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315" r:id="rId3"/>
    <p:sldId id="331" r:id="rId4"/>
    <p:sldId id="336" r:id="rId5"/>
    <p:sldId id="337" r:id="rId6"/>
    <p:sldId id="338" r:id="rId7"/>
    <p:sldId id="340" r:id="rId8"/>
    <p:sldId id="293" r:id="rId9"/>
    <p:sldId id="34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Medd" initials="JM" lastIdx="1" clrIdx="0">
    <p:extLst>
      <p:ext uri="{19B8F6BF-5375-455C-9EA6-DF929625EA0E}">
        <p15:presenceInfo xmlns:p15="http://schemas.microsoft.com/office/powerpoint/2012/main" userId="Jonathan Med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8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9BBCF-D721-4772-ABFD-1F93E8F36A42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E0B4A-744F-456F-AFA0-A3532D148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0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management.automation.powershell?view=powershellsdk-1.1.0" TargetMode="External"/><Relationship Id="rId2" Type="http://schemas.openxmlformats.org/officeDocument/2006/relationships/hyperlink" Target="https://devblogs.microsoft.com/scripting/beginning-use-of-powershell-runspaces-part-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blogs.technet.microsoft.com/heyscriptingguy/2010/01/18/hey-scripting-guy-tell-me-about-modules-in-windows-powershell-2-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5367" y="2152076"/>
            <a:ext cx="9740551" cy="1739347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/>
              <a:t>Multi-threading in your PowerShell scripts 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8665534" y="5571462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</a:t>
            </a:r>
            <a:r>
              <a:rPr lang="en-GB" b="1" dirty="0" err="1"/>
              <a:t>PSSouthampton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5214D-0E55-46F4-94D3-36F3F214C956}"/>
              </a:ext>
            </a:extLst>
          </p:cNvPr>
          <p:cNvSpPr txBox="1"/>
          <p:nvPr/>
        </p:nvSpPr>
        <p:spPr>
          <a:xfrm>
            <a:off x="1704753" y="5571462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</a:t>
            </a:r>
            <a:r>
              <a:rPr lang="en-GB" b="1" dirty="0" err="1"/>
              <a:t>n_boulton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4C671-00F2-4969-B101-B3CB50D65FB1}"/>
              </a:ext>
            </a:extLst>
          </p:cNvPr>
          <p:cNvSpPr txBox="1"/>
          <p:nvPr/>
        </p:nvSpPr>
        <p:spPr>
          <a:xfrm>
            <a:off x="6242180" y="4115889"/>
            <a:ext cx="588002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b="1" dirty="0"/>
              <a:t>…using </a:t>
            </a:r>
            <a:r>
              <a:rPr lang="en-GB" sz="3400" b="1" dirty="0" err="1"/>
              <a:t>Runspaces</a:t>
            </a:r>
            <a:r>
              <a:rPr lang="en-GB" sz="3400" b="1" dirty="0"/>
              <a:t> - a ‘real world’ use case</a:t>
            </a:r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1"/>
    </mc:Choice>
    <mc:Fallback xmlns="">
      <p:transition spd="slow" advTm="389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/>
          </a:bodyPr>
          <a:lstStyle/>
          <a:p>
            <a:r>
              <a:rPr lang="en-GB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We implemented a Nutanix Hyper-Converged Infrastructure (HCI) in 2018</a:t>
            </a:r>
          </a:p>
          <a:p>
            <a:r>
              <a:rPr lang="en-GB" sz="3400" b="1" dirty="0"/>
              <a:t>Heavily network-dependent</a:t>
            </a:r>
          </a:p>
          <a:p>
            <a:r>
              <a:rPr lang="en-GB" sz="3400" b="1" dirty="0"/>
              <a:t>A solution that could monitor key components of this was required – a PowerShell script of course!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95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/>
          </a:bodyPr>
          <a:lstStyle/>
          <a:p>
            <a:r>
              <a:rPr lang="en-GB" dirty="0"/>
              <a:t>ANATOMY OF A NUTANIX NODE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NodePicture">
            <a:extLst>
              <a:ext uri="{FF2B5EF4-FFF2-40B4-BE49-F238E27FC236}">
                <a16:creationId xmlns:a16="http://schemas.microsoft.com/office/drawing/2014/main" id="{BC2B45D8-55D7-46F2-81C9-BA1B86C58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79" y="1955838"/>
            <a:ext cx="5215841" cy="476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4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/>
          </a:bodyPr>
          <a:lstStyle/>
          <a:p>
            <a:r>
              <a:rPr lang="en-GB" dirty="0"/>
              <a:t>Distributed system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6A2FD5-2082-4049-85B6-289F106AB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66" y="1923682"/>
            <a:ext cx="9948068" cy="4754908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0F982586-8C5E-46B8-8D5D-596AEEA16942}"/>
              </a:ext>
            </a:extLst>
          </p:cNvPr>
          <p:cNvSpPr/>
          <p:nvPr/>
        </p:nvSpPr>
        <p:spPr>
          <a:xfrm>
            <a:off x="7562258" y="412011"/>
            <a:ext cx="2060620" cy="1030310"/>
          </a:xfrm>
          <a:prstGeom prst="wedgeEllipseCallout">
            <a:avLst>
              <a:gd name="adj1" fmla="val 38518"/>
              <a:gd name="adj2" fmla="val 219717"/>
            </a:avLst>
          </a:prstGeom>
          <a:solidFill>
            <a:srgbClr val="0072C6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2 IP addresses with 4 ports each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61547216-3BF0-46AC-BADE-4A658E25400E}"/>
              </a:ext>
            </a:extLst>
          </p:cNvPr>
          <p:cNvSpPr/>
          <p:nvPr/>
        </p:nvSpPr>
        <p:spPr>
          <a:xfrm>
            <a:off x="9819503" y="412011"/>
            <a:ext cx="2060620" cy="1030310"/>
          </a:xfrm>
          <a:prstGeom prst="wedgeEllipseCallout">
            <a:avLst>
              <a:gd name="adj1" fmla="val -25114"/>
              <a:gd name="adj2" fmla="val 300094"/>
            </a:avLst>
          </a:prstGeom>
          <a:solidFill>
            <a:srgbClr val="0072C6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2 IP addresses with 5 ports each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DC57A83-6701-42B2-9D58-D29B64FB67B4}"/>
              </a:ext>
            </a:extLst>
          </p:cNvPr>
          <p:cNvSpPr/>
          <p:nvPr/>
        </p:nvSpPr>
        <p:spPr>
          <a:xfrm>
            <a:off x="7562258" y="412011"/>
            <a:ext cx="2060620" cy="1030310"/>
          </a:xfrm>
          <a:prstGeom prst="wedgeEllipseCallout">
            <a:avLst>
              <a:gd name="adj1" fmla="val -121776"/>
              <a:gd name="adj2" fmla="val 223340"/>
            </a:avLst>
          </a:prstGeom>
          <a:solidFill>
            <a:srgbClr val="0072C6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2 IP addresses with 4 ports each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11859FE-9936-47A1-BEB2-7FB0757A75AB}"/>
              </a:ext>
            </a:extLst>
          </p:cNvPr>
          <p:cNvSpPr/>
          <p:nvPr/>
        </p:nvSpPr>
        <p:spPr>
          <a:xfrm>
            <a:off x="7562258" y="412011"/>
            <a:ext cx="2060620" cy="1030310"/>
          </a:xfrm>
          <a:prstGeom prst="wedgeEllipseCallout">
            <a:avLst>
              <a:gd name="adj1" fmla="val -282522"/>
              <a:gd name="adj2" fmla="val 224246"/>
            </a:avLst>
          </a:prstGeom>
          <a:solidFill>
            <a:srgbClr val="0072C6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2 IP addresses with 4 ports each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118EAD6D-7B83-49E8-8362-8079EDE98D0A}"/>
              </a:ext>
            </a:extLst>
          </p:cNvPr>
          <p:cNvSpPr/>
          <p:nvPr/>
        </p:nvSpPr>
        <p:spPr>
          <a:xfrm>
            <a:off x="9819503" y="412011"/>
            <a:ext cx="2060620" cy="1030310"/>
          </a:xfrm>
          <a:prstGeom prst="wedgeEllipseCallout">
            <a:avLst>
              <a:gd name="adj1" fmla="val -185860"/>
              <a:gd name="adj2" fmla="val 302811"/>
            </a:avLst>
          </a:prstGeom>
          <a:solidFill>
            <a:srgbClr val="0072C6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2 IP addresses with 5 ports each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895151A2-E881-41D2-805D-293A220B9F6D}"/>
              </a:ext>
            </a:extLst>
          </p:cNvPr>
          <p:cNvSpPr/>
          <p:nvPr/>
        </p:nvSpPr>
        <p:spPr>
          <a:xfrm>
            <a:off x="9819503" y="412011"/>
            <a:ext cx="2060620" cy="1030310"/>
          </a:xfrm>
          <a:prstGeom prst="wedgeEllipseCallout">
            <a:avLst>
              <a:gd name="adj1" fmla="val -346606"/>
              <a:gd name="adj2" fmla="val 301906"/>
            </a:avLst>
          </a:prstGeom>
          <a:solidFill>
            <a:srgbClr val="0072C6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2 IP addresses with 5 ports each</a:t>
            </a:r>
          </a:p>
        </p:txBody>
      </p:sp>
    </p:spTree>
    <p:extLst>
      <p:ext uri="{BB962C8B-B14F-4D97-AF65-F5344CB8AC3E}">
        <p14:creationId xmlns:p14="http://schemas.microsoft.com/office/powerpoint/2010/main" val="57122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/>
          </a:bodyPr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Monitor connectivity to every CVM and hypervisor IP address, and record latency to each</a:t>
            </a:r>
          </a:p>
          <a:p>
            <a:r>
              <a:rPr lang="en-GB" sz="3400" b="1" dirty="0"/>
              <a:t>Monitor for ports that stop listening (=failed services)</a:t>
            </a:r>
          </a:p>
          <a:p>
            <a:r>
              <a:rPr lang="en-GB" sz="3400" b="1" dirty="0"/>
              <a:t>Record the results in a format that can be easily analysed</a:t>
            </a:r>
          </a:p>
          <a:p>
            <a:r>
              <a:rPr lang="en-GB" sz="3400" b="1" u="sng" dirty="0"/>
              <a:t>Do this as frequently as possible to avoid missing anything</a:t>
            </a:r>
            <a:r>
              <a:rPr lang="en-GB" sz="3400" b="1" dirty="0"/>
              <a:t>!</a:t>
            </a:r>
          </a:p>
          <a:p>
            <a:r>
              <a:rPr lang="en-GB" sz="3400" b="1" dirty="0"/>
              <a:t>Scope for alerting to be added later if required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61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/>
          </a:bodyPr>
          <a:lstStyle/>
          <a:p>
            <a:r>
              <a:rPr lang="en-GB" dirty="0"/>
              <a:t>SAMPLE OUTPUT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DC748F-383C-4933-9989-7B13AC4EA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94" y="1946164"/>
            <a:ext cx="7513612" cy="480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5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/>
          </a:bodyPr>
          <a:lstStyle/>
          <a:p>
            <a:r>
              <a:rPr lang="en-GB" dirty="0"/>
              <a:t>DEMO - PROOF OF CONCEPT SCRIPT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6A8F71-95E7-48F6-9969-2B7EF9F1A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000" b="1" dirty="0"/>
              <a:t>Simplified script showing key concepts, suitable for sharing</a:t>
            </a:r>
          </a:p>
          <a:p>
            <a:r>
              <a:rPr lang="en-GB" sz="3000" b="1" dirty="0"/>
              <a:t>Simplified config file</a:t>
            </a:r>
            <a:endParaRPr lang="en-GB" sz="3600" b="1" dirty="0"/>
          </a:p>
          <a:p>
            <a:r>
              <a:rPr lang="en-GB" sz="3400" b="1" dirty="0"/>
              <a:t>Demo setup:</a:t>
            </a:r>
          </a:p>
          <a:p>
            <a:pPr lvl="1"/>
            <a:r>
              <a:rPr lang="en-GB" sz="2800" b="1" dirty="0"/>
              <a:t>Demo endpoint is a Hyper-V VM with 10 IP addresses, representing 5 hosts</a:t>
            </a:r>
          </a:p>
          <a:p>
            <a:pPr lvl="1"/>
            <a:r>
              <a:rPr lang="en-GB" sz="2800" b="1" dirty="0"/>
              <a:t>Monitoring some common listening Windows ports (3389, 445)</a:t>
            </a:r>
          </a:p>
          <a:p>
            <a:pPr lvl="1"/>
            <a:r>
              <a:rPr lang="en-GB" sz="2800" b="1" dirty="0"/>
              <a:t>Jobs will not be restarted after running for 1 minute</a:t>
            </a:r>
          </a:p>
        </p:txBody>
      </p:sp>
    </p:spTree>
    <p:extLst>
      <p:ext uri="{BB962C8B-B14F-4D97-AF65-F5344CB8AC3E}">
        <p14:creationId xmlns:p14="http://schemas.microsoft.com/office/powerpoint/2010/main" val="159703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fontScale="70000" lnSpcReduction="20000"/>
          </a:bodyPr>
          <a:lstStyle/>
          <a:p>
            <a:r>
              <a:rPr lang="en-GB" sz="3600" dirty="0"/>
              <a:t>Most helpful blog post:</a:t>
            </a:r>
            <a:endParaRPr lang="en-GB" sz="3600" dirty="0">
              <a:hlinkClick r:id="rId2"/>
            </a:endParaRPr>
          </a:p>
          <a:p>
            <a:pPr marL="228600" lvl="1" indent="0">
              <a:buNone/>
            </a:pPr>
            <a:r>
              <a:rPr lang="en-GB" sz="3400" dirty="0">
                <a:hlinkClick r:id="rId2"/>
              </a:rPr>
              <a:t>https://devblogs.microsoft.com/scripting/beginning-use-of-powershell-runspaces-part-1/</a:t>
            </a:r>
            <a:endParaRPr lang="en-GB" sz="3400" dirty="0"/>
          </a:p>
          <a:p>
            <a:r>
              <a:rPr lang="en-GB" sz="3600" dirty="0"/>
              <a:t>Microsoft Docs:</a:t>
            </a:r>
          </a:p>
          <a:p>
            <a:pPr marL="228600" lvl="1" indent="0">
              <a:buNone/>
            </a:pPr>
            <a:r>
              <a:rPr lang="en-GB" sz="3400" dirty="0">
                <a:hlinkClick r:id="rId3"/>
              </a:rPr>
              <a:t>https://docs.microsoft.com/en-us/dotnet/api/system.management.automation.powershell?view=powershellsdk-1.1.0</a:t>
            </a:r>
            <a:endParaRPr lang="en-GB" sz="3400" dirty="0"/>
          </a:p>
          <a:p>
            <a:r>
              <a:rPr lang="en-GB" sz="3600" dirty="0" err="1"/>
              <a:t>Boe</a:t>
            </a:r>
            <a:r>
              <a:rPr lang="en-GB" sz="3600" dirty="0"/>
              <a:t> </a:t>
            </a:r>
            <a:r>
              <a:rPr lang="en-GB" sz="3600" dirty="0" err="1"/>
              <a:t>Prox’s</a:t>
            </a:r>
            <a:r>
              <a:rPr lang="en-GB" sz="3600" dirty="0"/>
              <a:t> </a:t>
            </a:r>
            <a:r>
              <a:rPr lang="en-GB" sz="3600" dirty="0" err="1"/>
              <a:t>PoshRSJob</a:t>
            </a:r>
            <a:r>
              <a:rPr lang="en-GB" sz="3600" dirty="0"/>
              <a:t> Module:</a:t>
            </a:r>
          </a:p>
          <a:p>
            <a:pPr lvl="1"/>
            <a:r>
              <a:rPr lang="en-GB" sz="3400" dirty="0"/>
              <a:t>‘Install-Module –Name </a:t>
            </a:r>
            <a:r>
              <a:rPr lang="en-GB" sz="3400" dirty="0" err="1"/>
              <a:t>PoshRSJob</a:t>
            </a:r>
            <a:r>
              <a:rPr lang="en-GB" sz="3400" dirty="0"/>
              <a:t>’ or </a:t>
            </a:r>
            <a:r>
              <a:rPr lang="en-GB" sz="3400" dirty="0">
                <a:hlinkClick r:id="rId4"/>
              </a:rPr>
              <a:t>https://github.com/proxb/PoshRSJob</a:t>
            </a:r>
          </a:p>
          <a:p>
            <a:pPr lvl="1"/>
            <a:r>
              <a:rPr lang="en-GB" sz="3400" dirty="0">
                <a:hlinkClick r:id="rId4"/>
              </a:rPr>
              <a:t>https://devblogs.microsoft.com/scripting/weekend-scripter-a-look-at-the-poshrsjob-module/</a:t>
            </a:r>
          </a:p>
          <a:p>
            <a:r>
              <a:rPr lang="en-GB" sz="3600" dirty="0"/>
              <a:t>Using Mutex’s:</a:t>
            </a:r>
            <a:endParaRPr lang="en-GB" sz="3600" dirty="0">
              <a:hlinkClick r:id="rId4"/>
            </a:endParaRPr>
          </a:p>
          <a:p>
            <a:pPr marL="457200" lvl="2" indent="0">
              <a:buNone/>
            </a:pPr>
            <a:r>
              <a:rPr lang="en-GB" sz="3200" dirty="0">
                <a:hlinkClick r:id="rId4"/>
              </a:rPr>
              <a:t>https://learn-powershell.net/2014/09/30/using-mutexes-to-write-data-to-the-same-logfile-across-processes-with-powershell/</a:t>
            </a:r>
          </a:p>
          <a:p>
            <a:pPr lvl="1"/>
            <a:endParaRPr lang="en-GB" sz="3400" dirty="0">
              <a:hlinkClick r:id="rId4"/>
            </a:endParaRPr>
          </a:p>
          <a:p>
            <a:endParaRPr lang="en-GB" sz="3000" b="1" dirty="0"/>
          </a:p>
          <a:p>
            <a:pPr lvl="2"/>
            <a:endParaRPr lang="en-GB" sz="30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1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THANK YOU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B08DA-6A8C-469D-B715-B82D1028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10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11645</TotalTime>
  <Words>313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</vt:lpstr>
      <vt:lpstr>Banded</vt:lpstr>
      <vt:lpstr>Multi-threading in your PowerShell scripts </vt:lpstr>
      <vt:lpstr>USE CASE</vt:lpstr>
      <vt:lpstr>ANATOMY OF A NUTANIX NODE</vt:lpstr>
      <vt:lpstr>Distributed system</vt:lpstr>
      <vt:lpstr>REQUIREMENTS</vt:lpstr>
      <vt:lpstr>SAMPLE OUTPUT</vt:lpstr>
      <vt:lpstr>DEMO - PROOF OF CONCEPT SCRIPT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User Group</dc:title>
  <dc:creator>Jonathan Medd</dc:creator>
  <cp:lastModifiedBy>Nigel Boulton</cp:lastModifiedBy>
  <cp:revision>270</cp:revision>
  <dcterms:created xsi:type="dcterms:W3CDTF">2016-10-27T15:24:17Z</dcterms:created>
  <dcterms:modified xsi:type="dcterms:W3CDTF">2019-03-21T08:19:38Z</dcterms:modified>
</cp:coreProperties>
</file>