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273" r:id="rId10"/>
    <p:sldId id="302" r:id="rId11"/>
    <p:sldId id="292" r:id="rId12"/>
    <p:sldId id="293" r:id="rId13"/>
    <p:sldId id="294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.google.com/tools/powershell/docs/quick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athanmedd/Presentations/tree/master/PowerShell/Google%20Cloud%20PowerShell%201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8/05/29/gartner_2018_magic_quadrant_for_infrastructure_as_a_servic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8/05/29/gartner_2018_magic_quadrant_for_infrastructure_as_a_servic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.uk/2018/05/29/gartner_2018_magic_quadrant_for_infrastructure_as_a_servic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/docs/sustained-use-discount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367" y="2152076"/>
            <a:ext cx="9740551" cy="1739347"/>
          </a:xfrm>
        </p:spPr>
        <p:txBody>
          <a:bodyPr/>
          <a:lstStyle/>
          <a:p>
            <a:pPr algn="r"/>
            <a:r>
              <a:rPr lang="en-GB" dirty="0"/>
              <a:t>Google Cloud </a:t>
            </a:r>
            <a:r>
              <a:rPr lang="en-GB" dirty="0" err="1"/>
              <a:t>Powershell</a:t>
            </a:r>
            <a:r>
              <a:rPr lang="en-GB" dirty="0"/>
              <a:t> 101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8665534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@PSSOUTHAMPTON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14D-0E55-46F4-94D3-36F3F214C956}"/>
              </a:ext>
            </a:extLst>
          </p:cNvPr>
          <p:cNvSpPr txBox="1"/>
          <p:nvPr/>
        </p:nvSpPr>
        <p:spPr>
          <a:xfrm>
            <a:off x="1704753" y="5571462"/>
            <a:ext cx="308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@JONATHANMEDD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1"/>
    </mc:Choice>
    <mc:Fallback xmlns="">
      <p:transition spd="slow" advTm="3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Google Cloud Console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A9B203-ECD6-49D5-9D9B-A16112A21722}"/>
              </a:ext>
            </a:extLst>
          </p:cNvPr>
          <p:cNvSpPr txBox="1"/>
          <p:nvPr/>
        </p:nvSpPr>
        <p:spPr>
          <a:xfrm>
            <a:off x="810325" y="2021747"/>
            <a:ext cx="9256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Demo</a:t>
            </a:r>
          </a:p>
          <a:p>
            <a:endParaRPr lang="en-GB" sz="4000" dirty="0"/>
          </a:p>
          <a:p>
            <a:r>
              <a:rPr lang="en-GB" sz="4000" dirty="0"/>
              <a:t>(Don’t forget to demo the website app)</a:t>
            </a:r>
          </a:p>
        </p:txBody>
      </p:sp>
    </p:spTree>
    <p:extLst>
      <p:ext uri="{BB962C8B-B14F-4D97-AF65-F5344CB8AC3E}">
        <p14:creationId xmlns:p14="http://schemas.microsoft.com/office/powerpoint/2010/main" val="36375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Google Cloud PowerShell 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B5D0B-889B-46DE-A3E7-FB571D3A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06" y="1897432"/>
            <a:ext cx="6046777" cy="4899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88D5CE-315B-4B63-B901-4B29DE7CC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94" y="2541558"/>
            <a:ext cx="5676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468" y="2203066"/>
            <a:ext cx="4409717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Need </a:t>
            </a:r>
            <a:r>
              <a:rPr lang="en-GB" sz="3400" b="1" dirty="0" err="1"/>
              <a:t>gcloud</a:t>
            </a:r>
            <a:r>
              <a:rPr lang="en-GB" sz="3400" b="1" dirty="0"/>
              <a:t> </a:t>
            </a:r>
            <a:r>
              <a:rPr lang="en-GB" sz="3400" b="1" dirty="0" err="1"/>
              <a:t>sdk</a:t>
            </a:r>
            <a:r>
              <a:rPr lang="en-GB" sz="3400" b="1" dirty="0"/>
              <a:t>  AND PowerShell cmdlets</a:t>
            </a:r>
          </a:p>
          <a:p>
            <a:endParaRPr lang="en-GB" sz="3400" b="1" dirty="0"/>
          </a:p>
          <a:p>
            <a:endParaRPr lang="en-GB" sz="3400" b="1" dirty="0"/>
          </a:p>
          <a:p>
            <a:r>
              <a:rPr lang="en-GB" sz="3400" b="1" dirty="0">
                <a:hlinkClick r:id="rId2"/>
              </a:rPr>
              <a:t>https://cloud.google.com/tools/powershell/docs/quickstart</a:t>
            </a:r>
            <a:endParaRPr lang="en-GB" sz="3400" b="1" dirty="0"/>
          </a:p>
          <a:p>
            <a:endParaRPr lang="en-GB" sz="3400" b="1" dirty="0"/>
          </a:p>
          <a:p>
            <a:endParaRPr lang="en-GB" sz="3400" b="1" dirty="0"/>
          </a:p>
          <a:p>
            <a:pPr marL="0" indent="0">
              <a:buNone/>
            </a:pPr>
            <a:endParaRPr lang="en-GB" sz="34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33DCF-867F-422A-B3C5-8C4F67418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2" y="1846347"/>
            <a:ext cx="6947590" cy="49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8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Installation 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D7878-53BC-6442-8E4A-D029D011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6" y="2029536"/>
            <a:ext cx="6907894" cy="4639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1A4F24-44FC-43F3-B0AB-1E4D5897E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554" y="2419750"/>
            <a:ext cx="43624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Google Cloud PowerShell 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A049-9B9F-48C8-8FB9-D0CB027091D0}"/>
              </a:ext>
            </a:extLst>
          </p:cNvPr>
          <p:cNvSpPr txBox="1"/>
          <p:nvPr/>
        </p:nvSpPr>
        <p:spPr>
          <a:xfrm>
            <a:off x="696286" y="2088859"/>
            <a:ext cx="309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81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Google Cloud PowerShell Module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A049-9B9F-48C8-8FB9-D0CB027091D0}"/>
              </a:ext>
            </a:extLst>
          </p:cNvPr>
          <p:cNvSpPr txBox="1"/>
          <p:nvPr/>
        </p:nvSpPr>
        <p:spPr>
          <a:xfrm>
            <a:off x="654340" y="2072081"/>
            <a:ext cx="99661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Examples can be found here: </a:t>
            </a:r>
            <a:r>
              <a:rPr lang="en-GB" sz="4000" dirty="0">
                <a:hlinkClick r:id="rId3"/>
              </a:rPr>
              <a:t>https://github.com/jonathanmedd/Presentations/tree/master/PowerShell/Google%20Cloud%20PowerShell%20101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A049-9B9F-48C8-8FB9-D0CB027091D0}"/>
              </a:ext>
            </a:extLst>
          </p:cNvPr>
          <p:cNvSpPr txBox="1"/>
          <p:nvPr/>
        </p:nvSpPr>
        <p:spPr>
          <a:xfrm>
            <a:off x="654340" y="2072081"/>
            <a:ext cx="111154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/>
              <a:t>PowerShell toolkit seems </a:t>
            </a:r>
            <a:r>
              <a:rPr lang="en-GB" sz="4000" dirty="0"/>
              <a:t>OK for basic use cases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May need to combine it with native </a:t>
            </a:r>
            <a:r>
              <a:rPr lang="en-GB" sz="4000" dirty="0" err="1"/>
              <a:t>gcloud</a:t>
            </a:r>
            <a:r>
              <a:rPr lang="en-GB" sz="4000" dirty="0"/>
              <a:t> command line tools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Future development appears to be in question</a:t>
            </a:r>
          </a:p>
        </p:txBody>
      </p:sp>
    </p:spTree>
    <p:extLst>
      <p:ext uri="{BB962C8B-B14F-4D97-AF65-F5344CB8AC3E}">
        <p14:creationId xmlns:p14="http://schemas.microsoft.com/office/powerpoint/2010/main" val="10156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"/>
    </mc:Choice>
    <mc:Fallback xmlns="">
      <p:transition spd="slow" advTm="13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 fontScale="90000"/>
          </a:bodyPr>
          <a:lstStyle/>
          <a:p>
            <a:r>
              <a:rPr lang="en-GB" dirty="0"/>
              <a:t>Public Cloud for IaaS: Current(</a:t>
            </a:r>
            <a:r>
              <a:rPr lang="en-GB" dirty="0" err="1"/>
              <a:t>ish</a:t>
            </a:r>
            <a:r>
              <a:rPr lang="en-GB" dirty="0"/>
              <a:t>) Market state - Gartner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601BD-CCF9-4FF3-95BB-3D29540C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3" y="1908495"/>
            <a:ext cx="4944413" cy="4949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CA826A-8DF8-44AA-A67E-B1F61EF1930C}"/>
              </a:ext>
            </a:extLst>
          </p:cNvPr>
          <p:cNvSpPr/>
          <p:nvPr/>
        </p:nvSpPr>
        <p:spPr>
          <a:xfrm>
            <a:off x="6927936" y="3965896"/>
            <a:ext cx="4843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“Gartner was happy to drop eight clouds from this year’s (2018) Quadrant, </a:t>
            </a:r>
            <a:r>
              <a:rPr lang="en-GB" dirty="0" err="1"/>
              <a:t>farewelling</a:t>
            </a:r>
            <a:r>
              <a:rPr lang="en-GB" dirty="0"/>
              <a:t> Virtustream, CenturyLink, </a:t>
            </a:r>
            <a:r>
              <a:rPr lang="en-GB" dirty="0" err="1"/>
              <a:t>Joyent</a:t>
            </a:r>
            <a:r>
              <a:rPr lang="en-GB" dirty="0"/>
              <a:t>, </a:t>
            </a:r>
            <a:r>
              <a:rPr lang="en-GB" dirty="0" err="1"/>
              <a:t>Rackspace</a:t>
            </a:r>
            <a:r>
              <a:rPr lang="en-GB" dirty="0"/>
              <a:t>, </a:t>
            </a:r>
            <a:r>
              <a:rPr lang="en-GB" dirty="0" err="1"/>
              <a:t>Interoute</a:t>
            </a:r>
            <a:r>
              <a:rPr lang="en-GB" dirty="0"/>
              <a:t>, Fujitsu, </a:t>
            </a:r>
            <a:r>
              <a:rPr lang="en-GB" dirty="0" err="1"/>
              <a:t>Skytap</a:t>
            </a:r>
            <a:r>
              <a:rPr lang="en-GB" dirty="0"/>
              <a:t> and NTT”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5ECE2-CD1F-4DD7-A09C-EA1C4087097D}"/>
              </a:ext>
            </a:extLst>
          </p:cNvPr>
          <p:cNvSpPr/>
          <p:nvPr/>
        </p:nvSpPr>
        <p:spPr>
          <a:xfrm>
            <a:off x="7973312" y="3244334"/>
            <a:ext cx="4843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6 horse race?</a:t>
            </a:r>
          </a:p>
        </p:txBody>
      </p:sp>
    </p:spTree>
    <p:extLst>
      <p:ext uri="{BB962C8B-B14F-4D97-AF65-F5344CB8AC3E}">
        <p14:creationId xmlns:p14="http://schemas.microsoft.com/office/powerpoint/2010/main" val="127470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 fontScale="90000"/>
          </a:bodyPr>
          <a:lstStyle/>
          <a:p>
            <a:r>
              <a:rPr lang="en-GB" dirty="0"/>
              <a:t>Public Cloud for IaaS: Current(</a:t>
            </a:r>
            <a:r>
              <a:rPr lang="en-GB" dirty="0" err="1"/>
              <a:t>ish</a:t>
            </a:r>
            <a:r>
              <a:rPr lang="en-GB" dirty="0"/>
              <a:t>) Market state - Gartner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5F6E67-0A56-451F-9A2E-A20DA36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400" b="1" dirty="0"/>
              <a:t>AWS:</a:t>
            </a:r>
          </a:p>
          <a:p>
            <a:r>
              <a:rPr lang="en-GB" sz="3800" b="1" dirty="0"/>
              <a:t>“...is the most mature cloud and has come to be seen as a safe choice..“</a:t>
            </a:r>
          </a:p>
          <a:p>
            <a:endParaRPr lang="en-GB" sz="3800" b="1" dirty="0"/>
          </a:p>
          <a:p>
            <a:r>
              <a:rPr lang="en-GB" sz="3800" b="1" dirty="0"/>
              <a:t>“Customers should be aware that while it's easy to get started, optimal use — especially keeping up with new service innovations and best practices, and managing costs — may challenge even highly agile, expert IT organizations, including AWS partners. “</a:t>
            </a:r>
          </a:p>
          <a:p>
            <a:endParaRPr lang="en-GB" sz="3400" b="1" dirty="0"/>
          </a:p>
          <a:p>
            <a:r>
              <a:rPr lang="en-GB" sz="1600" b="1" dirty="0">
                <a:hlinkClick r:id="rId3"/>
              </a:rPr>
              <a:t>https://www.theregister.co.uk/2018/05/29/gartner_2018_magic_quadrant_for_infrastructure_as_a_service/</a:t>
            </a:r>
            <a:r>
              <a:rPr lang="en-GB" sz="1600" b="1" dirty="0"/>
              <a:t> </a:t>
            </a:r>
          </a:p>
          <a:p>
            <a:pPr marL="0" indent="0">
              <a:buNone/>
            </a:pPr>
            <a:endParaRPr lang="en-GB" sz="3400" b="1" dirty="0"/>
          </a:p>
        </p:txBody>
      </p:sp>
    </p:spTree>
    <p:extLst>
      <p:ext uri="{BB962C8B-B14F-4D97-AF65-F5344CB8AC3E}">
        <p14:creationId xmlns:p14="http://schemas.microsoft.com/office/powerpoint/2010/main" val="42366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 fontScale="90000"/>
          </a:bodyPr>
          <a:lstStyle/>
          <a:p>
            <a:r>
              <a:rPr lang="en-GB" dirty="0"/>
              <a:t>Public Cloud for IaaS: Current(</a:t>
            </a:r>
            <a:r>
              <a:rPr lang="en-GB" dirty="0" err="1"/>
              <a:t>ish</a:t>
            </a:r>
            <a:r>
              <a:rPr lang="en-GB" dirty="0"/>
              <a:t>) Market state - Gartner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5F6E67-0A56-451F-9A2E-A20DA36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400" b="1" dirty="0"/>
              <a:t>Azure:</a:t>
            </a:r>
          </a:p>
          <a:p>
            <a:r>
              <a:rPr lang="en-GB" sz="3800" b="1" dirty="0"/>
              <a:t>“... Azure is rated a fine choice and especially so for organisations already committed to Microsoft..“</a:t>
            </a:r>
          </a:p>
          <a:p>
            <a:endParaRPr lang="en-GB" sz="3800" b="1" dirty="0"/>
          </a:p>
          <a:p>
            <a:r>
              <a:rPr lang="en-GB" sz="3800" b="1" dirty="0"/>
              <a:t>“optimized to deliver ease of use to novices with simple projects which is great, but comes at the cost of sometimes making complex configurations difficult and frustrating to implement“</a:t>
            </a:r>
          </a:p>
          <a:p>
            <a:endParaRPr lang="en-GB" sz="3800" b="1" dirty="0"/>
          </a:p>
          <a:p>
            <a:r>
              <a:rPr lang="en-GB" sz="3800" b="1" dirty="0"/>
              <a:t>“Microsoft's sales, field solutions architects and professional service teams did not have an adequate technical understanding of Azure.”</a:t>
            </a:r>
          </a:p>
          <a:p>
            <a:endParaRPr lang="en-GB" sz="3400" b="1" dirty="0"/>
          </a:p>
          <a:p>
            <a:r>
              <a:rPr lang="en-GB" sz="1600" b="1" dirty="0">
                <a:hlinkClick r:id="rId3"/>
              </a:rPr>
              <a:t>https://www.theregister.co.uk/2018/05/29/gartner_2018_magic_quadrant_for_infrastructure_as_a_service/</a:t>
            </a:r>
            <a:r>
              <a:rPr lang="en-GB" sz="1600" b="1" dirty="0"/>
              <a:t> </a:t>
            </a:r>
          </a:p>
          <a:p>
            <a:pPr marL="0" indent="0">
              <a:buNone/>
            </a:pPr>
            <a:endParaRPr lang="en-GB" sz="3400" b="1" dirty="0"/>
          </a:p>
        </p:txBody>
      </p:sp>
    </p:spTree>
    <p:extLst>
      <p:ext uri="{BB962C8B-B14F-4D97-AF65-F5344CB8AC3E}">
        <p14:creationId xmlns:p14="http://schemas.microsoft.com/office/powerpoint/2010/main" val="58134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 fontScale="90000"/>
          </a:bodyPr>
          <a:lstStyle/>
          <a:p>
            <a:r>
              <a:rPr lang="en-GB" dirty="0"/>
              <a:t>Public Cloud for IaaS: Current(</a:t>
            </a:r>
            <a:r>
              <a:rPr lang="en-GB" dirty="0" err="1"/>
              <a:t>ish</a:t>
            </a:r>
            <a:r>
              <a:rPr lang="en-GB" dirty="0"/>
              <a:t>) Market state - Gartner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5F6E67-0A56-451F-9A2E-A20DA36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400" b="1" dirty="0"/>
              <a:t>Google:</a:t>
            </a:r>
          </a:p>
          <a:p>
            <a:r>
              <a:rPr lang="en-GB" sz="3800" b="1" dirty="0"/>
              <a:t>“... a solid choice even if its services aren’t yet as broad as rivals..“</a:t>
            </a:r>
          </a:p>
          <a:p>
            <a:endParaRPr lang="en-GB" sz="3800" b="1" dirty="0"/>
          </a:p>
          <a:p>
            <a:r>
              <a:rPr lang="en-GB" sz="3800" b="1" dirty="0"/>
              <a:t>“…positioned itself as the most cost-effective cloud, but its deepest negotiated discounts are usually limited to a single-year contract.“</a:t>
            </a:r>
          </a:p>
          <a:p>
            <a:endParaRPr lang="en-GB" sz="3800" b="1" dirty="0"/>
          </a:p>
          <a:p>
            <a:r>
              <a:rPr lang="en-GB" sz="3800" b="1" dirty="0"/>
              <a:t>“...some current customers sometimes cite ISV licensing and support challenges..”</a:t>
            </a:r>
          </a:p>
          <a:p>
            <a:endParaRPr lang="en-GB" sz="3400" b="1" dirty="0"/>
          </a:p>
          <a:p>
            <a:r>
              <a:rPr lang="en-GB" sz="1600" b="1" dirty="0">
                <a:hlinkClick r:id="rId3"/>
              </a:rPr>
              <a:t>https://www.theregister.co.uk/2018/05/29/gartner_2018_magic_quadrant_for_infrastructure_as_a_service/</a:t>
            </a:r>
            <a:r>
              <a:rPr lang="en-GB" sz="1600" b="1" dirty="0"/>
              <a:t> </a:t>
            </a:r>
          </a:p>
          <a:p>
            <a:pPr marL="0" indent="0">
              <a:buNone/>
            </a:pPr>
            <a:endParaRPr lang="en-GB" sz="3400" b="1" dirty="0"/>
          </a:p>
        </p:txBody>
      </p:sp>
    </p:spTree>
    <p:extLst>
      <p:ext uri="{BB962C8B-B14F-4D97-AF65-F5344CB8AC3E}">
        <p14:creationId xmlns:p14="http://schemas.microsoft.com/office/powerpoint/2010/main" val="12429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First impressions of GCP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5F6E67-0A56-451F-9A2E-A20DA36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011680"/>
            <a:ext cx="11582400" cy="4654934"/>
          </a:xfrm>
        </p:spPr>
        <p:txBody>
          <a:bodyPr>
            <a:normAutofit/>
          </a:bodyPr>
          <a:lstStyle/>
          <a:p>
            <a:r>
              <a:rPr lang="en-GB" sz="3400" b="1" dirty="0"/>
              <a:t>Appears to have the majority of the same offerings</a:t>
            </a:r>
          </a:p>
          <a:p>
            <a:r>
              <a:rPr lang="en-GB" sz="3400" b="1" dirty="0"/>
              <a:t>UI is fairly basic; focus appears more on command line and REST API</a:t>
            </a:r>
          </a:p>
          <a:p>
            <a:r>
              <a:rPr lang="en-GB" sz="3400" b="1" dirty="0"/>
              <a:t>Interesting pricing discounts based on sustained usage</a:t>
            </a:r>
          </a:p>
          <a:p>
            <a:r>
              <a:rPr lang="en-GB" sz="3400" b="1" dirty="0"/>
              <a:t>Network is a key differentiator</a:t>
            </a:r>
          </a:p>
        </p:txBody>
      </p:sp>
    </p:spTree>
    <p:extLst>
      <p:ext uri="{BB962C8B-B14F-4D97-AF65-F5344CB8AC3E}">
        <p14:creationId xmlns:p14="http://schemas.microsoft.com/office/powerpoint/2010/main" val="165421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Sustained use discount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BB7E1-2E4A-4547-B5D5-EE556FE9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6" y="2124206"/>
            <a:ext cx="8382000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DBC14-4A2C-41CB-BE2D-75607EE68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46" y="3931771"/>
            <a:ext cx="8401050" cy="2752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6D17BF-4061-4F39-B65A-BE9E0A1E9575}"/>
              </a:ext>
            </a:extLst>
          </p:cNvPr>
          <p:cNvSpPr/>
          <p:nvPr/>
        </p:nvSpPr>
        <p:spPr>
          <a:xfrm>
            <a:off x="8832908" y="5438469"/>
            <a:ext cx="2878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https://cloud.google.com/compute/docs/sustained-use-discounts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0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>
            <a:normAutofit/>
          </a:bodyPr>
          <a:lstStyle/>
          <a:p>
            <a:r>
              <a:rPr lang="en-GB" dirty="0"/>
              <a:t>Global Network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E3743-BE50-4463-A30B-DA1480436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94" y="1641976"/>
            <a:ext cx="8943047" cy="51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$300 Credit for TRIAL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C215E-9D1D-2D48-9A74-DE016D36C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5" y="1994170"/>
            <a:ext cx="4250264" cy="465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60BE4-6BF7-2440-A34E-38BE7B1BE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98" y="2488254"/>
            <a:ext cx="6896100" cy="3467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A49D3-DDBB-C845-B2D3-AB25FC58A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187" y="6180149"/>
            <a:ext cx="6833276" cy="4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4"/>
    </mc:Choice>
    <mc:Fallback xmlns="">
      <p:transition spd="slow" advTm="87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11401</TotalTime>
  <Words>542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Wingdings</vt:lpstr>
      <vt:lpstr>Banded</vt:lpstr>
      <vt:lpstr>Google Cloud Powershell 101</vt:lpstr>
      <vt:lpstr>Public Cloud for IaaS: Current(ish) Market state - Gartner</vt:lpstr>
      <vt:lpstr>Public Cloud for IaaS: Current(ish) Market state - Gartner</vt:lpstr>
      <vt:lpstr>Public Cloud for IaaS: Current(ish) Market state - Gartner</vt:lpstr>
      <vt:lpstr>Public Cloud for IaaS: Current(ish) Market state - Gartner</vt:lpstr>
      <vt:lpstr>First impressions of GCP</vt:lpstr>
      <vt:lpstr>Sustained use discount</vt:lpstr>
      <vt:lpstr>Global Network</vt:lpstr>
      <vt:lpstr>$300 Credit for TRIAL</vt:lpstr>
      <vt:lpstr>Google Cloud Console</vt:lpstr>
      <vt:lpstr>Google Cloud PowerShell module</vt:lpstr>
      <vt:lpstr>installation</vt:lpstr>
      <vt:lpstr>Installation </vt:lpstr>
      <vt:lpstr>Google Cloud PowerShell Module</vt:lpstr>
      <vt:lpstr>Google Cloud PowerShell Module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User Group</dc:title>
  <dc:creator>Jonathan Medd</dc:creator>
  <cp:lastModifiedBy>Jonathan Medd</cp:lastModifiedBy>
  <cp:revision>169</cp:revision>
  <dcterms:created xsi:type="dcterms:W3CDTF">2016-10-27T15:24:17Z</dcterms:created>
  <dcterms:modified xsi:type="dcterms:W3CDTF">2019-03-19T15:22:52Z</dcterms:modified>
</cp:coreProperties>
</file>