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94" r:id="rId4"/>
    <p:sldId id="303" r:id="rId5"/>
    <p:sldId id="31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12" r:id="rId20"/>
    <p:sldId id="309" r:id="rId21"/>
    <p:sldId id="310" r:id="rId22"/>
    <p:sldId id="311" r:id="rId23"/>
    <p:sldId id="293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Medd" initials="JM" lastIdx="1" clrIdx="0">
    <p:extLst>
      <p:ext uri="{19B8F6BF-5375-455C-9EA6-DF929625EA0E}">
        <p15:presenceInfo xmlns:p15="http://schemas.microsoft.com/office/powerpoint/2012/main" userId="Jonathan Med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9BBCF-D721-4772-ABFD-1F93E8F36A42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0B4A-744F-456F-AFA0-A3532D148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0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ter.com/markekra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nnel9.msdn.com/Blogs/NET-Core/What-is-NET-Co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onathanmedd/Presentations/tree/master/PowerShell/Working%20with%20REST%20APIs%20in%20PowerShel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-powershellblog.blogspot.co.uk/2017/12/powershell-core-web-cmdlets-in-depth.html" TargetMode="External"/><Relationship Id="rId2" Type="http://schemas.openxmlformats.org/officeDocument/2006/relationships/hyperlink" Target="https://get-powershellblog.blogspot.co.uk/2017/11/powershell-core-web-cmdlets-in-dept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et-powershellblog.blogspot.co.uk/2018/01/powershell-core-61-web-cmdlets-roadmap.html" TargetMode="External"/><Relationship Id="rId4" Type="http://schemas.openxmlformats.org/officeDocument/2006/relationships/hyperlink" Target="https://get-powershellblog.blogspot.co.uk/2017/12/powershell-core-web-cmdlets-in-depth_24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367" y="2152076"/>
            <a:ext cx="9740551" cy="1739347"/>
          </a:xfrm>
        </p:spPr>
        <p:txBody>
          <a:bodyPr/>
          <a:lstStyle/>
          <a:p>
            <a:pPr algn="r"/>
            <a:r>
              <a:rPr lang="en-GB" dirty="0"/>
              <a:t>Working with REST APIs in PowerShell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8665534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PSSouthampton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5214D-0E55-46F4-94D3-36F3F214C956}"/>
              </a:ext>
            </a:extLst>
          </p:cNvPr>
          <p:cNvSpPr txBox="1"/>
          <p:nvPr/>
        </p:nvSpPr>
        <p:spPr>
          <a:xfrm>
            <a:off x="1704753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@JONATHANMEDD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"/>
    </mc:Choice>
    <mc:Fallback xmlns="">
      <p:transition spd="slow" advTm="38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Rest – common response codes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741779-F0C5-458D-8338-C78CCD365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3" y="1792936"/>
            <a:ext cx="6597451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Rest – common response codes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04492-33A9-4A53-8FAD-889F72F0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071" y="1792936"/>
            <a:ext cx="6597451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1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Rest – common response codes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678E4E-5FBE-4196-8A0E-C02B2228F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315" y="1792936"/>
            <a:ext cx="6597451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PowerShell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Invoke-</a:t>
            </a:r>
            <a:r>
              <a:rPr lang="en-GB" sz="3400" b="1" dirty="0" err="1"/>
              <a:t>RestMethod</a:t>
            </a:r>
            <a:endParaRPr lang="en-GB" sz="3400" b="1" dirty="0"/>
          </a:p>
          <a:p>
            <a:r>
              <a:rPr lang="en-GB" sz="3400" b="1" dirty="0"/>
              <a:t>Invoke-</a:t>
            </a:r>
            <a:r>
              <a:rPr lang="en-GB" sz="3400" b="1" dirty="0" err="1"/>
              <a:t>WebRequest</a:t>
            </a:r>
            <a:endParaRPr lang="en-GB" sz="3400" b="1" dirty="0"/>
          </a:p>
          <a:p>
            <a:r>
              <a:rPr lang="en-GB" sz="3400" b="1" dirty="0"/>
              <a:t>Introduced in PowerShell 3.0</a:t>
            </a:r>
          </a:p>
          <a:p>
            <a:pPr lvl="1"/>
            <a:r>
              <a:rPr lang="en-GB" sz="3200" b="1" dirty="0"/>
              <a:t>Minor improvements up to 5.1</a:t>
            </a:r>
          </a:p>
          <a:p>
            <a:pPr lvl="1"/>
            <a:r>
              <a:rPr lang="en-GB" sz="3200" b="1" dirty="0"/>
              <a:t>Significant changes in PowerShell Core (more on that later)</a:t>
            </a:r>
            <a:endParaRPr lang="en-GB" sz="30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Invoke-</a:t>
            </a:r>
            <a:r>
              <a:rPr lang="en-GB" dirty="0" err="1"/>
              <a:t>RestMethod</a:t>
            </a:r>
            <a:r>
              <a:rPr lang="en-GB" dirty="0"/>
              <a:t> vs</a:t>
            </a:r>
            <a:br>
              <a:rPr lang="en-GB" dirty="0"/>
            </a:br>
            <a:r>
              <a:rPr lang="en-GB" dirty="0"/>
              <a:t> Invoke-</a:t>
            </a:r>
            <a:r>
              <a:rPr lang="en-GB" dirty="0" err="1"/>
              <a:t>webrequest</a:t>
            </a:r>
            <a:r>
              <a:rPr lang="en-GB" dirty="0"/>
              <a:t> (pre-PS Core!)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85325" cy="4701355"/>
          </a:xfrm>
        </p:spPr>
        <p:txBody>
          <a:bodyPr>
            <a:normAutofit lnSpcReduction="10000"/>
          </a:bodyPr>
          <a:lstStyle/>
          <a:p>
            <a:r>
              <a:rPr lang="en-GB" sz="3400" b="1" dirty="0"/>
              <a:t>Both very similar, share the same core logic for submitting requests</a:t>
            </a:r>
          </a:p>
          <a:p>
            <a:r>
              <a:rPr lang="en-GB" sz="3400" b="1" dirty="0"/>
              <a:t>Differ mostly when it comes to processing the results</a:t>
            </a:r>
          </a:p>
          <a:p>
            <a:r>
              <a:rPr lang="en-GB" sz="3000" b="1" dirty="0"/>
              <a:t>Invoke-</a:t>
            </a:r>
            <a:r>
              <a:rPr lang="en-GB" sz="3000" b="1" dirty="0" err="1"/>
              <a:t>WebRequest</a:t>
            </a:r>
            <a:endParaRPr lang="en-GB" sz="3000" b="1" dirty="0"/>
          </a:p>
          <a:p>
            <a:pPr lvl="1"/>
            <a:r>
              <a:rPr lang="en-GB" sz="2800" b="1" dirty="0"/>
              <a:t>Uses IE COM API to parse results, unless –</a:t>
            </a:r>
            <a:r>
              <a:rPr lang="en-GB" sz="2800" b="1" dirty="0" err="1"/>
              <a:t>UseBasicParsing</a:t>
            </a:r>
            <a:r>
              <a:rPr lang="en-GB" sz="2800" b="1" dirty="0"/>
              <a:t> specified</a:t>
            </a:r>
          </a:p>
          <a:p>
            <a:r>
              <a:rPr lang="en-GB" sz="3000" b="1" dirty="0"/>
              <a:t>Invoke-</a:t>
            </a:r>
            <a:r>
              <a:rPr lang="en-GB" sz="3000" b="1" dirty="0" err="1"/>
              <a:t>RestMethod</a:t>
            </a:r>
            <a:endParaRPr lang="en-GB" sz="3000" b="1" dirty="0"/>
          </a:p>
          <a:p>
            <a:pPr lvl="1"/>
            <a:r>
              <a:rPr lang="en-GB" sz="2800" b="1" dirty="0"/>
              <a:t>Attempts to parse results expecting JSON or XML</a:t>
            </a:r>
          </a:p>
          <a:p>
            <a:pPr lvl="1"/>
            <a:r>
              <a:rPr lang="en-GB" sz="2800" b="1" dirty="0"/>
              <a:t>Does not support HTML</a:t>
            </a:r>
          </a:p>
          <a:p>
            <a:pPr lvl="1"/>
            <a:r>
              <a:rPr lang="en-GB" sz="2800" b="1" dirty="0"/>
              <a:t>May not be possible to examine headers you need in the response</a:t>
            </a:r>
          </a:p>
          <a:p>
            <a:pPr lvl="1"/>
            <a:endParaRPr lang="en-GB" sz="28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7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Invoke-</a:t>
            </a:r>
            <a:r>
              <a:rPr lang="en-GB" dirty="0" err="1"/>
              <a:t>RestMethod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/>
              <a:t> Invoke-</a:t>
            </a:r>
            <a:r>
              <a:rPr lang="en-GB" dirty="0" err="1"/>
              <a:t>webrequest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85325" cy="4701355"/>
          </a:xfrm>
        </p:spPr>
        <p:txBody>
          <a:bodyPr>
            <a:normAutofit/>
          </a:bodyPr>
          <a:lstStyle/>
          <a:p>
            <a:r>
              <a:rPr lang="en-GB" sz="3400" b="1" dirty="0"/>
              <a:t>Demo</a:t>
            </a:r>
            <a:endParaRPr lang="en-GB" sz="2800" b="1" dirty="0"/>
          </a:p>
          <a:p>
            <a:pPr lvl="1"/>
            <a:endParaRPr lang="en-GB" sz="28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5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REST Authentication (Pre PS Core)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85325" cy="4701355"/>
          </a:xfrm>
        </p:spPr>
        <p:txBody>
          <a:bodyPr>
            <a:normAutofit/>
          </a:bodyPr>
          <a:lstStyle/>
          <a:p>
            <a:r>
              <a:rPr lang="en-GB" sz="3400" b="1" dirty="0"/>
              <a:t>Basic</a:t>
            </a:r>
          </a:p>
          <a:p>
            <a:r>
              <a:rPr lang="en-GB" sz="3400" b="1" dirty="0"/>
              <a:t>Token</a:t>
            </a:r>
          </a:p>
          <a:p>
            <a:r>
              <a:rPr lang="en-GB" sz="3400" b="1" dirty="0"/>
              <a:t>Demo using </a:t>
            </a:r>
            <a:r>
              <a:rPr lang="en-GB" sz="3400" b="1" dirty="0" err="1"/>
              <a:t>vRA</a:t>
            </a:r>
            <a:r>
              <a:rPr lang="en-GB" sz="3400" b="1" dirty="0"/>
              <a:t> and vRO</a:t>
            </a:r>
            <a:endParaRPr lang="en-GB" sz="2800" b="1" dirty="0"/>
          </a:p>
          <a:p>
            <a:pPr lvl="1"/>
            <a:endParaRPr lang="en-GB" sz="28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Changes, Improvements and what’s missing in PS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731521"/>
          </a:xfrm>
        </p:spPr>
        <p:txBody>
          <a:bodyPr>
            <a:normAutofit/>
          </a:bodyPr>
          <a:lstStyle/>
          <a:p>
            <a:r>
              <a:rPr lang="en-GB" sz="3400" b="1" dirty="0"/>
              <a:t>Follow Mark Kraus - </a:t>
            </a:r>
            <a:r>
              <a:rPr lang="en-GB" sz="3400" b="1" dirty="0">
                <a:hlinkClick r:id="rId2"/>
              </a:rPr>
              <a:t>https://twitter.com/markekraus</a:t>
            </a:r>
            <a:r>
              <a:rPr lang="en-GB" sz="3400" b="1" dirty="0"/>
              <a:t> </a:t>
            </a:r>
          </a:p>
          <a:p>
            <a:endParaRPr lang="en-GB" sz="3000" b="1" dirty="0"/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E0272A-F503-4931-855A-8B4ECDADC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47" y="2838893"/>
            <a:ext cx="381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CAF11-910D-4A32-A2A8-1AEB6D8985A1}"/>
              </a:ext>
            </a:extLst>
          </p:cNvPr>
          <p:cNvSpPr txBox="1"/>
          <p:nvPr/>
        </p:nvSpPr>
        <p:spPr>
          <a:xfrm>
            <a:off x="949625" y="3062176"/>
            <a:ext cx="5982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/>
              <a:t>“If PowerShell is to survive as a modern scripting language, it needs immaculate support for web requests and it needs to be flexible enough to work with the various web API implementations”</a:t>
            </a:r>
          </a:p>
        </p:txBody>
      </p:sp>
    </p:spTree>
    <p:extLst>
      <p:ext uri="{BB962C8B-B14F-4D97-AF65-F5344CB8AC3E}">
        <p14:creationId xmlns:p14="http://schemas.microsoft.com/office/powerpoint/2010/main" val="5785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Changes, Improvements and what’s missing in PS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85325" cy="4701355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/>
              <a:t>Reminder:</a:t>
            </a:r>
          </a:p>
          <a:p>
            <a:pPr lvl="1"/>
            <a:r>
              <a:rPr lang="en-GB" sz="2400" b="1" dirty="0"/>
              <a:t>Windows PowerShell 5.1 uses the full fat .NET Framework</a:t>
            </a:r>
          </a:p>
          <a:p>
            <a:pPr lvl="1"/>
            <a:r>
              <a:rPr lang="en-GB" sz="2400" b="1" dirty="0"/>
              <a:t>PowerShell Core 6.0.0 uses .NET Core</a:t>
            </a:r>
          </a:p>
          <a:p>
            <a:pPr lvl="1"/>
            <a:endParaRPr lang="en-GB" sz="2400" b="1" dirty="0"/>
          </a:p>
          <a:p>
            <a:r>
              <a:rPr lang="en-GB" sz="2600" b="1" dirty="0"/>
              <a:t>.NET Core is a cross-platform open source subset of .NET Framework</a:t>
            </a:r>
          </a:p>
          <a:p>
            <a:pPr lvl="1"/>
            <a:r>
              <a:rPr lang="en-GB" sz="2400" b="1" dirty="0"/>
              <a:t>Not everything you can do in .NET Framework is available in .NET Core</a:t>
            </a:r>
          </a:p>
          <a:p>
            <a:pPr lvl="1"/>
            <a:r>
              <a:rPr lang="en-GB" sz="2400" b="1" dirty="0"/>
              <a:t>Not everything you can do in .NET Framework would make sense in a cross-platform world</a:t>
            </a:r>
          </a:p>
          <a:p>
            <a:pPr lvl="2"/>
            <a:r>
              <a:rPr lang="en-GB" sz="2200" b="1" dirty="0"/>
              <a:t>E.g. trying to work with the Registry on a Linux machine</a:t>
            </a:r>
          </a:p>
          <a:p>
            <a:pPr lvl="1"/>
            <a:endParaRPr lang="en-GB" sz="2400" b="1" dirty="0"/>
          </a:p>
          <a:p>
            <a:pPr lvl="1"/>
            <a:endParaRPr lang="en-GB" sz="2400" b="1" dirty="0"/>
          </a:p>
          <a:p>
            <a:pPr lvl="1"/>
            <a:endParaRPr lang="en-GB" sz="2400" b="1" dirty="0"/>
          </a:p>
          <a:p>
            <a:r>
              <a:rPr lang="en-GB" sz="2600" b="1" dirty="0"/>
              <a:t>Video summary: </a:t>
            </a:r>
            <a:r>
              <a:rPr lang="en-GB" sz="2600" b="1" dirty="0">
                <a:hlinkClick r:id="rId2"/>
              </a:rPr>
              <a:t>https://channel9.msdn.com/Blogs/NET-Core/What-is-NET-Core</a:t>
            </a:r>
            <a:endParaRPr lang="en-GB" sz="2600" b="1" dirty="0"/>
          </a:p>
          <a:p>
            <a:endParaRPr lang="en-GB" sz="2600" b="1" dirty="0"/>
          </a:p>
          <a:p>
            <a:endParaRPr lang="en-GB" sz="2600" b="1" dirty="0"/>
          </a:p>
          <a:p>
            <a:pPr lvl="1"/>
            <a:endParaRPr lang="en-GB" sz="28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Changes, Improvements and what’s missing in PS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85325" cy="4701355"/>
          </a:xfrm>
        </p:spPr>
        <p:txBody>
          <a:bodyPr>
            <a:normAutofit/>
          </a:bodyPr>
          <a:lstStyle/>
          <a:p>
            <a:r>
              <a:rPr lang="en-GB" sz="3400" b="1" dirty="0"/>
              <a:t>Switch from </a:t>
            </a:r>
            <a:r>
              <a:rPr lang="en-GB" sz="3400" b="1" dirty="0" err="1"/>
              <a:t>Webrequest</a:t>
            </a:r>
            <a:r>
              <a:rPr lang="en-GB" sz="3400" b="1" dirty="0"/>
              <a:t> to </a:t>
            </a:r>
            <a:r>
              <a:rPr lang="en-GB" sz="3400" b="1" dirty="0" err="1"/>
              <a:t>HttpClient</a:t>
            </a:r>
            <a:r>
              <a:rPr lang="en-GB" sz="3400" b="1" dirty="0"/>
              <a:t> – effectively the Web cmdlets have been rewritten</a:t>
            </a:r>
          </a:p>
          <a:p>
            <a:pPr lvl="1"/>
            <a:r>
              <a:rPr lang="en-GB" sz="2600" b="1" dirty="0"/>
              <a:t>Win PS 5.1 uses </a:t>
            </a:r>
            <a:r>
              <a:rPr lang="en-GB" sz="2600" b="1" dirty="0" err="1"/>
              <a:t>System.Net.WebRequest</a:t>
            </a:r>
            <a:endParaRPr lang="en-GB" sz="2600" b="1" dirty="0"/>
          </a:p>
          <a:p>
            <a:pPr lvl="2"/>
            <a:r>
              <a:rPr lang="en-GB" sz="2400" b="1" dirty="0"/>
              <a:t>Older, with a wider range of support for protocols outside HTTP</a:t>
            </a:r>
          </a:p>
          <a:p>
            <a:pPr lvl="1"/>
            <a:r>
              <a:rPr lang="en-GB" sz="2600" b="1" dirty="0"/>
              <a:t>PS Core 6.0.0 uses </a:t>
            </a:r>
            <a:r>
              <a:rPr lang="en-GB" sz="2600" b="1" dirty="0" err="1"/>
              <a:t>System.Net.Http.HttpClient</a:t>
            </a:r>
            <a:endParaRPr lang="en-GB" sz="2600" b="1" dirty="0"/>
          </a:p>
          <a:p>
            <a:pPr lvl="2"/>
            <a:r>
              <a:rPr lang="en-GB" sz="2400" b="1" dirty="0"/>
              <a:t>Newer, introduced in .NET 4.5, designed for use with modern REST APIs</a:t>
            </a:r>
          </a:p>
          <a:p>
            <a:pPr lvl="2"/>
            <a:endParaRPr lang="en-GB" sz="2400" b="1" dirty="0"/>
          </a:p>
          <a:p>
            <a:pPr lvl="1"/>
            <a:r>
              <a:rPr lang="en-GB" sz="2600" b="1" dirty="0"/>
              <a:t>There is a pretty good chance you will need to update 5.1 code using the web cmdlets for 6.0.0</a:t>
            </a:r>
          </a:p>
          <a:p>
            <a:pPr lvl="1"/>
            <a:endParaRPr lang="en-GB" sz="28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DEMO Heavy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All the examples are in my GitHub repo, so no need to try and copy them down</a:t>
            </a:r>
          </a:p>
          <a:p>
            <a:pPr lvl="1"/>
            <a:r>
              <a:rPr lang="en-GB" sz="3200" b="1" dirty="0">
                <a:hlinkClick r:id="rId2"/>
              </a:rPr>
              <a:t>https://github.com/jonathanmedd/Presentations/tree/master/PowerShell/Working%20with%20REST%20APIs%20in%20PowerShell</a:t>
            </a:r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Changes in PS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85325" cy="4701355"/>
          </a:xfrm>
        </p:spPr>
        <p:txBody>
          <a:bodyPr>
            <a:normAutofit/>
          </a:bodyPr>
          <a:lstStyle/>
          <a:p>
            <a:r>
              <a:rPr lang="en-GB" sz="3400" b="1" dirty="0"/>
              <a:t>Demo</a:t>
            </a:r>
            <a:endParaRPr lang="en-GB" sz="2600" b="1" dirty="0"/>
          </a:p>
          <a:p>
            <a:pPr lvl="1"/>
            <a:endParaRPr lang="en-GB" sz="28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2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What’s missing / Removed/ Still Outstanding in PS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85325" cy="4701355"/>
          </a:xfrm>
        </p:spPr>
        <p:txBody>
          <a:bodyPr>
            <a:normAutofit/>
          </a:bodyPr>
          <a:lstStyle/>
          <a:p>
            <a:r>
              <a:rPr lang="en-GB" sz="3400" b="1" dirty="0"/>
              <a:t>Demo</a:t>
            </a:r>
            <a:endParaRPr lang="en-GB" sz="2600" b="1" dirty="0"/>
          </a:p>
          <a:p>
            <a:pPr lvl="1"/>
            <a:endParaRPr lang="en-GB" sz="28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Improvements in PS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85325" cy="4701355"/>
          </a:xfrm>
        </p:spPr>
        <p:txBody>
          <a:bodyPr>
            <a:normAutofit/>
          </a:bodyPr>
          <a:lstStyle/>
          <a:p>
            <a:r>
              <a:rPr lang="en-GB" sz="3400" b="1" dirty="0"/>
              <a:t>Demo</a:t>
            </a:r>
            <a:endParaRPr lang="en-GB" sz="2600" b="1" dirty="0"/>
          </a:p>
          <a:p>
            <a:pPr lvl="1"/>
            <a:endParaRPr lang="en-GB" sz="28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5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400" b="1" dirty="0"/>
              <a:t>Mark Kraus series on Web Cmdlets in PS Core</a:t>
            </a:r>
          </a:p>
          <a:p>
            <a:pPr lvl="1"/>
            <a:r>
              <a:rPr lang="en-GB" sz="2800" b="1" dirty="0">
                <a:hlinkClick r:id="rId2"/>
              </a:rPr>
              <a:t>https://get-powershellblog.blogspot.co.uk/2017/11/powershell-core-web-cmdlets-in-depth.html</a:t>
            </a:r>
            <a:endParaRPr lang="en-GB" sz="2800" b="1" dirty="0"/>
          </a:p>
          <a:p>
            <a:pPr lvl="1"/>
            <a:r>
              <a:rPr lang="en-GB" sz="2800" b="1" dirty="0">
                <a:hlinkClick r:id="rId3"/>
              </a:rPr>
              <a:t>https://get-powershellblog.blogspot.co.uk/2017/12/powershell-core-web-cmdlets-in-depth.html</a:t>
            </a:r>
            <a:endParaRPr lang="en-GB" sz="2800" b="1" dirty="0"/>
          </a:p>
          <a:p>
            <a:pPr lvl="1"/>
            <a:r>
              <a:rPr lang="en-GB" sz="2800" b="1" dirty="0">
                <a:hlinkClick r:id="rId4"/>
              </a:rPr>
              <a:t>https://get-powershellblog.blogspot.co.uk/2017/12/powershell-core-web-cmdlets-in-depth_24.html</a:t>
            </a:r>
            <a:endParaRPr lang="en-GB" sz="2800" b="1" dirty="0"/>
          </a:p>
          <a:p>
            <a:r>
              <a:rPr lang="en-GB" sz="3000" b="1" dirty="0"/>
              <a:t>PS Core 6.1 Web Cmdlets Roadmap</a:t>
            </a:r>
          </a:p>
          <a:p>
            <a:pPr lvl="1"/>
            <a:r>
              <a:rPr lang="en-GB" sz="2800" b="1" dirty="0">
                <a:hlinkClick r:id="rId5"/>
              </a:rPr>
              <a:t>https://get-powershellblog.blogspot.co.uk/2018/01/powershell-core-61-web-cmdlets-roadmap.html</a:t>
            </a:r>
            <a:endParaRPr lang="en-GB" sz="2800" b="1" dirty="0"/>
          </a:p>
          <a:p>
            <a:endParaRPr lang="en-GB" sz="3000" b="1" dirty="0"/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4654934"/>
          </a:xfrm>
        </p:spPr>
        <p:txBody>
          <a:bodyPr>
            <a:normAutofit/>
          </a:bodyPr>
          <a:lstStyle/>
          <a:p>
            <a:r>
              <a:rPr lang="en-GB" sz="3400" b="1" dirty="0"/>
              <a:t>The changes in the web cmdlets in PS Core 6.0.0 are a great step forward to bring REST functionality up to scratch for the modern programming world</a:t>
            </a:r>
          </a:p>
          <a:p>
            <a:pPr lvl="1"/>
            <a:r>
              <a:rPr lang="en-GB" sz="3200" b="1" dirty="0"/>
              <a:t>It doesn’t stop here, there are more improvements on the way</a:t>
            </a:r>
          </a:p>
          <a:p>
            <a:r>
              <a:rPr lang="en-GB" sz="3400" b="1" dirty="0"/>
              <a:t>Consider switching your code to use them ASAP going forward</a:t>
            </a:r>
          </a:p>
          <a:p>
            <a:pPr marL="0" indent="0">
              <a:buNone/>
            </a:pPr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REST–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400" b="1" i="1" dirty="0"/>
              <a:t>Representational state transfer (REST) or RESTful web services are a way of providing interoperability between computer systems on the Internet. </a:t>
            </a:r>
          </a:p>
          <a:p>
            <a:r>
              <a:rPr lang="en-GB" sz="3400" b="1" i="1" dirty="0"/>
              <a:t>REST-compliant Web services allow requesting systems to access and manipulate textual representations of Web resources using a uniform and predefined set of stateless operations. Other forms of Web services exist which expose their own arbitrary sets of operations such as WSDL and SOAP</a:t>
            </a:r>
            <a:endParaRPr lang="en-GB" sz="3200" b="1" i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Rest – examples of systems you might integrate with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logo transparent">
            <a:extLst>
              <a:ext uri="{FF2B5EF4-FFF2-40B4-BE49-F238E27FC236}">
                <a16:creationId xmlns:a16="http://schemas.microsoft.com/office/drawing/2014/main" id="{8490BCCB-3970-4F68-AF75-81840CE0B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4" y="1568115"/>
            <a:ext cx="3024939" cy="216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ws logo transparent">
            <a:extLst>
              <a:ext uri="{FF2B5EF4-FFF2-40B4-BE49-F238E27FC236}">
                <a16:creationId xmlns:a16="http://schemas.microsoft.com/office/drawing/2014/main" id="{DAD1CB99-26A8-409E-AAA9-651FB748A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25" y="2480287"/>
            <a:ext cx="2478505" cy="93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vmware logo transparent">
            <a:extLst>
              <a:ext uri="{FF2B5EF4-FFF2-40B4-BE49-F238E27FC236}">
                <a16:creationId xmlns:a16="http://schemas.microsoft.com/office/drawing/2014/main" id="{1F258BC1-63DE-4DCC-90CB-5652B4DD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20" y="6005495"/>
            <a:ext cx="2803723" cy="45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witter logo transparent">
            <a:extLst>
              <a:ext uri="{FF2B5EF4-FFF2-40B4-BE49-F238E27FC236}">
                <a16:creationId xmlns:a16="http://schemas.microsoft.com/office/drawing/2014/main" id="{A29E2983-3878-4D78-9A87-4A18BE99E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661" y="2245007"/>
            <a:ext cx="2432640" cy="197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ervice now logo transparent">
            <a:extLst>
              <a:ext uri="{FF2B5EF4-FFF2-40B4-BE49-F238E27FC236}">
                <a16:creationId xmlns:a16="http://schemas.microsoft.com/office/drawing/2014/main" id="{0DCE8B25-9029-4D98-973F-68F16874A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2" y="3218275"/>
            <a:ext cx="3186092" cy="197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rubrik logo transparent">
            <a:extLst>
              <a:ext uri="{FF2B5EF4-FFF2-40B4-BE49-F238E27FC236}">
                <a16:creationId xmlns:a16="http://schemas.microsoft.com/office/drawing/2014/main" id="{EE6404DC-8C0B-4FDD-B57D-CF53727E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12" y="4273221"/>
            <a:ext cx="3987337" cy="196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veeam logo transparent">
            <a:extLst>
              <a:ext uri="{FF2B5EF4-FFF2-40B4-BE49-F238E27FC236}">
                <a16:creationId xmlns:a16="http://schemas.microsoft.com/office/drawing/2014/main" id="{26CBF2B8-7E01-4360-8C10-BCCE00F88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" y="5581596"/>
            <a:ext cx="4034135" cy="119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Mandatory context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i="1" dirty="0"/>
              <a:t>What is the point of this? Why might I need to know about it?</a:t>
            </a:r>
          </a:p>
          <a:p>
            <a:r>
              <a:rPr lang="en-GB" sz="3400" b="1" i="1" dirty="0"/>
              <a:t>Maybe you need to:</a:t>
            </a:r>
          </a:p>
          <a:p>
            <a:pPr lvl="1"/>
            <a:r>
              <a:rPr lang="en-GB" sz="3000" b="1" i="1" dirty="0"/>
              <a:t>Execute a one-off query to retrieve some information</a:t>
            </a:r>
          </a:p>
          <a:p>
            <a:pPr lvl="1"/>
            <a:r>
              <a:rPr lang="en-GB" sz="3000" b="1" i="1" dirty="0"/>
              <a:t>Execute multiple requests to make a bunch of things happen in a system</a:t>
            </a:r>
          </a:p>
          <a:p>
            <a:pPr lvl="1"/>
            <a:r>
              <a:rPr lang="en-GB" sz="3000" b="1" i="1" dirty="0"/>
              <a:t>Create an app or a toolkit which interacts with the system</a:t>
            </a:r>
          </a:p>
          <a:p>
            <a:pPr lvl="2"/>
            <a:r>
              <a:rPr lang="en-GB" sz="2800" b="1" i="1" dirty="0"/>
              <a:t>e.g. a social media app</a:t>
            </a:r>
          </a:p>
          <a:p>
            <a:pPr lvl="2"/>
            <a:r>
              <a:rPr lang="en-GB" sz="2800" b="1" i="1" dirty="0"/>
              <a:t>or a PowerShell toolkit for a system which doesn’t have one – like </a:t>
            </a:r>
            <a:r>
              <a:rPr lang="en-GB" sz="2800" b="1" i="1"/>
              <a:t>PowervRA</a:t>
            </a:r>
            <a:endParaRPr lang="en-GB" sz="2800" b="1" i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10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REST– what is it?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24CBD-973B-40DB-8307-62B4B212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95" y="2140890"/>
            <a:ext cx="9302373" cy="43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REST – Common verbs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B8DF31-0ACD-4948-8AF3-A641A4CB4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27505"/>
              </p:ext>
            </p:extLst>
          </p:nvPr>
        </p:nvGraphicFramePr>
        <p:xfrm>
          <a:off x="811784" y="2236232"/>
          <a:ext cx="10462098" cy="425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366">
                  <a:extLst>
                    <a:ext uri="{9D8B030D-6E8A-4147-A177-3AD203B41FA5}">
                      <a16:colId xmlns:a16="http://schemas.microsoft.com/office/drawing/2014/main" val="106219578"/>
                    </a:ext>
                  </a:extLst>
                </a:gridCol>
                <a:gridCol w="3487366">
                  <a:extLst>
                    <a:ext uri="{9D8B030D-6E8A-4147-A177-3AD203B41FA5}">
                      <a16:colId xmlns:a16="http://schemas.microsoft.com/office/drawing/2014/main" val="3545306374"/>
                    </a:ext>
                  </a:extLst>
                </a:gridCol>
                <a:gridCol w="3487366">
                  <a:extLst>
                    <a:ext uri="{9D8B030D-6E8A-4147-A177-3AD203B41FA5}">
                      <a16:colId xmlns:a16="http://schemas.microsoft.com/office/drawing/2014/main" val="4084361769"/>
                    </a:ext>
                  </a:extLst>
                </a:gridCol>
              </a:tblGrid>
              <a:tr h="851832">
                <a:tc>
                  <a:txBody>
                    <a:bodyPr/>
                    <a:lstStyle/>
                    <a:p>
                      <a:r>
                        <a:rPr lang="en-GB" sz="4000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PowerShell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1724"/>
                  </a:ext>
                </a:extLst>
              </a:tr>
              <a:tr h="851832">
                <a:tc>
                  <a:txBody>
                    <a:bodyPr/>
                    <a:lstStyle/>
                    <a:p>
                      <a:r>
                        <a:rPr lang="en-GB" sz="40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New-*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10838"/>
                  </a:ext>
                </a:extLst>
              </a:tr>
              <a:tr h="851832">
                <a:tc>
                  <a:txBody>
                    <a:bodyPr/>
                    <a:lstStyle/>
                    <a:p>
                      <a:r>
                        <a:rPr lang="en-GB" sz="40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Get-*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26528"/>
                  </a:ext>
                </a:extLst>
              </a:tr>
              <a:tr h="851832">
                <a:tc>
                  <a:txBody>
                    <a:bodyPr/>
                    <a:lstStyle/>
                    <a:p>
                      <a:r>
                        <a:rPr lang="en-GB" sz="40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Set-*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10645"/>
                  </a:ext>
                </a:extLst>
              </a:tr>
              <a:tr h="851832"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Remove-*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6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5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Rest – common response codes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92471-5AF6-4628-94C5-919CAE23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5" y="1974521"/>
            <a:ext cx="8477761" cy="48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Rest – common response codes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B5D5F-FDF2-4929-B008-7324C5DB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730" y="1792937"/>
            <a:ext cx="6597450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10779</TotalTime>
  <Words>769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Corbel</vt:lpstr>
      <vt:lpstr>Wingdings</vt:lpstr>
      <vt:lpstr>Banded</vt:lpstr>
      <vt:lpstr>Working with REST APIs in PowerShell</vt:lpstr>
      <vt:lpstr>DEMO Heavy</vt:lpstr>
      <vt:lpstr>REST– what is it?</vt:lpstr>
      <vt:lpstr>Rest – examples of systems you might integrate with</vt:lpstr>
      <vt:lpstr>Mandatory context slide</vt:lpstr>
      <vt:lpstr>REST– what is it?</vt:lpstr>
      <vt:lpstr>REST – Common verbs and comparison</vt:lpstr>
      <vt:lpstr>Rest – common response codes</vt:lpstr>
      <vt:lpstr>Rest – common response codes</vt:lpstr>
      <vt:lpstr>Rest – common response codes</vt:lpstr>
      <vt:lpstr>Rest – common response codes</vt:lpstr>
      <vt:lpstr>Rest – common response codes</vt:lpstr>
      <vt:lpstr>PowerShell implementation</vt:lpstr>
      <vt:lpstr>Invoke-RestMethod vs  Invoke-webrequest (pre-PS Core!)</vt:lpstr>
      <vt:lpstr>Invoke-RestMethod and  Invoke-webrequest</vt:lpstr>
      <vt:lpstr>REST Authentication (Pre PS Core)</vt:lpstr>
      <vt:lpstr>Changes, Improvements and what’s missing in PS Core</vt:lpstr>
      <vt:lpstr>Changes, Improvements and what’s missing in PS Core</vt:lpstr>
      <vt:lpstr>Changes, Improvements and what’s missing in PS Core</vt:lpstr>
      <vt:lpstr>Changes in PS Core</vt:lpstr>
      <vt:lpstr>What’s missing / Removed/ Still Outstanding in PS Core</vt:lpstr>
      <vt:lpstr>Improvements in PS Core</vt:lpstr>
      <vt:lpstr>resources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209</cp:revision>
  <dcterms:created xsi:type="dcterms:W3CDTF">2016-10-27T15:24:17Z</dcterms:created>
  <dcterms:modified xsi:type="dcterms:W3CDTF">2018-02-20T18:07:35Z</dcterms:modified>
</cp:coreProperties>
</file>