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8A70-33DB-80C3-0575-D1FE6EEB7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70F0F-6935-7028-C135-8BFCBFA31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BA720-07DC-2106-0A9C-4E5318CC1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66DC-DFFF-42FC-B480-50A8DBDB83A8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0F6E5-4210-B854-13E8-9D26EEFD4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BC613-A7FA-473C-7790-F764C3F3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50FA-D5F6-4E74-A8CC-567021ED8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24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BCAD-EC4C-79CE-CA1D-0AA8FC07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776EA-1CD7-E98F-5877-FB31C27EC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B19FF-64F9-78CA-8F24-27377EEBD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66DC-DFFF-42FC-B480-50A8DBDB83A8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128ED-CA1E-9FBC-8A29-4C54D31A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CED39-5778-223D-AF4F-99E27CA7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50FA-D5F6-4E74-A8CC-567021ED8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99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48766-94AB-F5E9-3FFD-80F07BB11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BFB2A-C7B6-A706-CE08-895BEF29F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501FE-E4EA-EB57-CEDD-3860A7AF3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66DC-DFFF-42FC-B480-50A8DBDB83A8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1E16C-E7A5-AD48-43A4-713E7A98F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6B7EA-DF96-C31D-8A0A-0E6CB963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50FA-D5F6-4E74-A8CC-567021ED8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96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94E3E-9DAC-C97E-A282-BD6EC473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1A40-05B3-11DA-9BA5-42FB329C9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C4A4F-9B0C-176B-3B32-7E79E93D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66DC-DFFF-42FC-B480-50A8DBDB83A8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50328-944B-A5B0-2272-4FF6F928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78012-D5B7-22AF-5618-8C904231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50FA-D5F6-4E74-A8CC-567021ED8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01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C3AA-20FA-4183-6651-D139F99A3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CBFDC-69EC-DF21-BA8A-BE34F875E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724FC-AB41-4C80-4FBA-D07E84B9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66DC-DFFF-42FC-B480-50A8DBDB83A8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719F4-5427-D401-44B4-E2C6EC83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71F38-1FC8-513A-A5F7-99826599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50FA-D5F6-4E74-A8CC-567021ED8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74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FF91-F034-DD9C-75CC-ABD32121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0246-3DC3-9969-2142-D3AFF86ED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75783-5E21-656E-7148-ABD03EE38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1D0D6-339B-7DC8-06CE-519A3BDDA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66DC-DFFF-42FC-B480-50A8DBDB83A8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75EAB-020A-D67E-7E6E-4FABD932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17E73-7D78-D628-BC47-0B804547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50FA-D5F6-4E74-A8CC-567021ED8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5128D-D858-6267-20E1-327DC7D1C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1C312-9FC4-6B2E-BF35-A96E2F3BA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0D032-D9A9-F6A8-D1A9-6E4B7E45C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9C0D32-9DC7-E136-0885-0A0FF0F9F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D63D95-C992-C98D-CBED-9A190CBD4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ACFBB-1CCC-70FB-89D8-3C6BD461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66DC-DFFF-42FC-B480-50A8DBDB83A8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67506-EE6E-D2F2-58EA-B3BC192D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BA34E8-5136-8105-8355-AFCEB8AD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50FA-D5F6-4E74-A8CC-567021ED8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0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3CBA-012E-01CE-1D72-70547A13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9B0CD-57C1-F221-67F4-F45D6A67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66DC-DFFF-42FC-B480-50A8DBDB83A8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298ED-029B-C87F-0AE8-FEB29C35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4648C-132E-D69F-CF69-95B72DA8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50FA-D5F6-4E74-A8CC-567021ED8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05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3A1A62-8617-B419-885D-6518A8B1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66DC-DFFF-42FC-B480-50A8DBDB83A8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096A2-09A5-78F9-69D8-3213EA94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35CA2-25B8-E7F0-C73B-2FA13510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50FA-D5F6-4E74-A8CC-567021ED8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E3E1-9A3E-E1A9-299F-1BFFDEBF3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1059-1965-5E34-5A2B-0D7C00CFF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0E81B-5105-441C-9923-DAC570990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476FD-822B-3FFE-7636-7E927D31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66DC-DFFF-42FC-B480-50A8DBDB83A8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84A2C-583F-F20A-3B63-682BA6C6B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97648-FDAE-249E-35AA-91ECEB98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50FA-D5F6-4E74-A8CC-567021ED8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73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08374-B47F-8D9F-35C2-5CC7589CD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504054-E5F0-1705-5BF1-586AAC5FD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9BF59-8227-1C15-3088-2C0FB8350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BF169-9872-978D-878B-F2B2BF9E4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66DC-DFFF-42FC-B480-50A8DBDB83A8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AC919-A686-7E41-9FA5-AC852251A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7389C-5268-74D6-26F5-62EBE1B9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50FA-D5F6-4E74-A8CC-567021ED8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02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8BB29D-009C-6E75-8BCB-30D37B706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52A05-18B1-E635-738C-13A708BCE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7762B-44CE-5458-1616-1C1FE7A0C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066DC-DFFF-42FC-B480-50A8DBDB83A8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67CFF-B4F4-8CC2-D284-0CA258F7D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176F0-2106-AC08-F6CC-8699BE133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B50FA-D5F6-4E74-A8CC-567021ED8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26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6070-A45E-4C1F-0EE4-A9595A980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Group 7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4FDAB-627D-92DD-2B4B-F91B46FC6D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02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3AFFF70-4826-C4A9-5F03-D022C078895C}"/>
              </a:ext>
            </a:extLst>
          </p:cNvPr>
          <p:cNvSpPr/>
          <p:nvPr/>
        </p:nvSpPr>
        <p:spPr>
          <a:xfrm>
            <a:off x="336430" y="1475117"/>
            <a:ext cx="2130725" cy="61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Development Dataset/ Features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C34BBE3-CE31-2D8A-8977-414C874072A4}"/>
              </a:ext>
            </a:extLst>
          </p:cNvPr>
          <p:cNvSpPr/>
          <p:nvPr/>
        </p:nvSpPr>
        <p:spPr>
          <a:xfrm>
            <a:off x="2668441" y="1705443"/>
            <a:ext cx="284672" cy="1923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DF67F7-1212-005C-B8A1-BB4A3922D352}"/>
              </a:ext>
            </a:extLst>
          </p:cNvPr>
          <p:cNvSpPr/>
          <p:nvPr/>
        </p:nvSpPr>
        <p:spPr>
          <a:xfrm>
            <a:off x="3236350" y="1513935"/>
            <a:ext cx="750498" cy="51758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Prep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E96486-575F-CF9E-B16F-2CA768894BEF}"/>
              </a:ext>
            </a:extLst>
          </p:cNvPr>
          <p:cNvSpPr/>
          <p:nvPr/>
        </p:nvSpPr>
        <p:spPr>
          <a:xfrm>
            <a:off x="10498346" y="1446650"/>
            <a:ext cx="1552755" cy="5175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Source Repository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3F45A7-1BBB-9746-3DC5-9FE980A2FA42}"/>
              </a:ext>
            </a:extLst>
          </p:cNvPr>
          <p:cNvSpPr/>
          <p:nvPr/>
        </p:nvSpPr>
        <p:spPr>
          <a:xfrm>
            <a:off x="4188134" y="1489783"/>
            <a:ext cx="997788" cy="51758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Feature Eng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84C42E-3F13-E972-2D6A-E022A5F137A1}"/>
              </a:ext>
            </a:extLst>
          </p:cNvPr>
          <p:cNvSpPr/>
          <p:nvPr/>
        </p:nvSpPr>
        <p:spPr>
          <a:xfrm>
            <a:off x="5491433" y="1489782"/>
            <a:ext cx="914400" cy="51758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  </a:t>
            </a:r>
            <a:r>
              <a:rPr lang="en-IN" sz="1400" dirty="0"/>
              <a:t>Model Training 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F7C57D-B6D8-7E02-B815-40206938DD14}"/>
              </a:ext>
            </a:extLst>
          </p:cNvPr>
          <p:cNvSpPr/>
          <p:nvPr/>
        </p:nvSpPr>
        <p:spPr>
          <a:xfrm>
            <a:off x="6648814" y="1489782"/>
            <a:ext cx="997788" cy="51758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Model Evaluation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FCAB0B2-CFAC-E972-8240-8D56127FC4F4}"/>
              </a:ext>
            </a:extLst>
          </p:cNvPr>
          <p:cNvSpPr/>
          <p:nvPr/>
        </p:nvSpPr>
        <p:spPr>
          <a:xfrm>
            <a:off x="8189347" y="1483743"/>
            <a:ext cx="1627514" cy="51758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  </a:t>
            </a:r>
            <a:r>
              <a:rPr lang="en-IN" sz="1400" dirty="0"/>
              <a:t>Training pipeline Automation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E62A9C-82A1-617A-B349-D81B1839A834}"/>
              </a:ext>
            </a:extLst>
          </p:cNvPr>
          <p:cNvSpPr txBox="1"/>
          <p:nvPr/>
        </p:nvSpPr>
        <p:spPr>
          <a:xfrm>
            <a:off x="3367180" y="1130059"/>
            <a:ext cx="441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</a:p>
        </p:txBody>
      </p:sp>
      <p:sp>
        <p:nvSpPr>
          <p:cNvPr id="15" name="Callout: Line with Accent Bar 14">
            <a:extLst>
              <a:ext uri="{FF2B5EF4-FFF2-40B4-BE49-F238E27FC236}">
                <a16:creationId xmlns:a16="http://schemas.microsoft.com/office/drawing/2014/main" id="{78723BA8-96D3-FBA6-6651-49CE61AEBB2A}"/>
              </a:ext>
            </a:extLst>
          </p:cNvPr>
          <p:cNvSpPr/>
          <p:nvPr/>
        </p:nvSpPr>
        <p:spPr>
          <a:xfrm>
            <a:off x="3027872" y="1086928"/>
            <a:ext cx="4822166" cy="1293963"/>
          </a:xfrm>
          <a:prstGeom prst="accentCallout1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BFDD2AC-F4CC-B2FE-1552-456E6B4A5A3D}"/>
              </a:ext>
            </a:extLst>
          </p:cNvPr>
          <p:cNvSpPr/>
          <p:nvPr/>
        </p:nvSpPr>
        <p:spPr>
          <a:xfrm>
            <a:off x="7834230" y="1705443"/>
            <a:ext cx="224285" cy="1319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C5E087B-FF0B-DD69-796B-A55D2C12DD60}"/>
              </a:ext>
            </a:extLst>
          </p:cNvPr>
          <p:cNvSpPr/>
          <p:nvPr/>
        </p:nvSpPr>
        <p:spPr>
          <a:xfrm>
            <a:off x="9947693" y="1705443"/>
            <a:ext cx="475894" cy="1319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684B1796-EF8B-27DE-BCC4-4249AEE93E58}"/>
              </a:ext>
            </a:extLst>
          </p:cNvPr>
          <p:cNvSpPr/>
          <p:nvPr/>
        </p:nvSpPr>
        <p:spPr>
          <a:xfrm>
            <a:off x="5581291" y="2475781"/>
            <a:ext cx="514709" cy="6728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B187649-BC71-5674-0C7A-C6CDA341D6D5}"/>
              </a:ext>
            </a:extLst>
          </p:cNvPr>
          <p:cNvSpPr/>
          <p:nvPr/>
        </p:nvSpPr>
        <p:spPr>
          <a:xfrm>
            <a:off x="4615132" y="3243533"/>
            <a:ext cx="2708694" cy="6728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Experiment Tracking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A93DA7-BD5B-AD8C-AD93-45155FEFCD13}"/>
              </a:ext>
            </a:extLst>
          </p:cNvPr>
          <p:cNvSpPr txBox="1"/>
          <p:nvPr/>
        </p:nvSpPr>
        <p:spPr>
          <a:xfrm>
            <a:off x="6366296" y="2691442"/>
            <a:ext cx="2070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Parameters, </a:t>
            </a:r>
            <a:r>
              <a:rPr lang="en-IN" sz="1200" dirty="0" err="1"/>
              <a:t>matrics</a:t>
            </a:r>
            <a:r>
              <a:rPr lang="en-IN" sz="1200" dirty="0"/>
              <a:t> , artifacts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E15538-9ACC-189E-71DB-3C09CD90CA2E}"/>
              </a:ext>
            </a:extLst>
          </p:cNvPr>
          <p:cNvSpPr txBox="1"/>
          <p:nvPr/>
        </p:nvSpPr>
        <p:spPr>
          <a:xfrm>
            <a:off x="3467811" y="3502974"/>
            <a:ext cx="1337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Unit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A0A68B-F89E-1D5E-0D47-D199ACFD8C78}"/>
              </a:ext>
            </a:extLst>
          </p:cNvPr>
          <p:cNvSpPr txBox="1"/>
          <p:nvPr/>
        </p:nvSpPr>
        <p:spPr>
          <a:xfrm>
            <a:off x="3367180" y="759125"/>
            <a:ext cx="4279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Interactive</a:t>
            </a:r>
            <a:r>
              <a:rPr lang="en-IN" dirty="0"/>
              <a:t> </a:t>
            </a:r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Experimentation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C39A8C-074B-877E-5F1B-8E09D779BD93}"/>
              </a:ext>
            </a:extLst>
          </p:cNvPr>
          <p:cNvSpPr txBox="1"/>
          <p:nvPr/>
        </p:nvSpPr>
        <p:spPr>
          <a:xfrm>
            <a:off x="9877244" y="1881221"/>
            <a:ext cx="162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Training   </a:t>
            </a:r>
          </a:p>
          <a:p>
            <a:r>
              <a:rPr lang="en-IN" sz="1200" dirty="0"/>
              <a:t>Pipeline</a:t>
            </a:r>
          </a:p>
          <a:p>
            <a:r>
              <a:rPr lang="en-IN" sz="1200" dirty="0"/>
              <a:t>Source Code 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D18AC33-F27C-E3B1-D641-6C804BB76228}"/>
              </a:ext>
            </a:extLst>
          </p:cNvPr>
          <p:cNvSpPr/>
          <p:nvPr/>
        </p:nvSpPr>
        <p:spPr>
          <a:xfrm>
            <a:off x="3027872" y="1311215"/>
            <a:ext cx="4806358" cy="104219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155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9499B2-787E-D529-E840-1D8072B8C80B}"/>
              </a:ext>
            </a:extLst>
          </p:cNvPr>
          <p:cNvSpPr/>
          <p:nvPr/>
        </p:nvSpPr>
        <p:spPr>
          <a:xfrm>
            <a:off x="336431" y="1475117"/>
            <a:ext cx="1871932" cy="61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Development Dataset/ Features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D0AC8E6-C8CC-B5AC-954F-9BA7817A0E12}"/>
              </a:ext>
            </a:extLst>
          </p:cNvPr>
          <p:cNvSpPr/>
          <p:nvPr/>
        </p:nvSpPr>
        <p:spPr>
          <a:xfrm>
            <a:off x="2286005" y="1705443"/>
            <a:ext cx="284672" cy="1923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77BE5D9-626D-8010-30A0-1054A3C5BD57}"/>
              </a:ext>
            </a:extLst>
          </p:cNvPr>
          <p:cNvSpPr/>
          <p:nvPr/>
        </p:nvSpPr>
        <p:spPr>
          <a:xfrm>
            <a:off x="2688563" y="1513935"/>
            <a:ext cx="997789" cy="51758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Extraction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5A9D7FC-3102-2954-A53A-A9694AFBAFB9}"/>
              </a:ext>
            </a:extLst>
          </p:cNvPr>
          <p:cNvSpPr/>
          <p:nvPr/>
        </p:nvSpPr>
        <p:spPr>
          <a:xfrm>
            <a:off x="10225178" y="1455277"/>
            <a:ext cx="1869056" cy="5762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Model Registry and Artifact store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7EDBA8-4DC6-B779-D4FF-9C90ECE69B63}"/>
              </a:ext>
            </a:extLst>
          </p:cNvPr>
          <p:cNvSpPr/>
          <p:nvPr/>
        </p:nvSpPr>
        <p:spPr>
          <a:xfrm>
            <a:off x="3838766" y="1489783"/>
            <a:ext cx="997789" cy="51758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Validation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6C6AF0-1D9F-52A5-BFC5-49CE56BDB3C8}"/>
              </a:ext>
            </a:extLst>
          </p:cNvPr>
          <p:cNvSpPr/>
          <p:nvPr/>
        </p:nvSpPr>
        <p:spPr>
          <a:xfrm>
            <a:off x="5009089" y="1489782"/>
            <a:ext cx="789312" cy="51758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Prep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D65936-AD19-C20F-0A1D-82336043964F}"/>
              </a:ext>
            </a:extLst>
          </p:cNvPr>
          <p:cNvSpPr/>
          <p:nvPr/>
        </p:nvSpPr>
        <p:spPr>
          <a:xfrm>
            <a:off x="5937849" y="1489782"/>
            <a:ext cx="810893" cy="51758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Model Training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945F63-8788-4E3D-2055-4658C8E57B8B}"/>
              </a:ext>
            </a:extLst>
          </p:cNvPr>
          <p:cNvSpPr/>
          <p:nvPr/>
        </p:nvSpPr>
        <p:spPr>
          <a:xfrm>
            <a:off x="8189347" y="1483743"/>
            <a:ext cx="1314090" cy="51758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  </a:t>
            </a:r>
            <a:r>
              <a:rPr lang="en-IN" sz="1400" dirty="0"/>
              <a:t>Model Validation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55CF11-D4A4-C080-D0A7-E9B56490F0FE}"/>
              </a:ext>
            </a:extLst>
          </p:cNvPr>
          <p:cNvSpPr txBox="1"/>
          <p:nvPr/>
        </p:nvSpPr>
        <p:spPr>
          <a:xfrm>
            <a:off x="3367180" y="1130059"/>
            <a:ext cx="441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</a:p>
        </p:txBody>
      </p:sp>
      <p:sp>
        <p:nvSpPr>
          <p:cNvPr id="11" name="Callout: Line with Accent Bar 10">
            <a:extLst>
              <a:ext uri="{FF2B5EF4-FFF2-40B4-BE49-F238E27FC236}">
                <a16:creationId xmlns:a16="http://schemas.microsoft.com/office/drawing/2014/main" id="{7B7C47E5-6356-0DAB-AC9E-953B715C3EA7}"/>
              </a:ext>
            </a:extLst>
          </p:cNvPr>
          <p:cNvSpPr/>
          <p:nvPr/>
        </p:nvSpPr>
        <p:spPr>
          <a:xfrm>
            <a:off x="3027872" y="1086928"/>
            <a:ext cx="4822166" cy="1293963"/>
          </a:xfrm>
          <a:prstGeom prst="accentCallout1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0DC760D-0468-BC53-D166-FD0D8511BD31}"/>
              </a:ext>
            </a:extLst>
          </p:cNvPr>
          <p:cNvSpPr/>
          <p:nvPr/>
        </p:nvSpPr>
        <p:spPr>
          <a:xfrm>
            <a:off x="9627081" y="1705443"/>
            <a:ext cx="474452" cy="1319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80DDFEE-C028-F010-B5F0-3E2424C2FA06}"/>
              </a:ext>
            </a:extLst>
          </p:cNvPr>
          <p:cNvSpPr/>
          <p:nvPr/>
        </p:nvSpPr>
        <p:spPr>
          <a:xfrm>
            <a:off x="5581291" y="2475781"/>
            <a:ext cx="514709" cy="6728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DC2FD9B-AB55-53C4-D0DD-F366111A781E}"/>
              </a:ext>
            </a:extLst>
          </p:cNvPr>
          <p:cNvSpPr/>
          <p:nvPr/>
        </p:nvSpPr>
        <p:spPr>
          <a:xfrm>
            <a:off x="4615132" y="3278993"/>
            <a:ext cx="2708694" cy="559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Training pipeline Metadata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D33CF1F-F1C8-7E0E-5E8D-0AEEDB444649}"/>
              </a:ext>
            </a:extLst>
          </p:cNvPr>
          <p:cNvSpPr/>
          <p:nvPr/>
        </p:nvSpPr>
        <p:spPr>
          <a:xfrm>
            <a:off x="6888191" y="1519677"/>
            <a:ext cx="1092680" cy="51758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Model Evaluation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3745DD-A1D0-3B78-3ECA-E39D99497C1F}"/>
              </a:ext>
            </a:extLst>
          </p:cNvPr>
          <p:cNvSpPr txBox="1"/>
          <p:nvPr/>
        </p:nvSpPr>
        <p:spPr>
          <a:xfrm>
            <a:off x="9546567" y="1863319"/>
            <a:ext cx="813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Trained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D5B3C7-DF9E-51B3-CCC2-1487EDCF0288}"/>
              </a:ext>
            </a:extLst>
          </p:cNvPr>
          <p:cNvSpPr txBox="1"/>
          <p:nvPr/>
        </p:nvSpPr>
        <p:spPr>
          <a:xfrm>
            <a:off x="4071668" y="1086928"/>
            <a:ext cx="325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Orchestrated Training Pipeline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DE53740-8805-2F9E-73BB-19AC6CCD7D1C}"/>
              </a:ext>
            </a:extLst>
          </p:cNvPr>
          <p:cNvSpPr/>
          <p:nvPr/>
        </p:nvSpPr>
        <p:spPr>
          <a:xfrm>
            <a:off x="5477774" y="759125"/>
            <a:ext cx="320627" cy="2846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0F2272B-C033-0746-7547-CD20437FDD45}"/>
              </a:ext>
            </a:extLst>
          </p:cNvPr>
          <p:cNvSpPr/>
          <p:nvPr/>
        </p:nvSpPr>
        <p:spPr>
          <a:xfrm>
            <a:off x="4192438" y="293298"/>
            <a:ext cx="2872596" cy="4201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Training Pipeline CI/CD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F26A04-F5A7-8460-1B44-730A684C9B75}"/>
              </a:ext>
            </a:extLst>
          </p:cNvPr>
          <p:cNvSpPr txBox="1"/>
          <p:nvPr/>
        </p:nvSpPr>
        <p:spPr>
          <a:xfrm>
            <a:off x="6096000" y="808294"/>
            <a:ext cx="218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Training pipeline source code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6B13ED-0BD5-A888-DBEF-E490F90CFF64}"/>
              </a:ext>
            </a:extLst>
          </p:cNvPr>
          <p:cNvSpPr/>
          <p:nvPr/>
        </p:nvSpPr>
        <p:spPr>
          <a:xfrm>
            <a:off x="2570677" y="1417321"/>
            <a:ext cx="6975890" cy="83417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747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11D9D3E-1F74-130A-2222-7E9686484003}"/>
              </a:ext>
            </a:extLst>
          </p:cNvPr>
          <p:cNvSpPr/>
          <p:nvPr/>
        </p:nvSpPr>
        <p:spPr>
          <a:xfrm>
            <a:off x="336430" y="1475117"/>
            <a:ext cx="2130725" cy="61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 Registry and artifacts store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36DD1DE-ABF3-7537-DA0E-393C48D0A6AB}"/>
              </a:ext>
            </a:extLst>
          </p:cNvPr>
          <p:cNvSpPr/>
          <p:nvPr/>
        </p:nvSpPr>
        <p:spPr>
          <a:xfrm>
            <a:off x="2668441" y="1705443"/>
            <a:ext cx="284672" cy="1923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BEC259-1DB9-9A74-4F58-1C936DE4256F}"/>
              </a:ext>
            </a:extLst>
          </p:cNvPr>
          <p:cNvSpPr/>
          <p:nvPr/>
        </p:nvSpPr>
        <p:spPr>
          <a:xfrm>
            <a:off x="3140741" y="1503702"/>
            <a:ext cx="775648" cy="51758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Model Staging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944C0C-0A49-6EDC-0BDB-80516053233A}"/>
              </a:ext>
            </a:extLst>
          </p:cNvPr>
          <p:cNvSpPr/>
          <p:nvPr/>
        </p:nvSpPr>
        <p:spPr>
          <a:xfrm>
            <a:off x="10159766" y="1446650"/>
            <a:ext cx="1891335" cy="7364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Live Production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579F07-DECC-E914-5C23-3D7FB2AAEF18}"/>
              </a:ext>
            </a:extLst>
          </p:cNvPr>
          <p:cNvSpPr/>
          <p:nvPr/>
        </p:nvSpPr>
        <p:spPr>
          <a:xfrm>
            <a:off x="4188134" y="1489783"/>
            <a:ext cx="1117824" cy="51758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Automated Testing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2D3CDF-7221-7677-E57B-847F6B6F6318}"/>
              </a:ext>
            </a:extLst>
          </p:cNvPr>
          <p:cNvSpPr/>
          <p:nvPr/>
        </p:nvSpPr>
        <p:spPr>
          <a:xfrm>
            <a:off x="5491433" y="1489782"/>
            <a:ext cx="914400" cy="51758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Model Release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154868-6C09-6E23-1D45-616B898B2110}"/>
              </a:ext>
            </a:extLst>
          </p:cNvPr>
          <p:cNvSpPr/>
          <p:nvPr/>
        </p:nvSpPr>
        <p:spPr>
          <a:xfrm>
            <a:off x="6648813" y="1489782"/>
            <a:ext cx="1261597" cy="51758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Online Experiment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06FD66-8884-61C2-2266-6A51A4C720FD}"/>
              </a:ext>
            </a:extLst>
          </p:cNvPr>
          <p:cNvSpPr txBox="1"/>
          <p:nvPr/>
        </p:nvSpPr>
        <p:spPr>
          <a:xfrm>
            <a:off x="3367180" y="1130059"/>
            <a:ext cx="441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</a:p>
        </p:txBody>
      </p:sp>
      <p:sp>
        <p:nvSpPr>
          <p:cNvPr id="11" name="Callout: Line with Accent Bar 10">
            <a:extLst>
              <a:ext uri="{FF2B5EF4-FFF2-40B4-BE49-F238E27FC236}">
                <a16:creationId xmlns:a16="http://schemas.microsoft.com/office/drawing/2014/main" id="{3B5C1FF2-9D13-B09F-3849-8769FB96CB41}"/>
              </a:ext>
            </a:extLst>
          </p:cNvPr>
          <p:cNvSpPr/>
          <p:nvPr/>
        </p:nvSpPr>
        <p:spPr>
          <a:xfrm>
            <a:off x="3027872" y="1086928"/>
            <a:ext cx="4822166" cy="1293963"/>
          </a:xfrm>
          <a:prstGeom prst="accentCallout1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7E67F38-9B5E-8C96-981B-CCD48FDC3AE3}"/>
              </a:ext>
            </a:extLst>
          </p:cNvPr>
          <p:cNvSpPr/>
          <p:nvPr/>
        </p:nvSpPr>
        <p:spPr>
          <a:xfrm>
            <a:off x="8281359" y="1518251"/>
            <a:ext cx="1692932" cy="2156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EBF55B3-E129-86E8-35E7-6F8C1163D7FF}"/>
              </a:ext>
            </a:extLst>
          </p:cNvPr>
          <p:cNvSpPr/>
          <p:nvPr/>
        </p:nvSpPr>
        <p:spPr>
          <a:xfrm>
            <a:off x="7022256" y="2284448"/>
            <a:ext cx="439593" cy="5175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38B8CD-9DF2-172A-D67A-FEA88149F122}"/>
              </a:ext>
            </a:extLst>
          </p:cNvPr>
          <p:cNvSpPr txBox="1"/>
          <p:nvPr/>
        </p:nvSpPr>
        <p:spPr>
          <a:xfrm>
            <a:off x="3367180" y="759125"/>
            <a:ext cx="4279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Interactive</a:t>
            </a:r>
            <a:r>
              <a:rPr lang="en-IN" dirty="0"/>
              <a:t> </a:t>
            </a:r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Experimentation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566A79-C0CC-D1CD-C858-EB9D1929B47A}"/>
              </a:ext>
            </a:extLst>
          </p:cNvPr>
          <p:cNvSpPr txBox="1"/>
          <p:nvPr/>
        </p:nvSpPr>
        <p:spPr>
          <a:xfrm>
            <a:off x="2541915" y="2087592"/>
            <a:ext cx="694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Trained Model</a:t>
            </a:r>
          </a:p>
          <a:p>
            <a:endParaRPr lang="en-IN" dirty="0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43139238-BFF0-52C5-7C68-25B026EA64EF}"/>
              </a:ext>
            </a:extLst>
          </p:cNvPr>
          <p:cNvSpPr/>
          <p:nvPr/>
        </p:nvSpPr>
        <p:spPr>
          <a:xfrm>
            <a:off x="8281359" y="1837426"/>
            <a:ext cx="1692932" cy="20703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1EE888-B920-EAB7-6D28-ECF62F036D4E}"/>
              </a:ext>
            </a:extLst>
          </p:cNvPr>
          <p:cNvSpPr txBox="1"/>
          <p:nvPr/>
        </p:nvSpPr>
        <p:spPr>
          <a:xfrm>
            <a:off x="8281359" y="1155936"/>
            <a:ext cx="159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Serving data, features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DFC41E-94EF-9E16-A0B6-1F9C99B95721}"/>
              </a:ext>
            </a:extLst>
          </p:cNvPr>
          <p:cNvSpPr txBox="1"/>
          <p:nvPr/>
        </p:nvSpPr>
        <p:spPr>
          <a:xfrm>
            <a:off x="8436634" y="2087602"/>
            <a:ext cx="1604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Prediction, experimentations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46D0837-F014-4846-EE3E-CF191B2B7CCB}"/>
              </a:ext>
            </a:extLst>
          </p:cNvPr>
          <p:cNvSpPr/>
          <p:nvPr/>
        </p:nvSpPr>
        <p:spPr>
          <a:xfrm>
            <a:off x="2596551" y="3170207"/>
            <a:ext cx="1404669" cy="51758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Alerts</a:t>
            </a:r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2AD72F80-52DA-41AA-217E-F472B85AA60F}"/>
              </a:ext>
            </a:extLst>
          </p:cNvPr>
          <p:cNvSpPr/>
          <p:nvPr/>
        </p:nvSpPr>
        <p:spPr>
          <a:xfrm>
            <a:off x="4188134" y="3295291"/>
            <a:ext cx="323481" cy="2156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8778381-3B50-D596-C6B1-39096CE61BB0}"/>
              </a:ext>
            </a:extLst>
          </p:cNvPr>
          <p:cNvSpPr/>
          <p:nvPr/>
        </p:nvSpPr>
        <p:spPr>
          <a:xfrm>
            <a:off x="4687028" y="3170207"/>
            <a:ext cx="1404669" cy="51758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Performance Tracking</a:t>
            </a:r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CFB71ABA-D524-E979-52FE-0470FAE43952}"/>
              </a:ext>
            </a:extLst>
          </p:cNvPr>
          <p:cNvSpPr/>
          <p:nvPr/>
        </p:nvSpPr>
        <p:spPr>
          <a:xfrm>
            <a:off x="6262777" y="3295291"/>
            <a:ext cx="386036" cy="215660"/>
          </a:xfrm>
          <a:prstGeom prst="leftArrow">
            <a:avLst>
              <a:gd name="adj1" fmla="val 65999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9DABB57-60BA-9E5D-0DE5-EEC6B5AC4EB4}"/>
              </a:ext>
            </a:extLst>
          </p:cNvPr>
          <p:cNvSpPr/>
          <p:nvPr/>
        </p:nvSpPr>
        <p:spPr>
          <a:xfrm>
            <a:off x="6901132" y="3079630"/>
            <a:ext cx="2018581" cy="6081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Logging &amp; Monitoring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3C85E8-A30A-EBA1-0572-025288891796}"/>
              </a:ext>
            </a:extLst>
          </p:cNvPr>
          <p:cNvSpPr/>
          <p:nvPr/>
        </p:nvSpPr>
        <p:spPr>
          <a:xfrm>
            <a:off x="3006299" y="1250796"/>
            <a:ext cx="5089585" cy="87191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05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113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Group 7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tunirdas@outlook.com</dc:creator>
  <cp:lastModifiedBy>tunirdas@outlook.com</cp:lastModifiedBy>
  <cp:revision>3</cp:revision>
  <dcterms:created xsi:type="dcterms:W3CDTF">2024-05-26T14:05:07Z</dcterms:created>
  <dcterms:modified xsi:type="dcterms:W3CDTF">2024-05-26T14:54:48Z</dcterms:modified>
</cp:coreProperties>
</file>