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media/image3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1" r:id="rId4"/>
    <p:sldId id="262" r:id="rId5"/>
    <p:sldId id="270" r:id="rId6"/>
    <p:sldId id="263" r:id="rId7"/>
    <p:sldId id="264" r:id="rId8"/>
    <p:sldId id="265" r:id="rId9"/>
    <p:sldId id="266" r:id="rId10"/>
    <p:sldId id="267" r:id="rId11"/>
    <p:sldId id="268" r:id="rId12"/>
    <p:sldId id="271" r:id="rId13"/>
    <p:sldId id="272" r:id="rId14"/>
    <p:sldId id="273" r:id="rId15"/>
    <p:sldId id="269" r:id="rId16"/>
    <p:sldId id="274" r:id="rId17"/>
    <p:sldId id="275" r:id="rId18"/>
    <p:sldId id="276" r:id="rId19"/>
    <p:sldId id="277" r:id="rId20"/>
    <p:sldId id="278" r:id="rId21"/>
    <p:sldId id="279" r:id="rId22"/>
    <p:sldId id="280" r:id="rId23"/>
    <p:sldId id="281" r:id="rId24"/>
    <p:sldId id="282" r:id="rId25"/>
    <p:sldId id="284" r:id="rId26"/>
    <p:sldId id="283" r:id="rId27"/>
    <p:sldId id="285" r:id="rId28"/>
    <p:sldId id="286" r:id="rId29"/>
    <p:sldId id="287" r:id="rId30"/>
    <p:sldId id="288" r:id="rId31"/>
    <p:sldId id="289" r:id="rId32"/>
    <p:sldId id="291" r:id="rId33"/>
  </p:sldIdLst>
  <p:sldSz cx="9144000" cy="6858000" type="screen4x3"/>
  <p:notesSz cx="8686800" cy="64008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764280" cy="321522"/>
          </a:xfrm>
          <a:prstGeom prst="rect">
            <a:avLst/>
          </a:prstGeom>
        </p:spPr>
        <p:txBody>
          <a:bodyPr vert="horz" lIns="86206" tIns="43103" rIns="86206" bIns="43103" rtlCol="0"/>
          <a:lstStyle>
            <a:lvl1pPr algn="l">
              <a:defRPr sz="1100"/>
            </a:lvl1pPr>
          </a:lstStyle>
          <a:p>
            <a:endParaRPr lang="zh-CN" altLang="en-US"/>
          </a:p>
        </p:txBody>
      </p:sp>
      <p:sp>
        <p:nvSpPr>
          <p:cNvPr id="3" name="日期占位符 2"/>
          <p:cNvSpPr>
            <a:spLocks noGrp="1"/>
          </p:cNvSpPr>
          <p:nvPr>
            <p:ph type="dt" idx="1"/>
          </p:nvPr>
        </p:nvSpPr>
        <p:spPr>
          <a:xfrm>
            <a:off x="4921013" y="0"/>
            <a:ext cx="3764280" cy="321522"/>
          </a:xfrm>
          <a:prstGeom prst="rect">
            <a:avLst/>
          </a:prstGeom>
        </p:spPr>
        <p:txBody>
          <a:bodyPr vert="horz" lIns="86206" tIns="43103" rIns="86206" bIns="43103" rtlCol="0"/>
          <a:lstStyle>
            <a:lvl1pPr algn="r">
              <a:defRPr sz="1100"/>
            </a:lvl1pPr>
          </a:lstStyle>
          <a:p>
            <a:fld id="{ACAACEB5-B39B-40B2-A567-2D14B892F50A}" type="datetimeFigureOut">
              <a:rPr lang="zh-CN" altLang="en-US" smtClean="0"/>
              <a:t>2016/1/22</a:t>
            </a:fld>
            <a:endParaRPr lang="zh-CN" altLang="en-US"/>
          </a:p>
        </p:txBody>
      </p:sp>
      <p:sp>
        <p:nvSpPr>
          <p:cNvPr id="4" name="幻灯片图像占位符 3"/>
          <p:cNvSpPr>
            <a:spLocks noGrp="1" noRot="1" noChangeAspect="1"/>
          </p:cNvSpPr>
          <p:nvPr>
            <p:ph type="sldImg" idx="2"/>
          </p:nvPr>
        </p:nvSpPr>
        <p:spPr>
          <a:xfrm>
            <a:off x="2903538" y="800100"/>
            <a:ext cx="2881312" cy="2160588"/>
          </a:xfrm>
          <a:prstGeom prst="rect">
            <a:avLst/>
          </a:prstGeom>
          <a:noFill/>
          <a:ln w="12700">
            <a:solidFill>
              <a:prstClr val="black"/>
            </a:solidFill>
          </a:ln>
        </p:spPr>
        <p:txBody>
          <a:bodyPr vert="horz" lIns="86206" tIns="43103" rIns="86206" bIns="43103" rtlCol="0" anchor="ctr"/>
          <a:lstStyle/>
          <a:p>
            <a:endParaRPr lang="zh-CN" altLang="en-US"/>
          </a:p>
        </p:txBody>
      </p:sp>
      <p:sp>
        <p:nvSpPr>
          <p:cNvPr id="5" name="备注占位符 4"/>
          <p:cNvSpPr>
            <a:spLocks noGrp="1"/>
          </p:cNvSpPr>
          <p:nvPr>
            <p:ph type="body" sz="quarter" idx="3"/>
          </p:nvPr>
        </p:nvSpPr>
        <p:spPr>
          <a:xfrm>
            <a:off x="868680" y="3080387"/>
            <a:ext cx="6949440" cy="2520314"/>
          </a:xfrm>
          <a:prstGeom prst="rect">
            <a:avLst/>
          </a:prstGeom>
        </p:spPr>
        <p:txBody>
          <a:bodyPr vert="horz" lIns="86206" tIns="43103" rIns="86206" bIns="43103"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079279"/>
            <a:ext cx="3764280" cy="321522"/>
          </a:xfrm>
          <a:prstGeom prst="rect">
            <a:avLst/>
          </a:prstGeom>
        </p:spPr>
        <p:txBody>
          <a:bodyPr vert="horz" lIns="86206" tIns="43103" rIns="86206" bIns="43103" rtlCol="0" anchor="b"/>
          <a:lstStyle>
            <a:lvl1pPr algn="l">
              <a:defRPr sz="1100"/>
            </a:lvl1pPr>
          </a:lstStyle>
          <a:p>
            <a:endParaRPr lang="zh-CN" altLang="en-US"/>
          </a:p>
        </p:txBody>
      </p:sp>
      <p:sp>
        <p:nvSpPr>
          <p:cNvPr id="7" name="灯片编号占位符 6"/>
          <p:cNvSpPr>
            <a:spLocks noGrp="1"/>
          </p:cNvSpPr>
          <p:nvPr>
            <p:ph type="sldNum" sz="quarter" idx="5"/>
          </p:nvPr>
        </p:nvSpPr>
        <p:spPr>
          <a:xfrm>
            <a:off x="4921013" y="6079279"/>
            <a:ext cx="3764280" cy="321522"/>
          </a:xfrm>
          <a:prstGeom prst="rect">
            <a:avLst/>
          </a:prstGeom>
        </p:spPr>
        <p:txBody>
          <a:bodyPr vert="horz" lIns="86206" tIns="43103" rIns="86206" bIns="43103" rtlCol="0" anchor="b"/>
          <a:lstStyle>
            <a:lvl1pPr algn="r">
              <a:defRPr sz="1100"/>
            </a:lvl1pPr>
          </a:lstStyle>
          <a:p>
            <a:fld id="{DCCB3952-6D5D-496C-9639-FA65A3EA61FF}" type="slidenum">
              <a:rPr lang="zh-CN" altLang="en-US" smtClean="0"/>
              <a:t>‹#›</a:t>
            </a:fld>
            <a:endParaRPr lang="zh-CN" altLang="en-US"/>
          </a:p>
        </p:txBody>
      </p:sp>
    </p:spTree>
    <p:extLst>
      <p:ext uri="{BB962C8B-B14F-4D97-AF65-F5344CB8AC3E}">
        <p14:creationId xmlns:p14="http://schemas.microsoft.com/office/powerpoint/2010/main" val="388484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CB3952-6D5D-496C-9639-FA65A3EA61FF}" type="slidenum">
              <a:rPr lang="zh-CN" altLang="en-US" smtClean="0"/>
              <a:t>1</a:t>
            </a:fld>
            <a:endParaRPr lang="zh-CN" altLang="en-US"/>
          </a:p>
        </p:txBody>
      </p:sp>
    </p:spTree>
    <p:extLst>
      <p:ext uri="{BB962C8B-B14F-4D97-AF65-F5344CB8AC3E}">
        <p14:creationId xmlns:p14="http://schemas.microsoft.com/office/powerpoint/2010/main" val="3810515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宋体"/>
                <a:cs typeface="宋体"/>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黑体"/>
                <a:cs typeface="黑体"/>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5750" y="26789"/>
            <a:ext cx="9108236" cy="683121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408" y="769898"/>
            <a:ext cx="9139514" cy="6088101"/>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8313737" y="6049962"/>
            <a:ext cx="807249" cy="807262"/>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5143" y="0"/>
            <a:ext cx="9138856" cy="769937"/>
          </a:xfrm>
          <a:prstGeom prst="rect">
            <a:avLst/>
          </a:prstGeom>
          <a:blipFill>
            <a:blip r:embed="rId5"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0">
                <a:solidFill>
                  <a:schemeClr val="bg1"/>
                </a:solidFill>
                <a:latin typeface="宋体"/>
                <a:cs typeface="宋体"/>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宋体"/>
                <a:cs typeface="宋体"/>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5750" y="26789"/>
            <a:ext cx="9108236" cy="683121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408" y="769898"/>
            <a:ext cx="9139514" cy="6088101"/>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8313737" y="6049962"/>
            <a:ext cx="807249" cy="807262"/>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5143" y="0"/>
            <a:ext cx="9138856" cy="769937"/>
          </a:xfrm>
          <a:prstGeom prst="rect">
            <a:avLst/>
          </a:prstGeom>
          <a:blipFill>
            <a:blip r:embed="rId5"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5750" y="26789"/>
            <a:ext cx="9108236" cy="683121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4408" y="769898"/>
            <a:ext cx="9139514" cy="6088101"/>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78773" y="161832"/>
            <a:ext cx="8986452" cy="460375"/>
          </a:xfrm>
          <a:prstGeom prst="rect">
            <a:avLst/>
          </a:prstGeom>
        </p:spPr>
        <p:txBody>
          <a:bodyPr wrap="square" lIns="0" tIns="0" rIns="0" bIns="0">
            <a:spAutoFit/>
          </a:bodyPr>
          <a:lstStyle>
            <a:lvl1pPr>
              <a:defRPr sz="3200" b="0" i="0">
                <a:solidFill>
                  <a:schemeClr val="bg1"/>
                </a:solidFill>
                <a:latin typeface="宋体"/>
                <a:cs typeface="宋体"/>
              </a:defRPr>
            </a:lvl1pPr>
          </a:lstStyle>
          <a:p>
            <a:endParaRPr/>
          </a:p>
        </p:txBody>
      </p:sp>
      <p:sp>
        <p:nvSpPr>
          <p:cNvPr id="3" name="Holder 3"/>
          <p:cNvSpPr>
            <a:spLocks noGrp="1"/>
          </p:cNvSpPr>
          <p:nvPr>
            <p:ph type="body" idx="1"/>
          </p:nvPr>
        </p:nvSpPr>
        <p:spPr>
          <a:xfrm>
            <a:off x="137735" y="1033852"/>
            <a:ext cx="8868529" cy="2698750"/>
          </a:xfrm>
          <a:prstGeom prst="rect">
            <a:avLst/>
          </a:prstGeom>
        </p:spPr>
        <p:txBody>
          <a:bodyPr wrap="square" lIns="0" tIns="0" rIns="0" bIns="0">
            <a:spAutoFit/>
          </a:bodyPr>
          <a:lstStyle>
            <a:lvl1pPr>
              <a:defRPr sz="2800" b="0" i="0">
                <a:solidFill>
                  <a:schemeClr val="tx1"/>
                </a:solidFill>
                <a:latin typeface="黑体"/>
                <a:cs typeface="黑体"/>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1/22/2016</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emf"/></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143" y="0"/>
            <a:ext cx="9138856" cy="7699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263387" y="1681206"/>
            <a:ext cx="6624658" cy="1266818"/>
          </a:xfrm>
          <a:prstGeom prst="rect">
            <a:avLst/>
          </a:prstGeom>
          <a:blipFill>
            <a:blip r:embed="rId5"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480748" y="1807062"/>
            <a:ext cx="4605851" cy="1107996"/>
          </a:xfrm>
          <a:prstGeom prst="rect">
            <a:avLst/>
          </a:prstGeom>
        </p:spPr>
        <p:txBody>
          <a:bodyPr vert="horz" wrap="square" lIns="0" tIns="0" rIns="0" bIns="0" rtlCol="0">
            <a:spAutoFit/>
          </a:bodyPr>
          <a:lstStyle/>
          <a:p>
            <a:pPr marL="241300" marR="5080" indent="-228600">
              <a:lnSpc>
                <a:spcPct val="100000"/>
              </a:lnSpc>
            </a:pPr>
            <a:r>
              <a:rPr lang="zh-CN" altLang="en-US" sz="3600" dirty="0" smtClean="0">
                <a:latin typeface="黑体" panose="02010609060101010101" pitchFamily="49" charset="-122"/>
                <a:ea typeface="黑体" panose="02010609060101010101" pitchFamily="49" charset="-122"/>
                <a:cs typeface="黑体"/>
              </a:rPr>
              <a:t>可见光多波段通信系统自适应传输技术研究</a:t>
            </a:r>
            <a:endParaRPr sz="3600" dirty="0">
              <a:latin typeface="黑体" panose="02010609060101010101" pitchFamily="49" charset="-122"/>
              <a:ea typeface="黑体" panose="02010609060101010101" pitchFamily="49" charset="-122"/>
              <a:cs typeface="黑体"/>
            </a:endParaRPr>
          </a:p>
        </p:txBody>
      </p:sp>
      <p:sp>
        <p:nvSpPr>
          <p:cNvPr id="6" name="object 6"/>
          <p:cNvSpPr txBox="1"/>
          <p:nvPr/>
        </p:nvSpPr>
        <p:spPr>
          <a:xfrm>
            <a:off x="3048001" y="4026785"/>
            <a:ext cx="4343400" cy="2216889"/>
          </a:xfrm>
          <a:prstGeom prst="rect">
            <a:avLst/>
          </a:prstGeom>
        </p:spPr>
        <p:txBody>
          <a:bodyPr vert="horz" wrap="square" lIns="0" tIns="0" rIns="0" bIns="0" rtlCol="0">
            <a:spAutoFit/>
          </a:bodyPr>
          <a:lstStyle/>
          <a:p>
            <a:pPr marL="12700" marR="5080" indent="363220">
              <a:lnSpc>
                <a:spcPct val="125699"/>
              </a:lnSpc>
            </a:pPr>
            <a:r>
              <a:rPr lang="en-US" sz="2800" dirty="0">
                <a:latin typeface="宋体"/>
                <a:cs typeface="宋体"/>
              </a:rPr>
              <a:t> </a:t>
            </a:r>
            <a:r>
              <a:rPr lang="en-US" sz="2800" dirty="0" smtClean="0">
                <a:latin typeface="宋体"/>
                <a:cs typeface="宋体"/>
              </a:rPr>
              <a:t> </a:t>
            </a:r>
            <a:r>
              <a:rPr sz="2800" dirty="0" err="1" smtClean="0">
                <a:latin typeface="宋体"/>
                <a:cs typeface="宋体"/>
              </a:rPr>
              <a:t>答</a:t>
            </a:r>
            <a:r>
              <a:rPr sz="2800" spc="-10" dirty="0" err="1" smtClean="0">
                <a:latin typeface="宋体"/>
                <a:cs typeface="宋体"/>
              </a:rPr>
              <a:t>辩</a:t>
            </a:r>
            <a:r>
              <a:rPr sz="2800" dirty="0" err="1" smtClean="0">
                <a:latin typeface="宋体"/>
                <a:cs typeface="宋体"/>
              </a:rPr>
              <a:t>人</a:t>
            </a:r>
            <a:r>
              <a:rPr sz="2800" spc="-10" dirty="0" smtClean="0">
                <a:latin typeface="宋体"/>
                <a:cs typeface="宋体"/>
              </a:rPr>
              <a:t>：</a:t>
            </a:r>
            <a:r>
              <a:rPr lang="zh-CN" altLang="en-US" sz="2800" dirty="0">
                <a:latin typeface="宋体"/>
                <a:cs typeface="宋体"/>
              </a:rPr>
              <a:t>吴满</a:t>
            </a:r>
            <a:r>
              <a:rPr sz="2800" dirty="0" smtClean="0">
                <a:latin typeface="宋体"/>
                <a:cs typeface="宋体"/>
              </a:rPr>
              <a:t> </a:t>
            </a:r>
            <a:endParaRPr lang="en-US" sz="2800" dirty="0" smtClean="0">
              <a:latin typeface="宋体"/>
              <a:cs typeface="宋体"/>
            </a:endParaRPr>
          </a:p>
          <a:p>
            <a:pPr marL="12700" marR="5080" indent="363220">
              <a:lnSpc>
                <a:spcPct val="125699"/>
              </a:lnSpc>
            </a:pPr>
            <a:r>
              <a:rPr sz="2800" dirty="0" err="1" smtClean="0">
                <a:latin typeface="宋体"/>
                <a:cs typeface="宋体"/>
              </a:rPr>
              <a:t>指</a:t>
            </a:r>
            <a:r>
              <a:rPr sz="2800" spc="-10" dirty="0" err="1" smtClean="0">
                <a:latin typeface="宋体"/>
                <a:cs typeface="宋体"/>
              </a:rPr>
              <a:t>导</a:t>
            </a:r>
            <a:r>
              <a:rPr sz="2800" dirty="0" err="1" smtClean="0">
                <a:latin typeface="宋体"/>
                <a:cs typeface="宋体"/>
              </a:rPr>
              <a:t>老</a:t>
            </a:r>
            <a:r>
              <a:rPr sz="2800" spc="-10" dirty="0" err="1" smtClean="0">
                <a:latin typeface="宋体"/>
                <a:cs typeface="宋体"/>
              </a:rPr>
              <a:t>师</a:t>
            </a:r>
            <a:r>
              <a:rPr lang="zh-CN" altLang="en-US" sz="2800" dirty="0">
                <a:latin typeface="宋体"/>
                <a:cs typeface="宋体"/>
              </a:rPr>
              <a:t>：</a:t>
            </a:r>
            <a:r>
              <a:rPr sz="2800" dirty="0" err="1" smtClean="0">
                <a:latin typeface="宋体"/>
                <a:cs typeface="宋体"/>
              </a:rPr>
              <a:t>赵</a:t>
            </a:r>
            <a:r>
              <a:rPr sz="2800" spc="-10" dirty="0" err="1" smtClean="0">
                <a:latin typeface="宋体"/>
                <a:cs typeface="宋体"/>
              </a:rPr>
              <a:t>春明</a:t>
            </a:r>
            <a:r>
              <a:rPr lang="en-US" sz="2800" spc="-10" dirty="0" smtClean="0">
                <a:latin typeface="宋体"/>
                <a:cs typeface="宋体"/>
              </a:rPr>
              <a:t> </a:t>
            </a:r>
            <a:r>
              <a:rPr lang="zh-CN" altLang="en-US" sz="2800" spc="-10" dirty="0" smtClean="0">
                <a:latin typeface="宋体"/>
                <a:cs typeface="宋体"/>
              </a:rPr>
              <a:t>教授</a:t>
            </a:r>
            <a:endParaRPr sz="2800" dirty="0">
              <a:latin typeface="宋体"/>
              <a:cs typeface="宋体"/>
            </a:endParaRPr>
          </a:p>
          <a:p>
            <a:pPr>
              <a:lnSpc>
                <a:spcPct val="100000"/>
              </a:lnSpc>
            </a:pPr>
            <a:endParaRPr sz="2800" dirty="0">
              <a:latin typeface="Times New Roman"/>
              <a:cs typeface="Times New Roman"/>
            </a:endParaRPr>
          </a:p>
          <a:p>
            <a:pPr marL="993140">
              <a:lnSpc>
                <a:spcPct val="100000"/>
              </a:lnSpc>
              <a:spcBef>
                <a:spcPts val="2055"/>
              </a:spcBef>
            </a:pPr>
            <a:r>
              <a:rPr lang="en-US" sz="2800" dirty="0" smtClean="0">
                <a:latin typeface="Times New Roman"/>
                <a:cs typeface="Times New Roman"/>
              </a:rPr>
              <a:t>    </a:t>
            </a:r>
            <a:r>
              <a:rPr sz="2800" dirty="0" smtClean="0">
                <a:latin typeface="Times New Roman"/>
                <a:cs typeface="Times New Roman"/>
              </a:rPr>
              <a:t>201</a:t>
            </a:r>
            <a:r>
              <a:rPr lang="en-US" sz="2800" dirty="0" smtClean="0">
                <a:latin typeface="Times New Roman"/>
                <a:cs typeface="Times New Roman"/>
              </a:rPr>
              <a:t>6</a:t>
            </a:r>
            <a:r>
              <a:rPr sz="2800" dirty="0" smtClean="0">
                <a:latin typeface="Times New Roman"/>
                <a:cs typeface="Times New Roman"/>
              </a:rPr>
              <a:t>.</a:t>
            </a:r>
            <a:r>
              <a:rPr sz="2800" spc="-5" dirty="0" smtClean="0">
                <a:latin typeface="Times New Roman"/>
                <a:cs typeface="Times New Roman"/>
              </a:rPr>
              <a:t>1</a:t>
            </a:r>
            <a:r>
              <a:rPr sz="2800" dirty="0" smtClean="0">
                <a:latin typeface="Times New Roman"/>
                <a:cs typeface="Times New Roman"/>
              </a:rPr>
              <a:t>.</a:t>
            </a:r>
            <a:r>
              <a:rPr lang="en-US" sz="2800" spc="-5" dirty="0" smtClean="0">
                <a:latin typeface="Times New Roman"/>
                <a:cs typeface="Times New Roman"/>
              </a:rPr>
              <a:t>23</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光</a:t>
            </a:r>
            <a:r>
              <a:rPr lang="en-US" altLang="zh-CN" sz="4800" baseline="2604" dirty="0">
                <a:latin typeface="Calibri"/>
                <a:cs typeface="Calibri"/>
              </a:rPr>
              <a:t>OFDM</a:t>
            </a:r>
            <a:r>
              <a:rPr lang="zh-CN" altLang="en-US" sz="4800" baseline="2604" dirty="0">
                <a:latin typeface="Calibri"/>
                <a:cs typeface="Calibri"/>
              </a:rPr>
              <a:t>调制技术介绍</a:t>
            </a:r>
            <a:r>
              <a:rPr lang="en-US" altLang="zh-CN" sz="4800" baseline="2604" dirty="0" smtClean="0">
                <a:latin typeface="Calibri"/>
                <a:cs typeface="Calibri"/>
              </a:rPr>
              <a:t>(4)</a:t>
            </a:r>
            <a:endParaRPr sz="3600" baseline="2604" dirty="0">
              <a:latin typeface="Calibri"/>
              <a:cs typeface="Calibri"/>
            </a:endParaRPr>
          </a:p>
        </p:txBody>
      </p:sp>
      <p:sp>
        <p:nvSpPr>
          <p:cNvPr id="5" name="object 5"/>
          <p:cNvSpPr txBox="1"/>
          <p:nvPr/>
        </p:nvSpPr>
        <p:spPr>
          <a:xfrm>
            <a:off x="233749" y="1163543"/>
            <a:ext cx="8263950" cy="1600438"/>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err="1" smtClean="0">
                <a:latin typeface="黑体" panose="02010609060101010101" pitchFamily="49" charset="-122"/>
                <a:ea typeface="黑体" panose="02010609060101010101" pitchFamily="49" charset="-122"/>
                <a:sym typeface="宋体" panose="02010600030101010101" pitchFamily="2" charset="-122"/>
              </a:rPr>
              <a:t>RoC</a:t>
            </a: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-ACO-OFDM</a:t>
            </a: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性能</a:t>
            </a:r>
            <a:endParaRPr lang="en-US" altLang="zh-CN" sz="2400" b="1" dirty="0" smtClean="0">
              <a:latin typeface="黑体" panose="02010609060101010101" pitchFamily="49" charset="-122"/>
              <a:ea typeface="黑体" panose="02010609060101010101" pitchFamily="49" charset="-122"/>
              <a:sym typeface="宋体" panose="02010600030101010101" pitchFamily="2" charset="-122"/>
            </a:endParaRPr>
          </a:p>
          <a:p>
            <a:pPr marL="216000">
              <a:buClr>
                <a:srgbClr val="231FB3"/>
              </a:buClr>
              <a:buSzPct val="100000"/>
            </a:pPr>
            <a:r>
              <a:rPr lang="zh-CN" altLang="en-US" sz="2000" dirty="0" smtClean="0">
                <a:latin typeface="+mn-ea"/>
                <a:sym typeface="宋体" panose="02010600030101010101" pitchFamily="2" charset="-122"/>
              </a:rPr>
              <a:t>从结果中可以看出，</a:t>
            </a:r>
            <a:r>
              <a:rPr lang="en-US" altLang="zh-CN" sz="2000" dirty="0" err="1" smtClean="0">
                <a:latin typeface="+mn-ea"/>
                <a:sym typeface="宋体" panose="02010600030101010101" pitchFamily="2" charset="-122"/>
              </a:rPr>
              <a:t>RoC</a:t>
            </a:r>
            <a:r>
              <a:rPr lang="en-US" altLang="zh-CN" sz="2000" dirty="0" smtClean="0">
                <a:latin typeface="+mn-ea"/>
                <a:sym typeface="宋体" panose="02010600030101010101" pitchFamily="2" charset="-122"/>
              </a:rPr>
              <a:t>-ACO-OFDM</a:t>
            </a:r>
            <a:r>
              <a:rPr lang="zh-CN" altLang="en-US" sz="2000" dirty="0" smtClean="0">
                <a:latin typeface="+mn-ea"/>
                <a:sym typeface="宋体" panose="02010600030101010101" pitchFamily="2" charset="-122"/>
              </a:rPr>
              <a:t>能够在略牺牲误比特的基础上显著的改善</a:t>
            </a:r>
            <a:r>
              <a:rPr lang="en-US" altLang="zh-CN" sz="2000" dirty="0" smtClean="0">
                <a:latin typeface="+mn-ea"/>
                <a:sym typeface="宋体" panose="02010600030101010101" pitchFamily="2" charset="-122"/>
              </a:rPr>
              <a:t>PAPR</a:t>
            </a:r>
            <a:r>
              <a:rPr lang="zh-CN" altLang="en-US" sz="2000" dirty="0" smtClean="0">
                <a:latin typeface="+mn-ea"/>
                <a:sym typeface="宋体" panose="02010600030101010101" pitchFamily="2" charset="-122"/>
              </a:rPr>
              <a:t>性能。</a:t>
            </a:r>
            <a:endParaRPr lang="en-US" altLang="zh-CN" sz="2000" dirty="0" smtClean="0">
              <a:latin typeface="+mn-ea"/>
              <a:sym typeface="宋体" panose="02010600030101010101" pitchFamily="2" charset="-122"/>
            </a:endParaRPr>
          </a:p>
          <a:p>
            <a:pPr marL="342900" indent="-342900">
              <a:buClr>
                <a:srgbClr val="231FB3"/>
              </a:buClr>
              <a:buSzPct val="100000"/>
              <a:buFont typeface="Wingdings" panose="05000000000000000000" pitchFamily="2" charset="2"/>
              <a:buChar char="n"/>
            </a:pPr>
            <a:endParaRPr lang="zh-CN" altLang="zh-CN" sz="2000" dirty="0" smtClean="0">
              <a:latin typeface="+mn-ea"/>
              <a:sym typeface="宋体" panose="02010600030101010101" pitchFamily="2" charset="-122"/>
            </a:endParaRPr>
          </a:p>
          <a:p>
            <a:pPr marL="30480">
              <a:lnSpc>
                <a:spcPct val="100000"/>
              </a:lnSpc>
            </a:pPr>
            <a:endParaRPr sz="2000" dirty="0">
              <a:latin typeface="宋体"/>
              <a:cs typeface="宋体"/>
            </a:endParaRPr>
          </a:p>
        </p:txBody>
      </p:sp>
      <mc:AlternateContent xmlns:mc="http://schemas.openxmlformats.org/markup-compatibility/2006" xmlns:a14="http://schemas.microsoft.com/office/drawing/2010/main">
        <mc:Choice Requires="a14">
          <p:sp>
            <p:nvSpPr>
              <p:cNvPr id="8" name="矩形 7"/>
              <p:cNvSpPr/>
              <p:nvPr/>
            </p:nvSpPr>
            <p:spPr>
              <a:xfrm>
                <a:off x="453513" y="5486400"/>
                <a:ext cx="6861687" cy="783869"/>
              </a:xfrm>
              <a:prstGeom prst="rect">
                <a:avLst/>
              </a:prstGeom>
            </p:spPr>
            <p:txBody>
              <a:bodyPr wrap="none">
                <a:spAutoFit/>
              </a:bodyPr>
              <a:lstStyle/>
              <a:p>
                <a14:m>
                  <m:oMath xmlns:m="http://schemas.openxmlformats.org/officeDocument/2006/math">
                    <m:r>
                      <a:rPr lang="zh-CN" altLang="en-US" i="1">
                        <a:latin typeface="Cambria Math" panose="02040503050406030204" pitchFamily="18" charset="0"/>
                      </a:rPr>
                      <m:t>𝐶𝑅</m:t>
                    </m:r>
                    <m:r>
                      <a:rPr lang="zh-CN" altLang="en-US" i="0">
                        <a:latin typeface="Cambria Math" panose="02040503050406030204" pitchFamily="18" charset="0"/>
                      </a:rPr>
                      <m:t>=20</m:t>
                    </m:r>
                    <m:r>
                      <m:rPr>
                        <m:sty m:val="p"/>
                      </m:rPr>
                      <a:rPr lang="zh-CN" altLang="en-US" i="0">
                        <a:latin typeface="Cambria Math" panose="02040503050406030204" pitchFamily="18" charset="0"/>
                      </a:rPr>
                      <m:t>log</m:t>
                    </m:r>
                    <m:d>
                      <m:dPr>
                        <m:ctrlPr>
                          <a:rPr lang="zh-CN" altLang="en-US" i="1">
                            <a:latin typeface="Cambria Math" panose="02040503050406030204" pitchFamily="18" charset="0"/>
                          </a:rPr>
                        </m:ctrlPr>
                      </m:dPr>
                      <m:e>
                        <m:f>
                          <m:fPr>
                            <m:type m:val="lin"/>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𝜂</m:t>
                                </m:r>
                              </m:e>
                              <m:sub>
                                <m:r>
                                  <a:rPr lang="zh-CN" altLang="en-US" i="1">
                                    <a:latin typeface="Cambria Math" panose="02040503050406030204" pitchFamily="18" charset="0"/>
                                  </a:rPr>
                                  <m:t>𝑐</m:t>
                                </m:r>
                              </m:sub>
                            </m:sSub>
                          </m:num>
                          <m:den>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𝔼</m:t>
                                </m:r>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𝑐</m:t>
                                        </m:r>
                                      </m:sub>
                                    </m:sSub>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r>
                                          <a:rPr lang="zh-CN" altLang="en-US" i="0">
                                            <a:latin typeface="Cambria Math" panose="02040503050406030204" pitchFamily="18" charset="0"/>
                                          </a:rPr>
                                          <m:t>2</m:t>
                                        </m:r>
                                      </m:sup>
                                    </m:sSup>
                                  </m:e>
                                </m:d>
                              </m:e>
                            </m:rad>
                          </m:den>
                        </m:f>
                      </m:e>
                    </m:d>
                  </m:oMath>
                </a14:m>
                <a:r>
                  <a:rPr lang="zh-CN" altLang="en-US" dirty="0" smtClean="0"/>
                  <a:t>，</a:t>
                </a:r>
                <a:r>
                  <a:rPr lang="zh-CN" altLang="en-US" dirty="0"/>
                  <a:t> </a:t>
                </a:r>
                <a:r>
                  <a:rPr lang="zh-CN" altLang="en-US" dirty="0" smtClean="0"/>
                  <a:t>其中</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𝜂</m:t>
                        </m:r>
                      </m:e>
                      <m:sub>
                        <m:r>
                          <a:rPr lang="zh-CN" altLang="en-US" i="1">
                            <a:latin typeface="Cambria Math" panose="02040503050406030204" pitchFamily="18" charset="0"/>
                          </a:rPr>
                          <m:t>𝑐</m:t>
                        </m:r>
                      </m:sub>
                    </m:sSub>
                  </m:oMath>
                </a14:m>
                <a:r>
                  <a:rPr lang="zh-CN" altLang="en-US" dirty="0" smtClean="0"/>
                  <a:t>表示削波位置，</a:t>
                </a:r>
                <a14:m>
                  <m:oMath xmlns:m="http://schemas.openxmlformats.org/officeDocument/2006/math">
                    <m:r>
                      <a:rPr lang="zh-CN" altLang="en-US">
                        <a:latin typeface="Cambria Math" panose="02040503050406030204" pitchFamily="18" charset="0"/>
                      </a:rPr>
                      <m:t>𝔼</m:t>
                    </m:r>
                    <m:d>
                      <m:dPr>
                        <m:begChr m:val="{"/>
                        <m:endChr m:val="}"/>
                        <m:ctrlPr>
                          <a:rPr lang="zh-CN" altLang="en-US" i="1">
                            <a:latin typeface="Cambria Math" panose="02040503050406030204" pitchFamily="18" charset="0"/>
                          </a:rPr>
                        </m:ctrlPr>
                      </m:dPr>
                      <m:e>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𝑐</m:t>
                            </m:r>
                          </m:sub>
                        </m:sSub>
                        <m:r>
                          <a:rPr lang="zh-CN" altLang="en-US">
                            <a:latin typeface="Cambria Math" panose="02040503050406030204" pitchFamily="18" charset="0"/>
                          </a:rPr>
                          <m:t>[</m:t>
                        </m:r>
                        <m:r>
                          <a:rPr lang="zh-CN" altLang="en-US" i="1">
                            <a:latin typeface="Cambria Math" panose="02040503050406030204" pitchFamily="18" charset="0"/>
                          </a:rPr>
                          <m:t>𝑛</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e>
                    </m:d>
                  </m:oMath>
                </a14:m>
                <a:endParaRPr lang="zh-CN" altLang="en-US" dirty="0"/>
              </a:p>
              <a:p>
                <a:r>
                  <a:rPr lang="zh-CN" altLang="en-US" dirty="0" smtClean="0"/>
                  <a:t>表示平均功率。</a:t>
                </a:r>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453513" y="5486400"/>
                <a:ext cx="6861687" cy="783869"/>
              </a:xfrm>
              <a:prstGeom prst="rect">
                <a:avLst/>
              </a:prstGeom>
              <a:blipFill rotWithShape="0">
                <a:blip r:embed="rId4"/>
                <a:stretch>
                  <a:fillRect l="-710" t="-45736" b="-39535"/>
                </a:stretch>
              </a:blipFill>
            </p:spPr>
            <p:txBody>
              <a:bodyPr/>
              <a:lstStyle/>
              <a:p>
                <a:r>
                  <a:rPr lang="zh-CN" altLang="en-US">
                    <a:noFill/>
                  </a:rPr>
                  <a:t> </a:t>
                </a:r>
              </a:p>
            </p:txBody>
          </p:sp>
        </mc:Fallback>
      </mc:AlternateContent>
      <p:pic>
        <p:nvPicPr>
          <p:cNvPr id="11" name="图片 10"/>
          <p:cNvPicPr>
            <a:picLocks noChangeAspect="1"/>
          </p:cNvPicPr>
          <p:nvPr/>
        </p:nvPicPr>
        <p:blipFill>
          <a:blip r:embed="rId5"/>
          <a:stretch>
            <a:fillRect/>
          </a:stretch>
        </p:blipFill>
        <p:spPr>
          <a:xfrm>
            <a:off x="4038600" y="2096438"/>
            <a:ext cx="4698906" cy="3420000"/>
          </a:xfrm>
          <a:prstGeom prst="rect">
            <a:avLst/>
          </a:prstGeom>
        </p:spPr>
      </p:pic>
      <p:pic>
        <p:nvPicPr>
          <p:cNvPr id="12" name="图片 11"/>
          <p:cNvPicPr>
            <a:picLocks noChangeAspect="1"/>
          </p:cNvPicPr>
          <p:nvPr/>
        </p:nvPicPr>
        <p:blipFill>
          <a:blip r:embed="rId6"/>
          <a:stretch>
            <a:fillRect/>
          </a:stretch>
        </p:blipFill>
        <p:spPr>
          <a:xfrm>
            <a:off x="457200" y="2096438"/>
            <a:ext cx="4016365" cy="3420000"/>
          </a:xfrm>
          <a:prstGeom prst="rect">
            <a:avLst/>
          </a:prstGeom>
        </p:spPr>
      </p:pic>
    </p:spTree>
    <p:extLst>
      <p:ext uri="{BB962C8B-B14F-4D97-AF65-F5344CB8AC3E}">
        <p14:creationId xmlns:p14="http://schemas.microsoft.com/office/powerpoint/2010/main" val="708853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信道估计</a:t>
            </a:r>
            <a:r>
              <a:rPr lang="zh-CN" altLang="en-US" sz="4800" baseline="2604" dirty="0" smtClean="0">
                <a:latin typeface="Calibri"/>
                <a:cs typeface="Calibri"/>
              </a:rPr>
              <a:t>方法（</a:t>
            </a:r>
            <a:r>
              <a:rPr lang="en-US" altLang="zh-CN" sz="4800" baseline="2604" dirty="0" smtClean="0">
                <a:latin typeface="Calibri"/>
                <a:cs typeface="Calibri"/>
              </a:rPr>
              <a:t>1</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914400"/>
            <a:ext cx="8263950" cy="677108"/>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基于导频的信道估计</a:t>
            </a:r>
            <a:endParaRPr lang="zh-CN" altLang="zh-CN" sz="2400" b="1" dirty="0" smtClean="0">
              <a:latin typeface="黑体" panose="02010609060101010101" pitchFamily="49" charset="-122"/>
              <a:ea typeface="黑体" panose="02010609060101010101" pitchFamily="49" charset="-122"/>
              <a:sym typeface="宋体" panose="02010600030101010101" pitchFamily="2" charset="-122"/>
            </a:endParaRPr>
          </a:p>
          <a:p>
            <a:pPr marL="30480">
              <a:lnSpc>
                <a:spcPct val="100000"/>
              </a:lnSpc>
            </a:pPr>
            <a:endParaRPr sz="2000" dirty="0">
              <a:latin typeface="宋体"/>
              <a:cs typeface="宋体"/>
            </a:endParaRPr>
          </a:p>
        </p:txBody>
      </p:sp>
      <p:sp>
        <p:nvSpPr>
          <p:cNvPr id="8" name="文本框 7"/>
          <p:cNvSpPr txBox="1"/>
          <p:nvPr/>
        </p:nvSpPr>
        <p:spPr>
          <a:xfrm>
            <a:off x="457200" y="1323799"/>
            <a:ext cx="3886200" cy="1384995"/>
          </a:xfrm>
          <a:prstGeom prst="rect">
            <a:avLst/>
          </a:prstGeom>
          <a:noFill/>
        </p:spPr>
        <p:txBody>
          <a:bodyPr wrap="square" rtlCol="0">
            <a:spAutoFit/>
          </a:bodyPr>
          <a:lstStyle/>
          <a:p>
            <a:pPr marL="342900" lvl="0" indent="-342900">
              <a:buClr>
                <a:srgbClr val="231FB3"/>
              </a:buClr>
              <a:buSzPct val="100000"/>
              <a:buFont typeface="Wingdings" panose="05000000000000000000" pitchFamily="2" charset="2"/>
              <a:buChar char="n"/>
            </a:pPr>
            <a:r>
              <a:rPr lang="zh-CN" altLang="en-US" sz="2000" dirty="0" smtClean="0">
                <a:solidFill>
                  <a:prstClr val="black"/>
                </a:solidFill>
                <a:latin typeface="+mn-ea"/>
                <a:sym typeface="宋体" panose="02010600030101010101" pitchFamily="2" charset="-122"/>
              </a:rPr>
              <a:t>块状导频放置</a:t>
            </a:r>
            <a:endParaRPr lang="en-US" altLang="zh-CN" sz="2000" dirty="0" smtClean="0">
              <a:solidFill>
                <a:prstClr val="black"/>
              </a:solidFill>
              <a:latin typeface="+mn-ea"/>
              <a:sym typeface="宋体" panose="02010600030101010101" pitchFamily="2" charset="-122"/>
            </a:endParaRPr>
          </a:p>
          <a:p>
            <a:pPr lvl="0">
              <a:buClr>
                <a:srgbClr val="231FB3"/>
              </a:buClr>
              <a:buSzPct val="100000"/>
            </a:pPr>
            <a:r>
              <a:rPr lang="en-US" altLang="zh-CN" sz="1600" dirty="0"/>
              <a:t>—</a:t>
            </a:r>
            <a:r>
              <a:rPr lang="zh-CN" altLang="en-US" sz="1600" dirty="0" smtClean="0">
                <a:solidFill>
                  <a:prstClr val="black"/>
                </a:solidFill>
                <a:latin typeface="+mn-ea"/>
                <a:sym typeface="宋体" panose="02010600030101010101" pitchFamily="2" charset="-122"/>
              </a:rPr>
              <a:t>导频序列连续放置在所有子载波上，在时域上间隔的；</a:t>
            </a:r>
            <a:endParaRPr lang="en-US" altLang="zh-CN" sz="1600" dirty="0" smtClean="0">
              <a:solidFill>
                <a:prstClr val="black"/>
              </a:solidFill>
              <a:latin typeface="+mn-ea"/>
              <a:sym typeface="宋体" panose="02010600030101010101" pitchFamily="2" charset="-122"/>
            </a:endParaRPr>
          </a:p>
          <a:p>
            <a:pPr lvl="0">
              <a:buClr>
                <a:srgbClr val="231FB3"/>
              </a:buClr>
              <a:buSzPct val="100000"/>
            </a:pPr>
            <a:r>
              <a:rPr lang="en-US" altLang="zh-CN" sz="1600" dirty="0"/>
              <a:t>—</a:t>
            </a:r>
            <a:r>
              <a:rPr lang="zh-CN" altLang="en-US" sz="1600" dirty="0" smtClean="0">
                <a:solidFill>
                  <a:prstClr val="black"/>
                </a:solidFill>
                <a:latin typeface="+mn-ea"/>
                <a:sym typeface="宋体" panose="02010600030101010101" pitchFamily="2" charset="-122"/>
              </a:rPr>
              <a:t>结构简单，但是实时性不高，适应慢时变信道</a:t>
            </a:r>
            <a:endParaRPr lang="zh-CN" altLang="zh-CN" sz="1600" dirty="0">
              <a:solidFill>
                <a:prstClr val="black"/>
              </a:solidFill>
              <a:latin typeface="+mn-ea"/>
              <a:sym typeface="宋体" panose="02010600030101010101" pitchFamily="2" charset="-122"/>
            </a:endParaRPr>
          </a:p>
        </p:txBody>
      </p:sp>
      <p:sp>
        <p:nvSpPr>
          <p:cNvPr id="9" name="文本框 8"/>
          <p:cNvSpPr txBox="1"/>
          <p:nvPr/>
        </p:nvSpPr>
        <p:spPr>
          <a:xfrm>
            <a:off x="4654232" y="1323799"/>
            <a:ext cx="4184968" cy="1384995"/>
          </a:xfrm>
          <a:prstGeom prst="rect">
            <a:avLst/>
          </a:prstGeom>
          <a:noFill/>
        </p:spPr>
        <p:txBody>
          <a:bodyPr wrap="square" rtlCol="0">
            <a:spAutoFit/>
          </a:bodyPr>
          <a:lstStyle/>
          <a:p>
            <a:pPr marL="342900" lvl="0" indent="-342900">
              <a:buClr>
                <a:srgbClr val="231FB3"/>
              </a:buClr>
              <a:buSzPct val="100000"/>
              <a:buFont typeface="Wingdings" panose="05000000000000000000" pitchFamily="2" charset="2"/>
              <a:buChar char="n"/>
            </a:pPr>
            <a:r>
              <a:rPr lang="zh-CN" altLang="en-US" sz="2000" dirty="0">
                <a:solidFill>
                  <a:prstClr val="black"/>
                </a:solidFill>
                <a:latin typeface="+mn-ea"/>
                <a:sym typeface="宋体" panose="02010600030101010101" pitchFamily="2" charset="-122"/>
              </a:rPr>
              <a:t>梳状</a:t>
            </a:r>
            <a:r>
              <a:rPr lang="zh-CN" altLang="en-US" sz="2000" dirty="0" smtClean="0">
                <a:solidFill>
                  <a:prstClr val="black"/>
                </a:solidFill>
                <a:latin typeface="+mn-ea"/>
                <a:sym typeface="宋体" panose="02010600030101010101" pitchFamily="2" charset="-122"/>
              </a:rPr>
              <a:t>导频放置</a:t>
            </a:r>
            <a:endParaRPr lang="en-US" altLang="zh-CN" sz="2000" dirty="0" smtClean="0">
              <a:solidFill>
                <a:prstClr val="black"/>
              </a:solidFill>
              <a:latin typeface="+mn-ea"/>
              <a:sym typeface="宋体" panose="02010600030101010101" pitchFamily="2" charset="-122"/>
            </a:endParaRPr>
          </a:p>
          <a:p>
            <a:pPr lvl="0">
              <a:buClr>
                <a:srgbClr val="231FB3"/>
              </a:buClr>
              <a:buSzPct val="100000"/>
            </a:pPr>
            <a:r>
              <a:rPr lang="en-US" altLang="zh-CN" sz="1600" dirty="0"/>
              <a:t>—</a:t>
            </a:r>
            <a:r>
              <a:rPr lang="zh-CN" altLang="en-US" sz="1600" dirty="0" smtClean="0">
                <a:solidFill>
                  <a:prstClr val="black"/>
                </a:solidFill>
                <a:latin typeface="+mn-ea"/>
                <a:sym typeface="宋体" panose="02010600030101010101" pitchFamily="2" charset="-122"/>
              </a:rPr>
              <a:t>导频序列间隔放置在特定子载波上，每个</a:t>
            </a:r>
            <a:r>
              <a:rPr lang="en-US" altLang="zh-CN" sz="1600" dirty="0" smtClean="0">
                <a:solidFill>
                  <a:prstClr val="black"/>
                </a:solidFill>
                <a:latin typeface="+mn-ea"/>
                <a:sym typeface="宋体" panose="02010600030101010101" pitchFamily="2" charset="-122"/>
              </a:rPr>
              <a:t>OFDM</a:t>
            </a:r>
            <a:r>
              <a:rPr lang="zh-CN" altLang="en-US" sz="1600" dirty="0" smtClean="0">
                <a:solidFill>
                  <a:prstClr val="black"/>
                </a:solidFill>
                <a:latin typeface="+mn-ea"/>
                <a:sym typeface="宋体" panose="02010600030101010101" pitchFamily="2" charset="-122"/>
              </a:rPr>
              <a:t>都会放置；</a:t>
            </a:r>
            <a:endParaRPr lang="en-US" altLang="zh-CN" sz="1600" dirty="0" smtClean="0">
              <a:solidFill>
                <a:prstClr val="black"/>
              </a:solidFill>
              <a:latin typeface="+mn-ea"/>
              <a:sym typeface="宋体" panose="02010600030101010101" pitchFamily="2" charset="-122"/>
            </a:endParaRPr>
          </a:p>
          <a:p>
            <a:pPr lvl="0">
              <a:buClr>
                <a:srgbClr val="231FB3"/>
              </a:buClr>
              <a:buSzPct val="100000"/>
            </a:pPr>
            <a:r>
              <a:rPr lang="en-US" altLang="zh-CN" sz="1600" dirty="0" smtClean="0"/>
              <a:t>—</a:t>
            </a:r>
            <a:r>
              <a:rPr lang="zh-CN" altLang="en-US" sz="1600" dirty="0" smtClean="0">
                <a:solidFill>
                  <a:prstClr val="black"/>
                </a:solidFill>
                <a:latin typeface="+mn-ea"/>
                <a:sym typeface="宋体" panose="02010600030101010101" pitchFamily="2" charset="-122"/>
              </a:rPr>
              <a:t>未放置导频的子载波需要插值得到结果，但是实时性高，适应慢时快信道</a:t>
            </a:r>
            <a:endParaRPr lang="zh-CN" altLang="zh-CN" sz="1600" dirty="0">
              <a:solidFill>
                <a:prstClr val="black"/>
              </a:solidFill>
              <a:latin typeface="+mn-ea"/>
              <a:sym typeface="宋体" panose="02010600030101010101" pitchFamily="2" charset="-122"/>
            </a:endParaRPr>
          </a:p>
        </p:txBody>
      </p:sp>
      <p:pic>
        <p:nvPicPr>
          <p:cNvPr id="10" name="图片 9"/>
          <p:cNvPicPr>
            <a:picLocks noChangeAspect="1"/>
          </p:cNvPicPr>
          <p:nvPr/>
        </p:nvPicPr>
        <p:blipFill>
          <a:blip r:embed="rId4"/>
          <a:stretch>
            <a:fillRect/>
          </a:stretch>
        </p:blipFill>
        <p:spPr>
          <a:xfrm>
            <a:off x="609600" y="2819401"/>
            <a:ext cx="3240000" cy="3221079"/>
          </a:xfrm>
          <a:prstGeom prst="rect">
            <a:avLst/>
          </a:prstGeom>
        </p:spPr>
      </p:pic>
      <p:pic>
        <p:nvPicPr>
          <p:cNvPr id="11" name="图片 10"/>
          <p:cNvPicPr>
            <a:picLocks noChangeAspect="1"/>
          </p:cNvPicPr>
          <p:nvPr/>
        </p:nvPicPr>
        <p:blipFill>
          <a:blip r:embed="rId5"/>
          <a:stretch>
            <a:fillRect/>
          </a:stretch>
        </p:blipFill>
        <p:spPr>
          <a:xfrm>
            <a:off x="4876800" y="2819401"/>
            <a:ext cx="3240000" cy="3221078"/>
          </a:xfrm>
          <a:prstGeom prst="rect">
            <a:avLst/>
          </a:prstGeom>
        </p:spPr>
      </p:pic>
    </p:spTree>
    <p:extLst>
      <p:ext uri="{BB962C8B-B14F-4D97-AF65-F5344CB8AC3E}">
        <p14:creationId xmlns:p14="http://schemas.microsoft.com/office/powerpoint/2010/main" val="3976975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信道估计</a:t>
            </a:r>
            <a:r>
              <a:rPr lang="zh-CN" altLang="en-US" sz="4800" baseline="2604" dirty="0" smtClean="0">
                <a:latin typeface="Calibri"/>
                <a:cs typeface="Calibri"/>
              </a:rPr>
              <a:t>方法（</a:t>
            </a:r>
            <a:r>
              <a:rPr lang="en-US" altLang="zh-CN" sz="4800" baseline="2604" dirty="0">
                <a:latin typeface="Calibri"/>
                <a:cs typeface="Calibri"/>
              </a:rPr>
              <a:t>2</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914400"/>
            <a:ext cx="8263950" cy="677108"/>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LS</a:t>
            </a:r>
            <a:r>
              <a:rPr lang="zh-CN" altLang="en-US" sz="2400" b="1" dirty="0">
                <a:latin typeface="黑体" panose="02010609060101010101" pitchFamily="49" charset="-122"/>
                <a:ea typeface="黑体" panose="02010609060101010101" pitchFamily="49" charset="-122"/>
                <a:sym typeface="宋体" panose="02010600030101010101" pitchFamily="2" charset="-122"/>
              </a:rPr>
              <a:t>算法</a:t>
            </a:r>
            <a:endParaRPr lang="zh-CN" altLang="zh-CN" sz="2400" b="1" dirty="0" smtClean="0">
              <a:latin typeface="黑体" panose="02010609060101010101" pitchFamily="49" charset="-122"/>
              <a:ea typeface="黑体" panose="02010609060101010101" pitchFamily="49" charset="-122"/>
              <a:sym typeface="宋体" panose="02010600030101010101" pitchFamily="2" charset="-122"/>
            </a:endParaRPr>
          </a:p>
          <a:p>
            <a:pPr marL="30480">
              <a:lnSpc>
                <a:spcPct val="100000"/>
              </a:lnSpc>
            </a:pPr>
            <a:endParaRPr sz="2000" dirty="0">
              <a:latin typeface="宋体"/>
              <a:cs typeface="宋体"/>
            </a:endParaRPr>
          </a:p>
        </p:txBody>
      </p:sp>
      <mc:AlternateContent xmlns:mc="http://schemas.openxmlformats.org/markup-compatibility/2006" xmlns:a14="http://schemas.microsoft.com/office/drawing/2010/main">
        <mc:Choice Requires="a14">
          <p:sp>
            <p:nvSpPr>
              <p:cNvPr id="11" name="文本框 10"/>
              <p:cNvSpPr txBox="1"/>
              <p:nvPr/>
            </p:nvSpPr>
            <p:spPr>
              <a:xfrm>
                <a:off x="381000" y="1591508"/>
                <a:ext cx="8040499" cy="5234125"/>
              </a:xfrm>
              <a:prstGeom prst="rect">
                <a:avLst/>
              </a:prstGeom>
              <a:noFill/>
            </p:spPr>
            <p:txBody>
              <a:bodyPr wrap="square" rtlCol="0">
                <a:spAutoFit/>
              </a:bodyPr>
              <a:lstStyle/>
              <a:p>
                <a:r>
                  <a:rPr lang="zh-CN" altLang="en-US" dirty="0" smtClean="0"/>
                  <a:t>基于</a:t>
                </a:r>
                <a:r>
                  <a:rPr lang="en-US" altLang="zh-CN" dirty="0"/>
                  <a:t>LS</a:t>
                </a:r>
                <a:r>
                  <a:rPr lang="zh-CN" altLang="en-US" dirty="0"/>
                  <a:t>准则的的估计算法目标是使得接收信号与通过该模型恢复出来的信号之间的距离最小，假设</a:t>
                </a:r>
                <a:r>
                  <a:rPr lang="en-US" altLang="zh-CN" dirty="0"/>
                  <a:t>LS</a:t>
                </a:r>
                <a:r>
                  <a:rPr lang="zh-CN" altLang="en-US" dirty="0"/>
                  <a:t>算法的结果</a:t>
                </a:r>
                <a:r>
                  <a:rPr lang="zh-CN" altLang="en-US" dirty="0" smtClean="0"/>
                  <a:t>是</a:t>
                </a:r>
                <a14:m>
                  <m:oMath xmlns:m="http://schemas.openxmlformats.org/officeDocument/2006/math">
                    <m:sSub>
                      <m:sSubPr>
                        <m:ctrlPr>
                          <a:rPr lang="zh-CN" altLang="en-US"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r>
                      <a:rPr lang="zh-CN" altLang="en-US" b="1" i="1">
                        <a:latin typeface="Cambria Math" panose="02040503050406030204" pitchFamily="18" charset="0"/>
                      </a:rPr>
                      <m:t> </m:t>
                    </m:r>
                  </m:oMath>
                </a14:m>
                <a:r>
                  <a:rPr lang="zh-CN" altLang="en-US" dirty="0" smtClean="0"/>
                  <a:t>，</a:t>
                </a:r>
                <a:r>
                  <a:rPr lang="zh-CN" altLang="en-US" dirty="0"/>
                  <a:t>则其目标函数为</a:t>
                </a:r>
                <a:r>
                  <a:rPr lang="zh-CN" altLang="en-US" dirty="0" smtClean="0"/>
                  <a:t>：</a:t>
                </a:r>
                <a:endParaRPr lang="en-US" altLang="zh-CN" dirty="0" smtClean="0"/>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𝑎𝑟𝑔</m:t>
                      </m:r>
                      <m:r>
                        <m:rPr>
                          <m:nor/>
                        </m:rPr>
                        <a:rPr lang="zh-CN" altLang="en-US" i="1">
                          <a:latin typeface="Cambria Math" panose="02040503050406030204" pitchFamily="18" charset="0"/>
                        </a:rPr>
                        <m:t> </m:t>
                      </m:r>
                      <m:limLow>
                        <m:limLowPr>
                          <m:ctrlPr>
                            <a:rPr lang="zh-CN" altLang="en-US" i="1">
                              <a:latin typeface="Cambria Math" panose="02040503050406030204" pitchFamily="18" charset="0"/>
                            </a:rPr>
                          </m:ctrlPr>
                        </m:limLowPr>
                        <m:e>
                          <m:r>
                            <a:rPr lang="zh-CN" altLang="en-US" i="1">
                              <a:latin typeface="Cambria Math" panose="02040503050406030204" pitchFamily="18" charset="0"/>
                            </a:rPr>
                            <m:t>𝑚𝑖𝑛</m:t>
                          </m:r>
                        </m:e>
                        <m:lim>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lim>
                      </m:limLow>
                      <m:r>
                        <m:rPr>
                          <m:nor/>
                        </m:rPr>
                        <a:rPr lang="zh-CN" altLang="en-US" i="1">
                          <a:latin typeface="Cambria Math" panose="02040503050406030204" pitchFamily="18" charset="0"/>
                        </a:rPr>
                        <m:t> </m:t>
                      </m:r>
                      <m:r>
                        <a:rPr lang="zh-CN" altLang="en-US" b="1">
                          <a:latin typeface="Cambria Math" panose="02040503050406030204" pitchFamily="18" charset="0"/>
                        </a:rPr>
                        <m:t>𝐋</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r>
                        <a:rPr lang="zh-CN" altLang="en-US">
                          <a:latin typeface="Cambria Math" panose="02040503050406030204" pitchFamily="18" charset="0"/>
                        </a:rPr>
                        <m:t>)=</m:t>
                      </m:r>
                      <m:r>
                        <a:rPr lang="zh-CN" altLang="en-US" i="1">
                          <a:latin typeface="Cambria Math" panose="02040503050406030204" pitchFamily="18" charset="0"/>
                        </a:rPr>
                        <m:t>𝑎𝑟𝑔</m:t>
                      </m:r>
                      <m:r>
                        <m:rPr>
                          <m:nor/>
                        </m:rPr>
                        <a:rPr lang="zh-CN" altLang="en-US" i="1">
                          <a:latin typeface="Cambria Math" panose="02040503050406030204" pitchFamily="18" charset="0"/>
                        </a:rPr>
                        <m:t> </m:t>
                      </m:r>
                      <m:limLow>
                        <m:limLowPr>
                          <m:ctrlPr>
                            <a:rPr lang="zh-CN" altLang="en-US" i="1">
                              <a:latin typeface="Cambria Math" panose="02040503050406030204" pitchFamily="18" charset="0"/>
                            </a:rPr>
                          </m:ctrlPr>
                        </m:limLowPr>
                        <m:e>
                          <m:r>
                            <a:rPr lang="zh-CN" altLang="en-US" i="1">
                              <a:latin typeface="Cambria Math" panose="02040503050406030204" pitchFamily="18" charset="0"/>
                            </a:rPr>
                            <m:t>𝑚𝑖𝑛</m:t>
                          </m:r>
                        </m:e>
                        <m:lim>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lim>
                      </m:limLow>
                      <m:d>
                        <m:dPr>
                          <m:begChr m:val="{"/>
                          <m:end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a:latin typeface="Cambria Math" panose="02040503050406030204" pitchFamily="18" charset="0"/>
                                </a:rPr>
                                <m:t>|</m:t>
                              </m:r>
                              <m:r>
                                <a:rPr lang="zh-CN" altLang="en-US" b="1">
                                  <a:latin typeface="Cambria Math" panose="02040503050406030204" pitchFamily="18" charset="0"/>
                                </a:rPr>
                                <m:t>𝐘</m:t>
                              </m:r>
                              <m:r>
                                <a:rPr lang="zh-CN" altLang="en-US">
                                  <a:latin typeface="Cambria Math" panose="02040503050406030204" pitchFamily="18" charset="0"/>
                                </a:rPr>
                                <m:t>−</m:t>
                              </m:r>
                              <m:r>
                                <a:rPr lang="zh-CN" altLang="en-US" b="1">
                                  <a:latin typeface="Cambria Math" panose="02040503050406030204" pitchFamily="18" charset="0"/>
                                </a:rPr>
                                <m:t>𝐗</m:t>
                              </m:r>
                              <m:sSub>
                                <m:sSubPr>
                                  <m:ctrlPr>
                                    <a:rPr lang="zh-CN" altLang="en-US"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r>
                                <a:rPr lang="zh-CN" altLang="en-US">
                                  <a:latin typeface="Cambria Math" panose="02040503050406030204" pitchFamily="18" charset="0"/>
                                </a:rPr>
                                <m:t>|</m:t>
                              </m:r>
                            </m:e>
                            <m:sup>
                              <m:r>
                                <a:rPr lang="zh-CN" altLang="en-US">
                                  <a:latin typeface="Cambria Math" panose="02040503050406030204" pitchFamily="18" charset="0"/>
                                </a:rPr>
                                <m:t>2</m:t>
                              </m:r>
                            </m:sup>
                          </m:sSup>
                        </m:e>
                      </m:d>
                    </m:oMath>
                  </m:oMathPara>
                </a14:m>
                <a:endParaRPr lang="en-US" altLang="zh-CN" dirty="0" smtClean="0"/>
              </a:p>
              <a:p>
                <a:r>
                  <a:rPr lang="zh-CN" altLang="en-US" dirty="0"/>
                  <a:t>将上面的目标函数展开可得</a:t>
                </a:r>
                <a:r>
                  <a:rPr lang="zh-CN" altLang="en-US" dirty="0" smtClean="0"/>
                  <a:t>：</a:t>
                </a:r>
                <a:endParaRPr lang="en-US" altLang="zh-CN" dirty="0" smtClean="0"/>
              </a:p>
              <a:p>
                <a:pPr/>
                <a14:m>
                  <m:oMathPara xmlns:m="http://schemas.openxmlformats.org/officeDocument/2006/math">
                    <m:oMathParaPr>
                      <m:jc m:val="centerGroup"/>
                    </m:oMathParaPr>
                    <m:oMath xmlns:m="http://schemas.openxmlformats.org/officeDocument/2006/math">
                      <m:r>
                        <a:rPr lang="zh-CN" altLang="en-US" b="1">
                          <a:latin typeface="Cambria Math" panose="02040503050406030204" pitchFamily="18" charset="0"/>
                        </a:rPr>
                        <m:t>𝐋</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r>
                        <a:rPr lang="zh-CN" altLang="en-US">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=0</m:t>
                          </m:r>
                        </m:sub>
                        <m:sup>
                          <m:r>
                            <a:rPr lang="zh-CN" altLang="en-US" i="1">
                              <a:latin typeface="Cambria Math" panose="02040503050406030204" pitchFamily="18" charset="0"/>
                            </a:rPr>
                            <m:t>𝑁</m:t>
                          </m:r>
                          <m:r>
                            <a:rPr lang="zh-CN" altLang="en-US">
                              <a:latin typeface="Cambria Math" panose="02040503050406030204" pitchFamily="18" charset="0"/>
                            </a:rPr>
                            <m:t>−1</m:t>
                          </m:r>
                        </m:sup>
                        <m:e>
                          <m:r>
                            <a:rPr lang="zh-CN" altLang="en-US">
                              <a:latin typeface="Cambria Math" panose="02040503050406030204" pitchFamily="18" charset="0"/>
                            </a:rPr>
                            <m:t>|</m:t>
                          </m:r>
                          <m:r>
                            <a:rPr lang="zh-CN" altLang="en-US" i="1">
                              <a:latin typeface="Cambria Math" panose="02040503050406030204" pitchFamily="18" charset="0"/>
                            </a:rPr>
                            <m:t>𝑌</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𝐻</m:t>
                                  </m:r>
                                </m:e>
                              </m:acc>
                            </m:e>
                            <m:sub>
                              <m:r>
                                <a:rPr lang="zh-CN" altLang="en-US" i="1">
                                  <a:latin typeface="Cambria Math" panose="02040503050406030204" pitchFamily="18" charset="0"/>
                                </a:rPr>
                                <m:t>𝐿𝑆</m:t>
                              </m:r>
                            </m:sub>
                          </m:sSub>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e>
                      </m:nary>
                    </m:oMath>
                  </m:oMathPara>
                </a14:m>
                <a:endParaRPr lang="en-US" altLang="zh-CN" dirty="0" smtClean="0"/>
              </a:p>
              <a:p>
                <a:r>
                  <a:rPr lang="zh-CN" altLang="en-US" dirty="0" smtClean="0"/>
                  <a:t>所以</a:t>
                </a:r>
                <a:r>
                  <a:rPr lang="zh-CN" altLang="en-US" dirty="0"/>
                  <a:t>上</a:t>
                </a:r>
                <a:r>
                  <a:rPr lang="zh-CN" altLang="en-US" dirty="0" smtClean="0"/>
                  <a:t>式取得</a:t>
                </a:r>
                <a:r>
                  <a:rPr lang="zh-CN" altLang="en-US" dirty="0"/>
                  <a:t>最小值时必有：</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𝐻</m:t>
                              </m:r>
                            </m:e>
                          </m:acc>
                        </m:e>
                        <m:sub>
                          <m:r>
                            <a:rPr lang="zh-CN" altLang="en-US" i="1">
                              <a:latin typeface="Cambria Math" panose="02040503050406030204" pitchFamily="18" charset="0"/>
                            </a:rPr>
                            <m:t>𝐿𝑆</m:t>
                          </m:r>
                        </m:sub>
                      </m:sSub>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𝑌</m:t>
                              </m:r>
                              <m:r>
                                <a:rPr lang="zh-CN" altLang="en-US">
                                  <a:latin typeface="Cambria Math" panose="02040503050406030204" pitchFamily="18" charset="0"/>
                                </a:rPr>
                                <m:t>(</m:t>
                              </m:r>
                              <m:r>
                                <a:rPr lang="zh-CN" altLang="en-US" i="1">
                                  <a:latin typeface="Cambria Math" panose="02040503050406030204" pitchFamily="18" charset="0"/>
                                </a:rPr>
                                <m:t>𝑖</m:t>
                              </m:r>
                            </m:e>
                          </m:d>
                        </m:num>
                        <m:den>
                          <m:d>
                            <m:dPr>
                              <m:begChr m:val=""/>
                              <m:ctrlPr>
                                <a:rPr lang="zh-CN" altLang="en-US" i="1">
                                  <a:latin typeface="Cambria Math" panose="02040503050406030204" pitchFamily="18" charset="0"/>
                                </a:rPr>
                              </m:ctrlPr>
                            </m:dPr>
                            <m:e>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𝑖</m:t>
                              </m:r>
                            </m:e>
                          </m:d>
                        </m:den>
                      </m:f>
                      <m:r>
                        <m:rPr>
                          <m:nor/>
                        </m:rPr>
                        <a:rPr lang="zh-CN" altLang="en-US" i="1">
                          <a:latin typeface="Cambria Math" panose="02040503050406030204" pitchFamily="18" charset="0"/>
                        </a:rPr>
                        <m:t>  </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=0,1,2,...,</m:t>
                      </m:r>
                      <m:r>
                        <a:rPr lang="zh-CN" altLang="en-US" i="1">
                          <a:latin typeface="Cambria Math" panose="02040503050406030204" pitchFamily="18" charset="0"/>
                        </a:rPr>
                        <m:t>𝑁</m:t>
                      </m:r>
                      <m:r>
                        <a:rPr lang="zh-CN" altLang="en-US">
                          <a:latin typeface="Cambria Math" panose="02040503050406030204" pitchFamily="18" charset="0"/>
                        </a:rPr>
                        <m:t>−1</m:t>
                      </m:r>
                      <m:r>
                        <a:rPr lang="en-US" altLang="zh-CN" b="0" i="0" smtClean="0">
                          <a:latin typeface="Cambria Math" panose="02040503050406030204" pitchFamily="18" charset="0"/>
                        </a:rPr>
                        <m:t>)</m:t>
                      </m:r>
                    </m:oMath>
                  </m:oMathPara>
                </a14:m>
                <a:endParaRPr lang="en-US" altLang="zh-CN" dirty="0" smtClean="0"/>
              </a:p>
              <a:p>
                <a:r>
                  <a:rPr lang="zh-CN" altLang="en-US" dirty="0"/>
                  <a:t>也可以写为向量形式为</a:t>
                </a:r>
                <a:r>
                  <a:rPr lang="zh-CN" altLang="en-US" dirty="0" smtClean="0"/>
                  <a:t>：</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b="1">
                              <a:latin typeface="Cambria Math" panose="02040503050406030204" pitchFamily="18" charset="0"/>
                            </a:rPr>
                            <m:t>𝐗</m:t>
                          </m:r>
                        </m:e>
                        <m:sup>
                          <m:r>
                            <a:rPr lang="zh-CN" altLang="en-US">
                              <a:latin typeface="Cambria Math" panose="02040503050406030204" pitchFamily="18" charset="0"/>
                            </a:rPr>
                            <m:t>−</m:t>
                          </m:r>
                          <m:r>
                            <a:rPr lang="zh-CN" altLang="en-US" b="1">
                              <a:latin typeface="Cambria Math" panose="02040503050406030204" pitchFamily="18" charset="0"/>
                            </a:rPr>
                            <m:t>𝟏</m:t>
                          </m:r>
                        </m:sup>
                      </m:sSup>
                      <m:r>
                        <a:rPr lang="zh-CN" altLang="en-US" b="1">
                          <a:latin typeface="Cambria Math" panose="02040503050406030204" pitchFamily="18" charset="0"/>
                        </a:rPr>
                        <m:t>𝐘</m:t>
                      </m:r>
                    </m:oMath>
                  </m:oMathPara>
                </a14:m>
                <a:endParaRPr lang="en-US" altLang="zh-CN" dirty="0" smtClean="0"/>
              </a:p>
              <a:p>
                <a:r>
                  <a:rPr lang="zh-CN" altLang="en-US" dirty="0"/>
                  <a:t>从上面最后的结果看出最小二乘估计算法计算复杂度非常简单，只需要两次傅里叶变换</a:t>
                </a:r>
                <a:r>
                  <a:rPr lang="zh-CN" altLang="en-US" dirty="0" smtClean="0"/>
                  <a:t>和</a:t>
                </a:r>
                <a:r>
                  <a:rPr lang="en-US" altLang="zh-CN" dirty="0"/>
                  <a:t>N</a:t>
                </a:r>
                <a:r>
                  <a:rPr lang="zh-CN" altLang="en-US" dirty="0" smtClean="0"/>
                  <a:t>次</a:t>
                </a:r>
                <a:r>
                  <a:rPr lang="zh-CN" altLang="en-US" dirty="0"/>
                  <a:t>复数除法即可，但是它没有考虑噪声的影响，在信噪比不高的情况下，估计精度不高。</a:t>
                </a:r>
              </a:p>
              <a:p>
                <a:endParaRPr lang="zh-CN" altLang="en-US" sz="1600" dirty="0"/>
              </a:p>
              <a:p>
                <a:endParaRPr lang="zh-CN" altLang="en-US" sz="1600" dirty="0"/>
              </a:p>
              <a:p>
                <a:endParaRPr lang="zh-CN" altLang="en-US" sz="16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81000" y="1591508"/>
                <a:ext cx="8040499" cy="5234125"/>
              </a:xfrm>
              <a:prstGeom prst="rect">
                <a:avLst/>
              </a:prstGeom>
              <a:blipFill rotWithShape="0">
                <a:blip r:embed="rId4"/>
                <a:stretch>
                  <a:fillRect l="-683" t="-931"/>
                </a:stretch>
              </a:blipFill>
            </p:spPr>
            <p:txBody>
              <a:bodyPr/>
              <a:lstStyle/>
              <a:p>
                <a:r>
                  <a:rPr lang="zh-CN" altLang="en-US">
                    <a:noFill/>
                  </a:rPr>
                  <a:t> </a:t>
                </a:r>
              </a:p>
            </p:txBody>
          </p:sp>
        </mc:Fallback>
      </mc:AlternateContent>
      <p:sp>
        <p:nvSpPr>
          <p:cNvPr id="15" name="矩形 14"/>
          <p:cNvSpPr/>
          <p:nvPr/>
        </p:nvSpPr>
        <p:spPr>
          <a:xfrm>
            <a:off x="2762306" y="2993272"/>
            <a:ext cx="184731" cy="369332"/>
          </a:xfrm>
          <a:prstGeom prst="rect">
            <a:avLst/>
          </a:prstGeom>
        </p:spPr>
        <p:txBody>
          <a:bodyPr wrap="none">
            <a:spAutoFit/>
          </a:bodyPr>
          <a:lstStyle/>
          <a:p>
            <a:endParaRPr lang="zh-CN" altLang="en-US" dirty="0"/>
          </a:p>
        </p:txBody>
      </p:sp>
    </p:spTree>
    <p:extLst>
      <p:ext uri="{BB962C8B-B14F-4D97-AF65-F5344CB8AC3E}">
        <p14:creationId xmlns:p14="http://schemas.microsoft.com/office/powerpoint/2010/main" val="2351792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信道估计</a:t>
            </a:r>
            <a:r>
              <a:rPr lang="zh-CN" altLang="en-US" sz="4800" baseline="2604" dirty="0" smtClean="0">
                <a:latin typeface="Calibri"/>
                <a:cs typeface="Calibri"/>
              </a:rPr>
              <a:t>方法（</a:t>
            </a:r>
            <a:r>
              <a:rPr lang="en-US" altLang="zh-CN" sz="4800" baseline="2604" dirty="0" smtClean="0">
                <a:latin typeface="Calibri"/>
                <a:cs typeface="Calibri"/>
              </a:rPr>
              <a:t>3</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914400"/>
            <a:ext cx="8263950" cy="677108"/>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MMSE</a:t>
            </a:r>
            <a:r>
              <a:rPr lang="zh-CN" altLang="en-US" sz="2400" b="1" dirty="0">
                <a:latin typeface="黑体" panose="02010609060101010101" pitchFamily="49" charset="-122"/>
                <a:ea typeface="黑体" panose="02010609060101010101" pitchFamily="49" charset="-122"/>
                <a:sym typeface="宋体" panose="02010600030101010101" pitchFamily="2" charset="-122"/>
              </a:rPr>
              <a:t>算法</a:t>
            </a:r>
            <a:endParaRPr lang="zh-CN" altLang="zh-CN" sz="2400" b="1" dirty="0" smtClean="0">
              <a:latin typeface="黑体" panose="02010609060101010101" pitchFamily="49" charset="-122"/>
              <a:ea typeface="黑体" panose="02010609060101010101" pitchFamily="49" charset="-122"/>
              <a:sym typeface="宋体" panose="02010600030101010101" pitchFamily="2" charset="-122"/>
            </a:endParaRPr>
          </a:p>
          <a:p>
            <a:pPr marL="30480">
              <a:lnSpc>
                <a:spcPct val="100000"/>
              </a:lnSpc>
            </a:pPr>
            <a:endParaRPr sz="2000" dirty="0">
              <a:latin typeface="宋体"/>
              <a:cs typeface="宋体"/>
            </a:endParaRPr>
          </a:p>
        </p:txBody>
      </p:sp>
      <mc:AlternateContent xmlns:mc="http://schemas.openxmlformats.org/markup-compatibility/2006" xmlns:a14="http://schemas.microsoft.com/office/drawing/2010/main">
        <mc:Choice Requires="a14">
          <p:sp>
            <p:nvSpPr>
              <p:cNvPr id="10" name="文本框 9"/>
              <p:cNvSpPr txBox="1"/>
              <p:nvPr/>
            </p:nvSpPr>
            <p:spPr>
              <a:xfrm>
                <a:off x="457200" y="1447800"/>
                <a:ext cx="8305800" cy="4422557"/>
              </a:xfrm>
              <a:prstGeom prst="rect">
                <a:avLst/>
              </a:prstGeom>
              <a:noFill/>
            </p:spPr>
            <p:txBody>
              <a:bodyPr wrap="square" rtlCol="0">
                <a:spAutoFit/>
              </a:bodyPr>
              <a:lstStyle/>
              <a:p>
                <a:r>
                  <a:rPr lang="en-US" altLang="zh-CN" dirty="0" smtClean="0"/>
                  <a:t>MMSE</a:t>
                </a:r>
                <a:r>
                  <a:rPr lang="zh-CN" altLang="en-US" dirty="0" smtClean="0"/>
                  <a:t>算法利用</a:t>
                </a:r>
                <a:r>
                  <a:rPr lang="zh-CN" altLang="en-US" dirty="0"/>
                  <a:t>信道和噪声的二阶统计量来帮助</a:t>
                </a:r>
                <a:r>
                  <a:rPr lang="zh-CN" altLang="en-US" dirty="0" smtClean="0"/>
                  <a:t>提高信道</a:t>
                </a:r>
                <a:r>
                  <a:rPr lang="zh-CN" altLang="en-US" dirty="0"/>
                  <a:t>估计的准确度</a:t>
                </a:r>
                <a:r>
                  <a:rPr lang="zh-CN" altLang="en-US" dirty="0" smtClean="0"/>
                  <a:t>，算法</a:t>
                </a:r>
                <a:r>
                  <a:rPr lang="zh-CN" altLang="en-US" dirty="0"/>
                  <a:t>的目标是使得信道估计值与真实值之间的误差最小</a:t>
                </a:r>
                <a:r>
                  <a:rPr lang="zh-CN" altLang="en-US" dirty="0" smtClean="0"/>
                  <a:t>：</a:t>
                </a:r>
                <a:endParaRPr lang="en-US" altLang="zh-CN" dirty="0" smtClean="0"/>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𝑎𝑟𝑔</m:t>
                      </m:r>
                      <m:r>
                        <m:rPr>
                          <m:nor/>
                        </m:rPr>
                        <a:rPr lang="zh-CN" altLang="en-US" i="1">
                          <a:latin typeface="Cambria Math" panose="02040503050406030204" pitchFamily="18" charset="0"/>
                        </a:rPr>
                        <m:t> </m:t>
                      </m:r>
                      <m:limLow>
                        <m:limLowPr>
                          <m:ctrlPr>
                            <a:rPr lang="zh-CN" altLang="en-US" i="1">
                              <a:latin typeface="Cambria Math" panose="02040503050406030204" pitchFamily="18" charset="0"/>
                            </a:rPr>
                          </m:ctrlPr>
                        </m:limLowPr>
                        <m:e>
                          <m:r>
                            <a:rPr lang="zh-CN" altLang="en-US" i="1">
                              <a:latin typeface="Cambria Math" panose="02040503050406030204" pitchFamily="18" charset="0"/>
                            </a:rPr>
                            <m:t>𝑚𝑖𝑛</m:t>
                          </m:r>
                        </m:e>
                        <m:lim>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𝑀𝑀𝑆𝐸</m:t>
                              </m:r>
                            </m:sub>
                          </m:sSub>
                        </m:lim>
                      </m:limLow>
                      <m:r>
                        <m:rPr>
                          <m:nor/>
                        </m:rPr>
                        <a:rPr lang="zh-CN" altLang="en-US" i="1">
                          <a:latin typeface="Cambria Math" panose="02040503050406030204" pitchFamily="18" charset="0"/>
                        </a:rPr>
                        <m:t> </m:t>
                      </m:r>
                      <m:r>
                        <a:rPr lang="zh-CN" altLang="en-US" b="1">
                          <a:latin typeface="Cambria Math" panose="02040503050406030204" pitchFamily="18" charset="0"/>
                        </a:rPr>
                        <m:t>𝐌</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𝑀𝑀𝑆𝐸</m:t>
                          </m:r>
                        </m:sub>
                      </m:sSub>
                      <m:r>
                        <a:rPr lang="zh-CN" altLang="en-US">
                          <a:latin typeface="Cambria Math" panose="02040503050406030204" pitchFamily="18" charset="0"/>
                        </a:rPr>
                        <m:t>)=</m:t>
                      </m:r>
                      <m:r>
                        <a:rPr lang="zh-CN" altLang="en-US" i="1">
                          <a:latin typeface="Cambria Math" panose="02040503050406030204" pitchFamily="18" charset="0"/>
                        </a:rPr>
                        <m:t>𝑎𝑟𝑔</m:t>
                      </m:r>
                      <m:r>
                        <m:rPr>
                          <m:nor/>
                        </m:rPr>
                        <a:rPr lang="zh-CN" altLang="en-US" i="1">
                          <a:latin typeface="Cambria Math" panose="02040503050406030204" pitchFamily="18" charset="0"/>
                        </a:rPr>
                        <m:t> </m:t>
                      </m:r>
                      <m:limLow>
                        <m:limLowPr>
                          <m:ctrlPr>
                            <a:rPr lang="zh-CN" altLang="en-US" i="1">
                              <a:latin typeface="Cambria Math" panose="02040503050406030204" pitchFamily="18" charset="0"/>
                            </a:rPr>
                          </m:ctrlPr>
                        </m:limLowPr>
                        <m:e>
                          <m:r>
                            <a:rPr lang="zh-CN" altLang="en-US" i="1">
                              <a:latin typeface="Cambria Math" panose="02040503050406030204" pitchFamily="18" charset="0"/>
                            </a:rPr>
                            <m:t>𝑚𝑖𝑛</m:t>
                          </m:r>
                        </m:e>
                        <m:lim>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𝑀𝑀𝑆𝐸</m:t>
                              </m:r>
                            </m:sub>
                          </m:sSub>
                        </m:lim>
                      </m:limLow>
                      <m:d>
                        <m:dPr>
                          <m:begChr m:val="{"/>
                          <m:end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𝐇</m:t>
                                  </m:r>
                                </m:e>
                                <m:sub>
                                  <m:r>
                                    <a:rPr lang="zh-CN" altLang="en-US" i="1">
                                      <a:latin typeface="Cambria Math" panose="02040503050406030204" pitchFamily="18" charset="0"/>
                                    </a:rPr>
                                    <m:t>𝑅</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𝑀𝑀𝑆𝐸</m:t>
                                  </m:r>
                                </m:sub>
                              </m:sSub>
                              <m:r>
                                <a:rPr lang="zh-CN" altLang="en-US">
                                  <a:latin typeface="Cambria Math" panose="02040503050406030204" pitchFamily="18" charset="0"/>
                                </a:rPr>
                                <m:t>|</m:t>
                              </m:r>
                            </m:e>
                            <m:sup>
                              <m:r>
                                <a:rPr lang="zh-CN" altLang="en-US">
                                  <a:latin typeface="Cambria Math" panose="02040503050406030204" pitchFamily="18" charset="0"/>
                                </a:rPr>
                                <m:t>2</m:t>
                              </m:r>
                            </m:sup>
                          </m:sSup>
                        </m:e>
                      </m:d>
                    </m:oMath>
                  </m:oMathPara>
                </a14:m>
                <a:endParaRPr lang="en-US" altLang="zh-CN" dirty="0" smtClean="0"/>
              </a:p>
              <a:p>
                <a:r>
                  <a:rPr lang="zh-CN" altLang="en-US" dirty="0"/>
                  <a:t>上式</a:t>
                </a:r>
                <a:r>
                  <a:rPr lang="zh-CN" altLang="en-US" dirty="0" smtClean="0"/>
                  <a:t>中</a:t>
                </a:r>
                <a14:m>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panose="02040503050406030204" pitchFamily="18" charset="0"/>
                          </a:rPr>
                          <m:t>𝐇</m:t>
                        </m:r>
                      </m:e>
                      <m:sub>
                        <m:r>
                          <a:rPr lang="zh-CN" altLang="en-US" i="1">
                            <a:latin typeface="Cambria Math" panose="02040503050406030204" pitchFamily="18" charset="0"/>
                          </a:rPr>
                          <m:t>𝑅</m:t>
                        </m:r>
                      </m:sub>
                    </m:sSub>
                  </m:oMath>
                </a14:m>
                <a:r>
                  <a:rPr lang="zh-CN" altLang="en-US" dirty="0" smtClean="0"/>
                  <a:t>表示</a:t>
                </a:r>
                <a:r>
                  <a:rPr lang="zh-CN" altLang="en-US" dirty="0"/>
                  <a:t>真实信道的频域冲激响应，</a:t>
                </a:r>
                <a:r>
                  <a:rPr lang="en-US" altLang="zh-CN" dirty="0"/>
                  <a:t>MMSE</a:t>
                </a:r>
                <a:r>
                  <a:rPr lang="zh-CN" altLang="en-US" dirty="0"/>
                  <a:t>的</a:t>
                </a:r>
                <a:r>
                  <a:rPr lang="zh-CN" altLang="en-US" dirty="0" smtClean="0"/>
                  <a:t>解为：</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𝑀𝑀𝑆𝐸</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𝐻𝑌</m:t>
                          </m:r>
                        </m:sub>
                      </m:sSub>
                      <m:sSubSup>
                        <m:sSubSupPr>
                          <m:ctrlPr>
                            <a:rPr lang="zh-CN" altLang="en-US" i="1">
                              <a:latin typeface="Cambria Math" panose="02040503050406030204" pitchFamily="18" charset="0"/>
                            </a:rPr>
                          </m:ctrlPr>
                        </m:sSubSupPr>
                        <m:e>
                          <m:r>
                            <a:rPr lang="zh-CN" altLang="en-US" b="1">
                              <a:latin typeface="Cambria Math" panose="02040503050406030204" pitchFamily="18" charset="0"/>
                            </a:rPr>
                            <m:t>𝐑</m:t>
                          </m:r>
                        </m:e>
                        <m:sub>
                          <m:r>
                            <a:rPr lang="zh-CN" altLang="en-US" i="1">
                              <a:latin typeface="Cambria Math" panose="02040503050406030204" pitchFamily="18" charset="0"/>
                            </a:rPr>
                            <m:t>𝑌𝑌</m:t>
                          </m:r>
                        </m:sub>
                        <m:sup>
                          <m:r>
                            <a:rPr lang="zh-CN" altLang="en-US">
                              <a:latin typeface="Cambria Math" panose="02040503050406030204" pitchFamily="18" charset="0"/>
                            </a:rPr>
                            <m:t>−1</m:t>
                          </m:r>
                        </m:sup>
                      </m:sSubSup>
                      <m:r>
                        <a:rPr lang="zh-CN" altLang="en-US" b="1">
                          <a:latin typeface="Cambria Math" panose="02040503050406030204" pitchFamily="18" charset="0"/>
                        </a:rPr>
                        <m:t>𝐘</m:t>
                      </m:r>
                    </m:oMath>
                  </m:oMathPara>
                </a14:m>
                <a:endParaRPr lang="zh-CN" altLang="en-US" dirty="0"/>
              </a:p>
              <a:p>
                <a:r>
                  <a:rPr lang="zh-CN" altLang="en-US" dirty="0"/>
                  <a:t>其中</a:t>
                </a:r>
                <a14:m>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𝐻𝑌</m:t>
                        </m:r>
                      </m:sub>
                    </m:sSub>
                  </m:oMath>
                </a14:m>
                <a:r>
                  <a:rPr lang="zh-CN" altLang="en-US" dirty="0"/>
                  <a:t>表示信道频域</a:t>
                </a:r>
                <a:r>
                  <a:rPr lang="zh-CN" altLang="en-US" dirty="0" smtClean="0"/>
                  <a:t>响应</a:t>
                </a:r>
                <a14:m>
                  <m:oMath xmlns:m="http://schemas.openxmlformats.org/officeDocument/2006/math">
                    <m:r>
                      <a:rPr lang="zh-CN" altLang="en-US" b="1">
                        <a:latin typeface="Cambria Math" panose="02040503050406030204" pitchFamily="18" charset="0"/>
                      </a:rPr>
                      <m:t>𝐇</m:t>
                    </m:r>
                  </m:oMath>
                </a14:m>
                <a:r>
                  <a:rPr lang="zh-CN" altLang="en-US" dirty="0" smtClean="0"/>
                  <a:t>与</a:t>
                </a:r>
                <a:r>
                  <a:rPr lang="zh-CN" altLang="en-US" dirty="0"/>
                  <a:t>接收信号</a:t>
                </a:r>
                <a14:m>
                  <m:oMath xmlns:m="http://schemas.openxmlformats.org/officeDocument/2006/math">
                    <m:r>
                      <a:rPr lang="zh-CN" altLang="en-US" b="1">
                        <a:latin typeface="Cambria Math" panose="02040503050406030204" pitchFamily="18" charset="0"/>
                      </a:rPr>
                      <m:t>𝐘</m:t>
                    </m:r>
                  </m:oMath>
                </a14:m>
                <a:r>
                  <a:rPr lang="zh-CN" altLang="en-US" dirty="0"/>
                  <a:t>之间的互协方差矩阵，</a:t>
                </a:r>
                <a14:m>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𝑌𝑌</m:t>
                        </m:r>
                      </m:sub>
                    </m:sSub>
                  </m:oMath>
                </a14:m>
                <a:r>
                  <a:rPr lang="zh-CN" altLang="en-US" dirty="0"/>
                  <a:t>表示</a:t>
                </a:r>
                <a14:m>
                  <m:oMath xmlns:m="http://schemas.openxmlformats.org/officeDocument/2006/math">
                    <m:r>
                      <a:rPr lang="zh-CN" altLang="en-US" b="1">
                        <a:latin typeface="Cambria Math" panose="02040503050406030204" pitchFamily="18" charset="0"/>
                      </a:rPr>
                      <m:t>𝐘</m:t>
                    </m:r>
                  </m:oMath>
                </a14:m>
                <a:r>
                  <a:rPr lang="zh-CN" altLang="en-US" dirty="0"/>
                  <a:t>的自相关矩阵，具体表达式如下</a:t>
                </a:r>
                <a:r>
                  <a:rPr lang="zh-CN" altLang="en-US" dirty="0" smtClean="0"/>
                  <a:t>：</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𝐻𝑌</m:t>
                          </m:r>
                        </m:sub>
                      </m:sSub>
                      <m:r>
                        <a:rPr lang="zh-CN" altLang="en-US">
                          <a:latin typeface="Cambria Math" panose="02040503050406030204" pitchFamily="18" charset="0"/>
                        </a:rPr>
                        <m:t>=</m:t>
                      </m:r>
                      <m:r>
                        <a:rPr lang="zh-CN" altLang="en-US" i="1">
                          <a:latin typeface="Cambria Math" panose="02040503050406030204" pitchFamily="18" charset="0"/>
                        </a:rPr>
                        <m:t>𝐸</m:t>
                      </m:r>
                      <m:r>
                        <a:rPr lang="zh-CN" altLang="en-US">
                          <a:latin typeface="Cambria Math" panose="02040503050406030204" pitchFamily="18" charset="0"/>
                        </a:rPr>
                        <m:t>(</m:t>
                      </m:r>
                      <m:r>
                        <a:rPr lang="zh-CN" altLang="en-US" b="1">
                          <a:latin typeface="Cambria Math" panose="02040503050406030204" pitchFamily="18" charset="0"/>
                        </a:rPr>
                        <m:t>𝐇</m:t>
                      </m:r>
                      <m:sSup>
                        <m:sSupPr>
                          <m:ctrlPr>
                            <a:rPr lang="zh-CN" altLang="en-US" b="1" i="1">
                              <a:latin typeface="Cambria Math" panose="02040503050406030204" pitchFamily="18" charset="0"/>
                            </a:rPr>
                          </m:ctrlPr>
                        </m:sSupPr>
                        <m:e>
                          <m:r>
                            <a:rPr lang="zh-CN" altLang="en-US" b="1">
                              <a:latin typeface="Cambria Math" panose="02040503050406030204" pitchFamily="18" charset="0"/>
                            </a:rPr>
                            <m:t>𝐘</m:t>
                          </m:r>
                        </m:e>
                        <m:sup>
                          <m:r>
                            <a:rPr lang="zh-CN" altLang="en-US" i="1">
                              <a:latin typeface="Cambria Math" panose="02040503050406030204" pitchFamily="18" charset="0"/>
                            </a:rPr>
                            <m:t>𝐻</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sSup>
                        <m:sSupPr>
                          <m:ctrlPr>
                            <a:rPr lang="zh-CN" altLang="en-US" i="1">
                              <a:latin typeface="Cambria Math" panose="02040503050406030204" pitchFamily="18" charset="0"/>
                            </a:rPr>
                          </m:ctrlPr>
                        </m:sSupPr>
                        <m:e>
                          <m:r>
                            <a:rPr lang="zh-CN" altLang="en-US" b="1">
                              <a:latin typeface="Cambria Math" panose="02040503050406030204" pitchFamily="18" charset="0"/>
                            </a:rPr>
                            <m:t>𝐗</m:t>
                          </m:r>
                        </m:e>
                        <m:sup>
                          <m:r>
                            <a:rPr lang="zh-CN" altLang="en-US" i="1">
                              <a:latin typeface="Cambria Math" panose="02040503050406030204" pitchFamily="18" charset="0"/>
                            </a:rPr>
                            <m:t>𝐻</m:t>
                          </m:r>
                        </m:sup>
                      </m:sSup>
                    </m:oMath>
                  </m:oMathPara>
                </a14:m>
                <a:endParaRPr lang="en-US" altLang="zh-CN" dirty="0" smtClean="0"/>
              </a:p>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en-US" altLang="zh-CN" b="1" i="0" smtClean="0">
                              <a:latin typeface="Cambria Math" panose="02040503050406030204" pitchFamily="18" charset="0"/>
                            </a:rPr>
                            <m:t>                 </m:t>
                          </m:r>
                          <m:r>
                            <a:rPr lang="zh-CN" altLang="en-US" b="1">
                              <a:latin typeface="Cambria Math" panose="02040503050406030204" pitchFamily="18" charset="0"/>
                            </a:rPr>
                            <m:t>𝐑</m:t>
                          </m:r>
                        </m:e>
                        <m:sub>
                          <m:r>
                            <a:rPr lang="zh-CN" altLang="en-US" i="1">
                              <a:latin typeface="Cambria Math" panose="02040503050406030204" pitchFamily="18" charset="0"/>
                            </a:rPr>
                            <m:t>𝑌𝑌</m:t>
                          </m:r>
                        </m:sub>
                      </m:sSub>
                      <m:r>
                        <a:rPr lang="en-US" altLang="zh-CN" b="0" i="0" smtClean="0">
                          <a:latin typeface="Cambria Math" panose="02040503050406030204" pitchFamily="18" charset="0"/>
                        </a:rPr>
                        <m:t> </m:t>
                      </m:r>
                      <m:r>
                        <a:rPr lang="zh-CN" altLang="en-US">
                          <a:latin typeface="Cambria Math" panose="02040503050406030204" pitchFamily="18" charset="0"/>
                        </a:rPr>
                        <m:t>=</m:t>
                      </m:r>
                      <m:r>
                        <a:rPr lang="zh-CN" altLang="en-US" i="1">
                          <a:latin typeface="Cambria Math" panose="02040503050406030204" pitchFamily="18" charset="0"/>
                        </a:rPr>
                        <m:t>𝐸</m:t>
                      </m:r>
                      <m:r>
                        <a:rPr lang="zh-CN" altLang="en-US">
                          <a:latin typeface="Cambria Math" panose="02040503050406030204" pitchFamily="18" charset="0"/>
                        </a:rPr>
                        <m:t>(</m:t>
                      </m:r>
                      <m:r>
                        <a:rPr lang="zh-CN" altLang="en-US" b="1">
                          <a:latin typeface="Cambria Math" panose="02040503050406030204" pitchFamily="18" charset="0"/>
                        </a:rPr>
                        <m:t>𝐘</m:t>
                      </m:r>
                      <m:sSup>
                        <m:sSupPr>
                          <m:ctrlPr>
                            <a:rPr lang="zh-CN" altLang="en-US" b="1" i="1">
                              <a:latin typeface="Cambria Math" panose="02040503050406030204" pitchFamily="18" charset="0"/>
                            </a:rPr>
                          </m:ctrlPr>
                        </m:sSupPr>
                        <m:e>
                          <m:r>
                            <a:rPr lang="zh-CN" altLang="en-US" b="1">
                              <a:latin typeface="Cambria Math" panose="02040503050406030204" pitchFamily="18" charset="0"/>
                            </a:rPr>
                            <m:t>𝐘</m:t>
                          </m:r>
                        </m:e>
                        <m:sup>
                          <m:r>
                            <a:rPr lang="zh-CN" altLang="en-US" i="1">
                              <a:latin typeface="Cambria Math" panose="02040503050406030204" pitchFamily="18" charset="0"/>
                            </a:rPr>
                            <m:t>𝐻</m:t>
                          </m:r>
                        </m:sup>
                      </m:sSup>
                      <m:r>
                        <a:rPr lang="zh-CN" altLang="en-US">
                          <a:latin typeface="Cambria Math" panose="02040503050406030204" pitchFamily="18" charset="0"/>
                        </a:rPr>
                        <m:t>)=</m:t>
                      </m:r>
                      <m:r>
                        <a:rPr lang="zh-CN" altLang="en-US" b="1">
                          <a:latin typeface="Cambria Math" panose="02040503050406030204" pitchFamily="18" charset="0"/>
                        </a:rPr>
                        <m:t>𝐗</m:t>
                      </m:r>
                      <m:sSub>
                        <m:sSubPr>
                          <m:ctrlPr>
                            <a:rPr lang="zh-CN" altLang="en-US" b="1"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sSup>
                        <m:sSupPr>
                          <m:ctrlPr>
                            <a:rPr lang="zh-CN" altLang="en-US" b="1" i="1">
                              <a:latin typeface="Cambria Math" panose="02040503050406030204" pitchFamily="18" charset="0"/>
                            </a:rPr>
                          </m:ctrlPr>
                        </m:sSupPr>
                        <m:e>
                          <m:r>
                            <a:rPr lang="zh-CN" altLang="en-US" b="1">
                              <a:latin typeface="Cambria Math" panose="02040503050406030204" pitchFamily="18" charset="0"/>
                            </a:rPr>
                            <m:t>𝐗</m:t>
                          </m:r>
                        </m:e>
                        <m:sup>
                          <m:r>
                            <a:rPr lang="zh-CN" altLang="en-US" i="1">
                              <a:latin typeface="Cambria Math" panose="02040503050406030204" pitchFamily="18" charset="0"/>
                            </a:rPr>
                            <m:t>𝐻</m:t>
                          </m:r>
                        </m:sup>
                      </m:sSup>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𝑛</m:t>
                          </m:r>
                        </m:sub>
                        <m:sup>
                          <m:r>
                            <a:rPr lang="zh-CN" altLang="en-US">
                              <a:latin typeface="Cambria Math" panose="02040503050406030204" pitchFamily="18" charset="0"/>
                            </a:rPr>
                            <m:t>2</m:t>
                          </m:r>
                        </m:sup>
                      </m:sSubSup>
                      <m:sSub>
                        <m:sSubPr>
                          <m:ctrlPr>
                            <a:rPr lang="zh-CN" altLang="en-US" i="1">
                              <a:latin typeface="Cambria Math" panose="02040503050406030204" pitchFamily="18" charset="0"/>
                            </a:rPr>
                          </m:ctrlPr>
                        </m:sSubPr>
                        <m:e>
                          <m:r>
                            <a:rPr lang="zh-CN" altLang="en-US" b="1">
                              <a:latin typeface="Cambria Math" panose="02040503050406030204" pitchFamily="18" charset="0"/>
                            </a:rPr>
                            <m:t>𝐈</m:t>
                          </m:r>
                        </m:e>
                        <m:sub>
                          <m:r>
                            <a:rPr lang="zh-CN" altLang="en-US" i="1">
                              <a:latin typeface="Cambria Math" panose="02040503050406030204" pitchFamily="18" charset="0"/>
                            </a:rPr>
                            <m:t>𝑁</m:t>
                          </m:r>
                        </m:sub>
                      </m:sSub>
                    </m:oMath>
                  </m:oMathPara>
                </a14:m>
                <a:endParaRPr lang="zh-CN" altLang="en-US" dirty="0"/>
              </a:p>
              <a:p>
                <a:r>
                  <a:rPr lang="zh-CN" altLang="en-US" dirty="0"/>
                  <a:t>上式中</a:t>
                </a:r>
                <a14:m>
                  <m:oMath xmlns:m="http://schemas.openxmlformats.org/officeDocument/2006/math">
                    <m:d>
                      <m:dPr>
                        <m:begChr m:val=""/>
                        <m:ctrlPr>
                          <a:rPr lang="zh-CN" altLang="en-US" b="1" i="1">
                            <a:latin typeface="Cambria Math" panose="02040503050406030204" pitchFamily="18" charset="0"/>
                          </a:rPr>
                        </m:ctrlPr>
                      </m:dPr>
                      <m:e>
                        <m:sSub>
                          <m:sSubPr>
                            <m:ctrlPr>
                              <a:rPr lang="zh-CN" altLang="en-US" b="1"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r>
                          <a:rPr lang="zh-CN" altLang="en-US">
                            <a:latin typeface="Cambria Math" panose="02040503050406030204" pitchFamily="18" charset="0"/>
                          </a:rPr>
                          <m:t>=</m:t>
                        </m:r>
                        <m:r>
                          <a:rPr lang="zh-CN" altLang="en-US" i="1">
                            <a:latin typeface="Cambria Math" panose="02040503050406030204" pitchFamily="18" charset="0"/>
                          </a:rPr>
                          <m:t>𝐸</m:t>
                        </m:r>
                        <m:r>
                          <a:rPr lang="zh-CN" altLang="en-US">
                            <a:latin typeface="Cambria Math" panose="02040503050406030204" pitchFamily="18" charset="0"/>
                          </a:rPr>
                          <m:t>(</m:t>
                        </m:r>
                        <m:r>
                          <a:rPr lang="zh-CN" altLang="en-US" b="1">
                            <a:latin typeface="Cambria Math" panose="02040503050406030204" pitchFamily="18" charset="0"/>
                          </a:rPr>
                          <m:t>𝐇</m:t>
                        </m:r>
                        <m:sSup>
                          <m:sSupPr>
                            <m:ctrlPr>
                              <a:rPr lang="zh-CN" altLang="en-US" b="1" i="1">
                                <a:latin typeface="Cambria Math" panose="02040503050406030204" pitchFamily="18" charset="0"/>
                              </a:rPr>
                            </m:ctrlPr>
                          </m:sSupPr>
                          <m:e>
                            <m:r>
                              <a:rPr lang="zh-CN" altLang="en-US" b="1">
                                <a:latin typeface="Cambria Math" panose="02040503050406030204" pitchFamily="18" charset="0"/>
                              </a:rPr>
                              <m:t>𝐇</m:t>
                            </m:r>
                          </m:e>
                          <m:sup>
                            <m:r>
                              <a:rPr lang="zh-CN" altLang="en-US" i="1">
                                <a:latin typeface="Cambria Math" panose="02040503050406030204" pitchFamily="18" charset="0"/>
                              </a:rPr>
                              <m:t>𝐻</m:t>
                            </m:r>
                          </m:sup>
                        </m:sSup>
                      </m:e>
                    </m:d>
                  </m:oMath>
                </a14:m>
                <a:r>
                  <a:rPr lang="zh-CN" altLang="en-US" dirty="0"/>
                  <a:t>表示信道冲激响应的自相关矩阵，</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𝑛</m:t>
                        </m:r>
                      </m:sub>
                      <m:sup>
                        <m:r>
                          <a:rPr lang="zh-CN" altLang="en-US">
                            <a:latin typeface="Cambria Math" panose="02040503050406030204" pitchFamily="18" charset="0"/>
                          </a:rPr>
                          <m:t>2</m:t>
                        </m:r>
                      </m:sup>
                    </m:sSubSup>
                  </m:oMath>
                </a14:m>
                <a:r>
                  <a:rPr lang="zh-CN" altLang="en-US" dirty="0"/>
                  <a:t>为加性高斯白噪声的方差，</a:t>
                </a:r>
                <a14:m>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panose="02040503050406030204" pitchFamily="18" charset="0"/>
                          </a:rPr>
                          <m:t>𝐈</m:t>
                        </m:r>
                      </m:e>
                      <m:sub>
                        <m:r>
                          <a:rPr lang="zh-CN" altLang="en-US" i="1">
                            <a:latin typeface="Cambria Math" panose="02040503050406030204" pitchFamily="18" charset="0"/>
                          </a:rPr>
                          <m:t>𝑁</m:t>
                        </m:r>
                      </m:sub>
                    </m:sSub>
                  </m:oMath>
                </a14:m>
                <a:r>
                  <a:rPr lang="zh-CN" altLang="en-US" dirty="0"/>
                  <a:t>为</a:t>
                </a:r>
                <a14:m>
                  <m:oMath xmlns:m="http://schemas.openxmlformats.org/officeDocument/2006/math">
                    <m:r>
                      <a:rPr lang="zh-CN" altLang="en-US" i="1">
                        <a:latin typeface="Cambria Math" panose="02040503050406030204" pitchFamily="18" charset="0"/>
                      </a:rPr>
                      <m:t>𝑁</m:t>
                    </m:r>
                    <m:r>
                      <a:rPr lang="zh-CN" altLang="en-US">
                        <a:latin typeface="Cambria Math" panose="02040503050406030204" pitchFamily="18" charset="0"/>
                      </a:rPr>
                      <m:t>×</m:t>
                    </m:r>
                    <m:r>
                      <a:rPr lang="zh-CN" altLang="en-US" i="1">
                        <a:latin typeface="Cambria Math" panose="02040503050406030204" pitchFamily="18" charset="0"/>
                      </a:rPr>
                      <m:t>𝑁</m:t>
                    </m:r>
                  </m:oMath>
                </a14:m>
                <a:r>
                  <a:rPr lang="zh-CN" altLang="en-US" dirty="0"/>
                  <a:t>的单位矩阵</a:t>
                </a:r>
                <a:r>
                  <a:rPr lang="zh-CN" altLang="en-US" dirty="0" smtClean="0"/>
                  <a:t>。</a:t>
                </a:r>
                <a:r>
                  <a:rPr lang="en-US" altLang="zh-CN" dirty="0" smtClean="0"/>
                  <a:t>MMSE</a:t>
                </a:r>
                <a:r>
                  <a:rPr lang="zh-CN" altLang="en-US" dirty="0"/>
                  <a:t>信道估计的结果可以用</a:t>
                </a:r>
                <a:r>
                  <a:rPr lang="en-US" altLang="zh-CN" dirty="0"/>
                  <a:t>LS</a:t>
                </a:r>
                <a:r>
                  <a:rPr lang="zh-CN" altLang="en-US" dirty="0"/>
                  <a:t>信道估计的结果来表示：</a:t>
                </a:r>
              </a:p>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𝑀𝑀𝑆𝐸</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𝑛</m:t>
                                  </m:r>
                                </m:sub>
                                <m:sup>
                                  <m:r>
                                    <a:rPr lang="zh-CN" altLang="en-US">
                                      <a:latin typeface="Cambria Math" panose="02040503050406030204" pitchFamily="18" charset="0"/>
                                    </a:rPr>
                                    <m:t>2</m:t>
                                  </m:r>
                                </m:sup>
                              </m:sSubSup>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b="1">
                                          <a:latin typeface="Cambria Math" panose="02040503050406030204" pitchFamily="18" charset="0"/>
                                        </a:rPr>
                                        <m:t>𝐗</m:t>
                                      </m:r>
                                      <m:sSup>
                                        <m:sSupPr>
                                          <m:ctrlPr>
                                            <a:rPr lang="zh-CN" altLang="en-US" b="1" i="1">
                                              <a:latin typeface="Cambria Math" panose="02040503050406030204" pitchFamily="18" charset="0"/>
                                            </a:rPr>
                                          </m:ctrlPr>
                                        </m:sSupPr>
                                        <m:e>
                                          <m:r>
                                            <a:rPr lang="zh-CN" altLang="en-US" b="1">
                                              <a:latin typeface="Cambria Math" panose="02040503050406030204" pitchFamily="18" charset="0"/>
                                            </a:rPr>
                                            <m:t>𝐗</m:t>
                                          </m:r>
                                        </m:e>
                                        <m:sup>
                                          <m:r>
                                            <a:rPr lang="zh-CN" altLang="en-US" i="1">
                                              <a:latin typeface="Cambria Math" panose="02040503050406030204" pitchFamily="18" charset="0"/>
                                            </a:rPr>
                                            <m:t>𝐻</m:t>
                                          </m:r>
                                        </m:sup>
                                      </m:sSup>
                                    </m:e>
                                  </m:d>
                                </m:e>
                                <m:sup>
                                  <m:r>
                                    <a:rPr lang="zh-CN" altLang="en-US">
                                      <a:latin typeface="Cambria Math" panose="02040503050406030204" pitchFamily="18" charset="0"/>
                                    </a:rPr>
                                    <m:t>−1</m:t>
                                  </m:r>
                                </m:sup>
                              </m:sSup>
                            </m:e>
                          </m:d>
                        </m:e>
                        <m:sup>
                          <m:r>
                            <a:rPr lang="zh-CN" altLang="en-US">
                              <a:latin typeface="Cambria Math" panose="02040503050406030204" pitchFamily="18" charset="0"/>
                            </a:rPr>
                            <m:t>−1</m:t>
                          </m:r>
                        </m:sup>
                      </m:sSup>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oMath>
                  </m:oMathPara>
                </a14:m>
                <a:endParaRPr lang="zh-CN" altLang="en-US" dirty="0"/>
              </a:p>
              <a:p>
                <a:r>
                  <a:rPr lang="zh-CN" altLang="en-US" dirty="0"/>
                  <a:t>这里我们可以看出</a:t>
                </a:r>
                <a:r>
                  <a:rPr lang="en-US" altLang="zh-CN" dirty="0"/>
                  <a:t>MMSE</a:t>
                </a:r>
                <a:r>
                  <a:rPr lang="zh-CN" altLang="en-US" dirty="0"/>
                  <a:t>估计算法的计算复杂度比较高，需要矩阵的相关及求逆运算，并且它的复杂度会随着子载波数目增加而成指数上升。</a:t>
                </a:r>
              </a:p>
            </p:txBody>
          </p:sp>
        </mc:Choice>
        <mc:Fallback xmlns="">
          <p:sp>
            <p:nvSpPr>
              <p:cNvPr id="10" name="文本框 9"/>
              <p:cNvSpPr txBox="1">
                <a:spLocks noRot="1" noChangeAspect="1" noMove="1" noResize="1" noEditPoints="1" noAdjustHandles="1" noChangeArrowheads="1" noChangeShapeType="1" noTextEdit="1"/>
              </p:cNvSpPr>
              <p:nvPr/>
            </p:nvSpPr>
            <p:spPr>
              <a:xfrm>
                <a:off x="457200" y="1447800"/>
                <a:ext cx="8305800" cy="4422557"/>
              </a:xfrm>
              <a:prstGeom prst="rect">
                <a:avLst/>
              </a:prstGeom>
              <a:blipFill rotWithShape="0">
                <a:blip r:embed="rId4"/>
                <a:stretch>
                  <a:fillRect l="-587" t="-1241" r="-514" b="-6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7679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信道估计</a:t>
            </a:r>
            <a:r>
              <a:rPr lang="zh-CN" altLang="en-US" sz="4800" baseline="2604" dirty="0" smtClean="0">
                <a:latin typeface="Calibri"/>
                <a:cs typeface="Calibri"/>
              </a:rPr>
              <a:t>方法（</a:t>
            </a:r>
            <a:r>
              <a:rPr lang="en-US" altLang="zh-CN" sz="4800" baseline="2604" dirty="0" smtClean="0">
                <a:latin typeface="Calibri"/>
                <a:cs typeface="Calibri"/>
              </a:rPr>
              <a:t>4</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914400"/>
            <a:ext cx="8263950" cy="677108"/>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MMSE</a:t>
            </a: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算法简化</a:t>
            </a:r>
            <a:endParaRPr lang="zh-CN" altLang="zh-CN" sz="2400" b="1" dirty="0" smtClean="0">
              <a:latin typeface="黑体" panose="02010609060101010101" pitchFamily="49" charset="-122"/>
              <a:ea typeface="黑体" panose="02010609060101010101" pitchFamily="49" charset="-122"/>
              <a:sym typeface="宋体" panose="02010600030101010101" pitchFamily="2" charset="-122"/>
            </a:endParaRPr>
          </a:p>
          <a:p>
            <a:pPr marL="30480">
              <a:lnSpc>
                <a:spcPct val="100000"/>
              </a:lnSpc>
            </a:pPr>
            <a:endParaRPr sz="2000" dirty="0">
              <a:latin typeface="宋体"/>
              <a:cs typeface="宋体"/>
            </a:endParaRPr>
          </a:p>
        </p:txBody>
      </p:sp>
      <mc:AlternateContent xmlns:mc="http://schemas.openxmlformats.org/markup-compatibility/2006" xmlns:a14="http://schemas.microsoft.com/office/drawing/2010/main">
        <mc:Choice Requires="a14">
          <p:sp>
            <p:nvSpPr>
              <p:cNvPr id="11" name="文本框 10"/>
              <p:cNvSpPr txBox="1"/>
              <p:nvPr/>
            </p:nvSpPr>
            <p:spPr>
              <a:xfrm>
                <a:off x="457200" y="1676400"/>
                <a:ext cx="8040499" cy="2430794"/>
              </a:xfrm>
              <a:prstGeom prst="rect">
                <a:avLst/>
              </a:prstGeom>
              <a:noFill/>
            </p:spPr>
            <p:txBody>
              <a:bodyPr wrap="square" rtlCol="0">
                <a:spAutoFit/>
              </a:bodyPr>
              <a:lstStyle/>
              <a:p>
                <a:r>
                  <a:rPr lang="en-US" altLang="zh-CN" dirty="0" smtClean="0"/>
                  <a:t>LMMSE</a:t>
                </a:r>
                <a:r>
                  <a:rPr lang="zh-CN" altLang="en-US" dirty="0"/>
                  <a:t>是对</a:t>
                </a:r>
                <a:r>
                  <a:rPr lang="en-US" altLang="zh-CN" dirty="0"/>
                  <a:t>MMSE</a:t>
                </a:r>
                <a:r>
                  <a:rPr lang="zh-CN" altLang="en-US" dirty="0"/>
                  <a:t>的简化，使用</a:t>
                </a:r>
                <a14:m>
                  <m:oMath xmlns:m="http://schemas.openxmlformats.org/officeDocument/2006/math">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𝐸</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b="1">
                                    <a:latin typeface="Cambria Math" panose="02040503050406030204" pitchFamily="18" charset="0"/>
                                  </a:rPr>
                                  <m:t>𝐗</m:t>
                                </m:r>
                                <m:sSub>
                                  <m:sSubPr>
                                    <m:ctrlPr>
                                      <a:rPr lang="zh-CN" altLang="en-US" b="1" i="1">
                                        <a:latin typeface="Cambria Math" panose="02040503050406030204" pitchFamily="18" charset="0"/>
                                      </a:rPr>
                                    </m:ctrlPr>
                                  </m:sSubPr>
                                  <m:e>
                                    <m:r>
                                      <a:rPr lang="zh-CN" altLang="en-US" b="1">
                                        <a:latin typeface="Cambria Math" panose="02040503050406030204" pitchFamily="18" charset="0"/>
                                      </a:rPr>
                                      <m:t>𝐗</m:t>
                                    </m:r>
                                  </m:e>
                                  <m:sub>
                                    <m:r>
                                      <a:rPr lang="zh-CN" altLang="en-US" i="1">
                                        <a:latin typeface="Cambria Math" panose="02040503050406030204" pitchFamily="18" charset="0"/>
                                      </a:rPr>
                                      <m:t>𝐻</m:t>
                                    </m:r>
                                  </m:sub>
                                </m:sSub>
                              </m:e>
                            </m:d>
                          </m:e>
                          <m:sup>
                            <m:r>
                              <a:rPr lang="zh-CN" altLang="en-US">
                                <a:latin typeface="Cambria Math" panose="02040503050406030204" pitchFamily="18" charset="0"/>
                              </a:rPr>
                              <m:t>−1</m:t>
                            </m:r>
                          </m:sup>
                        </m:sSup>
                      </m:e>
                    </m:d>
                  </m:oMath>
                </a14:m>
                <a:r>
                  <a:rPr lang="zh-CN" altLang="en-US" dirty="0"/>
                  <a:t>来</a:t>
                </a:r>
                <a:r>
                  <a:rPr lang="zh-CN" altLang="en-US" dirty="0" smtClean="0"/>
                  <a:t>代替</a:t>
                </a:r>
                <a14:m>
                  <m:oMath xmlns:m="http://schemas.openxmlformats.org/officeDocument/2006/math">
                    <m:sSup>
                      <m:sSupPr>
                        <m:ctrlPr>
                          <a:rPr lang="zh-CN" altLang="en-US" b="1" i="1">
                            <a:latin typeface="Cambria Math" panose="02040503050406030204" pitchFamily="18" charset="0"/>
                          </a:rPr>
                        </m:ctrlPr>
                      </m:sSupPr>
                      <m:e>
                        <m:d>
                          <m:dPr>
                            <m:ctrlPr>
                              <a:rPr lang="zh-CN" altLang="en-US" b="1" i="1">
                                <a:latin typeface="Cambria Math" panose="02040503050406030204" pitchFamily="18" charset="0"/>
                              </a:rPr>
                            </m:ctrlPr>
                          </m:dPr>
                          <m:e>
                            <m:r>
                              <a:rPr lang="zh-CN" altLang="en-US" b="1">
                                <a:latin typeface="Cambria Math" panose="02040503050406030204" pitchFamily="18" charset="0"/>
                              </a:rPr>
                              <m:t>𝐗</m:t>
                            </m:r>
                            <m:sSub>
                              <m:sSubPr>
                                <m:ctrlPr>
                                  <a:rPr lang="zh-CN" altLang="en-US" b="1" i="1">
                                    <a:latin typeface="Cambria Math" panose="02040503050406030204" pitchFamily="18" charset="0"/>
                                  </a:rPr>
                                </m:ctrlPr>
                              </m:sSubPr>
                              <m:e>
                                <m:r>
                                  <a:rPr lang="zh-CN" altLang="en-US" b="1">
                                    <a:latin typeface="Cambria Math" panose="02040503050406030204" pitchFamily="18" charset="0"/>
                                  </a:rPr>
                                  <m:t>𝐗</m:t>
                                </m:r>
                              </m:e>
                              <m:sub>
                                <m:r>
                                  <a:rPr lang="zh-CN" altLang="en-US" i="1">
                                    <a:latin typeface="Cambria Math" panose="02040503050406030204" pitchFamily="18" charset="0"/>
                                  </a:rPr>
                                  <m:t>𝐻</m:t>
                                </m:r>
                              </m:sub>
                            </m:sSub>
                          </m:e>
                        </m:d>
                      </m:e>
                      <m:sup>
                        <m:r>
                          <a:rPr lang="zh-CN" altLang="en-US">
                            <a:latin typeface="Cambria Math" panose="02040503050406030204" pitchFamily="18" charset="0"/>
                          </a:rPr>
                          <m:t>−1</m:t>
                        </m:r>
                      </m:sup>
                    </m:sSup>
                  </m:oMath>
                </a14:m>
                <a:r>
                  <a:rPr lang="zh-CN" altLang="en-US" dirty="0"/>
                  <a:t>，并且考虑到发射</a:t>
                </a:r>
                <a:r>
                  <a:rPr lang="zh-CN" altLang="en-US" dirty="0" smtClean="0"/>
                  <a:t>信号各</a:t>
                </a:r>
                <a:r>
                  <a:rPr lang="zh-CN" altLang="en-US" dirty="0"/>
                  <a:t>子载波上的符号是随机等概地取自调制符号星座点的，所以有</a:t>
                </a:r>
                <a:r>
                  <a:rPr lang="zh-CN" altLang="en-US" dirty="0" smtClean="0"/>
                  <a:t>：</a:t>
                </a:r>
                <a:endParaRPr lang="en-US" altLang="zh-CN" dirty="0" smtClean="0"/>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b="1">
                                  <a:latin typeface="Cambria Math" panose="02040503050406030204" pitchFamily="18" charset="0"/>
                                </a:rPr>
                                <m:t>𝐗</m:t>
                              </m:r>
                              <m:sSup>
                                <m:sSupPr>
                                  <m:ctrlPr>
                                    <a:rPr lang="zh-CN" altLang="en-US" b="1" i="1">
                                      <a:latin typeface="Cambria Math" panose="02040503050406030204" pitchFamily="18" charset="0"/>
                                    </a:rPr>
                                  </m:ctrlPr>
                                </m:sSupPr>
                                <m:e>
                                  <m:r>
                                    <a:rPr lang="zh-CN" altLang="en-US" b="1">
                                      <a:latin typeface="Cambria Math" panose="02040503050406030204" pitchFamily="18" charset="0"/>
                                    </a:rPr>
                                    <m:t>𝐗</m:t>
                                  </m:r>
                                </m:e>
                                <m:sup>
                                  <m:r>
                                    <a:rPr lang="zh-CN" altLang="en-US" i="1">
                                      <a:latin typeface="Cambria Math" panose="02040503050406030204" pitchFamily="18" charset="0"/>
                                    </a:rPr>
                                    <m:t>𝐻</m:t>
                                  </m:r>
                                </m:sup>
                              </m:sSup>
                            </m:e>
                          </m:d>
                        </m:e>
                        <m:sup>
                          <m:r>
                            <a:rPr lang="zh-CN" altLang="en-US">
                              <a:latin typeface="Cambria Math" panose="02040503050406030204" pitchFamily="18" charset="0"/>
                            </a:rPr>
                            <m:t>−1</m:t>
                          </m:r>
                        </m:sup>
                      </m:sSup>
                      <m:r>
                        <a:rPr lang="zh-CN" altLang="en-US">
                          <a:latin typeface="Cambria Math" panose="02040503050406030204" pitchFamily="18" charset="0"/>
                        </a:rPr>
                        <m:t>]=</m:t>
                      </m:r>
                      <m:r>
                        <a:rPr lang="zh-CN" altLang="en-US" i="1">
                          <a:latin typeface="Cambria Math" panose="02040503050406030204" pitchFamily="18" charset="0"/>
                        </a:rPr>
                        <m:t>𝐸</m:t>
                      </m:r>
                      <m:r>
                        <a:rPr lang="zh-CN" altLang="en-US">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a:latin typeface="Cambria Math" panose="02040503050406030204" pitchFamily="18" charset="0"/>
                            </a:rPr>
                            <m:t>1</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𝑘</m:t>
                              </m:r>
                            </m:sub>
                          </m:sSub>
                        </m:den>
                      </m:f>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𝐈</m:t>
                          </m:r>
                        </m:e>
                        <m:sub>
                          <m:r>
                            <a:rPr lang="zh-CN" altLang="en-US" i="1">
                              <a:latin typeface="Cambria Math" panose="02040503050406030204" pitchFamily="18" charset="0"/>
                            </a:rPr>
                            <m:t>𝑁</m:t>
                          </m:r>
                        </m:sub>
                      </m:sSub>
                    </m:oMath>
                  </m:oMathPara>
                </a14:m>
                <a:endParaRPr lang="zh-CN" altLang="en-US" dirty="0"/>
              </a:p>
              <a:p>
                <a:r>
                  <a:rPr lang="zh-CN" altLang="en-US" dirty="0"/>
                  <a:t>再结合平均信噪比的定义</a:t>
                </a:r>
                <a14:m>
                  <m:oMath xmlns:m="http://schemas.openxmlformats.org/officeDocument/2006/math">
                    <m:r>
                      <a:rPr lang="zh-CN" altLang="en-US" i="1">
                        <a:latin typeface="Cambria Math" panose="02040503050406030204" pitchFamily="18" charset="0"/>
                      </a:rPr>
                      <m:t>𝑆𝑁𝑅</m:t>
                    </m:r>
                    <m:r>
                      <a:rPr lang="zh-CN" altLang="en-US">
                        <a:latin typeface="Cambria Math" panose="02040503050406030204" pitchFamily="18" charset="0"/>
                      </a:rPr>
                      <m:t>=</m:t>
                    </m:r>
                    <m:r>
                      <a:rPr lang="zh-CN" altLang="en-US" i="1">
                        <a:latin typeface="Cambria Math" panose="02040503050406030204" pitchFamily="18" charset="0"/>
                      </a:rPr>
                      <m:t>𝐸</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𝑘</m:t>
                        </m:r>
                      </m:sub>
                    </m:sSub>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f>
                      <m:fPr>
                        <m:type m:val="lin"/>
                        <m:ctrlPr>
                          <a:rPr lang="zh-CN" altLang="en-US" i="1">
                            <a:latin typeface="Cambria Math" panose="02040503050406030204" pitchFamily="18" charset="0"/>
                          </a:rPr>
                        </m:ctrlPr>
                      </m:fPr>
                      <m:num>
                        <m:r>
                          <a:rPr lang="zh-CN" altLang="en-US">
                            <a:latin typeface="Cambria Math" panose="02040503050406030204" pitchFamily="18" charset="0"/>
                          </a:rPr>
                          <m:t>]</m:t>
                        </m:r>
                      </m:num>
                      <m:den>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𝑛</m:t>
                            </m:r>
                          </m:sub>
                          <m:sup>
                            <m:r>
                              <a:rPr lang="zh-CN" altLang="en-US">
                                <a:latin typeface="Cambria Math" panose="02040503050406030204" pitchFamily="18" charset="0"/>
                              </a:rPr>
                              <m:t>2</m:t>
                            </m:r>
                          </m:sup>
                        </m:sSubSup>
                      </m:den>
                    </m:f>
                  </m:oMath>
                </a14:m>
                <a:r>
                  <a:rPr lang="zh-CN" altLang="en-US" dirty="0"/>
                  <a:t>可得</a:t>
                </a:r>
                <a:r>
                  <a:rPr lang="zh-CN" altLang="en-US" dirty="0" smtClean="0"/>
                  <a:t>：</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𝐿𝑀𝑀𝑆𝐸</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𝛽</m:t>
                                  </m:r>
                                </m:num>
                                <m:den>
                                  <m:r>
                                    <a:rPr lang="zh-CN" altLang="en-US" i="1">
                                      <a:latin typeface="Cambria Math" panose="02040503050406030204" pitchFamily="18" charset="0"/>
                                    </a:rPr>
                                    <m:t>𝑆𝑁𝑅</m:t>
                                  </m:r>
                                </m:den>
                              </m:f>
                              <m:sSub>
                                <m:sSubPr>
                                  <m:ctrlPr>
                                    <a:rPr lang="zh-CN" altLang="en-US" i="1">
                                      <a:latin typeface="Cambria Math" panose="02040503050406030204" pitchFamily="18" charset="0"/>
                                    </a:rPr>
                                  </m:ctrlPr>
                                </m:sSubPr>
                                <m:e>
                                  <m:r>
                                    <a:rPr lang="zh-CN" altLang="en-US" b="1">
                                      <a:latin typeface="Cambria Math" panose="02040503050406030204" pitchFamily="18" charset="0"/>
                                    </a:rPr>
                                    <m:t>𝐈</m:t>
                                  </m:r>
                                </m:e>
                                <m:sub>
                                  <m:r>
                                    <a:rPr lang="zh-CN" altLang="en-US" i="1">
                                      <a:latin typeface="Cambria Math" panose="02040503050406030204" pitchFamily="18" charset="0"/>
                                    </a:rPr>
                                    <m:t>𝑁</m:t>
                                  </m:r>
                                </m:sub>
                              </m:sSub>
                            </m:e>
                          </m:d>
                        </m:e>
                        <m:sup>
                          <m:r>
                            <a:rPr lang="zh-CN" altLang="en-US">
                              <a:latin typeface="Cambria Math" panose="02040503050406030204" pitchFamily="18" charset="0"/>
                            </a:rPr>
                            <m:t>−1</m:t>
                          </m:r>
                        </m:sup>
                      </m:sSup>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oMath>
                  </m:oMathPara>
                </a14:m>
                <a:endParaRPr lang="zh-CN" altLang="en-US" dirty="0"/>
              </a:p>
              <a:p>
                <a:r>
                  <a:rPr lang="zh-CN" altLang="en-US" dirty="0"/>
                  <a:t>其中</a:t>
                </a:r>
                <a14:m>
                  <m:oMath xmlns:m="http://schemas.openxmlformats.org/officeDocument/2006/math">
                    <m:r>
                      <a:rPr lang="zh-CN" altLang="en-US" i="1">
                        <a:latin typeface="Cambria Math" panose="02040503050406030204" pitchFamily="18" charset="0"/>
                      </a:rPr>
                      <m:t>𝛽</m:t>
                    </m:r>
                  </m:oMath>
                </a14:m>
                <a:r>
                  <a:rPr lang="zh-CN" altLang="en-US" dirty="0"/>
                  <a:t>是与调制星座图相关的</a:t>
                </a:r>
                <a:r>
                  <a:rPr lang="zh-CN" altLang="en-US" dirty="0" smtClean="0"/>
                  <a:t>常量。</a:t>
                </a:r>
              </a:p>
              <a:p>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57200" y="1676400"/>
                <a:ext cx="8040499" cy="2430794"/>
              </a:xfrm>
              <a:prstGeom prst="rect">
                <a:avLst/>
              </a:prstGeom>
              <a:blipFill rotWithShape="0">
                <a:blip r:embed="rId4"/>
                <a:stretch>
                  <a:fillRect l="-607" t="-19048"/>
                </a:stretch>
              </a:blipFill>
            </p:spPr>
            <p:txBody>
              <a:bodyPr/>
              <a:lstStyle/>
              <a:p>
                <a:r>
                  <a:rPr lang="zh-CN" altLang="en-US">
                    <a:noFill/>
                  </a:rPr>
                  <a:t> </a:t>
                </a:r>
              </a:p>
            </p:txBody>
          </p:sp>
        </mc:Fallback>
      </mc:AlternateContent>
      <p:sp>
        <p:nvSpPr>
          <p:cNvPr id="15" name="矩形 14"/>
          <p:cNvSpPr/>
          <p:nvPr/>
        </p:nvSpPr>
        <p:spPr>
          <a:xfrm>
            <a:off x="2762306" y="2993272"/>
            <a:ext cx="184731" cy="369332"/>
          </a:xfrm>
          <a:prstGeom prst="rect">
            <a:avLst/>
          </a:prstGeom>
        </p:spPr>
        <p:txBody>
          <a:bodyPr wrap="none">
            <a:spAutoFit/>
          </a:bodyPr>
          <a:lstStyle/>
          <a:p>
            <a:endParaRPr lang="zh-CN" altLang="en-US" dirty="0"/>
          </a:p>
        </p:txBody>
      </p:sp>
      <p:sp>
        <p:nvSpPr>
          <p:cNvPr id="10" name="矩形 9"/>
          <p:cNvSpPr/>
          <p:nvPr/>
        </p:nvSpPr>
        <p:spPr>
          <a:xfrm>
            <a:off x="2522721" y="3044600"/>
            <a:ext cx="184731" cy="369332"/>
          </a:xfrm>
          <a:prstGeom prst="rect">
            <a:avLst/>
          </a:prstGeom>
        </p:spPr>
        <p:txBody>
          <a:bodyPr wrap="none">
            <a:spAutoFit/>
          </a:bodyPr>
          <a:lstStyle/>
          <a:p>
            <a:endParaRPr lang="zh-CN" altLang="en-US" dirty="0"/>
          </a:p>
        </p:txBody>
      </p:sp>
      <p:sp>
        <p:nvSpPr>
          <p:cNvPr id="12" name="矩形 11"/>
          <p:cNvSpPr/>
          <p:nvPr/>
        </p:nvSpPr>
        <p:spPr>
          <a:xfrm>
            <a:off x="4379992" y="3244334"/>
            <a:ext cx="184731" cy="369332"/>
          </a:xfrm>
          <a:prstGeom prst="rect">
            <a:avLst/>
          </a:prstGeom>
        </p:spPr>
        <p:txBody>
          <a:bodyPr wrap="none">
            <a:spAutoFit/>
          </a:bodyPr>
          <a:lstStyle/>
          <a:p>
            <a:endParaRPr lang="zh-CN" altLang="en-US" dirty="0"/>
          </a:p>
        </p:txBody>
      </p:sp>
      <p:sp>
        <p:nvSpPr>
          <p:cNvPr id="16" name="文本框 15"/>
          <p:cNvSpPr txBox="1"/>
          <p:nvPr/>
        </p:nvSpPr>
        <p:spPr>
          <a:xfrm>
            <a:off x="381000" y="1222176"/>
            <a:ext cx="3878079" cy="677108"/>
          </a:xfrm>
          <a:prstGeom prst="rect">
            <a:avLst/>
          </a:prstGeom>
          <a:noFill/>
        </p:spPr>
        <p:txBody>
          <a:bodyPr wrap="square" rtlCol="0">
            <a:spAutoFit/>
          </a:bodyPr>
          <a:lstStyle/>
          <a:p>
            <a:pPr marL="342900" lvl="0" indent="-342900">
              <a:buClr>
                <a:srgbClr val="231FB3"/>
              </a:buClr>
              <a:buSzPct val="100000"/>
              <a:buFont typeface="Wingdings" panose="05000000000000000000" pitchFamily="2" charset="2"/>
              <a:buChar char="n"/>
            </a:pPr>
            <a:r>
              <a:rPr lang="en-US" altLang="zh-CN" sz="2000" b="1" dirty="0" smtClean="0">
                <a:solidFill>
                  <a:prstClr val="black"/>
                </a:solidFill>
                <a:latin typeface="黑体" panose="02010609060101010101" pitchFamily="49" charset="-122"/>
                <a:ea typeface="黑体" panose="02010609060101010101" pitchFamily="49" charset="-122"/>
                <a:sym typeface="宋体" panose="02010600030101010101" pitchFamily="2" charset="-122"/>
              </a:rPr>
              <a:t>LMMSE</a:t>
            </a:r>
            <a:r>
              <a:rPr lang="zh-CN" altLang="en-US" sz="2000" b="1" dirty="0" smtClean="0">
                <a:solidFill>
                  <a:prstClr val="black"/>
                </a:solidFill>
                <a:latin typeface="黑体" panose="02010609060101010101" pitchFamily="49" charset="-122"/>
                <a:ea typeface="黑体" panose="02010609060101010101" pitchFamily="49" charset="-122"/>
                <a:sym typeface="宋体" panose="02010600030101010101" pitchFamily="2" charset="-122"/>
              </a:rPr>
              <a:t>算法</a:t>
            </a:r>
            <a:endParaRPr lang="zh-CN" altLang="zh-CN" sz="2000" b="1" dirty="0">
              <a:solidFill>
                <a:prstClr val="black"/>
              </a:solidFill>
              <a:latin typeface="黑体" panose="02010609060101010101" pitchFamily="49" charset="-122"/>
              <a:ea typeface="黑体" panose="02010609060101010101" pitchFamily="49" charset="-122"/>
              <a:sym typeface="宋体" panose="02010600030101010101" pitchFamily="2" charset="-122"/>
            </a:endParaRPr>
          </a:p>
          <a:p>
            <a:endParaRPr lang="zh-CN" altLang="en-US" dirty="0"/>
          </a:p>
        </p:txBody>
      </p:sp>
      <p:sp>
        <p:nvSpPr>
          <p:cNvPr id="17" name="文本框 16"/>
          <p:cNvSpPr txBox="1"/>
          <p:nvPr/>
        </p:nvSpPr>
        <p:spPr>
          <a:xfrm>
            <a:off x="380999" y="3759096"/>
            <a:ext cx="3878079" cy="677108"/>
          </a:xfrm>
          <a:prstGeom prst="rect">
            <a:avLst/>
          </a:prstGeom>
          <a:noFill/>
        </p:spPr>
        <p:txBody>
          <a:bodyPr wrap="square" rtlCol="0">
            <a:spAutoFit/>
          </a:bodyPr>
          <a:lstStyle/>
          <a:p>
            <a:pPr marL="342900" lvl="0" indent="-342900">
              <a:buClr>
                <a:srgbClr val="231FB3"/>
              </a:buClr>
              <a:buSzPct val="100000"/>
              <a:buFont typeface="Wingdings" panose="05000000000000000000" pitchFamily="2" charset="2"/>
              <a:buChar char="n"/>
            </a:pPr>
            <a:r>
              <a:rPr lang="en-US" altLang="zh-CN" sz="2000" b="1" dirty="0" smtClean="0">
                <a:solidFill>
                  <a:prstClr val="black"/>
                </a:solidFill>
                <a:latin typeface="黑体" panose="02010609060101010101" pitchFamily="49" charset="-122"/>
                <a:ea typeface="黑体" panose="02010609060101010101" pitchFamily="49" charset="-122"/>
                <a:sym typeface="宋体" panose="02010600030101010101" pitchFamily="2" charset="-122"/>
              </a:rPr>
              <a:t>SVD</a:t>
            </a:r>
            <a:r>
              <a:rPr lang="zh-CN" altLang="en-US" sz="2000" b="1" dirty="0" smtClean="0">
                <a:solidFill>
                  <a:prstClr val="black"/>
                </a:solidFill>
                <a:latin typeface="黑体" panose="02010609060101010101" pitchFamily="49" charset="-122"/>
                <a:ea typeface="黑体" panose="02010609060101010101" pitchFamily="49" charset="-122"/>
                <a:sym typeface="宋体" panose="02010600030101010101" pitchFamily="2" charset="-122"/>
              </a:rPr>
              <a:t>分解</a:t>
            </a:r>
            <a:endParaRPr lang="zh-CN" altLang="zh-CN" sz="2000" b="1" dirty="0">
              <a:solidFill>
                <a:prstClr val="black"/>
              </a:solidFill>
              <a:latin typeface="黑体" panose="02010609060101010101" pitchFamily="49" charset="-122"/>
              <a:ea typeface="黑体" panose="02010609060101010101" pitchFamily="49" charset="-122"/>
              <a:sym typeface="宋体" panose="02010600030101010101" pitchFamily="2" charset="-122"/>
            </a:endParaRPr>
          </a:p>
          <a:p>
            <a:endParaRPr lang="zh-CN" altLang="en-US" dirty="0"/>
          </a:p>
        </p:txBody>
      </p:sp>
      <mc:AlternateContent xmlns:mc="http://schemas.openxmlformats.org/markup-compatibility/2006" xmlns:a14="http://schemas.microsoft.com/office/drawing/2010/main">
        <mc:Choice Requires="a14">
          <p:sp>
            <p:nvSpPr>
              <p:cNvPr id="19" name="文本框 18"/>
              <p:cNvSpPr txBox="1"/>
              <p:nvPr/>
            </p:nvSpPr>
            <p:spPr>
              <a:xfrm>
                <a:off x="798592" y="4191000"/>
                <a:ext cx="7699107" cy="1901867"/>
              </a:xfrm>
              <a:prstGeom prst="rect">
                <a:avLst/>
              </a:prstGeom>
              <a:noFill/>
            </p:spPr>
            <p:txBody>
              <a:bodyPr wrap="square" rtlCol="0">
                <a:spAutoFit/>
              </a:bodyPr>
              <a:lstStyle/>
              <a:p>
                <a:r>
                  <a:rPr lang="zh-CN" altLang="en-US" dirty="0" smtClean="0"/>
                  <a:t>将</a:t>
                </a:r>
                <a14:m>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r>
                      <a:rPr lang="zh-CN" altLang="en-US" b="1" i="1" dirty="0">
                        <a:latin typeface="Cambria Math" panose="02040503050406030204" pitchFamily="18" charset="0"/>
                      </a:rPr>
                      <m:t>进行</m:t>
                    </m:r>
                    <m:r>
                      <m:rPr>
                        <m:sty m:val="p"/>
                      </m:rPr>
                      <a:rPr lang="en-US" altLang="zh-CN" b="1" i="1" dirty="0">
                        <a:latin typeface="Cambria Math" panose="02040503050406030204" pitchFamily="18" charset="0"/>
                      </a:rPr>
                      <m:t>SVD</m:t>
                    </m:r>
                    <m:r>
                      <a:rPr lang="zh-CN" altLang="en-US" b="1" i="1" dirty="0">
                        <a:latin typeface="Cambria Math" panose="02040503050406030204" pitchFamily="18" charset="0"/>
                      </a:rPr>
                      <m:t>分解</m:t>
                    </m:r>
                    <m:r>
                      <a:rPr lang="zh-CN" altLang="en-US" b="1" i="1" dirty="0" smtClean="0">
                        <a:latin typeface="Cambria Math" panose="02040503050406030204" pitchFamily="18" charset="0"/>
                      </a:rPr>
                      <m:t>为</m:t>
                    </m:r>
                    <m:sSub>
                      <m:sSubPr>
                        <m:ctrlPr>
                          <a:rPr lang="zh-CN" altLang="en-US" b="1" i="1">
                            <a:latin typeface="Cambria Math" panose="02040503050406030204" pitchFamily="18" charset="0"/>
                          </a:rPr>
                        </m:ctrlPr>
                      </m:sSubPr>
                      <m:e>
                        <m:r>
                          <a:rPr lang="zh-CN" altLang="en-US" b="1">
                            <a:latin typeface="Cambria Math" panose="02040503050406030204" pitchFamily="18" charset="0"/>
                          </a:rPr>
                          <m:t>𝐑</m:t>
                        </m:r>
                      </m:e>
                      <m:sub>
                        <m:r>
                          <a:rPr lang="zh-CN" altLang="en-US" i="1">
                            <a:latin typeface="Cambria Math" panose="02040503050406030204" pitchFamily="18" charset="0"/>
                          </a:rPr>
                          <m:t>𝐻𝐻</m:t>
                        </m:r>
                      </m:sub>
                    </m:sSub>
                    <m:r>
                      <a:rPr lang="zh-CN" altLang="en-US">
                        <a:latin typeface="Cambria Math" panose="02040503050406030204" pitchFamily="18" charset="0"/>
                      </a:rPr>
                      <m:t>=</m:t>
                    </m:r>
                    <m:r>
                      <a:rPr lang="zh-CN" altLang="en-US" i="1">
                        <a:latin typeface="Cambria Math" panose="02040503050406030204" pitchFamily="18" charset="0"/>
                      </a:rPr>
                      <m:t>𝑈</m:t>
                    </m:r>
                    <m:r>
                      <a:rPr lang="zh-CN" altLang="en-US" i="1">
                        <a:latin typeface="Cambria Math" panose="02040503050406030204" pitchFamily="18" charset="0"/>
                      </a:rPr>
                      <m:t>𝛬</m:t>
                    </m:r>
                    <m:sSup>
                      <m:sSupPr>
                        <m:ctrlPr>
                          <a:rPr lang="zh-CN" altLang="en-US" i="1">
                            <a:latin typeface="Cambria Math" panose="02040503050406030204" pitchFamily="18" charset="0"/>
                          </a:rPr>
                        </m:ctrlPr>
                      </m:sSupPr>
                      <m:e>
                        <m:r>
                          <a:rPr lang="zh-CN" altLang="en-US" i="1">
                            <a:latin typeface="Cambria Math" panose="02040503050406030204" pitchFamily="18" charset="0"/>
                          </a:rPr>
                          <m:t>𝑈</m:t>
                        </m:r>
                      </m:e>
                      <m:sup>
                        <m:r>
                          <a:rPr lang="zh-CN" altLang="en-US" i="1">
                            <a:latin typeface="Cambria Math" panose="02040503050406030204" pitchFamily="18" charset="0"/>
                          </a:rPr>
                          <m:t>𝐻</m:t>
                        </m:r>
                      </m:sup>
                    </m:sSup>
                  </m:oMath>
                </a14:m>
                <a:r>
                  <a:rPr lang="zh-CN" altLang="en-US" dirty="0" smtClean="0"/>
                  <a:t>，可得：</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𝐿𝑀𝑀𝑆𝐸</m:t>
                          </m:r>
                        </m:sub>
                      </m:sSub>
                      <m:r>
                        <a:rPr lang="zh-CN" altLang="en-US">
                          <a:latin typeface="Cambria Math" panose="02040503050406030204" pitchFamily="18" charset="0"/>
                        </a:rPr>
                        <m:t>=</m:t>
                      </m:r>
                      <m:r>
                        <a:rPr lang="zh-CN" altLang="en-US" i="1">
                          <a:latin typeface="Cambria Math" panose="02040503050406030204" pitchFamily="18" charset="0"/>
                        </a:rPr>
                        <m:t>𝑈</m:t>
                      </m:r>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𝛬</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𝛬</m:t>
                                  </m:r>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𝛽</m:t>
                                      </m:r>
                                    </m:num>
                                    <m:den>
                                      <m:r>
                                        <a:rPr lang="zh-CN" altLang="en-US" i="1">
                                          <a:latin typeface="Cambria Math" panose="02040503050406030204" pitchFamily="18" charset="0"/>
                                        </a:rPr>
                                        <m:t>𝑆𝑁𝑅</m:t>
                                      </m:r>
                                    </m:den>
                                  </m:f>
                                  <m:sSub>
                                    <m:sSubPr>
                                      <m:ctrlPr>
                                        <a:rPr lang="zh-CN" altLang="en-US" i="1">
                                          <a:latin typeface="Cambria Math" panose="02040503050406030204" pitchFamily="18" charset="0"/>
                                        </a:rPr>
                                      </m:ctrlPr>
                                    </m:sSubPr>
                                    <m:e>
                                      <m:r>
                                        <a:rPr lang="zh-CN" altLang="en-US" b="1">
                                          <a:latin typeface="Cambria Math" panose="02040503050406030204" pitchFamily="18" charset="0"/>
                                        </a:rPr>
                                        <m:t>𝐈</m:t>
                                      </m:r>
                                    </m:e>
                                    <m:sub>
                                      <m:r>
                                        <a:rPr lang="zh-CN" altLang="en-US" i="1">
                                          <a:latin typeface="Cambria Math" panose="02040503050406030204" pitchFamily="18" charset="0"/>
                                        </a:rPr>
                                        <m:t>𝑁</m:t>
                                      </m:r>
                                    </m:sub>
                                  </m:sSub>
                                </m:e>
                              </m:d>
                            </m:e>
                            <m:sup>
                              <m:r>
                                <a:rPr lang="zh-CN" altLang="en-US">
                                  <a:latin typeface="Cambria Math" panose="02040503050406030204" pitchFamily="18" charset="0"/>
                                </a:rPr>
                                <m:t>−1</m:t>
                              </m:r>
                            </m:sup>
                          </m:sSup>
                        </m:e>
                      </m:d>
                      <m:sSup>
                        <m:sSupPr>
                          <m:ctrlPr>
                            <a:rPr lang="zh-CN" altLang="en-US" i="1">
                              <a:latin typeface="Cambria Math" panose="02040503050406030204" pitchFamily="18" charset="0"/>
                            </a:rPr>
                          </m:ctrlPr>
                        </m:sSupPr>
                        <m:e>
                          <m:r>
                            <a:rPr lang="zh-CN" altLang="en-US" i="1">
                              <a:latin typeface="Cambria Math" panose="02040503050406030204" pitchFamily="18" charset="0"/>
                            </a:rPr>
                            <m:t>𝑈</m:t>
                          </m:r>
                        </m:e>
                        <m:sup>
                          <m:r>
                            <a:rPr lang="zh-CN" altLang="en-US" i="1">
                              <a:latin typeface="Cambria Math" panose="02040503050406030204" pitchFamily="18" charset="0"/>
                            </a:rPr>
                            <m:t>𝐻</m:t>
                          </m:r>
                        </m:sup>
                      </m:sSup>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oMath>
                  </m:oMathPara>
                </a14:m>
                <a:endParaRPr lang="zh-CN" altLang="en-US" dirty="0"/>
              </a:p>
              <a:p>
                <a:r>
                  <a:rPr lang="en-US" altLang="zh-CN" dirty="0" smtClean="0"/>
                  <a:t>		                </a:t>
                </a:r>
                <a14:m>
                  <m:oMath xmlns:m="http://schemas.openxmlformats.org/officeDocument/2006/math">
                    <m:r>
                      <a:rPr lang="zh-CN" altLang="en-US">
                        <a:latin typeface="Cambria Math" panose="02040503050406030204" pitchFamily="18" charset="0"/>
                      </a:rPr>
                      <m:t>=</m:t>
                    </m:r>
                    <m:r>
                      <a:rPr lang="zh-CN" altLang="en-US" i="1">
                        <a:latin typeface="Cambria Math" panose="02040503050406030204" pitchFamily="18" charset="0"/>
                      </a:rPr>
                      <m:t>𝑈</m:t>
                    </m:r>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𝑑𝑖𝑎𝑔</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a:latin typeface="Cambria Math" panose="02040503050406030204" pitchFamily="18" charset="0"/>
                                      </a:rPr>
                                      <m:t>1</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a:latin typeface="Cambria Math" panose="02040503050406030204" pitchFamily="18" charset="0"/>
                                      </a:rPr>
                                      <m:t>1</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𝛽</m:t>
                                    </m:r>
                                  </m:num>
                                  <m:den>
                                    <m:r>
                                      <a:rPr lang="zh-CN" altLang="en-US" i="1">
                                        <a:latin typeface="Cambria Math" panose="02040503050406030204" pitchFamily="18" charset="0"/>
                                      </a:rPr>
                                      <m:t>𝑆𝑁𝑅</m:t>
                                    </m:r>
                                  </m:den>
                                </m:f>
                              </m:den>
                            </m:f>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a:latin typeface="Cambria Math" panose="02040503050406030204" pitchFamily="18" charset="0"/>
                                      </a:rPr>
                                      <m:t>2</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a:latin typeface="Cambria Math" panose="02040503050406030204" pitchFamily="18" charset="0"/>
                                      </a:rPr>
                                      <m:t>2</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𝛽</m:t>
                                    </m:r>
                                  </m:num>
                                  <m:den>
                                    <m:r>
                                      <a:rPr lang="zh-CN" altLang="en-US" i="1">
                                        <a:latin typeface="Cambria Math" panose="02040503050406030204" pitchFamily="18" charset="0"/>
                                      </a:rPr>
                                      <m:t>𝑆𝑁𝑅</m:t>
                                    </m:r>
                                  </m:den>
                                </m:f>
                              </m:den>
                            </m:f>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1">
                                        <a:latin typeface="Cambria Math" panose="02040503050406030204" pitchFamily="18" charset="0"/>
                                      </a:rPr>
                                      <m:t>𝑁</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1">
                                        <a:latin typeface="Cambria Math" panose="02040503050406030204" pitchFamily="18" charset="0"/>
                                      </a:rPr>
                                      <m:t>𝑁</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𝛽</m:t>
                                    </m:r>
                                  </m:num>
                                  <m:den>
                                    <m:r>
                                      <a:rPr lang="zh-CN" altLang="en-US" i="1">
                                        <a:latin typeface="Cambria Math" panose="02040503050406030204" pitchFamily="18" charset="0"/>
                                      </a:rPr>
                                      <m:t>𝑆𝑁𝑅</m:t>
                                    </m:r>
                                  </m:den>
                                </m:f>
                              </m:den>
                            </m:f>
                          </m:e>
                        </m:d>
                      </m:e>
                    </m:d>
                    <m:sSup>
                      <m:sSupPr>
                        <m:ctrlPr>
                          <a:rPr lang="zh-CN" altLang="en-US" i="1">
                            <a:latin typeface="Cambria Math" panose="02040503050406030204" pitchFamily="18" charset="0"/>
                          </a:rPr>
                        </m:ctrlPr>
                      </m:sSupPr>
                      <m:e>
                        <m:r>
                          <a:rPr lang="zh-CN" altLang="en-US" i="1">
                            <a:latin typeface="Cambria Math" panose="02040503050406030204" pitchFamily="18" charset="0"/>
                          </a:rPr>
                          <m:t>𝑈</m:t>
                        </m:r>
                      </m:e>
                      <m:sup>
                        <m:r>
                          <a:rPr lang="zh-CN" altLang="en-US" i="1">
                            <a:latin typeface="Cambria Math" panose="02040503050406030204" pitchFamily="18" charset="0"/>
                          </a:rPr>
                          <m:t>𝐻</m:t>
                        </m:r>
                      </m:sup>
                    </m:sSup>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𝐇</m:t>
                            </m:r>
                          </m:e>
                        </m:acc>
                      </m:e>
                      <m:sub>
                        <m:r>
                          <a:rPr lang="zh-CN" altLang="en-US" i="1">
                            <a:latin typeface="Cambria Math" panose="02040503050406030204" pitchFamily="18" charset="0"/>
                          </a:rPr>
                          <m:t>𝐿𝑆</m:t>
                        </m:r>
                      </m:sub>
                    </m:sSub>
                  </m:oMath>
                </a14:m>
                <a:endParaRPr lang="zh-CN" altLang="en-US" dirty="0"/>
              </a:p>
              <a:p>
                <a:r>
                  <a:rPr lang="zh-CN" altLang="en-US" dirty="0" smtClean="0"/>
                  <a:t>可以舍去</a:t>
                </a:r>
                <a14:m>
                  <m:oMath xmlns:m="http://schemas.openxmlformats.org/officeDocument/2006/math">
                    <m:r>
                      <a:rPr lang="zh-CN" altLang="en-US" i="1">
                        <a:latin typeface="Cambria Math" panose="02040503050406030204" pitchFamily="18" charset="0"/>
                      </a:rPr>
                      <m:t>𝛬</m:t>
                    </m:r>
                  </m:oMath>
                </a14:m>
                <a:r>
                  <a:rPr lang="zh-CN" altLang="en-US" dirty="0" smtClean="0"/>
                  <a:t>较小的特征根，进一步简化。</a:t>
                </a:r>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98592" y="4191000"/>
                <a:ext cx="7699107" cy="1901867"/>
              </a:xfrm>
              <a:prstGeom prst="rect">
                <a:avLst/>
              </a:prstGeom>
              <a:blipFill rotWithShape="0">
                <a:blip r:embed="rId5"/>
                <a:stretch>
                  <a:fillRect l="-633" t="-2894" b="-32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6976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信道估计方法</a:t>
            </a:r>
            <a:r>
              <a:rPr lang="zh-CN" altLang="en-US" sz="4800" baseline="2604" dirty="0" smtClean="0">
                <a:latin typeface="Calibri"/>
                <a:cs typeface="Calibri"/>
              </a:rPr>
              <a:t>（</a:t>
            </a:r>
            <a:r>
              <a:rPr lang="en-US" altLang="zh-CN" sz="4800" baseline="2604" dirty="0" smtClean="0">
                <a:latin typeface="Calibri"/>
                <a:cs typeface="Calibri"/>
              </a:rPr>
              <a:t>5</a:t>
            </a:r>
            <a:r>
              <a:rPr lang="zh-CN" altLang="en-US" sz="4800" baseline="2604" dirty="0" smtClean="0">
                <a:latin typeface="Calibri"/>
                <a:cs typeface="Calibri"/>
              </a:rPr>
              <a:t>）</a:t>
            </a:r>
            <a:endParaRPr sz="3600" baseline="2604" dirty="0">
              <a:latin typeface="Calibri"/>
              <a:cs typeface="Calibri"/>
            </a:endParaRPr>
          </a:p>
        </p:txBody>
      </p:sp>
      <p:sp>
        <p:nvSpPr>
          <p:cNvPr id="5" name="object 5"/>
          <p:cNvSpPr txBox="1"/>
          <p:nvPr/>
        </p:nvSpPr>
        <p:spPr>
          <a:xfrm>
            <a:off x="233749" y="1163543"/>
            <a:ext cx="8263950" cy="369332"/>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仿真结果比较</a:t>
            </a:r>
            <a:endParaRPr sz="2000" dirty="0">
              <a:latin typeface="宋体"/>
              <a:cs typeface="宋体"/>
            </a:endParaRPr>
          </a:p>
        </p:txBody>
      </p:sp>
      <p:sp>
        <p:nvSpPr>
          <p:cNvPr id="8" name="文本框 7"/>
          <p:cNvSpPr txBox="1"/>
          <p:nvPr/>
        </p:nvSpPr>
        <p:spPr>
          <a:xfrm>
            <a:off x="457199" y="1600200"/>
            <a:ext cx="8040499" cy="646331"/>
          </a:xfrm>
          <a:prstGeom prst="rect">
            <a:avLst/>
          </a:prstGeom>
          <a:noFill/>
        </p:spPr>
        <p:txBody>
          <a:bodyPr wrap="square" rtlCol="0">
            <a:spAutoFit/>
          </a:bodyPr>
          <a:lstStyle/>
          <a:p>
            <a:r>
              <a:rPr lang="zh-CN" altLang="en-US" dirty="0" smtClean="0"/>
              <a:t>在实验测得的信道下，基于</a:t>
            </a:r>
            <a:r>
              <a:rPr lang="en-US" altLang="zh-CN" dirty="0" smtClean="0"/>
              <a:t>DCO-OFDM</a:t>
            </a:r>
            <a:r>
              <a:rPr lang="zh-CN" altLang="en-US" dirty="0" smtClean="0"/>
              <a:t>调制，可用子载波数设置为</a:t>
            </a:r>
            <a:r>
              <a:rPr lang="en-US" altLang="zh-CN" dirty="0" smtClean="0"/>
              <a:t>128</a:t>
            </a:r>
            <a:r>
              <a:rPr lang="zh-CN" altLang="en-US" dirty="0" smtClean="0"/>
              <a:t>，各子载波上的调制阶数为：</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1908550678"/>
              </p:ext>
            </p:extLst>
          </p:nvPr>
        </p:nvGraphicFramePr>
        <p:xfrm>
          <a:off x="838200" y="2209800"/>
          <a:ext cx="7315200" cy="741680"/>
        </p:xfrm>
        <a:graphic>
          <a:graphicData uri="http://schemas.openxmlformats.org/drawingml/2006/table">
            <a:tbl>
              <a:tblPr firstRow="1" bandRow="1">
                <a:tableStyleId>{5C22544A-7EE6-4342-B048-85BDC9FD1C3A}</a:tableStyleId>
              </a:tblPr>
              <a:tblGrid>
                <a:gridCol w="1463040"/>
                <a:gridCol w="1463040"/>
                <a:gridCol w="1463040"/>
                <a:gridCol w="1463040"/>
                <a:gridCol w="1463040"/>
              </a:tblGrid>
              <a:tr h="370840">
                <a:tc>
                  <a:txBody>
                    <a:bodyPr/>
                    <a:lstStyle/>
                    <a:p>
                      <a:pPr algn="ctr"/>
                      <a:r>
                        <a:rPr lang="zh-CN" altLang="en-US" dirty="0" smtClean="0"/>
                        <a:t>子载波序号</a:t>
                      </a:r>
                      <a:endParaRPr lang="zh-CN" altLang="en-US" dirty="0"/>
                    </a:p>
                  </a:txBody>
                  <a:tcPr/>
                </a:tc>
                <a:tc>
                  <a:txBody>
                    <a:bodyPr/>
                    <a:lstStyle/>
                    <a:p>
                      <a:pPr algn="ctr"/>
                      <a:r>
                        <a:rPr lang="en-US" altLang="zh-CN" dirty="0" smtClean="0"/>
                        <a:t>4~47</a:t>
                      </a:r>
                      <a:endParaRPr lang="zh-CN" altLang="en-US" dirty="0"/>
                    </a:p>
                  </a:txBody>
                  <a:tcPr/>
                </a:tc>
                <a:tc>
                  <a:txBody>
                    <a:bodyPr/>
                    <a:lstStyle/>
                    <a:p>
                      <a:pPr algn="ctr"/>
                      <a:r>
                        <a:rPr lang="en-US" altLang="zh-CN" dirty="0" smtClean="0"/>
                        <a:t>48~95</a:t>
                      </a:r>
                      <a:endParaRPr lang="zh-CN" altLang="en-US" dirty="0"/>
                    </a:p>
                  </a:txBody>
                  <a:tcPr/>
                </a:tc>
                <a:tc>
                  <a:txBody>
                    <a:bodyPr/>
                    <a:lstStyle/>
                    <a:p>
                      <a:pPr algn="ctr"/>
                      <a:r>
                        <a:rPr lang="en-US" altLang="zh-CN" dirty="0" smtClean="0"/>
                        <a:t>96~111</a:t>
                      </a:r>
                      <a:endParaRPr lang="zh-CN" altLang="en-US" dirty="0"/>
                    </a:p>
                  </a:txBody>
                  <a:tcPr/>
                </a:tc>
                <a:tc>
                  <a:txBody>
                    <a:bodyPr/>
                    <a:lstStyle/>
                    <a:p>
                      <a:pPr algn="ctr"/>
                      <a:r>
                        <a:rPr lang="en-US" altLang="zh-CN" dirty="0" smtClean="0"/>
                        <a:t>112~123</a:t>
                      </a:r>
                      <a:endParaRPr lang="zh-CN" altLang="en-US" dirty="0"/>
                    </a:p>
                  </a:txBody>
                  <a:tcPr/>
                </a:tc>
              </a:tr>
              <a:tr h="370840">
                <a:tc>
                  <a:txBody>
                    <a:bodyPr/>
                    <a:lstStyle/>
                    <a:p>
                      <a:pPr algn="ctr"/>
                      <a:r>
                        <a:rPr lang="zh-CN" altLang="en-US" dirty="0" smtClean="0"/>
                        <a:t>调制阶数</a:t>
                      </a:r>
                      <a:endParaRPr lang="zh-CN" altLang="en-US" dirty="0"/>
                    </a:p>
                  </a:txBody>
                  <a:tcPr/>
                </a:tc>
                <a:tc>
                  <a:txBody>
                    <a:bodyPr/>
                    <a:lstStyle/>
                    <a:p>
                      <a:pPr algn="ctr"/>
                      <a:r>
                        <a:rPr lang="en-US" altLang="zh-CN" dirty="0" smtClean="0"/>
                        <a:t>256QAM</a:t>
                      </a:r>
                      <a:endParaRPr lang="zh-CN" altLang="en-US" dirty="0"/>
                    </a:p>
                  </a:txBody>
                  <a:tcPr/>
                </a:tc>
                <a:tc>
                  <a:txBody>
                    <a:bodyPr/>
                    <a:lstStyle/>
                    <a:p>
                      <a:pPr algn="ctr"/>
                      <a:r>
                        <a:rPr lang="en-US" altLang="zh-CN" dirty="0" smtClean="0"/>
                        <a:t>64QAM</a:t>
                      </a:r>
                      <a:endParaRPr lang="zh-CN" altLang="en-US" dirty="0"/>
                    </a:p>
                  </a:txBody>
                  <a:tcPr/>
                </a:tc>
                <a:tc>
                  <a:txBody>
                    <a:bodyPr/>
                    <a:lstStyle/>
                    <a:p>
                      <a:pPr algn="ctr"/>
                      <a:r>
                        <a:rPr lang="en-US" altLang="zh-CN" dirty="0" smtClean="0"/>
                        <a:t>16QAM</a:t>
                      </a:r>
                      <a:endParaRPr lang="zh-CN" altLang="en-US" dirty="0"/>
                    </a:p>
                  </a:txBody>
                  <a:tcPr/>
                </a:tc>
                <a:tc>
                  <a:txBody>
                    <a:bodyPr/>
                    <a:lstStyle/>
                    <a:p>
                      <a:pPr algn="ctr"/>
                      <a:r>
                        <a:rPr lang="en-US" altLang="zh-CN" dirty="0" smtClean="0"/>
                        <a:t>4QAM</a:t>
                      </a:r>
                      <a:endParaRPr lang="zh-CN" altLang="en-US" dirty="0"/>
                    </a:p>
                  </a:txBody>
                  <a:tcPr/>
                </a:tc>
              </a:tr>
            </a:tbl>
          </a:graphicData>
        </a:graphic>
      </p:graphicFrame>
      <p:pic>
        <p:nvPicPr>
          <p:cNvPr id="10" name="图片 9"/>
          <p:cNvPicPr>
            <a:picLocks noChangeAspect="1"/>
          </p:cNvPicPr>
          <p:nvPr/>
        </p:nvPicPr>
        <p:blipFill>
          <a:blip r:embed="rId4"/>
          <a:stretch>
            <a:fillRect/>
          </a:stretch>
        </p:blipFill>
        <p:spPr>
          <a:xfrm>
            <a:off x="584400" y="2971800"/>
            <a:ext cx="4140000" cy="3108068"/>
          </a:xfrm>
          <a:prstGeom prst="rect">
            <a:avLst/>
          </a:prstGeom>
        </p:spPr>
      </p:pic>
      <p:pic>
        <p:nvPicPr>
          <p:cNvPr id="11" name="图片 10"/>
          <p:cNvPicPr>
            <a:picLocks noChangeAspect="1"/>
          </p:cNvPicPr>
          <p:nvPr/>
        </p:nvPicPr>
        <p:blipFill>
          <a:blip r:embed="rId5"/>
          <a:stretch>
            <a:fillRect/>
          </a:stretch>
        </p:blipFill>
        <p:spPr>
          <a:xfrm>
            <a:off x="4242000" y="2971800"/>
            <a:ext cx="4140000" cy="3108068"/>
          </a:xfrm>
          <a:prstGeom prst="rect">
            <a:avLst/>
          </a:prstGeom>
        </p:spPr>
      </p:pic>
    </p:spTree>
    <p:extLst>
      <p:ext uri="{BB962C8B-B14F-4D97-AF65-F5344CB8AC3E}">
        <p14:creationId xmlns:p14="http://schemas.microsoft.com/office/powerpoint/2010/main" val="2412655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信道估计方法</a:t>
            </a:r>
            <a:r>
              <a:rPr lang="zh-CN" altLang="en-US" sz="4800" baseline="2604" dirty="0" smtClean="0">
                <a:latin typeface="Calibri"/>
                <a:cs typeface="Calibri"/>
              </a:rPr>
              <a:t>（</a:t>
            </a:r>
            <a:r>
              <a:rPr lang="en-US" altLang="zh-CN" sz="4800" baseline="2604" dirty="0">
                <a:latin typeface="Calibri"/>
                <a:cs typeface="Calibri"/>
              </a:rPr>
              <a:t>6</a:t>
            </a:r>
            <a:r>
              <a:rPr lang="zh-CN" altLang="en-US" sz="4800" baseline="2604" dirty="0" smtClean="0">
                <a:latin typeface="Calibri"/>
                <a:cs typeface="Calibri"/>
              </a:rPr>
              <a:t>）</a:t>
            </a:r>
            <a:endParaRPr sz="3600" baseline="2604" dirty="0">
              <a:latin typeface="Calibri"/>
              <a:cs typeface="Calibri"/>
            </a:endParaRPr>
          </a:p>
        </p:txBody>
      </p:sp>
      <p:sp>
        <p:nvSpPr>
          <p:cNvPr id="5" name="object 5"/>
          <p:cNvSpPr txBox="1"/>
          <p:nvPr/>
        </p:nvSpPr>
        <p:spPr>
          <a:xfrm>
            <a:off x="233749" y="1163543"/>
            <a:ext cx="8263950" cy="369332"/>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sz="2400" b="1" dirty="0" smtClean="0">
                <a:latin typeface="黑体" panose="02010609060101010101" pitchFamily="49" charset="-122"/>
                <a:ea typeface="黑体" panose="02010609060101010101" pitchFamily="49" charset="-122"/>
                <a:sym typeface="宋体" panose="02010600030101010101" pitchFamily="2" charset="-122"/>
              </a:rPr>
              <a:t>SVD</a:t>
            </a: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分解特征根数量选择比较</a:t>
            </a:r>
            <a:endParaRPr sz="2000" dirty="0">
              <a:latin typeface="宋体"/>
              <a:cs typeface="宋体"/>
            </a:endParaRPr>
          </a:p>
        </p:txBody>
      </p:sp>
      <p:graphicFrame>
        <p:nvGraphicFramePr>
          <p:cNvPr id="11" name="表格 10"/>
          <p:cNvGraphicFramePr>
            <a:graphicFrameLocks noGrp="1"/>
          </p:cNvGraphicFramePr>
          <p:nvPr>
            <p:extLst>
              <p:ext uri="{D42A27DB-BD31-4B8C-83A1-F6EECF244321}">
                <p14:modId xmlns:p14="http://schemas.microsoft.com/office/powerpoint/2010/main" val="2536493527"/>
              </p:ext>
            </p:extLst>
          </p:nvPr>
        </p:nvGraphicFramePr>
        <p:xfrm>
          <a:off x="685800" y="1676400"/>
          <a:ext cx="7754752" cy="741680"/>
        </p:xfrm>
        <a:graphic>
          <a:graphicData uri="http://schemas.openxmlformats.org/drawingml/2006/table">
            <a:tbl>
              <a:tblPr firstRow="1" bandRow="1">
                <a:tableStyleId>{5C22544A-7EE6-4342-B048-85BDC9FD1C3A}</a:tableStyleId>
              </a:tblPr>
              <a:tblGrid>
                <a:gridCol w="1463166"/>
                <a:gridCol w="1121750"/>
                <a:gridCol w="1292459"/>
                <a:gridCol w="1292459"/>
                <a:gridCol w="1292459"/>
                <a:gridCol w="1292459"/>
              </a:tblGrid>
              <a:tr h="370840">
                <a:tc>
                  <a:txBody>
                    <a:bodyPr/>
                    <a:lstStyle/>
                    <a:p>
                      <a:pPr algn="ctr"/>
                      <a:r>
                        <a:rPr lang="zh-CN" altLang="en-US" dirty="0" smtClean="0"/>
                        <a:t>序号</a:t>
                      </a:r>
                      <a:endParaRPr lang="zh-CN" altLang="en-US" dirty="0"/>
                    </a:p>
                  </a:txBody>
                  <a:tcPr/>
                </a:tc>
                <a:tc>
                  <a:txBody>
                    <a:bodyPr/>
                    <a:lstStyle/>
                    <a:p>
                      <a:pPr algn="ctr"/>
                      <a:r>
                        <a:rPr lang="en-US" altLang="zh-CN" smtClean="0"/>
                        <a:t>1</a:t>
                      </a:r>
                      <a:endParaRPr lang="zh-CN" altLang="en-US" dirty="0"/>
                    </a:p>
                  </a:txBody>
                  <a:tcPr/>
                </a:tc>
                <a:tc>
                  <a:txBody>
                    <a:bodyPr/>
                    <a:lstStyle/>
                    <a:p>
                      <a:pPr algn="ctr"/>
                      <a:r>
                        <a:rPr lang="en-US" altLang="zh-CN"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r>
              <a:tr h="370840">
                <a:tc>
                  <a:txBody>
                    <a:bodyPr/>
                    <a:lstStyle/>
                    <a:p>
                      <a:pPr algn="ctr"/>
                      <a:r>
                        <a:rPr lang="zh-CN" altLang="en-US" dirty="0" smtClean="0"/>
                        <a:t>特征根</a:t>
                      </a:r>
                      <a:endParaRPr lang="zh-CN" altLang="en-US" dirty="0"/>
                    </a:p>
                  </a:txBody>
                  <a:tcPr/>
                </a:tc>
                <a:tc>
                  <a:txBody>
                    <a:bodyPr/>
                    <a:lstStyle/>
                    <a:p>
                      <a:pPr algn="ctr"/>
                      <a:r>
                        <a:rPr lang="en-US" altLang="zh-CN" dirty="0" smtClean="0"/>
                        <a:t>255.865</a:t>
                      </a:r>
                      <a:endParaRPr lang="zh-CN" altLang="en-US" dirty="0"/>
                    </a:p>
                  </a:txBody>
                  <a:tcPr/>
                </a:tc>
                <a:tc>
                  <a:txBody>
                    <a:bodyPr/>
                    <a:lstStyle/>
                    <a:p>
                      <a:pPr algn="ctr"/>
                      <a:r>
                        <a:rPr lang="en-US" altLang="zh-CN" dirty="0" smtClean="0"/>
                        <a:t>1.814</a:t>
                      </a:r>
                      <a:endParaRPr lang="zh-CN" altLang="en-US" dirty="0"/>
                    </a:p>
                  </a:txBody>
                  <a:tcPr/>
                </a:tc>
                <a:tc>
                  <a:txBody>
                    <a:bodyPr/>
                    <a:lstStyle/>
                    <a:p>
                      <a:pPr algn="ctr"/>
                      <a:r>
                        <a:rPr lang="en-US" altLang="zh-CN" dirty="0" smtClean="0"/>
                        <a:t>0.032</a:t>
                      </a:r>
                      <a:endParaRPr lang="zh-CN" altLang="en-US" dirty="0"/>
                    </a:p>
                  </a:txBody>
                  <a:tcPr/>
                </a:tc>
                <a:tc>
                  <a:txBody>
                    <a:bodyPr/>
                    <a:lstStyle/>
                    <a:p>
                      <a:pPr algn="ctr"/>
                      <a:r>
                        <a:rPr lang="en-US" altLang="zh-CN" dirty="0" smtClean="0"/>
                        <a:t>0.031</a:t>
                      </a:r>
                      <a:endParaRPr lang="zh-CN" altLang="en-US" dirty="0"/>
                    </a:p>
                  </a:txBody>
                  <a:tcPr/>
                </a:tc>
                <a:tc>
                  <a:txBody>
                    <a:bodyPr/>
                    <a:lstStyle/>
                    <a:p>
                      <a:pPr algn="ctr"/>
                      <a:r>
                        <a:rPr lang="en-US" altLang="zh-CN" dirty="0" smtClean="0"/>
                        <a:t>0.028</a:t>
                      </a:r>
                      <a:endParaRPr lang="zh-CN" altLang="en-US" dirty="0"/>
                    </a:p>
                  </a:txBody>
                  <a:tcPr/>
                </a:tc>
              </a:tr>
            </a:tbl>
          </a:graphicData>
        </a:graphic>
      </p:graphicFrame>
      <p:pic>
        <p:nvPicPr>
          <p:cNvPr id="12" name="图片 11"/>
          <p:cNvPicPr>
            <a:picLocks noChangeAspect="1"/>
          </p:cNvPicPr>
          <p:nvPr/>
        </p:nvPicPr>
        <p:blipFill>
          <a:blip r:embed="rId4"/>
          <a:stretch>
            <a:fillRect/>
          </a:stretch>
        </p:blipFill>
        <p:spPr>
          <a:xfrm>
            <a:off x="660600" y="2759332"/>
            <a:ext cx="4140000" cy="3108068"/>
          </a:xfrm>
          <a:prstGeom prst="rect">
            <a:avLst/>
          </a:prstGeom>
        </p:spPr>
      </p:pic>
      <p:pic>
        <p:nvPicPr>
          <p:cNvPr id="13" name="图片 12"/>
          <p:cNvPicPr>
            <a:picLocks noChangeAspect="1"/>
          </p:cNvPicPr>
          <p:nvPr/>
        </p:nvPicPr>
        <p:blipFill>
          <a:blip r:embed="rId5"/>
          <a:stretch>
            <a:fillRect/>
          </a:stretch>
        </p:blipFill>
        <p:spPr>
          <a:xfrm>
            <a:off x="4495800" y="2759332"/>
            <a:ext cx="4140000" cy="3108068"/>
          </a:xfrm>
          <a:prstGeom prst="rect">
            <a:avLst/>
          </a:prstGeom>
        </p:spPr>
      </p:pic>
    </p:spTree>
    <p:extLst>
      <p:ext uri="{BB962C8B-B14F-4D97-AF65-F5344CB8AC3E}">
        <p14:creationId xmlns:p14="http://schemas.microsoft.com/office/powerpoint/2010/main" val="91041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smtClean="0">
                <a:latin typeface="Calibri"/>
                <a:cs typeface="Calibri"/>
              </a:rPr>
              <a:t>信噪比估计方法（</a:t>
            </a:r>
            <a:r>
              <a:rPr lang="en-US" altLang="zh-CN" sz="4800" baseline="2604" dirty="0" smtClean="0">
                <a:latin typeface="Calibri"/>
                <a:cs typeface="Calibri"/>
              </a:rPr>
              <a:t>1</a:t>
            </a:r>
            <a:r>
              <a:rPr lang="zh-CN" altLang="en-US" sz="4800" baseline="2604" dirty="0" smtClean="0">
                <a:latin typeface="Calibri"/>
                <a:cs typeface="Calibri"/>
              </a:rPr>
              <a:t>）</a:t>
            </a:r>
            <a:endParaRPr sz="3600" baseline="2604" dirty="0">
              <a:latin typeface="Calibri"/>
              <a:cs typeface="Calibri"/>
            </a:endParaRPr>
          </a:p>
        </p:txBody>
      </p:sp>
      <p:sp>
        <p:nvSpPr>
          <p:cNvPr id="5" name="object 5"/>
          <p:cNvSpPr txBox="1"/>
          <p:nvPr/>
        </p:nvSpPr>
        <p:spPr>
          <a:xfrm>
            <a:off x="233749" y="1163543"/>
            <a:ext cx="8263950" cy="369332"/>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sym typeface="宋体" panose="02010600030101010101" pitchFamily="2" charset="-122"/>
              </a:rPr>
              <a:t>直接使用导频</a:t>
            </a: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序列估计方法</a:t>
            </a:r>
            <a:endParaRPr sz="2000" dirty="0">
              <a:latin typeface="宋体"/>
              <a:cs typeface="宋体"/>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381000" y="1600200"/>
                <a:ext cx="8208000" cy="1865062"/>
              </a:xfrm>
              <a:prstGeom prst="rect">
                <a:avLst/>
              </a:prstGeom>
              <a:noFill/>
            </p:spPr>
            <p:txBody>
              <a:bodyPr wrap="square" rtlCol="0">
                <a:spAutoFit/>
              </a:bodyPr>
              <a:lstStyle/>
              <a:p>
                <a:r>
                  <a:rPr lang="zh-CN" altLang="en-US" dirty="0" smtClean="0"/>
                  <a:t>估计表达式为：</a:t>
                </a:r>
                <a:endParaRPr lang="en-US" altLang="zh-CN" dirty="0" smtClean="0"/>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𝑆𝑁𝑅</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𝐻</m:t>
                              </m:r>
                            </m:e>
                          </m:acc>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num>
                        <m:den>
                          <m:r>
                            <a:rPr lang="zh-CN" altLang="en-US">
                              <a:latin typeface="Cambria Math" panose="02040503050406030204" pitchFamily="18" charset="0"/>
                            </a:rPr>
                            <m:t>|</m:t>
                          </m:r>
                          <m:r>
                            <a:rPr lang="zh-CN" altLang="en-US" i="1">
                              <a:latin typeface="Cambria Math" panose="02040503050406030204" pitchFamily="18" charset="0"/>
                            </a:rPr>
                            <m:t>𝑌</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𝐻</m:t>
                              </m:r>
                            </m:e>
                          </m:acc>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den>
                      </m:f>
                    </m:oMath>
                  </m:oMathPara>
                </a14:m>
                <a:endParaRPr lang="en-US" altLang="zh-CN" dirty="0" smtClean="0"/>
              </a:p>
              <a:p>
                <a:r>
                  <a:rPr lang="zh-CN" altLang="en-US" dirty="0"/>
                  <a:t>其中</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𝑆𝑁𝑅</m:t>
                        </m:r>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表示第</a:t>
                </a:r>
                <a:r>
                  <a:rPr lang="en-US" altLang="zh-CN" dirty="0" err="1"/>
                  <a:t>i</a:t>
                </a:r>
                <a:r>
                  <a:rPr lang="zh-CN" altLang="en-US" dirty="0"/>
                  <a:t>个子载波处的信噪比，</a:t>
                </a:r>
                <a14:m>
                  <m:oMath xmlns:m="http://schemas.openxmlformats.org/officeDocument/2006/math">
                    <m:d>
                      <m:dPr>
                        <m:beg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𝐻</m:t>
                            </m:r>
                          </m:e>
                        </m:acc>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表示信道频域响应的估计值在时域的平均值，可以</a:t>
                </a:r>
                <a:r>
                  <a:rPr lang="zh-CN" altLang="en-US" dirty="0" smtClean="0"/>
                  <a:t>是前面所介绍的任意一</a:t>
                </a:r>
                <a:r>
                  <a:rPr lang="zh-CN" altLang="en-US" dirty="0"/>
                  <a:t>种估计方法，</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表示第</a:t>
                </a:r>
                <a:r>
                  <a:rPr lang="en-US" altLang="zh-CN" dirty="0" err="1"/>
                  <a:t>i</a:t>
                </a:r>
                <a:r>
                  <a:rPr lang="en-US" altLang="zh-CN" dirty="0"/>
                  <a:t> </a:t>
                </a:r>
                <a:r>
                  <a:rPr lang="zh-CN" altLang="en-US" dirty="0"/>
                  <a:t>个子载波上的发射符号，</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𝑌</m:t>
                        </m:r>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表示第</a:t>
                </a:r>
                <a:r>
                  <a:rPr lang="en-US" altLang="zh-CN" dirty="0" err="1"/>
                  <a:t>i</a:t>
                </a:r>
                <a:r>
                  <a:rPr lang="zh-CN" altLang="en-US" dirty="0"/>
                  <a:t>个子载波处的接收</a:t>
                </a:r>
                <a:r>
                  <a:rPr lang="zh-CN" altLang="en-US" dirty="0" smtClean="0"/>
                  <a:t>符号。</a:t>
                </a:r>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81000" y="1600200"/>
                <a:ext cx="8208000" cy="1865062"/>
              </a:xfrm>
              <a:prstGeom prst="rect">
                <a:avLst/>
              </a:prstGeom>
              <a:blipFill rotWithShape="0">
                <a:blip r:embed="rId4"/>
                <a:stretch>
                  <a:fillRect l="-669" t="-2951" b="-36393"/>
                </a:stretch>
              </a:blipFill>
            </p:spPr>
            <p:txBody>
              <a:bodyPr/>
              <a:lstStyle/>
              <a:p>
                <a:r>
                  <a:rPr lang="zh-CN" altLang="en-US">
                    <a:noFill/>
                  </a:rPr>
                  <a:t> </a:t>
                </a:r>
              </a:p>
            </p:txBody>
          </p:sp>
        </mc:Fallback>
      </mc:AlternateContent>
      <p:sp>
        <p:nvSpPr>
          <p:cNvPr id="15" name="object 5"/>
          <p:cNvSpPr txBox="1"/>
          <p:nvPr/>
        </p:nvSpPr>
        <p:spPr>
          <a:xfrm>
            <a:off x="233749" y="3669268"/>
            <a:ext cx="8263950" cy="369332"/>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基于</a:t>
            </a: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EVM</a:t>
            </a: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估计方法</a:t>
            </a:r>
            <a:endParaRPr sz="2000" dirty="0">
              <a:latin typeface="宋体"/>
              <a:cs typeface="宋体"/>
            </a:endParaRPr>
          </a:p>
        </p:txBody>
      </p:sp>
      <mc:AlternateContent xmlns:mc="http://schemas.openxmlformats.org/markup-compatibility/2006" xmlns:a14="http://schemas.microsoft.com/office/drawing/2010/main">
        <mc:Choice Requires="a14">
          <p:sp>
            <p:nvSpPr>
              <p:cNvPr id="17" name="文本框 16"/>
              <p:cNvSpPr txBox="1"/>
              <p:nvPr/>
            </p:nvSpPr>
            <p:spPr>
              <a:xfrm>
                <a:off x="381000" y="4191000"/>
                <a:ext cx="8208000" cy="2040880"/>
              </a:xfrm>
              <a:prstGeom prst="rect">
                <a:avLst/>
              </a:prstGeom>
              <a:noFill/>
            </p:spPr>
            <p:txBody>
              <a:bodyPr wrap="square" rtlCol="0">
                <a:spAutoFit/>
              </a:bodyPr>
              <a:lstStyle/>
              <a:p>
                <a:r>
                  <a:rPr lang="zh-CN" altLang="en-US" dirty="0" smtClean="0">
                    <a:latin typeface="Cambria Math" panose="02040503050406030204" pitchFamily="18" charset="0"/>
                  </a:rPr>
                  <a:t>误差向量幅度定义为：</a:t>
                </a:r>
                <a:endParaRPr lang="en-US" altLang="zh-CN"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𝐸𝑉𝑀</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𝑋</m:t>
                          </m:r>
                        </m:e>
                      </m:acc>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oMath>
                  </m:oMathPara>
                </a14:m>
                <a:endParaRPr lang="en-US" altLang="zh-CN" dirty="0" smtClean="0"/>
              </a:p>
              <a:p>
                <a:r>
                  <a:rPr lang="zh-CN" altLang="en-US" dirty="0"/>
                  <a:t>式中</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表示第</a:t>
                </a:r>
                <a:r>
                  <a:rPr lang="en-US" altLang="zh-CN" dirty="0" err="1"/>
                  <a:t>i</a:t>
                </a:r>
                <a:r>
                  <a:rPr lang="zh-CN" altLang="en-US" dirty="0"/>
                  <a:t>个子载波上的发射信号，</a:t>
                </a:r>
                <a14:m>
                  <m:oMath xmlns:m="http://schemas.openxmlformats.org/officeDocument/2006/math">
                    <m:d>
                      <m:dPr>
                        <m:beg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𝑋</m:t>
                            </m:r>
                          </m:e>
                        </m:acc>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表示使用信道估计均衡后的接收信号，</a:t>
                </a:r>
                <a:r>
                  <a:rPr lang="en-US" altLang="zh-CN" dirty="0"/>
                  <a:t>EVM</a:t>
                </a:r>
                <a:r>
                  <a:rPr lang="zh-CN" altLang="en-US" dirty="0"/>
                  <a:t>与</a:t>
                </a:r>
                <a:r>
                  <a:rPr lang="en-US" altLang="zh-CN" dirty="0"/>
                  <a:t>SNR</a:t>
                </a:r>
                <a:r>
                  <a:rPr lang="zh-CN" altLang="en-US" dirty="0"/>
                  <a:t>之间的关系</a:t>
                </a:r>
                <a:r>
                  <a:rPr lang="zh-CN" altLang="en-US" dirty="0" smtClean="0"/>
                  <a:t>是：</a:t>
                </a:r>
                <a:endParaRPr lang="en-US" altLang="zh-CN" dirty="0" smtClean="0"/>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𝑆𝑁𝑅</m:t>
                      </m:r>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𝐸𝑉</m:t>
                          </m:r>
                          <m:sSup>
                            <m:sSupPr>
                              <m:ctrlPr>
                                <a:rPr lang="zh-CN" altLang="en-US" i="1">
                                  <a:latin typeface="Cambria Math" panose="02040503050406030204" pitchFamily="18" charset="0"/>
                                </a:rPr>
                              </m:ctrlPr>
                            </m:sSupPr>
                            <m:e>
                              <m:r>
                                <a:rPr lang="zh-CN" altLang="en-US" i="1">
                                  <a:latin typeface="Cambria Math" panose="02040503050406030204" pitchFamily="18" charset="0"/>
                                </a:rPr>
                                <m:t>𝑀</m:t>
                              </m:r>
                            </m:e>
                            <m:sup>
                              <m:r>
                                <a:rPr lang="zh-CN" altLang="en-US">
                                  <a:latin typeface="Cambria Math" panose="02040503050406030204" pitchFamily="18" charset="0"/>
                                </a:rPr>
                                <m:t>2</m:t>
                              </m:r>
                            </m:sup>
                          </m:sSup>
                        </m:den>
                      </m:f>
                    </m:oMath>
                  </m:oMathPara>
                </a14:m>
                <a:endParaRPr lang="zh-CN" altLang="en-US" dirty="0"/>
              </a:p>
              <a:p>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81000" y="4191000"/>
                <a:ext cx="8208000" cy="2040880"/>
              </a:xfrm>
              <a:prstGeom prst="rect">
                <a:avLst/>
              </a:prstGeom>
              <a:blipFill rotWithShape="0">
                <a:blip r:embed="rId5"/>
                <a:stretch>
                  <a:fillRect l="-669" t="-3593" r="-4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7875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smtClean="0">
                <a:latin typeface="Calibri"/>
                <a:cs typeface="Calibri"/>
              </a:rPr>
              <a:t>信噪比估计方法（</a:t>
            </a:r>
            <a:r>
              <a:rPr lang="en-US" altLang="zh-CN" sz="4800" baseline="2604" dirty="0">
                <a:latin typeface="Calibri"/>
                <a:cs typeface="Calibri"/>
              </a:rPr>
              <a:t>2</a:t>
            </a:r>
            <a:r>
              <a:rPr lang="zh-CN" altLang="en-US" sz="4800" baseline="2604" dirty="0" smtClean="0">
                <a:latin typeface="Calibri"/>
                <a:cs typeface="Calibri"/>
              </a:rPr>
              <a:t>）</a:t>
            </a:r>
            <a:endParaRPr sz="3600" baseline="2604" dirty="0">
              <a:latin typeface="Calibri"/>
              <a:cs typeface="Calibri"/>
            </a:endParaRPr>
          </a:p>
        </p:txBody>
      </p:sp>
      <p:sp>
        <p:nvSpPr>
          <p:cNvPr id="5" name="object 5"/>
          <p:cNvSpPr txBox="1"/>
          <p:nvPr/>
        </p:nvSpPr>
        <p:spPr>
          <a:xfrm>
            <a:off x="233749" y="1163543"/>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两种估计方法比较</a:t>
            </a:r>
            <a:endParaRPr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pic>
        <p:nvPicPr>
          <p:cNvPr id="10" name="图片 9"/>
          <p:cNvPicPr>
            <a:picLocks noChangeAspect="1"/>
          </p:cNvPicPr>
          <p:nvPr/>
        </p:nvPicPr>
        <p:blipFill>
          <a:blip r:embed="rId4"/>
          <a:stretch>
            <a:fillRect/>
          </a:stretch>
        </p:blipFill>
        <p:spPr>
          <a:xfrm>
            <a:off x="1292328" y="1470355"/>
            <a:ext cx="6559341" cy="4924366"/>
          </a:xfrm>
          <a:prstGeom prst="rect">
            <a:avLst/>
          </a:prstGeom>
        </p:spPr>
      </p:pic>
    </p:spTree>
    <p:extLst>
      <p:ext uri="{BB962C8B-B14F-4D97-AF65-F5344CB8AC3E}">
        <p14:creationId xmlns:p14="http://schemas.microsoft.com/office/powerpoint/2010/main" val="1589249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信息论</a:t>
            </a:r>
            <a:r>
              <a:rPr lang="zh-CN" altLang="en-US" sz="4800" baseline="2604" dirty="0" smtClean="0">
                <a:latin typeface="Calibri"/>
                <a:cs typeface="Calibri"/>
              </a:rPr>
              <a:t>基础（</a:t>
            </a:r>
            <a:r>
              <a:rPr lang="en-US" altLang="zh-CN" sz="4800" baseline="2604" dirty="0" smtClean="0">
                <a:latin typeface="Calibri"/>
                <a:cs typeface="Calibri"/>
              </a:rPr>
              <a:t>1</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注水定理</a:t>
            </a:r>
            <a:endParaRPr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493901" y="1274857"/>
                <a:ext cx="8116699" cy="4612801"/>
              </a:xfrm>
              <a:prstGeom prst="rect">
                <a:avLst/>
              </a:prstGeom>
              <a:noFill/>
            </p:spPr>
            <p:txBody>
              <a:bodyPr wrap="square" rtlCol="0">
                <a:spAutoFit/>
              </a:bodyPr>
              <a:lstStyle/>
              <a:p>
                <a:r>
                  <a:rPr lang="zh-CN" altLang="en-US" dirty="0" smtClean="0"/>
                  <a:t>假设信道的传输函数为</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zh-CN" altLang="en-US">
                            <a:latin typeface="Cambria Math" panose="02040503050406030204" pitchFamily="18" charset="0"/>
                          </a:rPr>
                          <m:t>(</m:t>
                        </m:r>
                        <m:r>
                          <a:rPr lang="zh-CN" altLang="en-US" i="1">
                            <a:latin typeface="Cambria Math" panose="02040503050406030204" pitchFamily="18" charset="0"/>
                          </a:rPr>
                          <m:t>𝑓</m:t>
                        </m:r>
                      </m:e>
                    </m:d>
                  </m:oMath>
                </a14:m>
                <a:r>
                  <a:rPr lang="zh-CN" altLang="en-US" dirty="0"/>
                  <a:t>，输入信号的功率谱密度为</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𝑆</m:t>
                        </m:r>
                        <m:r>
                          <a:rPr lang="zh-CN" altLang="en-US">
                            <a:latin typeface="Cambria Math" panose="02040503050406030204" pitchFamily="18" charset="0"/>
                          </a:rPr>
                          <m:t>(</m:t>
                        </m:r>
                        <m:r>
                          <a:rPr lang="zh-CN" altLang="en-US" i="1">
                            <a:latin typeface="Cambria Math" panose="02040503050406030204" pitchFamily="18" charset="0"/>
                          </a:rPr>
                          <m:t>𝑓</m:t>
                        </m:r>
                      </m:e>
                    </m:d>
                  </m:oMath>
                </a14:m>
                <a:r>
                  <a:rPr lang="zh-CN" altLang="en-US" dirty="0"/>
                  <a:t>，单边带高斯噪声功率密度还是</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a:latin typeface="Cambria Math" panose="02040503050406030204" pitchFamily="18" charset="0"/>
                          </a:rPr>
                          <m:t>0</m:t>
                        </m:r>
                      </m:sub>
                    </m:sSub>
                    <m:r>
                      <a:rPr lang="zh-CN" altLang="en-US" b="0" i="1" smtClean="0">
                        <a:latin typeface="Cambria Math" panose="02040503050406030204" pitchFamily="18" charset="0"/>
                      </a:rPr>
                      <m:t>，</m:t>
                    </m:r>
                    <m:r>
                      <a:rPr lang="zh-CN" altLang="en-US" i="1">
                        <a:latin typeface="Cambria Math" panose="02040503050406030204" pitchFamily="18" charset="0"/>
                      </a:rPr>
                      <m:t>信道</m:t>
                    </m:r>
                    <m:r>
                      <a:rPr lang="zh-CN" altLang="en-US" i="1" smtClean="0">
                        <a:latin typeface="Cambria Math" panose="02040503050406030204" pitchFamily="18" charset="0"/>
                      </a:rPr>
                      <m:t>带宽</m:t>
                    </m:r>
                    <m:r>
                      <a:rPr lang="zh-CN" altLang="en-US" b="0" i="1" smtClean="0">
                        <a:latin typeface="Cambria Math" panose="02040503050406030204" pitchFamily="18" charset="0"/>
                      </a:rPr>
                      <m:t>为</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zh-CN" altLang="en-US" i="1">
                        <a:latin typeface="Cambria Math" panose="02040503050406030204" pitchFamily="18" charset="0"/>
                      </a:rPr>
                      <m:t>可得</m:t>
                    </m:r>
                    <m:r>
                      <a:rPr lang="zh-CN" altLang="en-US" b="0" i="1" smtClean="0">
                        <a:latin typeface="Cambria Math" panose="02040503050406030204" pitchFamily="18" charset="0"/>
                      </a:rPr>
                      <m:t>：</m:t>
                    </m:r>
                  </m:oMath>
                </a14:m>
                <a:endParaRPr lang="en-US" altLang="zh-CN" b="0" dirty="0" smtClean="0"/>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𝐶</m:t>
                      </m:r>
                      <m:r>
                        <a:rPr lang="zh-CN" altLang="en-US">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zh-CN" altLang="en-US">
                              <a:latin typeface="Cambria Math" panose="02040503050406030204" pitchFamily="18" charset="0"/>
                            </a:rPr>
                            <m:t>lim</m:t>
                          </m:r>
                        </m:e>
                        <m:lim>
                          <m:r>
                            <a:rPr lang="zh-CN" altLang="en-US" i="1">
                              <a:latin typeface="Cambria Math" panose="02040503050406030204" pitchFamily="18" charset="0"/>
                            </a:rPr>
                            <m:t>𝑁</m:t>
                          </m:r>
                          <m:r>
                            <a:rPr lang="zh-CN" altLang="en-US">
                              <a:latin typeface="Cambria Math" panose="02040503050406030204" pitchFamily="18" charset="0"/>
                            </a:rPr>
                            <m:t>→∞</m:t>
                          </m:r>
                        </m:lim>
                      </m:limLow>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=1</m:t>
                          </m:r>
                        </m:sub>
                        <m:sup>
                          <m:r>
                            <a:rPr lang="zh-CN" altLang="en-US" i="1">
                              <a:latin typeface="Cambria Math" panose="02040503050406030204" pitchFamily="18" charset="0"/>
                            </a:rPr>
                            <m:t>𝑁</m:t>
                          </m:r>
                        </m:sup>
                        <m:e>
                          <m:r>
                            <a:rPr lang="zh-CN" altLang="en-US" i="1">
                              <a:latin typeface="Cambria Math" panose="02040503050406030204" pitchFamily="18" charset="0"/>
                            </a:rPr>
                            <m:t>𝛥</m:t>
                          </m:r>
                        </m:e>
                      </m:nary>
                      <m:r>
                        <a:rPr lang="zh-CN" altLang="en-US" i="1">
                          <a:latin typeface="Cambria Math" panose="02040503050406030204" pitchFamily="18" charset="0"/>
                        </a:rPr>
                        <m:t>𝑓</m:t>
                      </m:r>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log</m:t>
                          </m:r>
                        </m:e>
                        <m:sub>
                          <m:r>
                            <a:rPr lang="zh-CN" altLang="en-US">
                              <a:latin typeface="Cambria Math" panose="02040503050406030204" pitchFamily="18" charset="0"/>
                            </a:rPr>
                            <m:t>2</m:t>
                          </m:r>
                        </m:sub>
                      </m:sSub>
                      <m:d>
                        <m:dPr>
                          <m:ctrlPr>
                            <a:rPr lang="zh-CN" altLang="en-US" i="1">
                              <a:latin typeface="Cambria Math" panose="02040503050406030204" pitchFamily="18" charset="0"/>
                            </a:rPr>
                          </m:ctrlPr>
                        </m:dPr>
                        <m:e>
                          <m:r>
                            <a:rPr lang="zh-CN" altLang="en-US">
                              <a:latin typeface="Cambria Math" panose="02040503050406030204" pitchFamily="18" charset="0"/>
                            </a:rPr>
                            <m:t>1+</m:t>
                          </m:r>
                          <m:f>
                            <m:fPr>
                              <m:ctrlPr>
                                <a:rPr lang="zh-CN" altLang="en-US" i="1">
                                  <a:latin typeface="Cambria Math" panose="02040503050406030204" pitchFamily="18" charset="0"/>
                                </a:rPr>
                              </m:ctrlPr>
                            </m:fPr>
                            <m:num>
                              <m:r>
                                <a:rPr lang="zh-CN" altLang="en-US" i="1">
                                  <a:latin typeface="Cambria Math" panose="02040503050406030204" pitchFamily="18" charset="0"/>
                                </a:rPr>
                                <m:t>𝑆</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r>
                                <a:rPr lang="zh-CN" altLang="en-US" i="1">
                                  <a:latin typeface="Cambria Math" panose="02040503050406030204" pitchFamily="18" charset="0"/>
                                </a:rPr>
                                <m:t>𝐻</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r>
                                <a:rPr lang="zh-CN" altLang="en-US" i="1">
                                  <a:latin typeface="Cambria Math" panose="02040503050406030204" pitchFamily="18" charset="0"/>
                                </a:rPr>
                                <m:t>𝛥</m:t>
                              </m:r>
                              <m:r>
                                <a:rPr lang="zh-CN" altLang="en-US" i="1">
                                  <a:latin typeface="Cambria Math" panose="02040503050406030204" pitchFamily="18" charset="0"/>
                                </a:rPr>
                                <m:t>𝑓</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a:latin typeface="Cambria Math" panose="02040503050406030204" pitchFamily="18" charset="0"/>
                                    </a:rPr>
                                    <m:t>0</m:t>
                                  </m:r>
                                </m:sub>
                              </m:sSub>
                              <m:r>
                                <a:rPr lang="zh-CN" altLang="en-US" i="1">
                                  <a:latin typeface="Cambria Math" panose="02040503050406030204" pitchFamily="18" charset="0"/>
                                </a:rPr>
                                <m:t>𝛥</m:t>
                              </m:r>
                              <m:r>
                                <a:rPr lang="zh-CN" altLang="en-US" i="1">
                                  <a:latin typeface="Cambria Math" panose="02040503050406030204" pitchFamily="18" charset="0"/>
                                </a:rPr>
                                <m:t>𝑓</m:t>
                              </m:r>
                            </m:den>
                          </m:f>
                        </m:e>
                      </m:d>
                      <m:r>
                        <a:rPr lang="zh-CN" altLang="en-US">
                          <a:latin typeface="Cambria Math" panose="02040503050406030204" pitchFamily="18" charset="0"/>
                        </a:rPr>
                        <m:t>=</m:t>
                      </m:r>
                      <m:nary>
                        <m:naryPr>
                          <m:limLoc m:val="subSup"/>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𝐵</m:t>
                          </m:r>
                        </m:sub>
                        <m:sup/>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log</m:t>
                              </m:r>
                            </m:e>
                            <m:sub>
                              <m:r>
                                <a:rPr lang="zh-CN" altLang="en-US">
                                  <a:latin typeface="Cambria Math" panose="02040503050406030204" pitchFamily="18" charset="0"/>
                                </a:rPr>
                                <m:t>2</m:t>
                              </m:r>
                            </m:sub>
                          </m:sSub>
                        </m:e>
                      </m:nary>
                      <m:d>
                        <m:dPr>
                          <m:ctrlPr>
                            <a:rPr lang="zh-CN" altLang="en-US" i="1">
                              <a:latin typeface="Cambria Math" panose="02040503050406030204" pitchFamily="18" charset="0"/>
                            </a:rPr>
                          </m:ctrlPr>
                        </m:dPr>
                        <m:e>
                          <m:r>
                            <a:rPr lang="zh-CN" altLang="en-US">
                              <a:latin typeface="Cambria Math" panose="02040503050406030204" pitchFamily="18" charset="0"/>
                            </a:rPr>
                            <m:t>1+</m:t>
                          </m:r>
                          <m:f>
                            <m:fPr>
                              <m:ctrlPr>
                                <a:rPr lang="zh-CN" altLang="en-US" i="1">
                                  <a:latin typeface="Cambria Math" panose="02040503050406030204" pitchFamily="18" charset="0"/>
                                </a:rPr>
                              </m:ctrlPr>
                            </m:fPr>
                            <m:num>
                              <m:r>
                                <a:rPr lang="zh-CN" altLang="en-US" i="1">
                                  <a:latin typeface="Cambria Math" panose="02040503050406030204" pitchFamily="18" charset="0"/>
                                </a:rPr>
                                <m:t>𝑆</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r>
                                <a:rPr lang="zh-CN" altLang="en-US" i="1">
                                  <a:latin typeface="Cambria Math" panose="02040503050406030204" pitchFamily="18" charset="0"/>
                                </a:rPr>
                                <m:t>𝐻</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a:latin typeface="Cambria Math" panose="02040503050406030204" pitchFamily="18" charset="0"/>
                                    </a:rPr>
                                    <m:t>0</m:t>
                                  </m:r>
                                </m:sub>
                              </m:sSub>
                            </m:den>
                          </m:f>
                        </m:e>
                      </m:d>
                      <m:r>
                        <a:rPr lang="zh-CN" altLang="en-US" i="1">
                          <a:latin typeface="Cambria Math" panose="02040503050406030204" pitchFamily="18" charset="0"/>
                        </a:rPr>
                        <m:t>𝑑𝑓</m:t>
                      </m:r>
                    </m:oMath>
                  </m:oMathPara>
                </a14:m>
                <a:endParaRPr lang="en-US" altLang="zh-CN" dirty="0" smtClean="0"/>
              </a:p>
              <a:p>
                <a:r>
                  <a:rPr lang="zh-CN" altLang="en-US" dirty="0" smtClean="0"/>
                  <a:t>利用拉格朗日乘子法得其解为：</a:t>
                </a:r>
                <a:endParaRPr lang="en-US" altLang="zh-CN" dirty="0" smtClean="0"/>
              </a:p>
              <a:p>
                <a:endParaRPr lang="en-US" altLang="zh-CN" dirty="0"/>
              </a:p>
              <a:p>
                <a:endParaRPr lang="en-US" altLang="zh-CN" dirty="0" smtClean="0"/>
              </a:p>
              <a:p>
                <a:endParaRPr lang="en-US" altLang="zh-CN" dirty="0"/>
              </a:p>
              <a:p>
                <a:endParaRPr lang="en-US" altLang="zh-CN" dirty="0" smtClean="0"/>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𝑆</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𝐾</m:t>
                                </m:r>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a:latin typeface="Cambria Math" panose="02040503050406030204" pitchFamily="18" charset="0"/>
                                          </a:rPr>
                                          <m:t>0</m:t>
                                        </m:r>
                                      </m:sub>
                                    </m:sSub>
                                  </m:num>
                                  <m:den>
                                    <m:r>
                                      <a:rPr lang="zh-CN" altLang="en-US">
                                        <a:latin typeface="Cambria Math" panose="02040503050406030204" pitchFamily="18" charset="0"/>
                                      </a:rPr>
                                      <m:t>|</m:t>
                                    </m:r>
                                    <m:r>
                                      <a:rPr lang="zh-CN" altLang="en-US" i="1">
                                        <a:latin typeface="Cambria Math" panose="02040503050406030204" pitchFamily="18" charset="0"/>
                                      </a:rPr>
                                      <m:t>𝐻</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den>
                                </m:f>
                                <m:r>
                                  <a:rPr lang="zh-CN" altLang="en-US">
                                    <a:latin typeface="Cambria Math" panose="02040503050406030204" pitchFamily="18" charset="0"/>
                                  </a:rPr>
                                  <m:t>,</m:t>
                                </m:r>
                              </m:e>
                              <m:e>
                                <m:r>
                                  <m:rPr>
                                    <m:nor/>
                                  </m:rPr>
                                  <a:rPr lang="zh-CN" altLang="en-US" i="1">
                                    <a:latin typeface="Cambria Math" panose="02040503050406030204" pitchFamily="18" charset="0"/>
                                  </a:rPr>
                                  <m:t> </m:t>
                                </m:r>
                                <m:r>
                                  <a:rPr lang="zh-CN" altLang="en-US">
                                    <a:latin typeface="Cambria Math" panose="02040503050406030204" pitchFamily="18" charset="0"/>
                                  </a:rPr>
                                  <m:t>|</m:t>
                                </m:r>
                                <m:r>
                                  <a:rPr lang="zh-CN" altLang="en-US" i="1">
                                    <a:latin typeface="Cambria Math" panose="02040503050406030204" pitchFamily="18" charset="0"/>
                                  </a:rPr>
                                  <m:t>𝐻</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a:latin typeface="Cambria Math" panose="02040503050406030204" pitchFamily="18" charset="0"/>
                                          </a:rPr>
                                          <m:t>0</m:t>
                                        </m:r>
                                      </m:sub>
                                    </m:sSub>
                                  </m:num>
                                  <m:den>
                                    <m:r>
                                      <a:rPr lang="zh-CN" altLang="en-US" i="1">
                                        <a:latin typeface="Cambria Math" panose="02040503050406030204" pitchFamily="18" charset="0"/>
                                      </a:rPr>
                                      <m:t>𝐾</m:t>
                                    </m:r>
                                  </m:den>
                                </m:f>
                              </m:e>
                            </m:mr>
                            <m:mr>
                              <m:e>
                                <m:r>
                                  <a:rPr lang="zh-CN" altLang="en-US">
                                    <a:latin typeface="Cambria Math" panose="02040503050406030204" pitchFamily="18" charset="0"/>
                                  </a:rPr>
                                  <m:t>0,</m:t>
                                </m:r>
                              </m:e>
                              <m:e>
                                <m:r>
                                  <m:rPr>
                                    <m:nor/>
                                  </m:rPr>
                                  <a:rPr lang="zh-CN" altLang="en-US" i="1">
                                    <a:latin typeface="Cambria Math" panose="02040503050406030204" pitchFamily="18" charset="0"/>
                                  </a:rPr>
                                  <m:t> </m:t>
                                </m:r>
                                <m:r>
                                  <a:rPr lang="zh-CN" altLang="en-US">
                                    <a:latin typeface="Cambria Math" panose="02040503050406030204" pitchFamily="18" charset="0"/>
                                  </a:rPr>
                                  <m:t>|</m:t>
                                </m:r>
                                <m:r>
                                  <a:rPr lang="zh-CN" altLang="en-US" i="1">
                                    <a:latin typeface="Cambria Math" panose="02040503050406030204" pitchFamily="18" charset="0"/>
                                  </a:rPr>
                                  <m:t>𝐻</m:t>
                                </m:r>
                                <m:r>
                                  <a:rPr lang="zh-CN" altLang="en-US">
                                    <a:latin typeface="Cambria Math" panose="02040503050406030204" pitchFamily="18" charset="0"/>
                                  </a:rPr>
                                  <m:t>(</m:t>
                                </m:r>
                                <m:r>
                                  <a:rPr lang="zh-CN" altLang="en-US" i="1">
                                    <a:latin typeface="Cambria Math" panose="02040503050406030204" pitchFamily="18" charset="0"/>
                                  </a:rPr>
                                  <m:t>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r>
                                  <a:rPr lang="zh-CN" altLang="en-US">
                                    <a:latin typeface="Cambria Math" panose="02040503050406030204" pitchFamily="18" charset="0"/>
                                  </a:rPr>
                                  <m:t>&lt;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a:latin typeface="Cambria Math" panose="02040503050406030204" pitchFamily="18" charset="0"/>
                                          </a:rPr>
                                          <m:t>0</m:t>
                                        </m:r>
                                      </m:sub>
                                    </m:sSub>
                                  </m:num>
                                  <m:den>
                                    <m:r>
                                      <a:rPr lang="zh-CN" altLang="en-US" i="1">
                                        <a:latin typeface="Cambria Math" panose="02040503050406030204" pitchFamily="18" charset="0"/>
                                      </a:rPr>
                                      <m:t>𝐾</m:t>
                                    </m:r>
                                  </m:den>
                                </m:f>
                              </m:e>
                            </m:mr>
                          </m:m>
                        </m:e>
                      </m:d>
                    </m:oMath>
                  </m:oMathPara>
                </a14:m>
                <a:endParaRPr lang="zh-CN" altLang="en-US" dirty="0"/>
              </a:p>
              <a:p>
                <a:endParaRPr lang="zh-CN" altLang="en-US" dirty="0"/>
              </a:p>
              <a:p>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493901" y="1274857"/>
                <a:ext cx="8116699" cy="4612801"/>
              </a:xfrm>
              <a:prstGeom prst="rect">
                <a:avLst/>
              </a:prstGeom>
              <a:blipFill rotWithShape="0">
                <a:blip r:embed="rId4"/>
                <a:stretch>
                  <a:fillRect l="-601" t="-9379"/>
                </a:stretch>
              </a:blipFill>
            </p:spPr>
            <p:txBody>
              <a:bodyPr/>
              <a:lstStyle/>
              <a:p>
                <a:r>
                  <a:rPr lang="zh-CN" altLang="en-US">
                    <a:noFill/>
                  </a:rPr>
                  <a:t> </a:t>
                </a:r>
              </a:p>
            </p:txBody>
          </p:sp>
        </mc:Fallback>
      </mc:AlternateContent>
      <p:pic>
        <p:nvPicPr>
          <p:cNvPr id="17" name="图片 16"/>
          <p:cNvPicPr>
            <a:picLocks noChangeAspect="1"/>
          </p:cNvPicPr>
          <p:nvPr/>
        </p:nvPicPr>
        <p:blipFill rotWithShape="1">
          <a:blip r:embed="rId5"/>
          <a:srcRect t="6200"/>
          <a:stretch/>
        </p:blipFill>
        <p:spPr>
          <a:xfrm>
            <a:off x="4038600" y="2590800"/>
            <a:ext cx="4860000" cy="3422415"/>
          </a:xfrm>
          <a:prstGeom prst="rect">
            <a:avLst/>
          </a:prstGeom>
        </p:spPr>
      </p:pic>
    </p:spTree>
    <p:extLst>
      <p:ext uri="{BB962C8B-B14F-4D97-AF65-F5344CB8AC3E}">
        <p14:creationId xmlns:p14="http://schemas.microsoft.com/office/powerpoint/2010/main" val="256380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目录</a:t>
            </a:r>
            <a:endParaRPr sz="3600" baseline="2604" dirty="0">
              <a:latin typeface="Calibri"/>
              <a:cs typeface="Calibri"/>
            </a:endParaRPr>
          </a:p>
        </p:txBody>
      </p:sp>
      <p:sp>
        <p:nvSpPr>
          <p:cNvPr id="5" name="object 5"/>
          <p:cNvSpPr txBox="1"/>
          <p:nvPr/>
        </p:nvSpPr>
        <p:spPr>
          <a:xfrm>
            <a:off x="194250" y="1447800"/>
            <a:ext cx="8263950" cy="3939540"/>
          </a:xfrm>
          <a:prstGeom prst="rect">
            <a:avLst/>
          </a:prstGeom>
        </p:spPr>
        <p:txBody>
          <a:bodyPr vert="horz" wrap="square" lIns="0" tIns="0" rIns="0" bIns="0" rtlCol="0">
            <a:spAutoFit/>
          </a:bodyPr>
          <a:lstStyle/>
          <a:p>
            <a:pPr lvl="2">
              <a:buClr>
                <a:srgbClr val="231FB3"/>
              </a:buClr>
              <a:buSzPct val="100000"/>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sym typeface="宋体" panose="02010600030101010101" pitchFamily="2" charset="-122"/>
              </a:rPr>
              <a:t>室内可见光通信</a:t>
            </a:r>
            <a:r>
              <a:rPr lang="zh-CN" altLang="zh-CN" sz="2400" b="1" dirty="0" smtClean="0">
                <a:latin typeface="黑体" panose="02010609060101010101" pitchFamily="49" charset="-122"/>
                <a:ea typeface="黑体" panose="02010609060101010101" pitchFamily="49" charset="-122"/>
                <a:sym typeface="宋体" panose="02010600030101010101" pitchFamily="2" charset="-122"/>
              </a:rPr>
              <a:t>系统概述</a:t>
            </a:r>
          </a:p>
          <a:p>
            <a:pPr marL="1714500" lvl="3" indent="-342900">
              <a:buClr>
                <a:srgbClr val="231FB3"/>
              </a:buClr>
              <a:buSzPct val="100000"/>
              <a:buFont typeface="Wingdings" panose="05000000000000000000" pitchFamily="2" charset="2"/>
              <a:buChar char="n"/>
            </a:pPr>
            <a:r>
              <a:rPr lang="zh-CN" altLang="zh-CN" sz="2000" dirty="0" smtClean="0">
                <a:latin typeface="宋体" panose="02010600030101010101" pitchFamily="2" charset="-122"/>
                <a:sym typeface="宋体" panose="02010600030101010101" pitchFamily="2" charset="-122"/>
              </a:rPr>
              <a:t>可见光</a:t>
            </a:r>
            <a:r>
              <a:rPr lang="zh-CN" altLang="en-US" sz="2000" dirty="0" smtClean="0">
                <a:latin typeface="宋体" panose="02010600030101010101" pitchFamily="2" charset="-122"/>
                <a:sym typeface="宋体" panose="02010600030101010101" pitchFamily="2" charset="-122"/>
              </a:rPr>
              <a:t>通信</a:t>
            </a:r>
            <a:r>
              <a:rPr lang="zh-CN" altLang="zh-CN" sz="2000" dirty="0" smtClean="0">
                <a:latin typeface="宋体" panose="02010600030101010101" pitchFamily="2" charset="-122"/>
                <a:sym typeface="宋体" panose="02010600030101010101" pitchFamily="2" charset="-122"/>
              </a:rPr>
              <a:t>基本原理</a:t>
            </a:r>
          </a:p>
          <a:p>
            <a:pPr marL="1714500" lvl="3" indent="-342900">
              <a:buClr>
                <a:srgbClr val="231FB3"/>
              </a:buClr>
              <a:buSzPct val="100000"/>
              <a:buFont typeface="Wingdings" panose="05000000000000000000" pitchFamily="2" charset="2"/>
              <a:buChar char="n"/>
            </a:pPr>
            <a:r>
              <a:rPr lang="zh-CN" altLang="zh-CN" sz="2000" dirty="0" smtClean="0">
                <a:latin typeface="宋体" panose="02010600030101010101" pitchFamily="2" charset="-122"/>
                <a:sym typeface="宋体" panose="02010600030101010101" pitchFamily="2" charset="-122"/>
              </a:rPr>
              <a:t>光OFDM</a:t>
            </a:r>
            <a:r>
              <a:rPr lang="zh-CN" altLang="en-US" sz="2000" dirty="0" smtClean="0">
                <a:latin typeface="宋体" panose="02010600030101010101" pitchFamily="2" charset="-122"/>
                <a:sym typeface="宋体" panose="02010600030101010101" pitchFamily="2" charset="-122"/>
              </a:rPr>
              <a:t>调制</a:t>
            </a:r>
            <a:r>
              <a:rPr lang="zh-CN" altLang="zh-CN" sz="2000" dirty="0" smtClean="0">
                <a:latin typeface="宋体" panose="02010600030101010101" pitchFamily="2" charset="-122"/>
                <a:sym typeface="宋体" panose="02010600030101010101" pitchFamily="2" charset="-122"/>
              </a:rPr>
              <a:t>技术介绍</a:t>
            </a:r>
            <a:endParaRPr lang="zh-CN" altLang="zh-CN" sz="2000" dirty="0">
              <a:latin typeface="宋体" panose="02010600030101010101" pitchFamily="2" charset="-122"/>
              <a:sym typeface="宋体" panose="02010600030101010101" pitchFamily="2" charset="-122"/>
            </a:endParaRPr>
          </a:p>
          <a:p>
            <a:pPr lvl="2">
              <a:buClr>
                <a:srgbClr val="231FB3"/>
              </a:buClr>
              <a:buSzPct val="100000"/>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sym typeface="宋体" panose="02010600030101010101" pitchFamily="2" charset="-122"/>
              </a:rPr>
              <a:t>针对OFDM系统的信道估计</a:t>
            </a:r>
          </a:p>
          <a:p>
            <a:pPr marL="1714500" lvl="3" indent="-342900">
              <a:buClr>
                <a:srgbClr val="231FB3"/>
              </a:buClr>
              <a:buSzPct val="100000"/>
              <a:buFont typeface="Wingdings" panose="05000000000000000000" pitchFamily="2" charset="2"/>
              <a:buChar char="n"/>
            </a:pPr>
            <a:r>
              <a:rPr lang="zh-CN" altLang="zh-CN" sz="2000" dirty="0">
                <a:latin typeface="宋体" panose="02010600030101010101" pitchFamily="2" charset="-122"/>
                <a:sym typeface="宋体" panose="02010600030101010101" pitchFamily="2" charset="-122"/>
              </a:rPr>
              <a:t>信道估计方法</a:t>
            </a:r>
          </a:p>
          <a:p>
            <a:pPr marL="1714500" lvl="3" indent="-342900">
              <a:buClr>
                <a:srgbClr val="231FB3"/>
              </a:buClr>
              <a:buSzPct val="100000"/>
              <a:buFont typeface="Wingdings" panose="05000000000000000000" pitchFamily="2" charset="2"/>
              <a:buChar char="n"/>
            </a:pPr>
            <a:r>
              <a:rPr lang="zh-CN" altLang="zh-CN" sz="2000" dirty="0">
                <a:latin typeface="宋体" panose="02010600030101010101" pitchFamily="2" charset="-122"/>
                <a:sym typeface="宋体" panose="02010600030101010101" pitchFamily="2" charset="-122"/>
              </a:rPr>
              <a:t>信噪比估计</a:t>
            </a:r>
            <a:r>
              <a:rPr lang="zh-CN" altLang="zh-CN" sz="2000" dirty="0" smtClean="0">
                <a:latin typeface="宋体" panose="02010600030101010101" pitchFamily="2" charset="-122"/>
                <a:sym typeface="宋体" panose="02010600030101010101" pitchFamily="2" charset="-122"/>
              </a:rPr>
              <a:t>方法</a:t>
            </a:r>
            <a:endParaRPr lang="zh-CN" altLang="zh-CN" sz="2000" dirty="0">
              <a:latin typeface="宋体" panose="02010600030101010101" pitchFamily="2" charset="-122"/>
              <a:sym typeface="宋体" panose="02010600030101010101" pitchFamily="2" charset="-122"/>
            </a:endParaRPr>
          </a:p>
          <a:p>
            <a:pPr lvl="2">
              <a:buClr>
                <a:srgbClr val="231FB3"/>
              </a:buClr>
              <a:buSzPct val="100000"/>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sym typeface="宋体" panose="02010600030101010101" pitchFamily="2" charset="-122"/>
              </a:rPr>
              <a:t>自适应技术研究</a:t>
            </a:r>
          </a:p>
          <a:p>
            <a:pPr marL="1714500" lvl="3" indent="-342900">
              <a:buClr>
                <a:srgbClr val="231FB3"/>
              </a:buClr>
              <a:buSzPct val="100000"/>
              <a:buFont typeface="Wingdings" panose="05000000000000000000" pitchFamily="2" charset="2"/>
              <a:buChar char="n"/>
            </a:pPr>
            <a:r>
              <a:rPr lang="zh-CN" altLang="zh-CN" sz="2000" dirty="0">
                <a:latin typeface="宋体" panose="02010600030101010101" pitchFamily="2" charset="-122"/>
                <a:sym typeface="宋体" panose="02010600030101010101" pitchFamily="2" charset="-122"/>
              </a:rPr>
              <a:t>信息论基础</a:t>
            </a:r>
          </a:p>
          <a:p>
            <a:pPr marL="1714500" lvl="3" indent="-342900">
              <a:buClr>
                <a:srgbClr val="231FB3"/>
              </a:buClr>
              <a:buSzPct val="100000"/>
              <a:buFont typeface="Wingdings" panose="05000000000000000000" pitchFamily="2" charset="2"/>
              <a:buChar char="n"/>
            </a:pPr>
            <a:r>
              <a:rPr lang="zh-CN" altLang="zh-CN" sz="2000" dirty="0">
                <a:latin typeface="宋体" panose="02010600030101010101" pitchFamily="2" charset="-122"/>
                <a:sym typeface="宋体" panose="02010600030101010101" pitchFamily="2" charset="-122"/>
              </a:rPr>
              <a:t>比特功率分配</a:t>
            </a:r>
            <a:r>
              <a:rPr lang="zh-CN" altLang="zh-CN" sz="2000" dirty="0" smtClean="0">
                <a:latin typeface="宋体" panose="02010600030101010101" pitchFamily="2" charset="-122"/>
                <a:sym typeface="宋体" panose="02010600030101010101" pitchFamily="2" charset="-122"/>
              </a:rPr>
              <a:t>算法</a:t>
            </a:r>
            <a:endParaRPr lang="zh-CN" altLang="zh-CN" sz="2000" dirty="0">
              <a:latin typeface="宋体" panose="02010600030101010101" pitchFamily="2" charset="-122"/>
              <a:sym typeface="宋体" panose="02010600030101010101" pitchFamily="2" charset="-122"/>
            </a:endParaRPr>
          </a:p>
          <a:p>
            <a:pPr lvl="2">
              <a:buClr>
                <a:srgbClr val="231FB3"/>
              </a:buClr>
              <a:buSzPct val="100000"/>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sym typeface="宋体" panose="02010600030101010101" pitchFamily="2" charset="-122"/>
              </a:rPr>
              <a:t>基于FPGA的硬件设计</a:t>
            </a:r>
          </a:p>
          <a:p>
            <a:pPr marL="1714500" lvl="3" indent="-342900">
              <a:buClr>
                <a:srgbClr val="231FB3"/>
              </a:buClr>
              <a:buSzPct val="100000"/>
              <a:buFont typeface="Wingdings" panose="05000000000000000000" pitchFamily="2" charset="2"/>
              <a:buChar char="n"/>
            </a:pPr>
            <a:r>
              <a:rPr lang="zh-CN" altLang="zh-CN" sz="2000" dirty="0" smtClean="0">
                <a:latin typeface="宋体" panose="02010600030101010101" pitchFamily="2" charset="-122"/>
                <a:sym typeface="宋体" panose="02010600030101010101" pitchFamily="2" charset="-122"/>
              </a:rPr>
              <a:t>硬件</a:t>
            </a:r>
            <a:r>
              <a:rPr lang="zh-CN" altLang="en-US" sz="2000" dirty="0" smtClean="0">
                <a:latin typeface="宋体" panose="02010600030101010101" pitchFamily="2" charset="-122"/>
                <a:sym typeface="宋体" panose="02010600030101010101" pitchFamily="2" charset="-122"/>
              </a:rPr>
              <a:t>设计</a:t>
            </a:r>
            <a:r>
              <a:rPr lang="zh-CN" altLang="en-US" sz="2000" dirty="0">
                <a:latin typeface="宋体" panose="02010600030101010101" pitchFamily="2" charset="-122"/>
                <a:sym typeface="宋体" panose="02010600030101010101" pitchFamily="2" charset="-122"/>
              </a:rPr>
              <a:t>简介</a:t>
            </a:r>
            <a:endParaRPr lang="zh-CN" altLang="zh-CN" sz="2000" dirty="0">
              <a:latin typeface="宋体" panose="02010600030101010101" pitchFamily="2" charset="-122"/>
              <a:sym typeface="宋体" panose="02010600030101010101" pitchFamily="2" charset="-122"/>
            </a:endParaRPr>
          </a:p>
          <a:p>
            <a:pPr marL="30480">
              <a:lnSpc>
                <a:spcPct val="100000"/>
              </a:lnSpc>
            </a:pPr>
            <a:endParaRPr sz="2000" dirty="0">
              <a:latin typeface="宋体"/>
              <a:cs typeface="宋体"/>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信息论</a:t>
            </a:r>
            <a:r>
              <a:rPr lang="zh-CN" altLang="en-US" sz="4800" baseline="2604" dirty="0" smtClean="0">
                <a:latin typeface="Calibri"/>
                <a:cs typeface="Calibri"/>
              </a:rPr>
              <a:t>基础（</a:t>
            </a:r>
            <a:r>
              <a:rPr lang="en-US" altLang="zh-CN" sz="4800" baseline="2604" dirty="0" smtClean="0">
                <a:latin typeface="Calibri"/>
                <a:cs typeface="Calibri"/>
              </a:rPr>
              <a:t>2</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功率、速率、误比特率之间的关系</a:t>
            </a:r>
            <a:endParaRPr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493901" y="1274857"/>
                <a:ext cx="8116699" cy="4614340"/>
              </a:xfrm>
              <a:prstGeom prst="rect">
                <a:avLst/>
              </a:prstGeom>
              <a:noFill/>
            </p:spPr>
            <p:txBody>
              <a:bodyPr wrap="square" rtlCol="0">
                <a:spAutoFit/>
              </a:bodyPr>
              <a:lstStyle/>
              <a:p>
                <a:r>
                  <a:rPr lang="zh-CN" altLang="en-US" dirty="0" smtClean="0"/>
                  <a:t>在一个有</a:t>
                </a:r>
                <a:r>
                  <a:rPr lang="en-US" altLang="zh-CN" dirty="0"/>
                  <a:t>N</a:t>
                </a:r>
                <a:r>
                  <a:rPr lang="zh-CN" altLang="en-US" dirty="0"/>
                  <a:t>个子载波的</a:t>
                </a:r>
                <a:r>
                  <a:rPr lang="en-US" altLang="zh-CN" dirty="0"/>
                  <a:t>OFDM</a:t>
                </a:r>
                <a:r>
                  <a:rPr lang="zh-CN" altLang="en-US" dirty="0"/>
                  <a:t>系统中，假设各个子载波上的信道</a:t>
                </a:r>
                <a:r>
                  <a:rPr lang="zh-CN" altLang="en-US" dirty="0" smtClean="0"/>
                  <a:t>增益</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𝑘</m:t>
                        </m:r>
                      </m:sub>
                    </m:sSub>
                  </m:oMath>
                </a14:m>
                <a:r>
                  <a:rPr lang="zh-CN" altLang="en-US" dirty="0" smtClean="0"/>
                  <a:t>和</a:t>
                </a:r>
                <a:r>
                  <a:rPr lang="zh-CN" altLang="en-US" dirty="0"/>
                  <a:t>高斯噪声方差</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oMath>
                </a14:m>
                <a:r>
                  <a:rPr lang="zh-CN" altLang="en-US" dirty="0"/>
                  <a:t>已知，若</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oMath>
                </a14:m>
                <a:r>
                  <a:rPr lang="zh-CN" altLang="en-US" dirty="0"/>
                  <a:t>和</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oMath>
                </a14:m>
                <a:r>
                  <a:rPr lang="zh-CN" altLang="en-US" dirty="0"/>
                  <a:t>分别表示分配到第</a:t>
                </a:r>
                <a:r>
                  <a:rPr lang="en-US" altLang="zh-CN" dirty="0"/>
                  <a:t>k </a:t>
                </a:r>
                <a:r>
                  <a:rPr lang="zh-CN" altLang="en-US" dirty="0"/>
                  <a:t>个子载波上比特数和功率，如设置误比特率为固定值</a:t>
                </a:r>
                <a14:m>
                  <m:oMath xmlns:m="http://schemas.openxmlformats.org/officeDocument/2006/math">
                    <m:sSub>
                      <m:sSubPr>
                        <m:ctrlPr>
                          <a:rPr lang="zh-CN" altLang="en-US" i="1">
                            <a:latin typeface="Cambria Math" panose="02040503050406030204" pitchFamily="18" charset="0"/>
                          </a:rPr>
                        </m:ctrlPr>
                      </m:sSubPr>
                      <m:e>
                        <m:r>
                          <m:rPr>
                            <m:nor/>
                          </m:rPr>
                          <a:rPr lang="zh-CN" altLang="en-US"/>
                          <m:t>BER</m:t>
                        </m:r>
                      </m:e>
                      <m:sub>
                        <m:r>
                          <a:rPr lang="zh-CN" altLang="en-US" i="1">
                            <a:latin typeface="Cambria Math" panose="02040503050406030204" pitchFamily="18" charset="0"/>
                          </a:rPr>
                          <m:t>𝑡𝑎𝑟𝑔𝑒𝑡</m:t>
                        </m:r>
                      </m:sub>
                    </m:sSub>
                  </m:oMath>
                </a14:m>
                <a:r>
                  <a:rPr lang="zh-CN" altLang="en-US" dirty="0"/>
                  <a:t>，则香农公式</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oMath>
                </a14:m>
                <a:r>
                  <a:rPr lang="zh-CN" altLang="en-US" dirty="0"/>
                  <a:t>与</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oMath>
                </a14:m>
                <a:r>
                  <a:rPr lang="zh-CN" altLang="en-US" dirty="0"/>
                  <a:t>有如下关系：</a:t>
                </a:r>
              </a:p>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log</m:t>
                          </m:r>
                        </m:e>
                        <m:sub>
                          <m:r>
                            <a:rPr lang="zh-CN" altLang="en-US">
                              <a:latin typeface="Cambria Math" panose="02040503050406030204" pitchFamily="18" charset="0"/>
                            </a:rPr>
                            <m:t>2</m:t>
                          </m:r>
                        </m:sub>
                      </m:sSub>
                      <m:r>
                        <a:rPr lang="zh-CN" altLang="en-US">
                          <a:latin typeface="Cambria Math" panose="02040503050406030204" pitchFamily="18" charset="0"/>
                        </a:rPr>
                        <m:t>(1+</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𝑘</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num>
                        <m:den>
                          <m:r>
                            <a:rPr lang="zh-CN" altLang="en-US" i="1">
                              <a:latin typeface="Cambria Math" panose="02040503050406030204" pitchFamily="18" charset="0"/>
                            </a:rPr>
                            <m:t>𝛤</m:t>
                          </m:r>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den>
                      </m:f>
                      <m:r>
                        <a:rPr lang="en-US" altLang="zh-CN" b="0" i="0" smtClean="0">
                          <a:latin typeface="Cambria Math" panose="02040503050406030204" pitchFamily="18" charset="0"/>
                        </a:rPr>
                        <m:t>)</m:t>
                      </m:r>
                    </m:oMath>
                  </m:oMathPara>
                </a14:m>
                <a:endParaRPr lang="zh-CN" altLang="en-US" dirty="0"/>
              </a:p>
              <a:p>
                <a:endParaRPr lang="zh-CN" altLang="en-US" dirty="0"/>
              </a:p>
              <a:p>
                <a:r>
                  <a:rPr lang="zh-CN" altLang="en-US" dirty="0"/>
                  <a:t>也</a:t>
                </a:r>
                <a:r>
                  <a:rPr lang="zh-CN" altLang="en-US" dirty="0" smtClean="0"/>
                  <a:t>可以写为：</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𝛤</m:t>
                          </m:r>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𝑘</m:t>
                              </m:r>
                            </m:sub>
                          </m:sSub>
                        </m:den>
                      </m:f>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sup>
                      </m:sSup>
                      <m:r>
                        <a:rPr lang="zh-CN" altLang="en-US">
                          <a:latin typeface="Cambria Math" panose="02040503050406030204" pitchFamily="18" charset="0"/>
                        </a:rPr>
                        <m:t>−1</m:t>
                      </m:r>
                      <m:r>
                        <a:rPr lang="en-US" altLang="zh-CN" b="0" i="0" smtClean="0">
                          <a:latin typeface="Cambria Math" panose="02040503050406030204" pitchFamily="18" charset="0"/>
                        </a:rPr>
                        <m:t>)</m:t>
                      </m:r>
                    </m:oMath>
                  </m:oMathPara>
                </a14:m>
                <a:endParaRPr lang="zh-CN" altLang="en-US" dirty="0"/>
              </a:p>
              <a:p>
                <a:endParaRPr lang="zh-CN" altLang="en-US" dirty="0"/>
              </a:p>
              <a:p>
                <a:r>
                  <a:rPr lang="zh-CN" altLang="en-US" dirty="0"/>
                  <a:t>其中</a:t>
                </a:r>
                <a14:m>
                  <m:oMath xmlns:m="http://schemas.openxmlformats.org/officeDocument/2006/math">
                    <m:r>
                      <a:rPr lang="zh-CN" altLang="en-US" i="1">
                        <a:latin typeface="Cambria Math" panose="02040503050406030204" pitchFamily="18" charset="0"/>
                      </a:rPr>
                      <m:t>𝛤</m:t>
                    </m:r>
                  </m:oMath>
                </a14:m>
                <a:r>
                  <a:rPr lang="zh-CN" altLang="en-US" dirty="0"/>
                  <a:t>表示信噪比差（</a:t>
                </a:r>
                <a:r>
                  <a:rPr lang="en-US" altLang="zh-CN" dirty="0"/>
                  <a:t>SNR gap</a:t>
                </a:r>
                <a:r>
                  <a:rPr lang="zh-CN" altLang="en-US" dirty="0"/>
                  <a:t>）</a:t>
                </a:r>
                <a:r>
                  <a:rPr lang="en-US" altLang="zh-CN" dirty="0"/>
                  <a:t>,</a:t>
                </a:r>
                <a:r>
                  <a:rPr lang="zh-CN" altLang="en-US" dirty="0"/>
                  <a:t>它由误比特率</a:t>
                </a:r>
                <a:r>
                  <a:rPr lang="en-US" altLang="zh-CN" dirty="0"/>
                  <a:t>BER</a:t>
                </a:r>
                <a:r>
                  <a:rPr lang="zh-CN" altLang="en-US" dirty="0"/>
                  <a:t>及调制星座图决定，对于</a:t>
                </a:r>
                <a:r>
                  <a:rPr lang="en-US" altLang="zh-CN" dirty="0"/>
                  <a:t>QAM</a:t>
                </a:r>
                <a:r>
                  <a:rPr lang="zh-CN" altLang="en-US" dirty="0"/>
                  <a:t>调制，如不加信道编码，则</a:t>
                </a:r>
                <a14:m>
                  <m:oMath xmlns:m="http://schemas.openxmlformats.org/officeDocument/2006/math">
                    <m:r>
                      <a:rPr lang="zh-CN" altLang="en-US" i="1">
                        <a:latin typeface="Cambria Math" panose="02040503050406030204" pitchFamily="18" charset="0"/>
                      </a:rPr>
                      <m:t>𝛤</m:t>
                    </m:r>
                  </m:oMath>
                </a14:m>
                <a:r>
                  <a:rPr lang="zh-CN" altLang="en-US" dirty="0"/>
                  <a:t>与</a:t>
                </a:r>
                <a14:m>
                  <m:oMath xmlns:m="http://schemas.openxmlformats.org/officeDocument/2006/math">
                    <m:sSub>
                      <m:sSubPr>
                        <m:ctrlPr>
                          <a:rPr lang="zh-CN" altLang="en-US" i="1">
                            <a:latin typeface="Cambria Math" panose="02040503050406030204" pitchFamily="18" charset="0"/>
                          </a:rPr>
                        </m:ctrlPr>
                      </m:sSubPr>
                      <m:e>
                        <m:r>
                          <m:rPr>
                            <m:nor/>
                          </m:rPr>
                          <a:rPr lang="zh-CN" altLang="en-US"/>
                          <m:t>BER</m:t>
                        </m:r>
                      </m:e>
                      <m:sub>
                        <m:r>
                          <a:rPr lang="zh-CN" altLang="en-US" i="1">
                            <a:latin typeface="Cambria Math" panose="02040503050406030204" pitchFamily="18" charset="0"/>
                          </a:rPr>
                          <m:t>𝑡𝑎𝑟𝑔𝑒𝑡</m:t>
                        </m:r>
                      </m:sub>
                    </m:sSub>
                  </m:oMath>
                </a14:m>
                <a:r>
                  <a:rPr lang="zh-CN" altLang="en-US" dirty="0"/>
                  <a:t>之间关系</a:t>
                </a:r>
                <a:r>
                  <a:rPr lang="zh-CN" altLang="en-US" dirty="0" smtClean="0"/>
                  <a:t>如下：</a:t>
                </a:r>
                <a:endParaRPr lang="en-US" altLang="zh-CN" dirty="0" smtClean="0"/>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𝛤</m:t>
                      </m:r>
                      <m:r>
                        <a:rPr lang="zh-CN" altLang="en-US">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m:rPr>
                                  <m:sty m:val="p"/>
                                </m:rPr>
                                <a:rPr lang="zh-CN" altLang="en-US">
                                  <a:latin typeface="Cambria Math" panose="02040503050406030204" pitchFamily="18" charset="0"/>
                                </a:rPr>
                                <m:t>ln</m:t>
                              </m:r>
                              <m:r>
                                <a:rPr lang="zh-CN" altLang="en-US">
                                  <a:latin typeface="Cambria Math" panose="02040503050406030204" pitchFamily="18" charset="0"/>
                                </a:rPr>
                                <m:t>(5·</m:t>
                              </m:r>
                              <m:sSub>
                                <m:sSubPr>
                                  <m:ctrlPr>
                                    <a:rPr lang="zh-CN" altLang="en-US" i="1">
                                      <a:latin typeface="Cambria Math" panose="02040503050406030204" pitchFamily="18" charset="0"/>
                                    </a:rPr>
                                  </m:ctrlPr>
                                </m:sSubPr>
                                <m:e>
                                  <m:r>
                                    <m:rPr>
                                      <m:nor/>
                                    </m:rPr>
                                    <a:rPr lang="zh-CN" altLang="en-US" i="1">
                                      <a:latin typeface="Cambria Math" panose="02040503050406030204" pitchFamily="18" charset="0"/>
                                    </a:rPr>
                                    <m:t>BER</m:t>
                                  </m:r>
                                </m:e>
                                <m:sub>
                                  <m:r>
                                    <a:rPr lang="zh-CN" altLang="en-US" i="1">
                                      <a:latin typeface="Cambria Math" panose="02040503050406030204" pitchFamily="18" charset="0"/>
                                    </a:rPr>
                                    <m:t>𝑡𝑎𝑟𝑔𝑒𝑡</m:t>
                                  </m:r>
                                </m:sub>
                              </m:sSub>
                            </m:e>
                          </m:d>
                        </m:num>
                        <m:den>
                          <m:r>
                            <a:rPr lang="zh-CN" altLang="en-US">
                              <a:latin typeface="Cambria Math" panose="02040503050406030204" pitchFamily="18" charset="0"/>
                            </a:rPr>
                            <m:t>1.5</m:t>
                          </m:r>
                        </m:den>
                      </m:f>
                    </m:oMath>
                  </m:oMathPara>
                </a14:m>
                <a:endParaRPr lang="zh-CN" altLang="en-US" dirty="0"/>
              </a:p>
              <a:p>
                <a:endParaRPr lang="en-US" altLang="zh-CN" dirty="0" smtClean="0"/>
              </a:p>
              <a:p>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493901" y="1274857"/>
                <a:ext cx="8116699" cy="4614340"/>
              </a:xfrm>
              <a:prstGeom prst="rect">
                <a:avLst/>
              </a:prstGeom>
              <a:blipFill rotWithShape="0">
                <a:blip r:embed="rId4"/>
                <a:stretch>
                  <a:fillRect l="-601" t="-10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9244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smtClean="0">
                <a:latin typeface="Calibri"/>
                <a:cs typeface="Calibri"/>
              </a:rPr>
              <a:t>1</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rPr>
              <a:t>Hughes-</a:t>
            </a:r>
            <a:r>
              <a:rPr lang="en-US" altLang="zh-CN" sz="2400" b="1" dirty="0" err="1">
                <a:latin typeface="黑体" panose="02010609060101010101" pitchFamily="49" charset="-122"/>
                <a:ea typeface="黑体" panose="02010609060101010101" pitchFamily="49" charset="-122"/>
              </a:rPr>
              <a:t>Hartogs</a:t>
            </a:r>
            <a:r>
              <a:rPr lang="zh-CN" altLang="en-US" sz="2400" b="1" dirty="0">
                <a:latin typeface="黑体" panose="02010609060101010101" pitchFamily="49" charset="-122"/>
                <a:ea typeface="黑体" panose="02010609060101010101" pitchFamily="49" charset="-122"/>
              </a:rPr>
              <a:t>算法（贪婪算法）</a:t>
            </a:r>
            <a:endParaRPr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381000" y="1274857"/>
                <a:ext cx="8116699" cy="2733121"/>
              </a:xfrm>
              <a:prstGeom prst="rect">
                <a:avLst/>
              </a:prstGeom>
              <a:noFill/>
            </p:spPr>
            <p:txBody>
              <a:bodyPr wrap="square" rtlCol="0">
                <a:spAutoFit/>
              </a:bodyPr>
              <a:lstStyle/>
              <a:p>
                <a:r>
                  <a:rPr lang="zh-CN" altLang="en-US" b="1" dirty="0" smtClean="0"/>
                  <a:t>步骤</a:t>
                </a:r>
                <a:r>
                  <a:rPr lang="en-US" altLang="zh-CN" b="1" dirty="0" smtClean="0"/>
                  <a:t>1</a:t>
                </a:r>
                <a:r>
                  <a:rPr lang="zh-CN" altLang="en-US" dirty="0"/>
                  <a:t>：</a:t>
                </a:r>
                <a:r>
                  <a:rPr lang="zh-CN" altLang="en-US" dirty="0" smtClean="0"/>
                  <a:t>令</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r>
                          <a:rPr lang="en-US" altLang="zh-CN" b="0" i="1" smtClean="0">
                            <a:latin typeface="Cambria Math" panose="02040503050406030204" pitchFamily="18" charset="0"/>
                          </a:rPr>
                          <m:t>=0</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=0,1,⋯,</m:t>
                        </m:r>
                        <m:r>
                          <a:rPr lang="zh-CN" altLang="en-US" i="1">
                            <a:latin typeface="Cambria Math" panose="02040503050406030204" pitchFamily="18" charset="0"/>
                          </a:rPr>
                          <m:t>𝑁</m:t>
                        </m:r>
                        <m:r>
                          <a:rPr lang="zh-CN" altLang="en-US">
                            <a:latin typeface="Cambria Math" panose="02040503050406030204" pitchFamily="18" charset="0"/>
                          </a:rPr>
                          <m:t>−1</m:t>
                        </m:r>
                      </m:e>
                    </m:d>
                  </m:oMath>
                </a14:m>
                <a:r>
                  <a:rPr lang="zh-CN" altLang="en-US" dirty="0"/>
                  <a:t>，</a:t>
                </a:r>
                <a14:m>
                  <m:oMath xmlns:m="http://schemas.openxmlformats.org/officeDocument/2006/math">
                    <m:r>
                      <a:rPr lang="zh-CN" altLang="en-US" i="1">
                        <a:latin typeface="Cambria Math" panose="02040503050406030204" pitchFamily="18" charset="0"/>
                      </a:rPr>
                      <m:t>𝑃</m:t>
                    </m:r>
                    <m:r>
                      <a:rPr lang="zh-CN" altLang="en-US">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=0</m:t>
                        </m:r>
                      </m:sub>
                      <m:sup>
                        <m:r>
                          <a:rPr lang="zh-CN" altLang="en-US" i="1">
                            <a:latin typeface="Cambria Math" panose="02040503050406030204" pitchFamily="18" charset="0"/>
                          </a:rPr>
                          <m:t>𝑁</m:t>
                        </m:r>
                        <m:r>
                          <a:rPr lang="zh-CN" altLang="en-US">
                            <a:latin typeface="Cambria Math" panose="02040503050406030204" pitchFamily="18" charset="0"/>
                          </a:rPr>
                          <m:t>−1</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e>
                    </m:nary>
                    <m:r>
                      <a:rPr lang="zh-CN" altLang="en-US">
                        <a:latin typeface="Cambria Math" panose="02040503050406030204" pitchFamily="18" charset="0"/>
                      </a:rPr>
                      <m:t>=0</m:t>
                    </m:r>
                  </m:oMath>
                </a14:m>
                <a:r>
                  <a:rPr lang="zh-CN" altLang="en-US" dirty="0"/>
                  <a:t>，</a:t>
                </a:r>
                <a14:m>
                  <m:oMath xmlns:m="http://schemas.openxmlformats.org/officeDocument/2006/math">
                    <m:r>
                      <a:rPr lang="zh-CN" altLang="en-US" i="1">
                        <a:latin typeface="Cambria Math" panose="02040503050406030204" pitchFamily="18" charset="0"/>
                      </a:rPr>
                      <m:t>𝑅</m:t>
                    </m:r>
                    <m:r>
                      <a:rPr lang="zh-CN" altLang="en-US">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=0</m:t>
                        </m:r>
                      </m:sub>
                      <m:sup>
                        <m:r>
                          <a:rPr lang="zh-CN" altLang="en-US" i="1">
                            <a:latin typeface="Cambria Math" panose="02040503050406030204" pitchFamily="18" charset="0"/>
                          </a:rPr>
                          <m:t>𝑁</m:t>
                        </m:r>
                        <m:r>
                          <a:rPr lang="zh-CN" altLang="en-US">
                            <a:latin typeface="Cambria Math" panose="02040503050406030204" pitchFamily="18" charset="0"/>
                          </a:rPr>
                          <m:t>−1</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e>
                    </m:nary>
                    <m:r>
                      <a:rPr lang="zh-CN" altLang="en-US">
                        <a:latin typeface="Cambria Math" panose="02040503050406030204" pitchFamily="18" charset="0"/>
                      </a:rPr>
                      <m:t>=0</m:t>
                    </m:r>
                  </m:oMath>
                </a14:m>
                <a:r>
                  <a:rPr lang="en-US" altLang="zh-CN" dirty="0" smtClean="0"/>
                  <a:t>,P</a:t>
                </a:r>
                <a:r>
                  <a:rPr lang="zh-CN" altLang="en-US" dirty="0" smtClean="0"/>
                  <a:t>表示</a:t>
                </a:r>
                <a:r>
                  <a:rPr lang="zh-CN" altLang="en-US" dirty="0"/>
                  <a:t>已用的功率</a:t>
                </a:r>
                <a:r>
                  <a:rPr lang="zh-CN" altLang="en-US" dirty="0" smtClean="0"/>
                  <a:t>，</a:t>
                </a:r>
                <a:r>
                  <a:rPr lang="en-US" altLang="zh-CN" dirty="0" smtClean="0"/>
                  <a:t>R</a:t>
                </a:r>
                <a:r>
                  <a:rPr lang="zh-CN" altLang="en-US" dirty="0" smtClean="0"/>
                  <a:t>表示</a:t>
                </a:r>
                <a:r>
                  <a:rPr lang="zh-CN" altLang="en-US" dirty="0"/>
                  <a:t>已分配比特。</a:t>
                </a:r>
                <a:endParaRPr lang="en-US" altLang="zh-CN" dirty="0" smtClean="0"/>
              </a:p>
              <a:p>
                <a:r>
                  <a:rPr lang="zh-CN" altLang="en-US" b="1" dirty="0" smtClean="0"/>
                  <a:t>步骤</a:t>
                </a:r>
                <a:r>
                  <a:rPr lang="en-US" altLang="zh-CN" b="1" dirty="0" smtClean="0"/>
                  <a:t>2</a:t>
                </a:r>
                <a:r>
                  <a:rPr lang="zh-CN" altLang="en-US" dirty="0" smtClean="0"/>
                  <a:t>：遍历</a:t>
                </a:r>
                <a:r>
                  <a:rPr lang="zh-CN" altLang="en-US" dirty="0"/>
                  <a:t>计算每个子载波上增加</a:t>
                </a:r>
                <a:r>
                  <a:rPr lang="en-US" altLang="zh-CN" dirty="0"/>
                  <a:t>1</a:t>
                </a:r>
                <a:r>
                  <a:rPr lang="zh-CN" altLang="en-US" dirty="0"/>
                  <a:t>比特所需要增加的功率</a:t>
                </a:r>
                <a:r>
                  <a:rPr lang="en-US" altLang="zh-CN" dirty="0" smtClean="0"/>
                  <a:t>:</a:t>
                </a:r>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𝛥</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𝛤</m:t>
                          </m:r>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𝑘</m:t>
                              </m:r>
                            </m:sub>
                          </m:sSub>
                        </m:den>
                      </m:f>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r>
                            <a:rPr lang="zh-CN" altLang="en-US">
                              <a:latin typeface="Cambria Math" panose="02040503050406030204" pitchFamily="18" charset="0"/>
                            </a:rPr>
                            <m:t>+1</m:t>
                          </m:r>
                        </m:sup>
                      </m:sSup>
                      <m:r>
                        <a:rPr lang="zh-CN" altLang="en-US">
                          <a:latin typeface="Cambria Math" panose="02040503050406030204" pitchFamily="18" charset="0"/>
                        </a:rPr>
                        <m:t>−1)−</m:t>
                      </m:r>
                      <m:f>
                        <m:fPr>
                          <m:ctrlPr>
                            <a:rPr lang="zh-CN" altLang="en-US" i="1">
                              <a:latin typeface="Cambria Math" panose="02040503050406030204" pitchFamily="18" charset="0"/>
                            </a:rPr>
                          </m:ctrlPr>
                        </m:fPr>
                        <m:num>
                          <m:r>
                            <a:rPr lang="zh-CN" altLang="en-US" i="1">
                              <a:latin typeface="Cambria Math" panose="02040503050406030204" pitchFamily="18" charset="0"/>
                            </a:rPr>
                            <m:t>𝛤</m:t>
                          </m:r>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𝑘</m:t>
                              </m:r>
                            </m:sub>
                          </m:sSub>
                        </m:den>
                      </m:f>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sup>
                      </m:sSup>
                      <m:r>
                        <a:rPr lang="zh-CN" altLang="en-US">
                          <a:latin typeface="Cambria Math" panose="02040503050406030204" pitchFamily="18" charset="0"/>
                        </a:rPr>
                        <m:t>−1)=</m:t>
                      </m:r>
                      <m:f>
                        <m:fPr>
                          <m:ctrlPr>
                            <a:rPr lang="zh-CN" altLang="en-US" i="1">
                              <a:latin typeface="Cambria Math" panose="02040503050406030204" pitchFamily="18" charset="0"/>
                            </a:rPr>
                          </m:ctrlPr>
                        </m:fPr>
                        <m:num>
                          <m:r>
                            <a:rPr lang="zh-CN" altLang="en-US" i="1">
                              <a:latin typeface="Cambria Math" panose="02040503050406030204" pitchFamily="18" charset="0"/>
                            </a:rPr>
                            <m:t>𝛤</m:t>
                          </m:r>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𝑘</m:t>
                              </m:r>
                            </m:sub>
                          </m:sSub>
                        </m:den>
                      </m:f>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𝑘</m:t>
                              </m:r>
                            </m:sub>
                          </m:sSub>
                        </m:sup>
                      </m:sSup>
                    </m:oMath>
                  </m:oMathPara>
                </a14:m>
                <a:endParaRPr lang="zh-CN" altLang="en-US" dirty="0"/>
              </a:p>
              <a:p>
                <a:r>
                  <a:rPr lang="zh-CN" altLang="en-US" b="1" dirty="0" smtClean="0"/>
                  <a:t>步骤</a:t>
                </a:r>
                <a:r>
                  <a:rPr lang="en-US" altLang="zh-CN" b="1" dirty="0" smtClean="0"/>
                  <a:t>3</a:t>
                </a:r>
                <a:r>
                  <a:rPr lang="zh-CN" altLang="en-US" dirty="0" smtClean="0"/>
                  <a:t>：找到</a:t>
                </a:r>
                <a:r>
                  <a:rPr lang="zh-CN" altLang="en-US" dirty="0"/>
                  <a:t>所需增加额外功率的子载波</a:t>
                </a:r>
                <a:r>
                  <a:rPr lang="zh-CN" altLang="en-US" dirty="0" smtClean="0"/>
                  <a:t>：</a:t>
                </a:r>
                <a:endParaRPr lang="en-US" altLang="zh-CN" dirty="0" smtClean="0"/>
              </a:p>
              <a:p>
                <a:pPr/>
                <a14:m>
                  <m:oMathPara xmlns:m="http://schemas.openxmlformats.org/officeDocument/2006/math">
                    <m:oMathParaPr>
                      <m:jc m:val="centerGroup"/>
                    </m:oMathParaPr>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m:t>
                      </m:r>
                      <m:r>
                        <m:rPr>
                          <m:sty m:val="p"/>
                        </m:rPr>
                        <a:rPr lang="zh-CN" altLang="en-US">
                          <a:latin typeface="Cambria Math" panose="02040503050406030204" pitchFamily="18" charset="0"/>
                        </a:rPr>
                        <m:t>arg</m:t>
                      </m:r>
                      <m:r>
                        <m:rPr>
                          <m:nor/>
                        </m:rPr>
                        <a:rPr lang="zh-CN" altLang="en-US" i="1">
                          <a:latin typeface="Cambria Math" panose="02040503050406030204" pitchFamily="18" charset="0"/>
                        </a:rPr>
                        <m:t> </m:t>
                      </m:r>
                      <m:limLow>
                        <m:limLowPr>
                          <m:ctrlPr>
                            <a:rPr lang="zh-CN" altLang="en-US" i="1">
                              <a:latin typeface="Cambria Math" panose="02040503050406030204" pitchFamily="18" charset="0"/>
                            </a:rPr>
                          </m:ctrlPr>
                        </m:limLowPr>
                        <m:e>
                          <m:r>
                            <m:rPr>
                              <m:sty m:val="p"/>
                            </m:rPr>
                            <a:rPr lang="zh-CN" altLang="en-US">
                              <a:latin typeface="Cambria Math" panose="02040503050406030204" pitchFamily="18" charset="0"/>
                            </a:rPr>
                            <m:t>min</m:t>
                          </m:r>
                        </m:e>
                        <m:lim>
                          <m:r>
                            <a:rPr lang="zh-CN" altLang="en-US">
                              <a:latin typeface="Cambria Math" panose="02040503050406030204" pitchFamily="18" charset="0"/>
                            </a:rPr>
                            <m:t>0≤</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𝑁</m:t>
                          </m:r>
                          <m:r>
                            <a:rPr lang="zh-CN" altLang="en-US">
                              <a:latin typeface="Cambria Math" panose="02040503050406030204" pitchFamily="18" charset="0"/>
                            </a:rPr>
                            <m:t>−1</m:t>
                          </m:r>
                        </m:lim>
                      </m:limLow>
                      <m:r>
                        <a:rPr lang="zh-CN" altLang="en-US" i="1">
                          <a:latin typeface="Cambria Math" panose="02040503050406030204" pitchFamily="18" charset="0"/>
                        </a:rPr>
                        <m:t>𝛥</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oMath>
                  </m:oMathPara>
                </a14:m>
                <a:endParaRPr lang="zh-CN" altLang="en-US" dirty="0"/>
              </a:p>
              <a:p>
                <a:r>
                  <a:rPr lang="zh-CN" altLang="en-US" dirty="0"/>
                  <a:t>对于</a:t>
                </a:r>
                <a:r>
                  <a:rPr lang="en-US" altLang="zh-CN" dirty="0"/>
                  <a:t>RA</a:t>
                </a:r>
                <a:r>
                  <a:rPr lang="zh-CN" altLang="en-US" dirty="0"/>
                  <a:t>准则，若</a:t>
                </a:r>
                <a14:m>
                  <m:oMath xmlns:m="http://schemas.openxmlformats.org/officeDocument/2006/math">
                    <m:r>
                      <a:rPr lang="zh-CN" altLang="en-US" i="1">
                        <a:latin typeface="Cambria Math" panose="02040503050406030204" pitchFamily="18" charset="0"/>
                      </a:rPr>
                      <m:t>𝑃</m:t>
                    </m:r>
                    <m:r>
                      <a:rPr lang="zh-CN" altLang="en-US">
                        <a:latin typeface="Cambria Math" panose="02040503050406030204" pitchFamily="18" charset="0"/>
                      </a:rPr>
                      <m:t>+</m:t>
                    </m:r>
                    <m:r>
                      <a:rPr lang="zh-CN" altLang="en-US" i="1">
                        <a:latin typeface="Cambria Math" panose="02040503050406030204" pitchFamily="18" charset="0"/>
                      </a:rPr>
                      <m:t>𝛥</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𝑡𝑜𝑡𝑎𝑙</m:t>
                        </m:r>
                      </m:sub>
                    </m:sSub>
                  </m:oMath>
                </a14:m>
                <a:r>
                  <a:rPr lang="zh-CN" altLang="en-US" dirty="0"/>
                  <a:t>则结束算法，反之则置</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sub>
                    </m:sSub>
                    <m:r>
                      <a:rPr lang="zh-CN" altLang="en-US">
                        <a:latin typeface="Cambria Math" panose="02040503050406030204" pitchFamily="18" charset="0"/>
                      </a:rPr>
                      <m:t>+1</m:t>
                    </m:r>
                  </m:oMath>
                </a14:m>
                <a:r>
                  <a:rPr lang="zh-CN" altLang="en-US" dirty="0"/>
                  <a:t>，</a:t>
                </a:r>
                <a14:m>
                  <m:oMath xmlns:m="http://schemas.openxmlformats.org/officeDocument/2006/math">
                    <m:r>
                      <a:rPr lang="zh-CN" altLang="en-US" i="1">
                        <a:latin typeface="Cambria Math" panose="02040503050406030204" pitchFamily="18" charset="0"/>
                      </a:rPr>
                      <m:t>𝑃</m:t>
                    </m:r>
                    <m:r>
                      <a:rPr lang="zh-CN" altLang="en-US">
                        <a:latin typeface="Cambria Math" panose="02040503050406030204" pitchFamily="18" charset="0"/>
                      </a:rPr>
                      <m:t>=</m:t>
                    </m:r>
                    <m:r>
                      <a:rPr lang="zh-CN" altLang="en-US" i="1">
                        <a:latin typeface="Cambria Math" panose="02040503050406030204" pitchFamily="18" charset="0"/>
                      </a:rPr>
                      <m:t>𝑃</m:t>
                    </m:r>
                    <m:r>
                      <a:rPr lang="zh-CN" altLang="en-US">
                        <a:latin typeface="Cambria Math" panose="02040503050406030204" pitchFamily="18" charset="0"/>
                      </a:rPr>
                      <m:t>+</m:t>
                    </m:r>
                    <m:r>
                      <a:rPr lang="zh-CN" altLang="en-US" i="1">
                        <a:latin typeface="Cambria Math" panose="02040503050406030204" pitchFamily="18" charset="0"/>
                      </a:rPr>
                      <m:t>𝛥</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sub>
                    </m:sSub>
                  </m:oMath>
                </a14:m>
                <a:r>
                  <a:rPr lang="zh-CN" altLang="en-US" dirty="0"/>
                  <a:t>，</a:t>
                </a:r>
                <a:r>
                  <a:rPr lang="zh-CN" altLang="en-US" dirty="0" smtClean="0"/>
                  <a:t>返回步骤</a:t>
                </a:r>
                <a:r>
                  <a:rPr lang="en-US" altLang="zh-CN" dirty="0" smtClean="0"/>
                  <a:t>2</a:t>
                </a:r>
                <a:r>
                  <a:rPr lang="zh-CN" altLang="en-US" dirty="0" smtClean="0"/>
                  <a:t>继续执行</a:t>
                </a:r>
                <a:r>
                  <a:rPr lang="zh-CN" altLang="en-US" dirty="0"/>
                  <a:t>。</a:t>
                </a:r>
              </a:p>
            </p:txBody>
          </p:sp>
        </mc:Choice>
        <mc:Fallback xmlns="">
          <p:sp>
            <p:nvSpPr>
              <p:cNvPr id="8" name="文本框 7"/>
              <p:cNvSpPr txBox="1">
                <a:spLocks noRot="1" noChangeAspect="1" noMove="1" noResize="1" noEditPoints="1" noAdjustHandles="1" noChangeArrowheads="1" noChangeShapeType="1" noTextEdit="1"/>
              </p:cNvSpPr>
              <p:nvPr/>
            </p:nvSpPr>
            <p:spPr>
              <a:xfrm>
                <a:off x="381000" y="1274857"/>
                <a:ext cx="8116699" cy="2733121"/>
              </a:xfrm>
              <a:prstGeom prst="rect">
                <a:avLst/>
              </a:prstGeom>
              <a:blipFill rotWithShape="0">
                <a:blip r:embed="rId4"/>
                <a:stretch>
                  <a:fillRect l="-676" t="-15625" b="-2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7549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a:latin typeface="Calibri"/>
                <a:cs typeface="Calibri"/>
              </a:rPr>
              <a:t>2</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en-US" altLang="zh-CN" sz="2400" b="1" dirty="0" err="1">
                <a:latin typeface="黑体" panose="02010609060101010101" pitchFamily="49" charset="-122"/>
                <a:ea typeface="黑体" panose="02010609060101010101" pitchFamily="49" charset="-122"/>
              </a:rPr>
              <a:t>P.S.Chow</a:t>
            </a:r>
            <a:r>
              <a:rPr lang="zh-CN" altLang="en-US" sz="2400" b="1" dirty="0">
                <a:latin typeface="黑体" panose="02010609060101010101" pitchFamily="49" charset="-122"/>
                <a:ea typeface="黑体" panose="02010609060101010101" pitchFamily="49" charset="-122"/>
              </a:rPr>
              <a:t>算法</a:t>
            </a:r>
            <a:endParaRPr sz="2400" b="1" dirty="0">
              <a:latin typeface="黑体" panose="02010609060101010101" pitchFamily="49" charset="-122"/>
              <a:ea typeface="黑体" panose="02010609060101010101" pitchFamily="49" charset="-122"/>
            </a:endParaRP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381000" y="1274857"/>
                <a:ext cx="8116699" cy="5437129"/>
              </a:xfrm>
              <a:prstGeom prst="rect">
                <a:avLst/>
              </a:prstGeom>
              <a:noFill/>
            </p:spPr>
            <p:txBody>
              <a:bodyPr wrap="square" rtlCol="0">
                <a:spAutoFit/>
              </a:bodyPr>
              <a:lstStyle/>
              <a:p>
                <a:r>
                  <a:rPr lang="zh-CN" altLang="en-US" b="1" dirty="0" smtClean="0"/>
                  <a:t>步骤</a:t>
                </a:r>
                <a:r>
                  <a:rPr lang="en-US" altLang="zh-CN" b="1" dirty="0"/>
                  <a:t>1</a:t>
                </a:r>
                <a:r>
                  <a:rPr lang="zh-CN" altLang="en-US" dirty="0" smtClean="0"/>
                  <a:t>：计算</a:t>
                </a:r>
                <a:r>
                  <a:rPr lang="zh-CN" altLang="en-US" dirty="0"/>
                  <a:t>各个子载波上的信噪比</a:t>
                </a:r>
                <a14:m>
                  <m:oMath xmlns:m="http://schemas.openxmlformats.org/officeDocument/2006/math">
                    <m:r>
                      <a:rPr lang="zh-CN" altLang="en-US" i="1">
                        <a:latin typeface="Cambria Math" panose="02040503050406030204" pitchFamily="18" charset="0"/>
                      </a:rPr>
                      <m:t>𝑆𝑁𝑅</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𝑘</m:t>
                    </m:r>
                  </m:oMath>
                </a14:m>
                <a:r>
                  <a:rPr lang="zh-CN" altLang="en-US" dirty="0"/>
                  <a:t>，并且假设各个子载波上是归一化等功率的，即</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a:latin typeface="Cambria Math" panose="02040503050406030204" pitchFamily="18" charset="0"/>
                      </a:rPr>
                      <m:t>=1,∀</m:t>
                    </m:r>
                    <m:r>
                      <a:rPr lang="zh-CN" altLang="en-US" i="1">
                        <a:latin typeface="Cambria Math" panose="02040503050406030204" pitchFamily="18" charset="0"/>
                      </a:rPr>
                      <m:t>𝑘</m:t>
                    </m:r>
                    <m:r>
                      <a:rPr lang="zh-CN" altLang="en-US" b="0" i="1" smtClean="0">
                        <a:latin typeface="Cambria Math" panose="02040503050406030204" pitchFamily="18" charset="0"/>
                      </a:rPr>
                      <m:t>；</m:t>
                    </m:r>
                  </m:oMath>
                </a14:m>
                <a:endParaRPr lang="en-US" altLang="zh-CN" dirty="0" smtClean="0"/>
              </a:p>
              <a:p>
                <a:r>
                  <a:rPr lang="zh-CN" altLang="en-US" b="1" dirty="0"/>
                  <a:t>步骤</a:t>
                </a:r>
                <a:r>
                  <a:rPr lang="en-US" altLang="zh-CN" b="1" dirty="0"/>
                  <a:t>2</a:t>
                </a:r>
                <a:r>
                  <a:rPr lang="zh-CN" altLang="en-US" dirty="0" smtClean="0"/>
                  <a:t>：令</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𝑚𝑎𝑟𝑔𝑖𝑛</m:t>
                        </m:r>
                      </m:sub>
                    </m:sSub>
                    <m:r>
                      <a:rPr lang="zh-CN" altLang="en-US">
                        <a:latin typeface="Cambria Math" panose="02040503050406030204" pitchFamily="18" charset="0"/>
                      </a:rPr>
                      <m:t>=0(</m:t>
                    </m:r>
                    <m:r>
                      <a:rPr lang="zh-CN" altLang="en-US" i="1">
                        <a:latin typeface="Cambria Math" panose="02040503050406030204" pitchFamily="18" charset="0"/>
                      </a:rPr>
                      <m:t>𝑑𝐵</m:t>
                    </m:r>
                    <m:r>
                      <a:rPr lang="zh-CN" altLang="en-US">
                        <a:latin typeface="Cambria Math" panose="02040503050406030204" pitchFamily="18" charset="0"/>
                      </a:rPr>
                      <m:t>),</m:t>
                    </m:r>
                    <m:r>
                      <a:rPr lang="zh-CN" altLang="en-US" i="1">
                        <a:latin typeface="Cambria Math" panose="02040503050406030204" pitchFamily="18" charset="0"/>
                      </a:rPr>
                      <m:t>𝐼𝑡𝑒𝑟𝑎𝑡𝑒𝐶𝑜𝑢𝑛𝑡</m:t>
                    </m:r>
                    <m:r>
                      <a:rPr lang="zh-CN" altLang="en-US">
                        <a:latin typeface="Cambria Math" panose="02040503050406030204" pitchFamily="18" charset="0"/>
                      </a:rPr>
                      <m:t>=0</m:t>
                    </m:r>
                  </m:oMath>
                </a14:m>
                <a:r>
                  <a:rPr lang="zh-CN" altLang="en-US" dirty="0"/>
                  <a:t>和</a:t>
                </a:r>
                <a14:m>
                  <m:oMath xmlns:m="http://schemas.openxmlformats.org/officeDocument/2006/math">
                    <m:r>
                      <a:rPr lang="zh-CN" altLang="en-US" i="1">
                        <a:latin typeface="Cambria Math" panose="02040503050406030204" pitchFamily="18" charset="0"/>
                      </a:rPr>
                      <m:t>𝑈𝑠𝑒𝑑𝐶𝑎𝑟𝑟𝑖𝑒𝑟𝑠</m:t>
                    </m:r>
                    <m:r>
                      <a:rPr lang="zh-CN" altLang="en-US">
                        <a:latin typeface="Cambria Math" panose="02040503050406030204" pitchFamily="18" charset="0"/>
                      </a:rPr>
                      <m:t>=</m:t>
                    </m:r>
                    <m:r>
                      <a:rPr lang="zh-CN" altLang="en-US" i="1">
                        <a:latin typeface="Cambria Math" panose="02040503050406030204" pitchFamily="18" charset="0"/>
                      </a:rPr>
                      <m:t>𝑁</m:t>
                    </m:r>
                  </m:oMath>
                </a14:m>
                <a:r>
                  <a:rPr lang="zh-CN" altLang="en-US" dirty="0"/>
                  <a:t>，其中</a:t>
                </a:r>
                <a14:m>
                  <m:oMath xmlns:m="http://schemas.openxmlformats.org/officeDocument/2006/math">
                    <m:r>
                      <a:rPr lang="zh-CN" altLang="en-US" i="1">
                        <a:latin typeface="Cambria Math" panose="02040503050406030204" pitchFamily="18" charset="0"/>
                      </a:rPr>
                      <m:t>𝐼𝑡𝑒𝑟𝑎𝑡𝑒𝐶𝑜𝑢𝑛𝑡</m:t>
                    </m:r>
                  </m:oMath>
                </a14:m>
                <a:r>
                  <a:rPr lang="zh-CN" altLang="en-US" dirty="0"/>
                  <a:t>表示迭代计数器，</a:t>
                </a:r>
                <a14:m>
                  <m:oMath xmlns:m="http://schemas.openxmlformats.org/officeDocument/2006/math">
                    <m:r>
                      <a:rPr lang="zh-CN" altLang="en-US" i="1">
                        <a:latin typeface="Cambria Math" panose="02040503050406030204" pitchFamily="18" charset="0"/>
                      </a:rPr>
                      <m:t>𝑈𝑠𝑒𝑑𝐶𝑎𝑟𝑟𝑖𝑒𝑟𝑠</m:t>
                    </m:r>
                  </m:oMath>
                </a14:m>
                <a:r>
                  <a:rPr lang="zh-CN" altLang="en-US" dirty="0"/>
                  <a:t>表示使用的子</a:t>
                </a:r>
                <a:r>
                  <a:rPr lang="zh-CN" altLang="en-US" dirty="0" smtClean="0"/>
                  <a:t>载波；</a:t>
                </a:r>
                <a:endParaRPr lang="en-US" altLang="zh-CN" dirty="0" smtClean="0"/>
              </a:p>
              <a:p>
                <a:r>
                  <a:rPr lang="zh-CN" altLang="en-US" b="1" dirty="0"/>
                  <a:t>步骤</a:t>
                </a:r>
                <a:r>
                  <a:rPr lang="en-US" altLang="zh-CN" b="1" dirty="0"/>
                  <a:t>3</a:t>
                </a:r>
                <a:r>
                  <a:rPr lang="zh-CN" altLang="en-US" dirty="0" smtClean="0"/>
                  <a:t>：根据</a:t>
                </a:r>
                <a:r>
                  <a:rPr lang="zh-CN" altLang="en-US" dirty="0"/>
                  <a:t>下面的式子，遍历所有子载波计算</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𝑑𝑖𝑓𝑓</m:t>
                        </m:r>
                        <m:r>
                          <a:rPr lang="zh-CN" altLang="en-US">
                            <a:latin typeface="Cambria Math" panose="02040503050406030204" pitchFamily="18" charset="0"/>
                          </a:rPr>
                          <m:t>(</m:t>
                        </m:r>
                        <m:r>
                          <a:rPr lang="zh-CN" altLang="en-US" i="1">
                            <a:latin typeface="Cambria Math" panose="02040503050406030204" pitchFamily="18" charset="0"/>
                          </a:rPr>
                          <m:t>𝑘</m:t>
                        </m:r>
                      </m:e>
                    </m:d>
                  </m:oMath>
                </a14:m>
                <a:r>
                  <a:rPr lang="zh-CN" altLang="en-US" dirty="0" smtClean="0"/>
                  <a:t>：</a:t>
                </a:r>
                <a:endParaRPr lang="en-US" altLang="zh-CN" dirty="0" smtClean="0"/>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𝑏</m:t>
                      </m:r>
                      <m:d>
                        <m:dPr>
                          <m:ctrlPr>
                            <a:rPr lang="zh-CN" altLang="en-US" i="1">
                              <a:latin typeface="Cambria Math" panose="02040503050406030204" pitchFamily="18" charset="0"/>
                            </a:rPr>
                          </m:ctrlPr>
                        </m:dPr>
                        <m:e>
                          <m:r>
                            <a:rPr lang="zh-CN" altLang="en-US" i="1">
                              <a:latin typeface="Cambria Math" panose="02040503050406030204" pitchFamily="18" charset="0"/>
                            </a:rPr>
                            <m:t>𝑘</m:t>
                          </m:r>
                        </m:e>
                      </m:d>
                      <m:r>
                        <a:rPr lang="zh-CN" altLang="en-US">
                          <a:latin typeface="Cambria Math" panose="02040503050406030204" pitchFamily="18" charset="0"/>
                        </a:rPr>
                        <m:t>=</m:t>
                      </m:r>
                      <m:r>
                        <m:rPr>
                          <m:sty m:val="p"/>
                        </m:rPr>
                        <a:rPr lang="zh-CN" altLang="en-US">
                          <a:latin typeface="Cambria Math" panose="02040503050406030204" pitchFamily="18" charset="0"/>
                        </a:rPr>
                        <m:t>log</m:t>
                      </m:r>
                      <m:r>
                        <a:rPr lang="zh-CN" altLang="en-US">
                          <a:latin typeface="Cambria Math" panose="02040503050406030204" pitchFamily="18" charset="0"/>
                        </a:rPr>
                        <m:t>2</m:t>
                      </m:r>
                      <m:d>
                        <m:dPr>
                          <m:ctrlPr>
                            <a:rPr lang="zh-CN" altLang="en-US" i="1">
                              <a:latin typeface="Cambria Math" panose="02040503050406030204" pitchFamily="18" charset="0"/>
                            </a:rPr>
                          </m:ctrlPr>
                        </m:dPr>
                        <m:e>
                          <m:r>
                            <a:rPr lang="zh-CN" altLang="en-US">
                              <a:latin typeface="Cambria Math" panose="02040503050406030204" pitchFamily="18" charset="0"/>
                            </a:rPr>
                            <m:t>1+</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𝑆𝑁𝑅</m:t>
                                  </m:r>
                                  <m:r>
                                    <a:rPr lang="zh-CN" altLang="en-US">
                                      <a:latin typeface="Cambria Math" panose="02040503050406030204" pitchFamily="18" charset="0"/>
                                    </a:rPr>
                                    <m:t>(</m:t>
                                  </m:r>
                                  <m:r>
                                    <a:rPr lang="zh-CN" altLang="en-US" i="1">
                                      <a:latin typeface="Cambria Math" panose="02040503050406030204" pitchFamily="18" charset="0"/>
                                    </a:rPr>
                                    <m:t>𝑘</m:t>
                                  </m:r>
                                </m:e>
                              </m:d>
                            </m:num>
                            <m:den>
                              <m:d>
                                <m:dPr>
                                  <m:begChr m:val=""/>
                                  <m:ctrlPr>
                                    <a:rPr lang="zh-CN" altLang="en-US" i="1">
                                      <a:latin typeface="Cambria Math" panose="02040503050406030204" pitchFamily="18" charset="0"/>
                                    </a:rPr>
                                  </m:ctrlPr>
                                </m:dPr>
                                <m:e>
                                  <m:r>
                                    <a:rPr lang="zh-CN" altLang="en-US" i="1">
                                      <a:latin typeface="Cambria Math" panose="02040503050406030204" pitchFamily="18" charset="0"/>
                                    </a:rPr>
                                    <m:t>𝛤</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𝑚𝑎𝑟𝑔𝑖𝑛</m:t>
                                      </m:r>
                                    </m:sub>
                                  </m:sSub>
                                  <m:r>
                                    <a:rPr lang="zh-CN" altLang="en-US">
                                      <a:latin typeface="Cambria Math" panose="02040503050406030204" pitchFamily="18" charset="0"/>
                                    </a:rPr>
                                    <m:t>(</m:t>
                                  </m:r>
                                  <m:r>
                                    <a:rPr lang="zh-CN" altLang="en-US" i="1">
                                      <a:latin typeface="Cambria Math" panose="02040503050406030204" pitchFamily="18" charset="0"/>
                                    </a:rPr>
                                    <m:t>𝑑𝐵</m:t>
                                  </m:r>
                                </m:e>
                              </m:d>
                            </m:den>
                          </m:f>
                        </m:e>
                      </m:d>
                    </m:oMath>
                  </m:oMathPara>
                </a14:m>
                <a:endParaRPr lang="en-US" altLang="zh-CN" b="0" dirty="0" smtClean="0"/>
              </a:p>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𝑟𝑜𝑢𝑛𝑑</m:t>
                          </m:r>
                          <m:r>
                            <a:rPr lang="zh-CN" altLang="en-US">
                              <a:latin typeface="Cambria Math" panose="02040503050406030204" pitchFamily="18" charset="0"/>
                            </a:rPr>
                            <m:t>[</m:t>
                          </m:r>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e>
                      </m:d>
                    </m:oMath>
                  </m:oMathPara>
                </a14:m>
                <a:endParaRPr lang="zh-CN" altLang="en-US" dirty="0"/>
              </a:p>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𝑑𝑖𝑓𝑓</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𝑘</m:t>
                          </m:r>
                        </m:e>
                      </m:d>
                    </m:oMath>
                  </m:oMathPara>
                </a14:m>
                <a:endParaRPr lang="zh-CN" altLang="en-US" dirty="0"/>
              </a:p>
              <a:p>
                <a14:m>
                  <m:oMath xmlns:m="http://schemas.openxmlformats.org/officeDocument/2006/math">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𝑟𝑜𝑢𝑛𝑑</m:t>
                        </m:r>
                        <m:r>
                          <a:rPr lang="zh-CN" altLang="en-US">
                            <a:latin typeface="Cambria Math" panose="02040503050406030204" pitchFamily="18" charset="0"/>
                          </a:rPr>
                          <m:t>[·</m:t>
                        </m:r>
                      </m:e>
                    </m:d>
                  </m:oMath>
                </a14:m>
                <a:r>
                  <a:rPr lang="zh-CN" altLang="en-US" dirty="0"/>
                  <a:t>表示取整，如果</a:t>
                </a:r>
                <a14:m>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)=0</m:t>
                    </m:r>
                  </m:oMath>
                </a14:m>
                <a:r>
                  <a:rPr lang="zh-CN" altLang="en-US" dirty="0"/>
                  <a:t>，则</a:t>
                </a:r>
                <a14:m>
                  <m:oMath xmlns:m="http://schemas.openxmlformats.org/officeDocument/2006/math">
                    <m:r>
                      <a:rPr lang="zh-CN" altLang="en-US" i="1">
                        <a:latin typeface="Cambria Math" panose="02040503050406030204" pitchFamily="18" charset="0"/>
                      </a:rPr>
                      <m:t>𝑈𝑠𝑒𝑑𝐶𝑎𝑟𝑟𝑖𝑒𝑟𝑠</m:t>
                    </m:r>
                    <m:r>
                      <a:rPr lang="zh-CN" altLang="en-US">
                        <a:latin typeface="Cambria Math" panose="02040503050406030204" pitchFamily="18" charset="0"/>
                      </a:rPr>
                      <m:t>=</m:t>
                    </m:r>
                    <m:r>
                      <a:rPr lang="zh-CN" altLang="en-US" i="1">
                        <a:latin typeface="Cambria Math" panose="02040503050406030204" pitchFamily="18" charset="0"/>
                      </a:rPr>
                      <m:t>𝑈𝑠𝑒𝑑𝐶𝑎𝑟𝑟𝑖𝑒𝑟𝑠</m:t>
                    </m:r>
                    <m:r>
                      <a:rPr lang="zh-CN" altLang="en-US">
                        <a:latin typeface="Cambria Math" panose="02040503050406030204" pitchFamily="18" charset="0"/>
                      </a:rPr>
                      <m:t>−1</m:t>
                    </m:r>
                  </m:oMath>
                </a14:m>
                <a:r>
                  <a:rPr lang="zh-CN" altLang="en-US" dirty="0" smtClean="0"/>
                  <a:t>。</a:t>
                </a:r>
                <a:endParaRPr lang="en-US" altLang="zh-CN" b="0" dirty="0" smtClean="0"/>
              </a:p>
              <a:p>
                <a:r>
                  <a:rPr lang="zh-CN" altLang="en-US" b="1" dirty="0"/>
                  <a:t>步骤</a:t>
                </a:r>
                <a:r>
                  <a:rPr lang="en-US" altLang="zh-CN" b="1" dirty="0"/>
                  <a:t>4</a:t>
                </a:r>
                <a:r>
                  <a:rPr lang="zh-CN" altLang="en-US" dirty="0" smtClean="0"/>
                  <a:t>：令</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𝑅</m:t>
                        </m:r>
                        <m:r>
                          <a:rPr lang="zh-CN" altLang="en-US">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a:latin typeface="Cambria Math" panose="02040503050406030204" pitchFamily="18" charset="0"/>
                              </a:rPr>
                              <m:t>=0</m:t>
                            </m:r>
                          </m:sub>
                          <m:sup>
                            <m:r>
                              <a:rPr lang="zh-CN" altLang="en-US" i="1">
                                <a:latin typeface="Cambria Math" panose="02040503050406030204" pitchFamily="18" charset="0"/>
                              </a:rPr>
                              <m:t>𝑁</m:t>
                            </m:r>
                            <m:r>
                              <a:rPr lang="zh-CN" altLang="en-US">
                                <a:latin typeface="Cambria Math" panose="02040503050406030204" pitchFamily="18" charset="0"/>
                              </a:rPr>
                              <m:t>−1</m:t>
                            </m:r>
                          </m:sup>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e>
                        </m:nary>
                        <m:r>
                          <a:rPr lang="zh-CN" altLang="en-US">
                            <a:latin typeface="Cambria Math" panose="02040503050406030204" pitchFamily="18" charset="0"/>
                          </a:rPr>
                          <m:t>(</m:t>
                        </m:r>
                        <m:r>
                          <a:rPr lang="zh-CN" altLang="en-US" i="1">
                            <a:latin typeface="Cambria Math" panose="02040503050406030204" pitchFamily="18" charset="0"/>
                          </a:rPr>
                          <m:t>𝑘</m:t>
                        </m:r>
                      </m:e>
                    </m:d>
                  </m:oMath>
                </a14:m>
                <a:r>
                  <a:rPr lang="zh-CN" altLang="en-US" dirty="0"/>
                  <a:t>，</a:t>
                </a:r>
                <a:r>
                  <a:rPr lang="zh-CN" altLang="en-US" dirty="0" smtClean="0"/>
                  <a:t>若</a:t>
                </a:r>
                <a14:m>
                  <m:oMath xmlns:m="http://schemas.openxmlformats.org/officeDocument/2006/math">
                    <m:r>
                      <a:rPr lang="zh-CN" altLang="en-US" i="1">
                        <a:latin typeface="Cambria Math" panose="02040503050406030204" pitchFamily="18" charset="0"/>
                      </a:rPr>
                      <m:t>𝑅</m:t>
                    </m:r>
                    <m:r>
                      <a:rPr lang="zh-CN" altLang="en-US">
                        <a:latin typeface="Cambria Math" panose="02040503050406030204" pitchFamily="18" charset="0"/>
                      </a:rPr>
                      <m:t>=0</m:t>
                    </m:r>
                  </m:oMath>
                </a14:m>
                <a:r>
                  <a:rPr lang="zh-CN" altLang="en-US" dirty="0" smtClean="0"/>
                  <a:t>说明</a:t>
                </a:r>
                <a:r>
                  <a:rPr lang="zh-CN" altLang="en-US" dirty="0"/>
                  <a:t>整个信道条件太差，无法传输数据，算法退出</a:t>
                </a:r>
                <a:r>
                  <a:rPr lang="zh-CN" altLang="en-US" dirty="0" smtClean="0"/>
                  <a:t>。</a:t>
                </a:r>
                <a:endParaRPr lang="en-US" altLang="zh-CN" dirty="0" smtClean="0"/>
              </a:p>
              <a:p>
                <a:r>
                  <a:rPr lang="zh-CN" altLang="en-US" b="1" dirty="0"/>
                  <a:t>步骤</a:t>
                </a:r>
                <a:r>
                  <a:rPr lang="en-US" altLang="zh-CN" b="1" dirty="0"/>
                  <a:t>5</a:t>
                </a:r>
                <a:r>
                  <a:rPr lang="zh-CN" altLang="en-US" dirty="0" smtClean="0"/>
                  <a:t>：</a:t>
                </a:r>
                <a:r>
                  <a:rPr lang="en-US" altLang="zh-CN" dirty="0"/>
                  <a:t> </a:t>
                </a:r>
                <a:r>
                  <a:rPr lang="zh-CN" altLang="en-US" dirty="0" smtClean="0"/>
                  <a:t>用</a:t>
                </a:r>
                <a:r>
                  <a:rPr lang="zh-CN" altLang="en-US" dirty="0"/>
                  <a:t>下式更新</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𝑚𝑎𝑟𝑔𝑖𝑛</m:t>
                        </m:r>
                      </m:sub>
                    </m:sSub>
                  </m:oMath>
                </a14:m>
                <a:r>
                  <a:rPr lang="zh-CN" altLang="en-US" dirty="0"/>
                  <a:t>：</a:t>
                </a:r>
                <a:endParaRPr lang="en-US" altLang="zh-CN" dirty="0" smtClean="0"/>
              </a:p>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𝑚𝑎𝑟𝑔𝑖𝑛</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𝑚𝑎𝑟𝑔𝑖𝑛</m:t>
                              </m:r>
                            </m:sub>
                          </m:sSub>
                          <m:r>
                            <a:rPr lang="zh-CN" altLang="en-US">
                              <a:latin typeface="Cambria Math" panose="02040503050406030204" pitchFamily="18" charset="0"/>
                            </a:rPr>
                            <m:t>+10</m:t>
                          </m:r>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log</m:t>
                              </m:r>
                            </m:e>
                            <m:sub>
                              <m:r>
                                <a:rPr lang="zh-CN" altLang="en-US">
                                  <a:latin typeface="Cambria Math" panose="02040503050406030204" pitchFamily="18" charset="0"/>
                                </a:rPr>
                                <m:t>10</m:t>
                              </m:r>
                            </m:sub>
                          </m:sSub>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f>
                                <m:fPr>
                                  <m:ctrlPr>
                                    <a:rPr lang="zh-CN" altLang="en-US" i="1">
                                      <a:latin typeface="Cambria Math" panose="02040503050406030204" pitchFamily="18" charset="0"/>
                                    </a:rPr>
                                  </m:ctrlPr>
                                </m:fPr>
                                <m:num>
                                  <m:r>
                                    <a:rPr lang="zh-CN" altLang="en-US" i="1">
                                      <a:latin typeface="Cambria Math" panose="02040503050406030204" pitchFamily="18" charset="0"/>
                                    </a:rPr>
                                    <m:t>𝑅</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num>
                                <m:den>
                                  <m:r>
                                    <a:rPr lang="zh-CN" altLang="en-US" i="1">
                                      <a:latin typeface="Cambria Math" panose="02040503050406030204" pitchFamily="18" charset="0"/>
                                    </a:rPr>
                                    <m:t>𝑈𝑠𝑒𝑑𝐶𝑎𝑟𝑟𝑖𝑒𝑟𝑠</m:t>
                                  </m:r>
                                </m:den>
                              </m:f>
                            </m:sup>
                          </m:sSup>
                        </m:e>
                      </m:d>
                    </m:oMath>
                  </m:oMathPara>
                </a14:m>
                <a:endParaRPr lang="zh-CN" altLang="en-US" dirty="0"/>
              </a:p>
              <a:p>
                <a:r>
                  <a:rPr lang="zh-CN" altLang="en-US" dirty="0"/>
                  <a:t>其中</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oMath>
                </a14:m>
                <a:r>
                  <a:rPr lang="zh-CN" altLang="en-US" dirty="0"/>
                  <a:t>表示目标</a:t>
                </a:r>
                <a:r>
                  <a:rPr lang="zh-CN" altLang="en-US" dirty="0" smtClean="0"/>
                  <a:t>速率</a:t>
                </a:r>
                <a:r>
                  <a:rPr lang="zh-CN" altLang="en-US" dirty="0"/>
                  <a:t>，令</a:t>
                </a:r>
                <a14:m>
                  <m:oMath xmlns:m="http://schemas.openxmlformats.org/officeDocument/2006/math">
                    <m:r>
                      <a:rPr lang="zh-CN" altLang="en-US" i="1">
                        <a:latin typeface="Cambria Math" panose="02040503050406030204" pitchFamily="18" charset="0"/>
                      </a:rPr>
                      <m:t>𝐼𝑡𝑒𝑟𝑎𝑡𝑒𝐶𝑜𝑢𝑛𝑡</m:t>
                    </m:r>
                    <m:r>
                      <a:rPr lang="zh-CN" altLang="en-US">
                        <a:latin typeface="Cambria Math" panose="02040503050406030204" pitchFamily="18" charset="0"/>
                      </a:rPr>
                      <m:t>=</m:t>
                    </m:r>
                    <m:r>
                      <a:rPr lang="zh-CN" altLang="en-US" i="1">
                        <a:latin typeface="Cambria Math" panose="02040503050406030204" pitchFamily="18" charset="0"/>
                      </a:rPr>
                      <m:t>𝐼𝑡𝑒𝑟𝑎𝑡𝑒𝐶𝑜𝑢𝑛𝑡</m:t>
                    </m:r>
                    <m:r>
                      <a:rPr lang="zh-CN" altLang="en-US">
                        <a:latin typeface="Cambria Math" panose="02040503050406030204" pitchFamily="18" charset="0"/>
                      </a:rPr>
                      <m:t>+1</m:t>
                    </m:r>
                  </m:oMath>
                </a14:m>
                <a:r>
                  <a:rPr lang="zh-CN" altLang="en-US" dirty="0" smtClean="0"/>
                  <a:t>。</a:t>
                </a:r>
                <a:endParaRPr lang="en-US" altLang="zh-CN" dirty="0" smtClean="0"/>
              </a:p>
              <a:p>
                <a:r>
                  <a:rPr lang="zh-CN" altLang="en-US" b="1" dirty="0"/>
                  <a:t>步骤</a:t>
                </a:r>
                <a:r>
                  <a:rPr lang="en-US" altLang="zh-CN" b="1" dirty="0"/>
                  <a:t>6</a:t>
                </a:r>
                <a:r>
                  <a:rPr lang="zh-CN" altLang="en-US" dirty="0" smtClean="0"/>
                  <a:t>：若</a:t>
                </a:r>
                <a14:m>
                  <m:oMath xmlns:m="http://schemas.openxmlformats.org/officeDocument/2006/math">
                    <m:r>
                      <a:rPr lang="zh-CN" altLang="en-US" i="1">
                        <a:latin typeface="Cambria Math" panose="02040503050406030204" pitchFamily="18" charset="0"/>
                      </a:rPr>
                      <m:t>𝑅</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oMath>
                </a14:m>
                <a:r>
                  <a:rPr lang="zh-CN" altLang="en-US" dirty="0"/>
                  <a:t>并且</a:t>
                </a:r>
                <a14:m>
                  <m:oMath xmlns:m="http://schemas.openxmlformats.org/officeDocument/2006/math">
                    <m:r>
                      <a:rPr lang="zh-CN" altLang="en-US" i="1">
                        <a:latin typeface="Cambria Math" panose="02040503050406030204" pitchFamily="18" charset="0"/>
                      </a:rPr>
                      <m:t>𝐼𝑡𝑒𝑟𝑎𝑡𝑒𝐶𝑜𝑢𝑛𝑡</m:t>
                    </m:r>
                    <m:r>
                      <a:rPr lang="zh-CN" altLang="en-US">
                        <a:latin typeface="Cambria Math" panose="02040503050406030204" pitchFamily="18" charset="0"/>
                      </a:rPr>
                      <m:t>&lt;</m:t>
                    </m:r>
                    <m:r>
                      <a:rPr lang="zh-CN" altLang="en-US" i="1">
                        <a:latin typeface="Cambria Math" panose="02040503050406030204" pitchFamily="18" charset="0"/>
                      </a:rPr>
                      <m:t>𝑀𝑎𝑥𝐶𝑜𝑢𝑛𝑡</m:t>
                    </m:r>
                  </m:oMath>
                </a14:m>
                <a:r>
                  <a:rPr lang="zh-CN" altLang="en-US" dirty="0"/>
                  <a:t>，则令</a:t>
                </a:r>
                <a14:m>
                  <m:oMath xmlns:m="http://schemas.openxmlformats.org/officeDocument/2006/math">
                    <m:r>
                      <a:rPr lang="zh-CN" altLang="en-US" i="1">
                        <a:latin typeface="Cambria Math" panose="02040503050406030204" pitchFamily="18" charset="0"/>
                      </a:rPr>
                      <m:t>𝑈𝑠𝑒𝑑𝐶𝑎𝑟𝑟𝑖𝑒𝑟𝑠</m:t>
                    </m:r>
                    <m:r>
                      <a:rPr lang="zh-CN" altLang="en-US">
                        <a:latin typeface="Cambria Math" panose="02040503050406030204" pitchFamily="18" charset="0"/>
                      </a:rPr>
                      <m:t>=</m:t>
                    </m:r>
                    <m:r>
                      <a:rPr lang="zh-CN" altLang="en-US" i="1">
                        <a:latin typeface="Cambria Math" panose="02040503050406030204" pitchFamily="18" charset="0"/>
                      </a:rPr>
                      <m:t>𝑁</m:t>
                    </m:r>
                  </m:oMath>
                </a14:m>
                <a:endParaRPr lang="zh-CN" altLang="en-US" dirty="0"/>
              </a:p>
              <a:p>
                <a:r>
                  <a:rPr lang="zh-CN" altLang="en-US" dirty="0"/>
                  <a:t>跳</a:t>
                </a:r>
                <a:r>
                  <a:rPr lang="zh-CN" altLang="en-US" dirty="0" smtClean="0"/>
                  <a:t>到步骤</a:t>
                </a:r>
                <a:r>
                  <a:rPr lang="en-US" altLang="zh-CN" dirty="0" smtClean="0"/>
                  <a:t>3 </a:t>
                </a:r>
                <a:r>
                  <a:rPr lang="zh-CN" altLang="en-US" dirty="0"/>
                  <a:t>执行，否则跳</a:t>
                </a:r>
                <a:r>
                  <a:rPr lang="zh-CN" altLang="en-US" dirty="0" smtClean="0"/>
                  <a:t>到</a:t>
                </a:r>
                <a:r>
                  <a:rPr lang="zh-CN" altLang="en-US" dirty="0"/>
                  <a:t>下一步</a:t>
                </a:r>
                <a:r>
                  <a:rPr lang="zh-CN" altLang="en-US" dirty="0" smtClean="0"/>
                  <a:t>。</a:t>
                </a:r>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81000" y="1274857"/>
                <a:ext cx="8116699" cy="5437129"/>
              </a:xfrm>
              <a:prstGeom prst="rect">
                <a:avLst/>
              </a:prstGeom>
              <a:blipFill rotWithShape="0">
                <a:blip r:embed="rId4"/>
                <a:stretch>
                  <a:fillRect l="-676" t="-897" r="-75" b="-8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8046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a:latin typeface="Calibri"/>
                <a:cs typeface="Calibri"/>
              </a:rPr>
              <a:t>3</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en-US" altLang="zh-CN" sz="2400" b="1" dirty="0" err="1">
                <a:latin typeface="黑体" panose="02010609060101010101" pitchFamily="49" charset="-122"/>
                <a:ea typeface="黑体" panose="02010609060101010101" pitchFamily="49" charset="-122"/>
              </a:rPr>
              <a:t>P.S.Chow</a:t>
            </a:r>
            <a:r>
              <a:rPr lang="zh-CN" altLang="en-US" sz="2400" b="1" dirty="0">
                <a:latin typeface="黑体" panose="02010609060101010101" pitchFamily="49" charset="-122"/>
                <a:ea typeface="黑体" panose="02010609060101010101" pitchFamily="49" charset="-122"/>
              </a:rPr>
              <a:t>算法</a:t>
            </a: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381000" y="1274857"/>
                <a:ext cx="8610600" cy="3589316"/>
              </a:xfrm>
              <a:prstGeom prst="rect">
                <a:avLst/>
              </a:prstGeom>
              <a:noFill/>
            </p:spPr>
            <p:txBody>
              <a:bodyPr wrap="square" rtlCol="0">
                <a:spAutoFit/>
              </a:bodyPr>
              <a:lstStyle/>
              <a:p>
                <a:r>
                  <a:rPr lang="zh-CN" altLang="en-US" b="1" dirty="0"/>
                  <a:t>步骤</a:t>
                </a:r>
                <a:r>
                  <a:rPr lang="en-US" altLang="zh-CN" b="1" dirty="0"/>
                  <a:t>7</a:t>
                </a:r>
                <a:r>
                  <a:rPr lang="zh-CN" altLang="en-US" dirty="0" smtClean="0"/>
                  <a:t>：若</a:t>
                </a:r>
                <a14:m>
                  <m:oMath xmlns:m="http://schemas.openxmlformats.org/officeDocument/2006/math">
                    <m:r>
                      <a:rPr lang="zh-CN" altLang="en-US" i="1">
                        <a:latin typeface="Cambria Math" panose="02040503050406030204" pitchFamily="18" charset="0"/>
                      </a:rPr>
                      <m:t>𝑅</m:t>
                    </m:r>
                    <m:r>
                      <a:rPr lang="zh-CN" altLang="en-US">
                        <a:latin typeface="Cambria Math" panose="02040503050406030204" pitchFamily="18" charset="0"/>
                      </a:rPr>
                      <m:t>&gt;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oMath>
                </a14:m>
                <a:r>
                  <a:rPr lang="zh-CN" altLang="en-US" dirty="0"/>
                  <a:t>，则选择</a:t>
                </a:r>
                <a:r>
                  <a:rPr lang="en-US" altLang="zh-CN" dirty="0" smtClean="0"/>
                  <a:t>:</a:t>
                </a:r>
              </a:p>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m:t>
                          </m:r>
                          <m:r>
                            <m:rPr>
                              <m:sty m:val="p"/>
                            </m:rPr>
                            <a:rPr lang="zh-CN" altLang="en-US">
                              <a:latin typeface="Cambria Math" panose="02040503050406030204" pitchFamily="18" charset="0"/>
                            </a:rPr>
                            <m:t>arg</m:t>
                          </m:r>
                          <m:r>
                            <m:rPr>
                              <m:nor/>
                            </m:rPr>
                            <a:rPr lang="zh-CN" altLang="en-US" i="1">
                              <a:latin typeface="Cambria Math" panose="02040503050406030204" pitchFamily="18" charset="0"/>
                            </a:rPr>
                            <m:t> </m:t>
                          </m:r>
                          <m:limLow>
                            <m:limLowPr>
                              <m:ctrlPr>
                                <a:rPr lang="zh-CN" altLang="en-US" i="1">
                                  <a:latin typeface="Cambria Math" panose="02040503050406030204" pitchFamily="18" charset="0"/>
                                </a:rPr>
                              </m:ctrlPr>
                            </m:limLowPr>
                            <m:e>
                              <m:r>
                                <m:rPr>
                                  <m:sty m:val="p"/>
                                </m:rPr>
                                <a:rPr lang="zh-CN" altLang="en-US">
                                  <a:latin typeface="Cambria Math" panose="02040503050406030204" pitchFamily="18" charset="0"/>
                                </a:rPr>
                                <m:t>min</m:t>
                              </m:r>
                            </m:e>
                            <m:lim>
                              <m:r>
                                <a:rPr lang="zh-CN" altLang="en-US">
                                  <a:latin typeface="Cambria Math" panose="02040503050406030204" pitchFamily="18" charset="0"/>
                                </a:rPr>
                                <m:t>0≤</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𝑁</m:t>
                              </m:r>
                              <m:r>
                                <a:rPr lang="zh-CN" altLang="en-US">
                                  <a:latin typeface="Cambria Math" panose="02040503050406030204" pitchFamily="18" charset="0"/>
                                </a:rPr>
                                <m:t>−1</m:t>
                              </m:r>
                            </m:lim>
                          </m:limLow>
                          <m:r>
                            <a:rPr lang="zh-CN" altLang="en-US" i="1">
                              <a:latin typeface="Cambria Math" panose="02040503050406030204" pitchFamily="18" charset="0"/>
                            </a:rPr>
                            <m:t>𝑑𝑖𝑓𝑓</m:t>
                          </m:r>
                          <m:r>
                            <a:rPr lang="zh-CN" altLang="en-US">
                              <a:latin typeface="Cambria Math" panose="02040503050406030204" pitchFamily="18" charset="0"/>
                            </a:rPr>
                            <m:t>(</m:t>
                          </m:r>
                          <m:r>
                            <a:rPr lang="zh-CN" altLang="en-US" i="1">
                              <a:latin typeface="Cambria Math" panose="02040503050406030204" pitchFamily="18" charset="0"/>
                            </a:rPr>
                            <m:t>𝑘</m:t>
                          </m:r>
                        </m:e>
                      </m:d>
                    </m:oMath>
                  </m:oMathPara>
                </a14:m>
                <a:endParaRPr lang="zh-CN" altLang="en-US" dirty="0"/>
              </a:p>
              <a:p>
                <a:r>
                  <a:rPr lang="zh-CN" altLang="en-US" dirty="0"/>
                  <a:t>令</a:t>
                </a:r>
                <a14:m>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)−1</m:t>
                    </m:r>
                  </m:oMath>
                </a14:m>
                <a:r>
                  <a:rPr lang="zh-CN" altLang="en-US" dirty="0"/>
                  <a:t>，</a:t>
                </a:r>
                <a14:m>
                  <m:oMath xmlns:m="http://schemas.openxmlformats.org/officeDocument/2006/math">
                    <m:r>
                      <a:rPr lang="zh-CN" altLang="en-US" i="1">
                        <a:latin typeface="Cambria Math" panose="02040503050406030204" pitchFamily="18" charset="0"/>
                      </a:rPr>
                      <m:t>𝑑𝑖𝑓𝑓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𝑑𝑖𝑓𝑓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)+1</m:t>
                    </m:r>
                  </m:oMath>
                </a14:m>
                <a:r>
                  <a:rPr lang="zh-CN" altLang="en-US" dirty="0"/>
                  <a:t>，重复</a:t>
                </a:r>
                <a:r>
                  <a:rPr lang="zh-CN" altLang="en-US" dirty="0" smtClean="0"/>
                  <a:t>执行步骤</a:t>
                </a:r>
                <a:r>
                  <a:rPr lang="en-US" altLang="zh-CN" dirty="0" smtClean="0"/>
                  <a:t>8</a:t>
                </a:r>
                <a:r>
                  <a:rPr lang="zh-CN" altLang="en-US" dirty="0" smtClean="0"/>
                  <a:t>直到</a:t>
                </a:r>
                <a14:m>
                  <m:oMath xmlns:m="http://schemas.openxmlformats.org/officeDocument/2006/math">
                    <m:r>
                      <a:rPr lang="zh-CN" altLang="en-US" i="1">
                        <a:latin typeface="Cambria Math" panose="02040503050406030204" pitchFamily="18" charset="0"/>
                      </a:rPr>
                      <m:t>𝑅</m:t>
                    </m:r>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oMath>
                </a14:m>
                <a:r>
                  <a:rPr lang="zh-CN" altLang="en-US" dirty="0" smtClean="0"/>
                  <a:t>；</a:t>
                </a:r>
                <a:endParaRPr lang="en-US" altLang="zh-CN" dirty="0" smtClean="0"/>
              </a:p>
              <a:p>
                <a:r>
                  <a:rPr lang="zh-CN" altLang="en-US" b="1" dirty="0"/>
                  <a:t>步骤</a:t>
                </a:r>
                <a:r>
                  <a:rPr lang="en-US" altLang="zh-CN" b="1" dirty="0"/>
                  <a:t>8</a:t>
                </a:r>
                <a:r>
                  <a:rPr lang="zh-CN" altLang="en-US" dirty="0" smtClean="0"/>
                  <a:t>：若</a:t>
                </a:r>
                <a14:m>
                  <m:oMath xmlns:m="http://schemas.openxmlformats.org/officeDocument/2006/math">
                    <m:r>
                      <a:rPr lang="zh-CN" altLang="en-US" i="1">
                        <a:latin typeface="Cambria Math" panose="02040503050406030204" pitchFamily="18" charset="0"/>
                      </a:rPr>
                      <m:t>𝑅</m:t>
                    </m:r>
                    <m:r>
                      <a:rPr lang="zh-CN" altLang="en-US">
                        <a:latin typeface="Cambria Math" panose="02040503050406030204" pitchFamily="18" charset="0"/>
                      </a:rPr>
                      <m:t>&lt;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oMath>
                </a14:m>
                <a:r>
                  <a:rPr lang="zh-CN" altLang="en-US" dirty="0"/>
                  <a:t>，则选择</a:t>
                </a:r>
                <a:r>
                  <a:rPr lang="en-US" altLang="zh-CN" dirty="0" smtClean="0"/>
                  <a:t>:</a:t>
                </a:r>
              </a:p>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m:t>
                          </m:r>
                          <m:r>
                            <m:rPr>
                              <m:sty m:val="p"/>
                            </m:rPr>
                            <a:rPr lang="zh-CN" altLang="en-US">
                              <a:latin typeface="Cambria Math" panose="02040503050406030204" pitchFamily="18" charset="0"/>
                            </a:rPr>
                            <m:t>arg</m:t>
                          </m:r>
                          <m:r>
                            <m:rPr>
                              <m:nor/>
                            </m:rPr>
                            <a:rPr lang="zh-CN" altLang="en-US" i="1">
                              <a:latin typeface="Cambria Math" panose="02040503050406030204" pitchFamily="18" charset="0"/>
                            </a:rPr>
                            <m:t> </m:t>
                          </m:r>
                          <m:limLow>
                            <m:limLowPr>
                              <m:ctrlPr>
                                <a:rPr lang="zh-CN" altLang="en-US" i="1">
                                  <a:latin typeface="Cambria Math" panose="02040503050406030204" pitchFamily="18" charset="0"/>
                                </a:rPr>
                              </m:ctrlPr>
                            </m:limLowPr>
                            <m:e>
                              <m:r>
                                <m:rPr>
                                  <m:sty m:val="p"/>
                                </m:rPr>
                                <a:rPr lang="zh-CN" altLang="en-US">
                                  <a:latin typeface="Cambria Math" panose="02040503050406030204" pitchFamily="18" charset="0"/>
                                </a:rPr>
                                <m:t>max</m:t>
                              </m:r>
                            </m:e>
                            <m:lim>
                              <m:r>
                                <a:rPr lang="zh-CN" altLang="en-US">
                                  <a:latin typeface="Cambria Math" panose="02040503050406030204" pitchFamily="18" charset="0"/>
                                </a:rPr>
                                <m:t>0≤</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𝑁</m:t>
                              </m:r>
                              <m:r>
                                <a:rPr lang="zh-CN" altLang="en-US">
                                  <a:latin typeface="Cambria Math" panose="02040503050406030204" pitchFamily="18" charset="0"/>
                                </a:rPr>
                                <m:t>−1</m:t>
                              </m:r>
                            </m:lim>
                          </m:limLow>
                          <m:r>
                            <a:rPr lang="zh-CN" altLang="en-US" i="1">
                              <a:latin typeface="Cambria Math" panose="02040503050406030204" pitchFamily="18" charset="0"/>
                            </a:rPr>
                            <m:t>𝑑𝑖𝑓𝑓</m:t>
                          </m:r>
                          <m:r>
                            <a:rPr lang="zh-CN" altLang="en-US">
                              <a:latin typeface="Cambria Math" panose="02040503050406030204" pitchFamily="18" charset="0"/>
                            </a:rPr>
                            <m:t>(</m:t>
                          </m:r>
                          <m:r>
                            <a:rPr lang="zh-CN" altLang="en-US" i="1">
                              <a:latin typeface="Cambria Math" panose="02040503050406030204" pitchFamily="18" charset="0"/>
                            </a:rPr>
                            <m:t>𝑘</m:t>
                          </m:r>
                        </m:e>
                      </m:d>
                    </m:oMath>
                  </m:oMathPara>
                </a14:m>
                <a:endParaRPr lang="zh-CN" altLang="en-US" dirty="0"/>
              </a:p>
              <a:p>
                <a:r>
                  <a:rPr lang="zh-CN" altLang="en-US" dirty="0"/>
                  <a:t>令</a:t>
                </a:r>
                <a14:m>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)+1</m:t>
                    </m:r>
                  </m:oMath>
                </a14:m>
                <a:r>
                  <a:rPr lang="zh-CN" altLang="en-US" dirty="0"/>
                  <a:t>，</a:t>
                </a:r>
                <a14:m>
                  <m:oMath xmlns:m="http://schemas.openxmlformats.org/officeDocument/2006/math">
                    <m:r>
                      <a:rPr lang="zh-CN" altLang="en-US" i="1">
                        <a:latin typeface="Cambria Math" panose="02040503050406030204" pitchFamily="18" charset="0"/>
                      </a:rPr>
                      <m:t>𝑑𝑖𝑓𝑓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𝑑𝑖𝑓𝑓</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a:latin typeface="Cambria Math" panose="02040503050406030204" pitchFamily="18" charset="0"/>
                          </a:rPr>
                          <m:t>⋆</m:t>
                        </m:r>
                      </m:sup>
                    </m:sSup>
                    <m:r>
                      <a:rPr lang="zh-CN" altLang="en-US">
                        <a:latin typeface="Cambria Math" panose="02040503050406030204" pitchFamily="18" charset="0"/>
                      </a:rPr>
                      <m:t>)−1</m:t>
                    </m:r>
                  </m:oMath>
                </a14:m>
                <a:r>
                  <a:rPr lang="zh-CN" altLang="en-US" dirty="0"/>
                  <a:t>，重复</a:t>
                </a:r>
                <a:r>
                  <a:rPr lang="zh-CN" altLang="en-US" dirty="0" smtClean="0"/>
                  <a:t>执行步骤</a:t>
                </a:r>
                <a:r>
                  <a:rPr lang="en-US" altLang="zh-CN" dirty="0" smtClean="0"/>
                  <a:t>9</a:t>
                </a:r>
                <a:r>
                  <a:rPr lang="zh-CN" altLang="en-US" dirty="0" smtClean="0"/>
                  <a:t>直到</a:t>
                </a:r>
                <a14:m>
                  <m:oMath xmlns:m="http://schemas.openxmlformats.org/officeDocument/2006/math">
                    <m:r>
                      <a:rPr lang="zh-CN" altLang="en-US" i="1">
                        <a:latin typeface="Cambria Math" panose="02040503050406030204" pitchFamily="18" charset="0"/>
                      </a:rPr>
                      <m:t>𝑅</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r>
                      <a:rPr lang="zh-CN" altLang="en-US" b="0" i="1" smtClean="0">
                        <a:latin typeface="Cambria Math" panose="02040503050406030204" pitchFamily="18" charset="0"/>
                      </a:rPr>
                      <m:t>。</m:t>
                    </m:r>
                  </m:oMath>
                </a14:m>
                <a:endParaRPr lang="en-US" altLang="zh-CN" b="0" dirty="0" smtClean="0"/>
              </a:p>
              <a:p>
                <a:r>
                  <a:rPr lang="zh-CN" altLang="en-US" b="1" dirty="0"/>
                  <a:t>步骤</a:t>
                </a:r>
                <a:r>
                  <a:rPr lang="en-US" altLang="zh-CN" b="1" dirty="0"/>
                  <a:t>9</a:t>
                </a:r>
                <a:r>
                  <a:rPr lang="zh-CN" altLang="en-US" dirty="0" smtClean="0"/>
                  <a:t>：根据</a:t>
                </a:r>
                <a:r>
                  <a:rPr lang="zh-CN" altLang="en-US" dirty="0"/>
                  <a:t>前面得到各子载波上分配的比特</a:t>
                </a:r>
                <a14:m>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=0,1,⋯,</m:t>
                    </m:r>
                    <m:r>
                      <a:rPr lang="zh-CN" altLang="en-US" i="1">
                        <a:latin typeface="Cambria Math" panose="02040503050406030204" pitchFamily="18" charset="0"/>
                      </a:rPr>
                      <m:t>𝑁</m:t>
                    </m:r>
                    <m:r>
                      <a:rPr lang="zh-CN" altLang="en-US">
                        <a:latin typeface="Cambria Math" panose="02040503050406030204" pitchFamily="18" charset="0"/>
                      </a:rPr>
                      <m:t>−1</m:t>
                    </m:r>
                  </m:oMath>
                </a14:m>
                <a:r>
                  <a:rPr lang="zh-CN" altLang="en-US" dirty="0"/>
                  <a:t>，计算各个子载波上应该分配的功率</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oMath>
                </a14:m>
                <a:r>
                  <a:rPr lang="zh-CN" altLang="en-US" dirty="0"/>
                  <a:t>使得各个子载波上的误比特率</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𝑒</m:t>
                        </m:r>
                      </m:sub>
                    </m:sSub>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𝑒</m:t>
                        </m:r>
                        <m:r>
                          <a:rPr lang="zh-CN" altLang="en-US">
                            <a:latin typeface="Cambria Math" panose="02040503050406030204" pitchFamily="18" charset="0"/>
                          </a:rPr>
                          <m:t>,</m:t>
                        </m:r>
                        <m:r>
                          <a:rPr lang="zh-CN" altLang="en-US" i="1">
                            <a:latin typeface="Cambria Math" panose="02040503050406030204" pitchFamily="18" charset="0"/>
                          </a:rPr>
                          <m:t>𝑡𝑎𝑟𝑔𝑒𝑡</m:t>
                        </m:r>
                      </m:sub>
                    </m:sSub>
                    <m:r>
                      <a:rPr lang="zh-CN" altLang="en-US">
                        <a:latin typeface="Cambria Math" panose="02040503050406030204" pitchFamily="18" charset="0"/>
                      </a:rPr>
                      <m:t>,∀</m:t>
                    </m:r>
                    <m:r>
                      <a:rPr lang="zh-CN" altLang="en-US" i="1">
                        <a:latin typeface="Cambria Math" panose="02040503050406030204" pitchFamily="18" charset="0"/>
                      </a:rPr>
                      <m:t>𝑘</m:t>
                    </m:r>
                  </m:oMath>
                </a14:m>
                <a:r>
                  <a:rPr lang="zh-CN" altLang="en-US" dirty="0"/>
                  <a:t>成立。这样就会改变了步骤</a:t>
                </a:r>
                <a:r>
                  <a:rPr lang="en-US" altLang="zh-CN" dirty="0"/>
                  <a:t>1</a:t>
                </a:r>
                <a:r>
                  <a:rPr lang="zh-CN" altLang="en-US" dirty="0"/>
                  <a:t>中的等功率分配了</a:t>
                </a:r>
                <a:r>
                  <a:rPr lang="zh-CN" altLang="en-US" dirty="0" smtClean="0"/>
                  <a:t>。</a:t>
                </a:r>
                <a:endParaRPr lang="en-US" altLang="zh-CN" dirty="0" smtClean="0"/>
              </a:p>
              <a:p>
                <a:r>
                  <a:rPr lang="zh-CN" altLang="en-US" b="1" dirty="0"/>
                  <a:t>步骤</a:t>
                </a:r>
                <a:r>
                  <a:rPr lang="en-US" altLang="zh-CN" b="1" dirty="0"/>
                  <a:t>10</a:t>
                </a:r>
                <a:r>
                  <a:rPr lang="zh-CN" altLang="en-US" dirty="0" smtClean="0"/>
                  <a:t>：在步骤</a:t>
                </a:r>
                <a:r>
                  <a:rPr lang="en-US" altLang="zh-CN" dirty="0"/>
                  <a:t>9</a:t>
                </a:r>
                <a:r>
                  <a:rPr lang="zh-CN" altLang="en-US" dirty="0" smtClean="0"/>
                  <a:t>中</a:t>
                </a:r>
                <a:r>
                  <a:rPr lang="zh-CN" altLang="en-US" dirty="0"/>
                  <a:t>得到的各个子载波上的功率基础上再乘以一个比例因子，使得发射总功率</a:t>
                </a:r>
                <a14:m>
                  <m:oMath xmlns:m="http://schemas.openxmlformats.org/officeDocument/2006/math">
                    <m:r>
                      <a:rPr lang="zh-CN" altLang="en-US" i="1">
                        <a:latin typeface="Cambria Math" panose="02040503050406030204" pitchFamily="18" charset="0"/>
                      </a:rPr>
                      <m:t>𝑃</m:t>
                    </m:r>
                    <m:r>
                      <a:rPr lang="zh-CN" altLang="en-US">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a:latin typeface="Cambria Math" panose="02040503050406030204" pitchFamily="18" charset="0"/>
                          </a:rPr>
                          <m:t>=0</m:t>
                        </m:r>
                      </m:sub>
                      <m:sup>
                        <m:r>
                          <a:rPr lang="zh-CN" altLang="en-US" i="1">
                            <a:latin typeface="Cambria Math" panose="02040503050406030204" pitchFamily="18" charset="0"/>
                          </a:rPr>
                          <m:t>𝑁</m:t>
                        </m:r>
                        <m:r>
                          <a:rPr lang="zh-CN" altLang="en-US">
                            <a:latin typeface="Cambria Math" panose="02040503050406030204" pitchFamily="18" charset="0"/>
                          </a:rPr>
                          <m:t>−1</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e>
                    </m:nary>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𝑡𝑜𝑡𝑎𝑙</m:t>
                        </m:r>
                      </m:sub>
                    </m:sSub>
                  </m:oMath>
                </a14:m>
                <a:r>
                  <a:rPr lang="zh-CN" altLang="en-US" dirty="0"/>
                  <a:t>，</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𝑡𝑜𝑡𝑎𝑙</m:t>
                        </m:r>
                      </m:sub>
                    </m:sSub>
                  </m:oMath>
                </a14:m>
                <a:r>
                  <a:rPr lang="zh-CN" altLang="en-US" dirty="0"/>
                  <a:t>表示额定功率。</a:t>
                </a:r>
              </a:p>
            </p:txBody>
          </p:sp>
        </mc:Choice>
        <mc:Fallback xmlns="">
          <p:sp>
            <p:nvSpPr>
              <p:cNvPr id="8" name="文本框 7"/>
              <p:cNvSpPr txBox="1">
                <a:spLocks noRot="1" noChangeAspect="1" noMove="1" noResize="1" noEditPoints="1" noAdjustHandles="1" noChangeArrowheads="1" noChangeShapeType="1" noTextEdit="1"/>
              </p:cNvSpPr>
              <p:nvPr/>
            </p:nvSpPr>
            <p:spPr>
              <a:xfrm>
                <a:off x="381000" y="1274857"/>
                <a:ext cx="8610600" cy="3589316"/>
              </a:xfrm>
              <a:prstGeom prst="rect">
                <a:avLst/>
              </a:prstGeom>
              <a:blipFill rotWithShape="0">
                <a:blip r:embed="rId4"/>
                <a:stretch>
                  <a:fillRect l="-637" t="-16978" r="-354" b="-183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9398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smtClean="0">
                <a:latin typeface="Calibri"/>
                <a:cs typeface="Calibri"/>
              </a:rPr>
              <a:t>4</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rPr>
              <a:t>Fischer</a:t>
            </a:r>
            <a:r>
              <a:rPr lang="zh-CN" altLang="en-US" sz="2400" b="1" dirty="0">
                <a:latin typeface="黑体" panose="02010609060101010101" pitchFamily="49" charset="-122"/>
                <a:ea typeface="黑体" panose="02010609060101010101" pitchFamily="49" charset="-122"/>
              </a:rPr>
              <a:t>算法</a:t>
            </a: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mc:AlternateContent xmlns:mc="http://schemas.openxmlformats.org/markup-compatibility/2006">
        <mc:Choice xmlns:a14="http://schemas.microsoft.com/office/drawing/2010/main" Requires="a14">
          <p:sp>
            <p:nvSpPr>
              <p:cNvPr id="8" name="文本框 7"/>
              <p:cNvSpPr txBox="1"/>
              <p:nvPr/>
            </p:nvSpPr>
            <p:spPr>
              <a:xfrm>
                <a:off x="533400" y="1274857"/>
                <a:ext cx="8382000" cy="4547720"/>
              </a:xfrm>
              <a:prstGeom prst="rect">
                <a:avLst/>
              </a:prstGeom>
              <a:noFill/>
            </p:spPr>
            <p:txBody>
              <a:bodyPr wrap="square" rtlCol="0">
                <a:spAutoFit/>
              </a:bodyPr>
              <a:lstStyle/>
              <a:p>
                <a:r>
                  <a:rPr lang="zh-CN" altLang="en-US" b="1" dirty="0" smtClean="0"/>
                  <a:t>步骤</a:t>
                </a:r>
                <a:r>
                  <a:rPr lang="en-US" altLang="zh-CN" b="1" dirty="0"/>
                  <a:t>1</a:t>
                </a:r>
                <a:r>
                  <a:rPr lang="zh-CN" altLang="en-US" dirty="0" smtClean="0"/>
                  <a:t>：首先</a:t>
                </a:r>
                <a:r>
                  <a:rPr lang="zh-CN" altLang="en-US" dirty="0"/>
                  <a:t>计算各子载波上的等效噪声方差（等于实际噪声方差除以信道增益</a:t>
                </a:r>
                <a:r>
                  <a:rPr lang="zh-CN" altLang="en-US" dirty="0" smtClean="0"/>
                  <a:t>）。</a:t>
                </a:r>
                <a:r>
                  <a:rPr lang="zh-CN" altLang="en-US" dirty="0"/>
                  <a:t>然后计算各子载波上的对数噪声</a:t>
                </a:r>
                <a14:m>
                  <m:oMath xmlns:m="http://schemas.openxmlformats.org/officeDocument/2006/math">
                    <m:r>
                      <a:rPr lang="zh-CN" altLang="en-US" i="1">
                        <a:latin typeface="Cambria Math" panose="02040503050406030204" pitchFamily="18" charset="0"/>
                      </a:rPr>
                      <m:t>𝐿𝐷</m:t>
                    </m:r>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𝑘</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log</m:t>
                        </m:r>
                      </m:e>
                      <m:sub>
                        <m:r>
                          <a:rPr lang="zh-CN" altLang="en-US">
                            <a:latin typeface="Cambria Math" panose="02040503050406030204" pitchFamily="18" charset="0"/>
                          </a:rPr>
                          <m:t>2</m:t>
                        </m:r>
                      </m:sub>
                    </m:sSub>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𝑘</m:t>
                        </m:r>
                      </m:sub>
                      <m:sup>
                        <m:r>
                          <a:rPr lang="zh-CN" altLang="en-US">
                            <a:latin typeface="Cambria Math" panose="02040503050406030204" pitchFamily="18" charset="0"/>
                          </a:rPr>
                          <m:t>2</m:t>
                        </m:r>
                      </m:sup>
                    </m:sSubSup>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=0,1,⋯,</m:t>
                    </m:r>
                    <m:r>
                      <a:rPr lang="zh-CN" altLang="en-US" i="1">
                        <a:latin typeface="Cambria Math" panose="02040503050406030204" pitchFamily="18" charset="0"/>
                      </a:rPr>
                      <m:t>𝑁</m:t>
                    </m:r>
                    <m:r>
                      <a:rPr lang="zh-CN" altLang="en-US">
                        <a:latin typeface="Cambria Math" panose="02040503050406030204" pitchFamily="18" charset="0"/>
                      </a:rPr>
                      <m:t>−1</m:t>
                    </m:r>
                  </m:oMath>
                </a14:m>
                <a:r>
                  <a:rPr lang="zh-CN" altLang="en-US" dirty="0"/>
                  <a:t>，将这些值保存下来，之后的计算中可以重复使用；初始化</a:t>
                </a:r>
                <a14:m>
                  <m:oMath xmlns:m="http://schemas.openxmlformats.org/officeDocument/2006/math">
                    <m:d>
                      <m:dPr>
                        <m:begChr m:val=""/>
                        <m:endChr m:val="}"/>
                        <m:ctrlPr>
                          <a:rPr lang="zh-CN" altLang="en-US" i="1">
                            <a:latin typeface="Cambria Math" panose="02040503050406030204" pitchFamily="18" charset="0"/>
                          </a:rPr>
                        </m:ctrlPr>
                      </m:dPr>
                      <m:e>
                        <m:r>
                          <m:rPr>
                            <m:nor/>
                          </m:rPr>
                          <a:rPr lang="zh-CN" altLang="en-US"/>
                          <m:t>I</m:t>
                        </m:r>
                        <m:r>
                          <a:rPr lang="zh-CN" altLang="en-US">
                            <a:latin typeface="Cambria Math" panose="02040503050406030204" pitchFamily="18" charset="0"/>
                          </a:rPr>
                          <m:t>={0,1,⋯,</m:t>
                        </m:r>
                        <m:r>
                          <a:rPr lang="zh-CN" altLang="en-US" i="1">
                            <a:latin typeface="Cambria Math" panose="02040503050406030204" pitchFamily="18" charset="0"/>
                          </a:rPr>
                          <m:t>𝑁</m:t>
                        </m:r>
                        <m:r>
                          <a:rPr lang="zh-CN" altLang="en-US">
                            <a:latin typeface="Cambria Math" panose="02040503050406030204" pitchFamily="18" charset="0"/>
                          </a:rPr>
                          <m:t>−1</m:t>
                        </m:r>
                      </m:e>
                    </m:d>
                  </m:oMath>
                </a14:m>
                <a:r>
                  <a:rPr lang="zh-CN" altLang="en-US" dirty="0"/>
                  <a:t>，</a:t>
                </a:r>
                <a14:m>
                  <m:oMath xmlns:m="http://schemas.openxmlformats.org/officeDocument/2006/math">
                    <m:sSup>
                      <m:sSupPr>
                        <m:ctrlPr>
                          <a:rPr lang="zh-CN" altLang="en-US" i="1" smtClean="0">
                            <a:latin typeface="Cambria Math" panose="02040503050406030204" pitchFamily="18" charset="0"/>
                          </a:rPr>
                        </m:ctrlPr>
                      </m:sSupPr>
                      <m:e>
                        <m:r>
                          <a:rPr lang="zh-CN" altLang="en-US" i="1">
                            <a:latin typeface="Cambria Math" panose="02040503050406030204" pitchFamily="18" charset="0"/>
                          </a:rPr>
                          <m:t>𝑁</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𝑁</m:t>
                    </m:r>
                  </m:oMath>
                </a14:m>
                <a:r>
                  <a:rPr lang="zh-CN" altLang="en-US" dirty="0" smtClean="0"/>
                  <a:t>。</a:t>
                </a:r>
                <a:endParaRPr lang="en-US" altLang="zh-CN" dirty="0" smtClean="0"/>
              </a:p>
              <a:p>
                <a:r>
                  <a:rPr lang="zh-CN" altLang="en-US" b="1" dirty="0"/>
                  <a:t>步骤</a:t>
                </a:r>
                <a:r>
                  <a:rPr lang="en-US" altLang="zh-CN" b="1" dirty="0"/>
                  <a:t>2</a:t>
                </a:r>
                <a:r>
                  <a:rPr lang="zh-CN" altLang="en-US" dirty="0" smtClean="0"/>
                  <a:t>：计算</a:t>
                </a:r>
                <a:r>
                  <a:rPr lang="zh-CN" altLang="en-US" dirty="0"/>
                  <a:t>可用的子载波上应该分配的比特数</a:t>
                </a:r>
                <a:r>
                  <a:rPr lang="zh-CN" altLang="en-US" dirty="0" smtClean="0"/>
                  <a:t>：</a:t>
                </a:r>
                <a:endParaRPr lang="en-US" altLang="zh-CN" dirty="0" smtClean="0"/>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r>
                            <a:rPr lang="zh-CN" altLang="en-US">
                              <a:latin typeface="Cambria Math" panose="02040503050406030204" pitchFamily="18" charset="0"/>
                            </a:rPr>
                            <m:t>+</m:t>
                          </m:r>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m:t>
                              </m:r>
                              <m:r>
                                <m:rPr>
                                  <m:nor/>
                                </m:rPr>
                                <a:rPr lang="zh-CN" altLang="en-US" i="1">
                                  <a:latin typeface="Cambria Math" panose="02040503050406030204" pitchFamily="18" charset="0"/>
                                </a:rPr>
                                <m:t>I</m:t>
                              </m:r>
                            </m:sub>
                            <m:sup/>
                            <m:e>
                              <m:r>
                                <a:rPr lang="zh-CN" altLang="en-US" i="1">
                                  <a:latin typeface="Cambria Math" panose="02040503050406030204" pitchFamily="18" charset="0"/>
                                </a:rPr>
                                <m:t>𝐿</m:t>
                              </m:r>
                            </m:e>
                          </m:nary>
                          <m:r>
                            <a:rPr lang="zh-CN" altLang="en-US" i="1">
                              <a:latin typeface="Cambria Math" panose="02040503050406030204" pitchFamily="18" charset="0"/>
                            </a:rPr>
                            <m:t>𝐷</m:t>
                          </m:r>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𝑖</m:t>
                              </m:r>
                            </m:sub>
                          </m:sSub>
                        </m:num>
                        <m:den>
                          <m:sSup>
                            <m:sSupPr>
                              <m:ctrlPr>
                                <a:rPr lang="zh-CN" altLang="en-US" i="1">
                                  <a:latin typeface="Cambria Math" panose="02040503050406030204" pitchFamily="18" charset="0"/>
                                </a:rPr>
                              </m:ctrlPr>
                            </m:sSupPr>
                            <m:e>
                              <m:r>
                                <a:rPr lang="zh-CN" altLang="en-US" i="1">
                                  <a:latin typeface="Cambria Math" panose="02040503050406030204" pitchFamily="18" charset="0"/>
                                </a:rPr>
                                <m:t>𝑁</m:t>
                              </m:r>
                            </m:e>
                            <m:sup>
                              <m:r>
                                <a:rPr lang="zh-CN" altLang="en-US">
                                  <a:latin typeface="Cambria Math" panose="02040503050406030204" pitchFamily="18" charset="0"/>
                                </a:rPr>
                                <m:t>′</m:t>
                              </m:r>
                            </m:sup>
                          </m:sSup>
                        </m:den>
                      </m:f>
                      <m:r>
                        <a:rPr lang="zh-CN" altLang="en-US">
                          <a:latin typeface="Cambria Math" panose="02040503050406030204" pitchFamily="18" charset="0"/>
                        </a:rPr>
                        <m:t>−</m:t>
                      </m:r>
                      <m:r>
                        <a:rPr lang="zh-CN" altLang="en-US" i="1">
                          <a:latin typeface="Cambria Math" panose="02040503050406030204" pitchFamily="18" charset="0"/>
                        </a:rPr>
                        <m:t>𝐿𝐷</m:t>
                      </m:r>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𝑘</m:t>
                          </m:r>
                        </m:sub>
                      </m:sSub>
                    </m:oMath>
                  </m:oMathPara>
                </a14:m>
                <a:endParaRPr lang="zh-CN" altLang="en-US" dirty="0"/>
              </a:p>
              <a:p>
                <a:r>
                  <a:rPr lang="zh-CN" altLang="en-US" b="1" dirty="0"/>
                  <a:t>步骤</a:t>
                </a:r>
                <a:r>
                  <a:rPr lang="en-US" altLang="zh-CN" b="1" dirty="0"/>
                  <a:t>3</a:t>
                </a:r>
                <a:r>
                  <a:rPr lang="zh-CN" altLang="en-US" dirty="0" smtClean="0"/>
                  <a:t>：在</a:t>
                </a:r>
                <a:r>
                  <a:rPr lang="zh-CN" altLang="en-US" dirty="0"/>
                  <a:t>集合</a:t>
                </a:r>
                <a14:m>
                  <m:oMath xmlns:m="http://schemas.openxmlformats.org/officeDocument/2006/math">
                    <m:r>
                      <m:rPr>
                        <m:nor/>
                      </m:rPr>
                      <a:rPr lang="zh-CN" altLang="en-US"/>
                      <m:t>I</m:t>
                    </m:r>
                  </m:oMath>
                </a14:m>
                <a:r>
                  <a:rPr lang="zh-CN" altLang="en-US" dirty="0"/>
                  <a:t>中去掉所有</a:t>
                </a:r>
                <a14:m>
                  <m:oMath xmlns:m="http://schemas.openxmlformats.org/officeDocument/2006/math">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)≤0</m:t>
                    </m:r>
                  </m:oMath>
                </a14:m>
                <a:r>
                  <a:rPr lang="zh-CN" altLang="en-US" dirty="0" smtClean="0"/>
                  <a:t>的</a:t>
                </a:r>
                <a:r>
                  <a:rPr lang="en-US" altLang="zh-CN" dirty="0" smtClean="0"/>
                  <a:t>k</a:t>
                </a:r>
                <a:r>
                  <a:rPr lang="zh-CN" altLang="en-US" dirty="0" smtClean="0"/>
                  <a:t>，</a:t>
                </a:r>
                <a:r>
                  <a:rPr lang="zh-CN" altLang="en-US" dirty="0"/>
                  <a:t>并且更新</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𝑁</m:t>
                        </m:r>
                      </m:e>
                      <m:sup>
                        <m:r>
                          <a:rPr lang="zh-CN" altLang="en-US">
                            <a:latin typeface="Cambria Math" panose="02040503050406030204" pitchFamily="18" charset="0"/>
                          </a:rPr>
                          <m:t>′</m:t>
                        </m:r>
                      </m:sup>
                    </m:sSup>
                    <m:r>
                      <a:rPr lang="zh-CN" altLang="en-US" i="1">
                        <a:latin typeface="Cambria Math" panose="02040503050406030204" pitchFamily="18" charset="0"/>
                      </a:rPr>
                      <m:t> </m:t>
                    </m:r>
                  </m:oMath>
                </a14:m>
                <a:r>
                  <a:rPr lang="zh-CN" altLang="en-US" dirty="0"/>
                  <a:t>，跳转</a:t>
                </a:r>
                <a:r>
                  <a:rPr lang="zh-CN" altLang="en-US" dirty="0" smtClean="0"/>
                  <a:t>到步骤</a:t>
                </a:r>
                <a:r>
                  <a:rPr lang="en-US" altLang="zh-CN" dirty="0" smtClean="0"/>
                  <a:t>2</a:t>
                </a:r>
                <a:r>
                  <a:rPr lang="zh-CN" altLang="en-US" dirty="0" smtClean="0"/>
                  <a:t>执行</a:t>
                </a:r>
                <a:r>
                  <a:rPr lang="zh-CN" altLang="en-US" dirty="0"/>
                  <a:t>，直</a:t>
                </a:r>
                <a14:m>
                  <m:oMath xmlns:m="http://schemas.openxmlformats.org/officeDocument/2006/math">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)&gt;0,∀</m:t>
                    </m:r>
                    <m:r>
                      <a:rPr lang="zh-CN" altLang="en-US" i="1">
                        <a:latin typeface="Cambria Math" panose="02040503050406030204" pitchFamily="18" charset="0"/>
                      </a:rPr>
                      <m:t>𝑘</m:t>
                    </m:r>
                    <m:r>
                      <a:rPr lang="zh-CN" altLang="en-US">
                        <a:latin typeface="Cambria Math" panose="02040503050406030204" pitchFamily="18" charset="0"/>
                      </a:rPr>
                      <m:t>∈</m:t>
                    </m:r>
                    <m:r>
                      <m:rPr>
                        <m:nor/>
                      </m:rPr>
                      <a:rPr lang="zh-CN" altLang="en-US" i="1">
                        <a:latin typeface="Cambria Math" panose="02040503050406030204" pitchFamily="18" charset="0"/>
                      </a:rPr>
                      <m:t>I</m:t>
                    </m:r>
                  </m:oMath>
                </a14:m>
                <a:r>
                  <a:rPr lang="zh-CN" altLang="en-US" dirty="0" smtClean="0"/>
                  <a:t>。</a:t>
                </a:r>
                <a:endParaRPr lang="en-US" altLang="zh-CN" dirty="0" smtClean="0"/>
              </a:p>
              <a:p>
                <a:r>
                  <a:rPr lang="zh-CN" altLang="en-US" b="1" dirty="0"/>
                  <a:t>步骤</a:t>
                </a:r>
                <a:r>
                  <a:rPr lang="en-US" altLang="zh-CN" b="1" dirty="0"/>
                  <a:t>4</a:t>
                </a:r>
                <a:r>
                  <a:rPr lang="zh-CN" altLang="en-US" dirty="0" smtClean="0"/>
                  <a:t>：量化</a:t>
                </a:r>
                <a:r>
                  <a:rPr lang="zh-CN" altLang="en-US" dirty="0"/>
                  <a:t>分配的比特，</a:t>
                </a:r>
                <a14:m>
                  <m:oMath xmlns:m="http://schemas.openxmlformats.org/officeDocument/2006/math">
                    <m:d>
                      <m:dPr>
                        <m:beg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𝑟𝑜𝑢𝑛𝑑</m:t>
                        </m:r>
                        <m:r>
                          <a:rPr lang="zh-CN" altLang="en-US">
                            <a:latin typeface="Cambria Math" panose="02040503050406030204" pitchFamily="18" charset="0"/>
                          </a:rPr>
                          <m:t>(</m:t>
                        </m:r>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e>
                    </m:d>
                  </m:oMath>
                </a14:m>
                <a:r>
                  <a:rPr lang="zh-CN" altLang="en-US" dirty="0"/>
                  <a:t>，记录</a:t>
                </a:r>
                <a14:m>
                  <m:oMath xmlns:m="http://schemas.openxmlformats.org/officeDocument/2006/math">
                    <m:r>
                      <a:rPr lang="zh-CN" altLang="en-US" i="1">
                        <a:latin typeface="Cambria Math" panose="02040503050406030204" pitchFamily="18" charset="0"/>
                      </a:rPr>
                      <m:t>𝑑𝑖𝑓𝑓</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d>
                      <m:dPr>
                        <m:ctrlPr>
                          <a:rPr lang="zh-CN" altLang="en-US" i="1">
                            <a:latin typeface="Cambria Math" panose="02040503050406030204" pitchFamily="18" charset="0"/>
                          </a:rPr>
                        </m:ctrlPr>
                      </m:dPr>
                      <m:e>
                        <m:r>
                          <a:rPr lang="zh-CN" altLang="en-US" i="1">
                            <a:latin typeface="Cambria Math" panose="02040503050406030204" pitchFamily="18" charset="0"/>
                          </a:rPr>
                          <m:t>𝑘</m:t>
                        </m:r>
                      </m:e>
                    </m:d>
                    <m:r>
                      <a:rPr lang="zh-CN" altLang="en-US" b="0" i="1" smtClean="0">
                        <a:latin typeface="Cambria Math" panose="02040503050406030204" pitchFamily="18" charset="0"/>
                      </a:rPr>
                      <m:t>。</m:t>
                    </m:r>
                  </m:oMath>
                </a14:m>
                <a:endParaRPr lang="zh-CN" altLang="en-US" dirty="0"/>
              </a:p>
              <a:p>
                <a:r>
                  <a:rPr lang="zh-CN" altLang="en-US" b="1" dirty="0"/>
                  <a:t>步骤</a:t>
                </a:r>
                <a:r>
                  <a:rPr lang="en-US" altLang="zh-CN" b="1" dirty="0"/>
                  <a:t>5</a:t>
                </a:r>
                <a:r>
                  <a:rPr lang="zh-CN" altLang="en-US" dirty="0" smtClean="0"/>
                  <a:t>：计算</a:t>
                </a:r>
                <a:r>
                  <a:rPr lang="zh-CN" altLang="en-US" dirty="0"/>
                  <a:t>总比特数</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𝑅</m:t>
                        </m:r>
                        <m:r>
                          <a:rPr lang="zh-CN" altLang="en-US">
                            <a:latin typeface="Cambria Math" panose="02040503050406030204" pitchFamily="18" charset="0"/>
                          </a:rPr>
                          <m:t>=</m:t>
                        </m:r>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a:latin typeface="Cambria Math" panose="02040503050406030204" pitchFamily="18" charset="0"/>
                              </a:rPr>
                              <m:t>∈</m:t>
                            </m:r>
                            <m:r>
                              <m:rPr>
                                <m:nor/>
                              </m:rPr>
                              <a:rPr lang="zh-CN" altLang="en-US" i="1">
                                <a:latin typeface="Cambria Math" panose="02040503050406030204" pitchFamily="18" charset="0"/>
                              </a:rPr>
                              <m:t>i</m:t>
                            </m:r>
                          </m:sub>
                          <m:sup/>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e>
                        </m:nary>
                        <m:r>
                          <a:rPr lang="zh-CN" altLang="en-US">
                            <a:latin typeface="Cambria Math" panose="02040503050406030204" pitchFamily="18" charset="0"/>
                          </a:rPr>
                          <m:t>(</m:t>
                        </m:r>
                        <m:r>
                          <a:rPr lang="zh-CN" altLang="en-US" i="1">
                            <a:latin typeface="Cambria Math" panose="02040503050406030204" pitchFamily="18" charset="0"/>
                          </a:rPr>
                          <m:t>𝑘</m:t>
                        </m:r>
                      </m:e>
                    </m:d>
                    <m:r>
                      <a:rPr lang="zh-CN" altLang="en-US" i="1">
                        <a:latin typeface="Cambria Math" panose="02040503050406030204" pitchFamily="18" charset="0"/>
                      </a:rPr>
                      <m:t>，若</m:t>
                    </m:r>
                    <m:r>
                      <a:rPr lang="zh-CN" altLang="en-US" i="1">
                        <a:latin typeface="Cambria Math" panose="02040503050406030204" pitchFamily="18" charset="0"/>
                      </a:rPr>
                      <m:t>𝑅</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r>
                      <a:rPr lang="zh-CN" altLang="en-US" i="1">
                        <a:latin typeface="Cambria Math" panose="02040503050406030204" pitchFamily="18" charset="0"/>
                      </a:rPr>
                      <m:t>，则跳</m:t>
                    </m:r>
                    <m:r>
                      <a:rPr lang="zh-CN" altLang="en-US" b="0" i="1" smtClean="0">
                        <a:latin typeface="Cambria Math" panose="02040503050406030204" pitchFamily="18" charset="0"/>
                      </a:rPr>
                      <m:t>转，</m:t>
                    </m:r>
                    <m:r>
                      <a:rPr lang="zh-CN" altLang="en-US" i="1">
                        <a:latin typeface="Cambria Math" panose="02040503050406030204" pitchFamily="18" charset="0"/>
                      </a:rPr>
                      <m:t>否</m:t>
                    </m:r>
                    <m:r>
                      <a:rPr lang="zh-CN" altLang="en-US" b="0" i="1" smtClean="0">
                        <a:latin typeface="Cambria Math" panose="02040503050406030204" pitchFamily="18" charset="0"/>
                      </a:rPr>
                      <m:t>则</m:t>
                    </m:r>
                    <m:r>
                      <a:rPr lang="zh-CN" altLang="en-US" i="1">
                        <a:latin typeface="Cambria Math" panose="02040503050406030204" pitchFamily="18" charset="0"/>
                      </a:rPr>
                      <m:t>调整</m:t>
                    </m:r>
                  </m:oMath>
                </a14:m>
                <a:r>
                  <a:rPr lang="zh-CN" altLang="en-US" dirty="0" smtClean="0"/>
                  <a:t>。</a:t>
                </a:r>
                <a:endParaRPr lang="en-US" altLang="zh-CN" dirty="0" smtClean="0"/>
              </a:p>
              <a:p>
                <a:r>
                  <a:rPr lang="zh-CN" altLang="en-US" b="1" dirty="0"/>
                  <a:t>步骤</a:t>
                </a:r>
                <a:r>
                  <a:rPr lang="en-US" altLang="zh-CN" b="1" dirty="0"/>
                  <a:t>6</a:t>
                </a:r>
                <a:r>
                  <a:rPr lang="zh-CN" altLang="en-US" dirty="0" smtClean="0"/>
                  <a:t>：最后</a:t>
                </a:r>
                <a:r>
                  <a:rPr lang="zh-CN" altLang="en-US" dirty="0"/>
                  <a:t>根据各个子载波上分配的比特数，按下式计算各子载波上应该分配的功率</a:t>
                </a:r>
                <a:r>
                  <a:rPr lang="zh-CN" altLang="en-US" dirty="0" smtClean="0"/>
                  <a:t>：</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𝑡𝑜𝑡𝑎𝑙</m:t>
                              </m:r>
                            </m:sub>
                          </m:sSub>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𝑘</m:t>
                              </m:r>
                            </m:sub>
                            <m:sup>
                              <m:r>
                                <a:rPr lang="zh-CN" altLang="en-US">
                                  <a:latin typeface="Cambria Math" panose="02040503050406030204" pitchFamily="18" charset="0"/>
                                </a:rPr>
                                <m:t>2</m:t>
                              </m:r>
                            </m:sup>
                          </m:sSubSup>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d>
                                <m:dPr>
                                  <m:beg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𝑘</m:t>
                                  </m:r>
                                </m:e>
                              </m:d>
                            </m:sup>
                          </m:sSup>
                        </m:num>
                        <m:den>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m:t>
                              </m:r>
                              <m:r>
                                <m:rPr>
                                  <m:nor/>
                                </m:rPr>
                                <a:rPr lang="zh-CN" altLang="en-US" i="1">
                                  <a:latin typeface="Cambria Math" panose="02040503050406030204" pitchFamily="18" charset="0"/>
                                </a:rPr>
                                <m:t>I</m:t>
                              </m:r>
                            </m:sub>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𝑖</m:t>
                                  </m:r>
                                </m:sub>
                                <m:sup>
                                  <m:r>
                                    <a:rPr lang="zh-CN" altLang="en-US">
                                      <a:latin typeface="Cambria Math" panose="02040503050406030204" pitchFamily="18" charset="0"/>
                                    </a:rPr>
                                    <m:t>2</m:t>
                                  </m:r>
                                </m:sup>
                              </m:sSubSup>
                            </m:e>
                          </m:nary>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d>
                                <m:dPr>
                                  <m:beg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𝑏</m:t>
                                      </m:r>
                                    </m:e>
                                  </m:acc>
                                  <m:r>
                                    <a:rPr lang="zh-CN" altLang="en-US">
                                      <a:latin typeface="Cambria Math" panose="02040503050406030204" pitchFamily="18" charset="0"/>
                                    </a:rPr>
                                    <m:t>(</m:t>
                                  </m:r>
                                  <m:r>
                                    <a:rPr lang="zh-CN" altLang="en-US" i="1">
                                      <a:latin typeface="Cambria Math" panose="02040503050406030204" pitchFamily="18" charset="0"/>
                                    </a:rPr>
                                    <m:t>𝑖</m:t>
                                  </m:r>
                                </m:e>
                              </m:d>
                            </m:sup>
                          </m:sSup>
                        </m:den>
                      </m:f>
                    </m:oMath>
                  </m:oMathPara>
                </a14:m>
                <a:endParaRPr lang="zh-CN" altLang="en-US" dirty="0"/>
              </a:p>
              <a:p>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533400" y="1274857"/>
                <a:ext cx="8382000" cy="4547720"/>
              </a:xfrm>
              <a:prstGeom prst="rect">
                <a:avLst/>
              </a:prstGeom>
              <a:blipFill rotWithShape="0">
                <a:blip r:embed="rId4"/>
                <a:stretch>
                  <a:fillRect l="-655" t="-1072" r="-24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6011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a:latin typeface="Calibri"/>
                <a:cs typeface="Calibri"/>
              </a:rPr>
              <a:t>5</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三种经典算法性能比较</a:t>
            </a: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sp>
        <p:nvSpPr>
          <p:cNvPr id="8" name="文本框 7"/>
          <p:cNvSpPr txBox="1"/>
          <p:nvPr/>
        </p:nvSpPr>
        <p:spPr>
          <a:xfrm>
            <a:off x="381000" y="1274857"/>
            <a:ext cx="8610600" cy="646331"/>
          </a:xfrm>
          <a:prstGeom prst="rect">
            <a:avLst/>
          </a:prstGeom>
          <a:noFill/>
        </p:spPr>
        <p:txBody>
          <a:bodyPr wrap="square" rtlCol="0">
            <a:spAutoFit/>
          </a:bodyPr>
          <a:lstStyle/>
          <a:p>
            <a:endParaRPr lang="zh-CN" altLang="en-US" dirty="0"/>
          </a:p>
          <a:p>
            <a:endParaRPr lang="zh-CN" altLang="en-US" dirty="0"/>
          </a:p>
        </p:txBody>
      </p:sp>
      <p:pic>
        <p:nvPicPr>
          <p:cNvPr id="10" name="图片 9"/>
          <p:cNvPicPr>
            <a:picLocks noChangeAspect="1"/>
          </p:cNvPicPr>
          <p:nvPr/>
        </p:nvPicPr>
        <p:blipFill>
          <a:blip r:embed="rId4"/>
          <a:stretch>
            <a:fillRect/>
          </a:stretch>
        </p:blipFill>
        <p:spPr>
          <a:xfrm>
            <a:off x="233748" y="1904913"/>
            <a:ext cx="4536000" cy="3405361"/>
          </a:xfrm>
          <a:prstGeom prst="rect">
            <a:avLst/>
          </a:prstGeom>
        </p:spPr>
      </p:pic>
      <p:pic>
        <p:nvPicPr>
          <p:cNvPr id="11" name="图片 10"/>
          <p:cNvPicPr>
            <a:picLocks noChangeAspect="1"/>
          </p:cNvPicPr>
          <p:nvPr/>
        </p:nvPicPr>
        <p:blipFill>
          <a:blip r:embed="rId4"/>
          <a:stretch>
            <a:fillRect/>
          </a:stretch>
        </p:blipFill>
        <p:spPr>
          <a:xfrm>
            <a:off x="4365724" y="1904913"/>
            <a:ext cx="4536000" cy="3405361"/>
          </a:xfrm>
          <a:prstGeom prst="rect">
            <a:avLst/>
          </a:prstGeom>
        </p:spPr>
      </p:pic>
    </p:spTree>
    <p:extLst>
      <p:ext uri="{BB962C8B-B14F-4D97-AF65-F5344CB8AC3E}">
        <p14:creationId xmlns:p14="http://schemas.microsoft.com/office/powerpoint/2010/main" val="3026829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smtClean="0">
                <a:latin typeface="Calibri"/>
                <a:cs typeface="Calibri"/>
              </a:rPr>
              <a:t>6</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rPr>
              <a:t>SBLA</a:t>
            </a:r>
            <a:r>
              <a:rPr lang="zh-CN" altLang="en-US" sz="2400" b="1" dirty="0">
                <a:latin typeface="黑体" panose="02010609060101010101" pitchFamily="49" charset="-122"/>
                <a:ea typeface="黑体" panose="02010609060101010101" pitchFamily="49" charset="-122"/>
              </a:rPr>
              <a:t>算法</a:t>
            </a: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sp>
        <p:nvSpPr>
          <p:cNvPr id="8" name="文本框 7"/>
          <p:cNvSpPr txBox="1"/>
          <p:nvPr/>
        </p:nvSpPr>
        <p:spPr>
          <a:xfrm>
            <a:off x="381000" y="1274857"/>
            <a:ext cx="8610600" cy="646331"/>
          </a:xfrm>
          <a:prstGeom prst="rect">
            <a:avLst/>
          </a:prstGeom>
          <a:noFill/>
        </p:spPr>
        <p:txBody>
          <a:bodyPr wrap="square" rtlCol="0">
            <a:spAutoFit/>
          </a:bodyPr>
          <a:lstStyle/>
          <a:p>
            <a:endParaRPr lang="zh-CN" altLang="en-US" dirty="0"/>
          </a:p>
          <a:p>
            <a:endParaRPr lang="zh-CN" altLang="en-US" dirty="0"/>
          </a:p>
        </p:txBody>
      </p:sp>
      <mc:AlternateContent xmlns:mc="http://schemas.openxmlformats.org/markup-compatibility/2006" xmlns:a14="http://schemas.microsoft.com/office/drawing/2010/main">
        <mc:Choice Requires="a14">
          <p:sp>
            <p:nvSpPr>
              <p:cNvPr id="10" name="文本框 9"/>
              <p:cNvSpPr txBox="1"/>
              <p:nvPr/>
            </p:nvSpPr>
            <p:spPr>
              <a:xfrm>
                <a:off x="609600" y="1371600"/>
                <a:ext cx="8001000" cy="4504375"/>
              </a:xfrm>
              <a:prstGeom prst="rect">
                <a:avLst/>
              </a:prstGeom>
              <a:noFill/>
            </p:spPr>
            <p:txBody>
              <a:bodyPr wrap="square" rtlCol="0">
                <a:spAutoFit/>
              </a:bodyPr>
              <a:lstStyle/>
              <a:p>
                <a:r>
                  <a:rPr lang="zh-CN" altLang="en-US" b="1" dirty="0"/>
                  <a:t>步骤</a:t>
                </a:r>
                <a:r>
                  <a:rPr lang="en-US" altLang="zh-CN" b="1" dirty="0"/>
                  <a:t>1</a:t>
                </a:r>
                <a:r>
                  <a:rPr lang="zh-CN" altLang="en-US" dirty="0" smtClean="0"/>
                  <a:t>：根据</a:t>
                </a:r>
                <a:r>
                  <a:rPr lang="zh-CN" altLang="en-US" dirty="0"/>
                  <a:t>总子载波数量确定分组数</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𝐵</m:t>
                        </m:r>
                      </m:sub>
                    </m:sSub>
                  </m:oMath>
                </a14:m>
                <a:r>
                  <a:rPr lang="zh-CN" altLang="en-US" dirty="0"/>
                  <a:t>及每组中包含的子载波数</a:t>
                </a:r>
                <a14:m>
                  <m:oMath xmlns:m="http://schemas.openxmlformats.org/officeDocument/2006/math">
                    <m:r>
                      <a:rPr lang="zh-CN" altLang="en-US" i="1">
                        <a:latin typeface="Cambria Math" panose="02040503050406030204" pitchFamily="18" charset="0"/>
                      </a:rPr>
                      <m:t>𝑀</m:t>
                    </m:r>
                  </m:oMath>
                </a14:m>
                <a:r>
                  <a:rPr lang="zh-CN" altLang="en-US" dirty="0"/>
                  <a:t>，计算各组的平均信噪比</a:t>
                </a:r>
                <a:r>
                  <a:rPr lang="zh-CN" altLang="en-US" dirty="0" smtClean="0"/>
                  <a:t>：</a:t>
                </a:r>
                <a:endParaRPr lang="en-US" altLang="zh-CN" dirty="0" smtClean="0"/>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𝑚𝑒𝑎𝑛</m:t>
                          </m:r>
                        </m:sub>
                      </m:sSub>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𝑀</m:t>
                          </m:r>
                        </m:den>
                      </m:f>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a:latin typeface="Cambria Math" panose="02040503050406030204" pitchFamily="18" charset="0"/>
                            </a:rPr>
                            <m:t>=1</m:t>
                          </m:r>
                        </m:sub>
                        <m:sup>
                          <m:r>
                            <a:rPr lang="zh-CN" altLang="en-US" i="1">
                              <a:latin typeface="Cambria Math" panose="02040503050406030204" pitchFamily="18" charset="0"/>
                            </a:rPr>
                            <m:t>𝑀</m:t>
                          </m:r>
                        </m:sup>
                        <m:e>
                          <m:r>
                            <a:rPr lang="zh-CN" altLang="en-US" i="1">
                              <a:latin typeface="Cambria Math" panose="02040503050406030204" pitchFamily="18" charset="0"/>
                            </a:rPr>
                            <m:t>𝑆</m:t>
                          </m:r>
                        </m:e>
                      </m:nary>
                      <m:r>
                        <a:rPr lang="zh-CN" altLang="en-US" i="1">
                          <a:latin typeface="Cambria Math" panose="02040503050406030204" pitchFamily="18" charset="0"/>
                        </a:rPr>
                        <m:t>𝑁𝑅</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=1,2,⋯,</m:t>
                      </m:r>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𝐵</m:t>
                          </m:r>
                        </m:sub>
                      </m:sSub>
                    </m:oMath>
                  </m:oMathPara>
                </a14:m>
                <a:endParaRPr lang="zh-CN" altLang="en-US" dirty="0"/>
              </a:p>
              <a:p>
                <a:r>
                  <a:rPr lang="zh-CN" altLang="en-US" b="1" dirty="0"/>
                  <a:t>步骤</a:t>
                </a:r>
                <a:r>
                  <a:rPr lang="en-US" altLang="zh-CN" b="1" dirty="0"/>
                  <a:t>2</a:t>
                </a:r>
                <a:r>
                  <a:rPr lang="zh-CN" altLang="en-US" dirty="0" smtClean="0"/>
                  <a:t>：假设</a:t>
                </a:r>
                <a:r>
                  <a:rPr lang="zh-CN" altLang="en-US" dirty="0"/>
                  <a:t>第</a:t>
                </a:r>
                <a:r>
                  <a:rPr lang="en-US" altLang="zh-CN" dirty="0" err="1"/>
                  <a:t>i</a:t>
                </a:r>
                <a:r>
                  <a:rPr lang="zh-CN" altLang="en-US" dirty="0"/>
                  <a:t>各子载波组中分配的比特数为</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𝐵</m:t>
                        </m:r>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，使用条件</a:t>
                </a:r>
                <a14:m>
                  <m:oMath xmlns:m="http://schemas.openxmlformats.org/officeDocument/2006/math">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𝑡h</m:t>
                            </m:r>
                          </m:sub>
                        </m:sSub>
                        <m:r>
                          <a:rPr lang="zh-CN" altLang="en-US">
                            <a:latin typeface="Cambria Math" panose="02040503050406030204" pitchFamily="18" charset="0"/>
                          </a:rPr>
                          <m:t>[</m:t>
                        </m:r>
                        <m:r>
                          <a:rPr lang="zh-CN" altLang="en-US" i="1">
                            <a:latin typeface="Cambria Math" panose="02040503050406030204" pitchFamily="18" charset="0"/>
                          </a:rPr>
                          <m:t>𝐵</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𝑚𝑒𝑎𝑛</m:t>
                            </m:r>
                          </m:sub>
                        </m:sSub>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)&lt;</m:t>
                        </m:r>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𝑡h</m:t>
                            </m:r>
                          </m:sub>
                        </m:sSub>
                        <m:r>
                          <a:rPr lang="zh-CN" altLang="en-US">
                            <a:latin typeface="Cambria Math" panose="02040503050406030204" pitchFamily="18" charset="0"/>
                          </a:rPr>
                          <m:t>[</m:t>
                        </m:r>
                        <m:r>
                          <a:rPr lang="zh-CN" altLang="en-US" i="1">
                            <a:latin typeface="Cambria Math" panose="02040503050406030204" pitchFamily="18" charset="0"/>
                          </a:rPr>
                          <m:t>𝐵</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)+1</m:t>
                        </m:r>
                      </m:e>
                    </m:d>
                  </m:oMath>
                </a14:m>
                <a:r>
                  <a:rPr lang="zh-CN" altLang="en-US" dirty="0"/>
                  <a:t>找到各子载波组的初始比特分配，然后计算并存储平均信噪比与该调制阶数对应的门限信噪比余量</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𝑑𝑖𝑓𝑓</m:t>
                            </m:r>
                          </m:sub>
                        </m:sSub>
                        <m:r>
                          <a:rPr lang="zh-CN" altLang="en-US">
                            <a:latin typeface="Cambria Math" panose="02040503050406030204" pitchFamily="18" charset="0"/>
                          </a:rPr>
                          <m:t>(</m:t>
                        </m:r>
                        <m:r>
                          <a:rPr lang="zh-CN" altLang="en-US" i="1">
                            <a:latin typeface="Cambria Math" panose="02040503050406030204" pitchFamily="18" charset="0"/>
                          </a:rPr>
                          <m:t>𝑖</m:t>
                        </m:r>
                      </m:e>
                    </m:d>
                  </m:oMath>
                </a14:m>
                <a:r>
                  <a:rPr lang="zh-CN" altLang="en-US" dirty="0"/>
                  <a:t>，其定义如下：</a:t>
                </a:r>
                <a:endParaRPr lang="en-US" altLang="zh-CN" dirty="0" smtClean="0"/>
              </a:p>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𝑑𝑖𝑓𝑓</m:t>
                              </m:r>
                            </m:sub>
                          </m:sSub>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𝑚𝑒𝑎𝑛</m:t>
                              </m:r>
                            </m:sub>
                          </m:sSub>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𝑡h</m:t>
                              </m:r>
                            </m:sub>
                          </m:sSub>
                          <m:r>
                            <a:rPr lang="zh-CN" altLang="en-US">
                              <a:latin typeface="Cambria Math" panose="02040503050406030204" pitchFamily="18" charset="0"/>
                            </a:rPr>
                            <m:t>[</m:t>
                          </m:r>
                          <m:r>
                            <a:rPr lang="zh-CN" altLang="en-US" i="1">
                              <a:latin typeface="Cambria Math" panose="02040503050406030204" pitchFamily="18" charset="0"/>
                            </a:rPr>
                            <m:t>𝐵</m:t>
                          </m:r>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e>
                      </m:d>
                    </m:oMath>
                  </m:oMathPara>
                </a14:m>
                <a:endParaRPr lang="zh-CN" altLang="en-US" dirty="0"/>
              </a:p>
              <a:p>
                <a:r>
                  <a:rPr lang="zh-CN" altLang="en-US" b="1" dirty="0"/>
                  <a:t>步骤</a:t>
                </a:r>
                <a:r>
                  <a:rPr lang="en-US" altLang="zh-CN" b="1" dirty="0"/>
                  <a:t>3</a:t>
                </a:r>
                <a:r>
                  <a:rPr lang="zh-CN" altLang="en-US" dirty="0"/>
                  <a:t>：</a:t>
                </a:r>
                <a:r>
                  <a:rPr lang="zh-CN" altLang="en-US" dirty="0" smtClean="0"/>
                  <a:t>计算</a:t>
                </a:r>
                <a:r>
                  <a:rPr lang="zh-CN" altLang="en-US" dirty="0"/>
                  <a:t>初始分配的总速率：</a:t>
                </a:r>
                <a14:m>
                  <m:oMath xmlns:m="http://schemas.openxmlformats.org/officeDocument/2006/math">
                    <m:r>
                      <a:rPr lang="zh-CN" altLang="en-US" i="1">
                        <a:latin typeface="Cambria Math" panose="02040503050406030204" pitchFamily="18" charset="0"/>
                      </a:rPr>
                      <m:t>𝑅</m:t>
                    </m:r>
                    <m:r>
                      <a:rPr lang="zh-CN" altLang="en-US">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=1</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𝐵</m:t>
                            </m:r>
                          </m:sub>
                        </m:sSub>
                      </m:sup>
                      <m:e>
                        <m:r>
                          <a:rPr lang="zh-CN" altLang="en-US" i="1">
                            <a:latin typeface="Cambria Math" panose="02040503050406030204" pitchFamily="18" charset="0"/>
                          </a:rPr>
                          <m:t>𝑀</m:t>
                        </m:r>
                      </m:e>
                    </m:nary>
                    <m:r>
                      <a:rPr lang="zh-CN" altLang="en-US">
                        <a:latin typeface="Cambria Math" panose="02040503050406030204" pitchFamily="18" charset="0"/>
                      </a:rPr>
                      <m:t>·</m:t>
                    </m:r>
                    <m:r>
                      <a:rPr lang="zh-CN" altLang="en-US" i="1">
                        <a:latin typeface="Cambria Math" panose="02040503050406030204" pitchFamily="18" charset="0"/>
                      </a:rPr>
                      <m:t>𝐵</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b="0" i="1" smtClean="0">
                        <a:latin typeface="Cambria Math" panose="02040503050406030204" pitchFamily="18" charset="0"/>
                      </a:rPr>
                      <m:t>，若</m:t>
                    </m:r>
                    <m:r>
                      <a:rPr lang="zh-CN" altLang="en-US" i="1">
                        <a:latin typeface="Cambria Math" panose="02040503050406030204" pitchFamily="18" charset="0"/>
                      </a:rPr>
                      <m:t>𝑅</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𝑡𝑎𝑟𝑔𝑒𝑡</m:t>
                        </m:r>
                      </m:sub>
                    </m:sSub>
                    <m:r>
                      <a:rPr lang="zh-CN" altLang="en-US" b="0" i="1" smtClean="0">
                        <a:latin typeface="Cambria Math" panose="02040503050406030204" pitchFamily="18" charset="0"/>
                      </a:rPr>
                      <m:t>则</m:t>
                    </m:r>
                    <m:r>
                      <a:rPr lang="zh-CN" altLang="en-US" i="1">
                        <a:latin typeface="Cambria Math" panose="02040503050406030204" pitchFamily="18" charset="0"/>
                      </a:rPr>
                      <m:t>跳</m:t>
                    </m:r>
                    <m:r>
                      <a:rPr lang="zh-CN" altLang="en-US" b="0" i="1" smtClean="0">
                        <a:latin typeface="Cambria Math" panose="02040503050406030204" pitchFamily="18" charset="0"/>
                      </a:rPr>
                      <m:t>到</m:t>
                    </m:r>
                    <m:r>
                      <a:rPr lang="zh-CN" altLang="en-US" i="1">
                        <a:latin typeface="Cambria Math" panose="02040503050406030204" pitchFamily="18" charset="0"/>
                      </a:rPr>
                      <m:t>下一步</m:t>
                    </m:r>
                    <m:r>
                      <a:rPr lang="zh-CN" altLang="en-US" b="0" i="1" smtClean="0">
                        <a:latin typeface="Cambria Math" panose="02040503050406030204" pitchFamily="18" charset="0"/>
                      </a:rPr>
                      <m:t>，</m:t>
                    </m:r>
                    <m:r>
                      <a:rPr lang="zh-CN" altLang="en-US" i="1">
                        <a:latin typeface="Cambria Math" panose="02040503050406030204" pitchFamily="18" charset="0"/>
                      </a:rPr>
                      <m:t>否则</m:t>
                    </m:r>
                    <m:r>
                      <a:rPr lang="zh-CN" altLang="en-US" i="1" smtClean="0">
                        <a:latin typeface="Cambria Math" panose="02040503050406030204" pitchFamily="18" charset="0"/>
                      </a:rPr>
                      <m:t>根据</m:t>
                    </m:r>
                    <m:r>
                      <a:rPr lang="zh-CN" altLang="en-US" i="1">
                        <a:latin typeface="Cambria Math" panose="02040503050406030204" pitchFamily="18" charset="0"/>
                      </a:rPr>
                      <m:t>𝑆𝑁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𝑑𝑖𝑓𝑓</m:t>
                        </m:r>
                      </m:sub>
                    </m:sSub>
                    <m:r>
                      <a:rPr lang="zh-CN" altLang="en-US" i="1">
                        <a:latin typeface="Cambria Math" panose="02040503050406030204" pitchFamily="18" charset="0"/>
                      </a:rPr>
                      <m:t>调整</m:t>
                    </m:r>
                    <m:r>
                      <a:rPr lang="zh-CN" altLang="en-US" b="0" i="1" smtClean="0">
                        <a:latin typeface="Cambria Math" panose="02040503050406030204" pitchFamily="18" charset="0"/>
                      </a:rPr>
                      <m:t>。</m:t>
                    </m:r>
                  </m:oMath>
                </a14:m>
                <a:endParaRPr lang="en-US" altLang="zh-CN" b="0" dirty="0" smtClean="0"/>
              </a:p>
              <a:p>
                <a:r>
                  <a:rPr lang="zh-CN" altLang="en-US" b="1" dirty="0"/>
                  <a:t>步骤</a:t>
                </a:r>
                <a:r>
                  <a:rPr lang="en-US" altLang="zh-CN" b="1" dirty="0"/>
                  <a:t>4</a:t>
                </a:r>
                <a:r>
                  <a:rPr lang="zh-CN" altLang="en-US" dirty="0" smtClean="0"/>
                  <a:t>：最后</a:t>
                </a:r>
                <a:r>
                  <a:rPr lang="zh-CN" altLang="en-US" dirty="0"/>
                  <a:t>根据各个子载波上分配的比特数，按下式计算各子载波上应该分配的功率</a:t>
                </a:r>
                <a:r>
                  <a:rPr lang="zh-CN" altLang="en-US" dirty="0" smtClean="0"/>
                  <a:t>：</a:t>
                </a:r>
                <a:endParaRPr lang="en-US" altLang="zh-CN" dirty="0" smtClean="0"/>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𝑡𝑜𝑡𝑎𝑙</m:t>
                              </m:r>
                            </m:sub>
                          </m:sSub>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𝑘</m:t>
                              </m:r>
                            </m:sub>
                            <m:sup>
                              <m:r>
                                <a:rPr lang="zh-CN" altLang="en-US">
                                  <a:latin typeface="Cambria Math" panose="02040503050406030204" pitchFamily="18" charset="0"/>
                                </a:rPr>
                                <m:t>2</m:t>
                              </m:r>
                            </m:sup>
                          </m:sSubSup>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d>
                                <m:dPr>
                                  <m:begChr m:val=""/>
                                  <m:ctrlPr>
                                    <a:rPr lang="zh-CN" altLang="en-US" i="1">
                                      <a:latin typeface="Cambria Math" panose="02040503050406030204" pitchFamily="18" charset="0"/>
                                    </a:rPr>
                                  </m:ctrlPr>
                                </m:dPr>
                                <m:e>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𝑘</m:t>
                                  </m:r>
                                </m:e>
                              </m:d>
                            </m:sup>
                          </m:sSup>
                        </m:num>
                        <m:den>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m:t>
                              </m:r>
                              <m:r>
                                <m:rPr>
                                  <m:nor/>
                                </m:rPr>
                                <a:rPr lang="zh-CN" altLang="en-US" i="1">
                                  <a:latin typeface="Cambria Math" panose="02040503050406030204" pitchFamily="18" charset="0"/>
                                </a:rPr>
                                <m:t>I</m:t>
                              </m:r>
                            </m:sub>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𝑖</m:t>
                                  </m:r>
                                </m:sub>
                                <m:sup>
                                  <m:r>
                                    <a:rPr lang="zh-CN" altLang="en-US">
                                      <a:latin typeface="Cambria Math" panose="02040503050406030204" pitchFamily="18" charset="0"/>
                                    </a:rPr>
                                    <m:t>2</m:t>
                                  </m:r>
                                </m:sup>
                              </m:sSubSup>
                            </m:e>
                          </m:nary>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d>
                                <m:dPr>
                                  <m:begChr m:val=""/>
                                  <m:ctrlPr>
                                    <a:rPr lang="zh-CN" altLang="en-US" i="1">
                                      <a:latin typeface="Cambria Math" panose="02040503050406030204" pitchFamily="18" charset="0"/>
                                    </a:rPr>
                                  </m:ctrlPr>
                                </m:dPr>
                                <m:e>
                                  <m:r>
                                    <a:rPr lang="zh-CN" altLang="en-US" i="1">
                                      <a:latin typeface="Cambria Math" panose="02040503050406030204" pitchFamily="18" charset="0"/>
                                    </a:rPr>
                                    <m:t>𝑏</m:t>
                                  </m:r>
                                  <m:r>
                                    <a:rPr lang="zh-CN" altLang="en-US">
                                      <a:latin typeface="Cambria Math" panose="02040503050406030204" pitchFamily="18" charset="0"/>
                                    </a:rPr>
                                    <m:t>(</m:t>
                                  </m:r>
                                  <m:r>
                                    <a:rPr lang="zh-CN" altLang="en-US" i="1">
                                      <a:latin typeface="Cambria Math" panose="02040503050406030204" pitchFamily="18" charset="0"/>
                                    </a:rPr>
                                    <m:t>𝑖</m:t>
                                  </m:r>
                                </m:e>
                              </m:d>
                            </m:sup>
                          </m:sSup>
                        </m:den>
                      </m:f>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609600" y="1371600"/>
                <a:ext cx="8001000" cy="4504375"/>
              </a:xfrm>
              <a:prstGeom prst="rect">
                <a:avLst/>
              </a:prstGeom>
              <a:blipFill rotWithShape="0">
                <a:blip r:embed="rId4"/>
                <a:stretch>
                  <a:fillRect l="-609" t="-1083"/>
                </a:stretch>
              </a:blipFill>
            </p:spPr>
            <p:txBody>
              <a:bodyPr/>
              <a:lstStyle/>
              <a:p>
                <a:r>
                  <a:rPr lang="zh-CN" altLang="en-US">
                    <a:noFill/>
                  </a:rPr>
                  <a:t> </a:t>
                </a:r>
              </a:p>
            </p:txBody>
          </p:sp>
        </mc:Fallback>
      </mc:AlternateContent>
      <p:sp>
        <p:nvSpPr>
          <p:cNvPr id="12" name="矩形 11"/>
          <p:cNvSpPr/>
          <p:nvPr/>
        </p:nvSpPr>
        <p:spPr>
          <a:xfrm>
            <a:off x="4351811" y="3244334"/>
            <a:ext cx="184731" cy="369332"/>
          </a:xfrm>
          <a:prstGeom prst="rect">
            <a:avLst/>
          </a:prstGeom>
        </p:spPr>
        <p:txBody>
          <a:bodyPr wrap="none">
            <a:spAutoFit/>
          </a:bodyPr>
          <a:lstStyle/>
          <a:p>
            <a:endParaRPr lang="zh-CN" altLang="en-US" dirty="0"/>
          </a:p>
        </p:txBody>
      </p:sp>
      <p:sp>
        <p:nvSpPr>
          <p:cNvPr id="13" name="矩形 12"/>
          <p:cNvSpPr/>
          <p:nvPr/>
        </p:nvSpPr>
        <p:spPr>
          <a:xfrm>
            <a:off x="2268710" y="2993400"/>
            <a:ext cx="184731" cy="369332"/>
          </a:xfrm>
          <a:prstGeom prst="rect">
            <a:avLst/>
          </a:prstGeom>
        </p:spPr>
        <p:txBody>
          <a:bodyPr wrap="none">
            <a:spAutoFit/>
          </a:bodyPr>
          <a:lstStyle/>
          <a:p>
            <a:endParaRPr lang="zh-CN" altLang="en-US" dirty="0"/>
          </a:p>
        </p:txBody>
      </p:sp>
    </p:spTree>
    <p:extLst>
      <p:ext uri="{BB962C8B-B14F-4D97-AF65-F5344CB8AC3E}">
        <p14:creationId xmlns:p14="http://schemas.microsoft.com/office/powerpoint/2010/main" val="1001390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a:latin typeface="Calibri"/>
                <a:cs typeface="Calibri"/>
              </a:rPr>
              <a:t>7</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rPr>
              <a:t>Improved-SBLA</a:t>
            </a:r>
            <a:r>
              <a:rPr lang="zh-CN" altLang="en-US" sz="2400" b="1" dirty="0">
                <a:latin typeface="黑体" panose="02010609060101010101" pitchFamily="49" charset="-122"/>
                <a:ea typeface="黑体" panose="02010609060101010101" pitchFamily="49" charset="-122"/>
              </a:rPr>
              <a:t>算法</a:t>
            </a: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sp>
        <p:nvSpPr>
          <p:cNvPr id="12" name="矩形 11"/>
          <p:cNvSpPr/>
          <p:nvPr/>
        </p:nvSpPr>
        <p:spPr>
          <a:xfrm>
            <a:off x="4351811" y="3244334"/>
            <a:ext cx="184731" cy="369332"/>
          </a:xfrm>
          <a:prstGeom prst="rect">
            <a:avLst/>
          </a:prstGeom>
        </p:spPr>
        <p:txBody>
          <a:bodyPr wrap="none">
            <a:spAutoFit/>
          </a:bodyPr>
          <a:lstStyle/>
          <a:p>
            <a:endParaRPr lang="zh-CN" altLang="en-US" dirty="0"/>
          </a:p>
        </p:txBody>
      </p:sp>
      <p:sp>
        <p:nvSpPr>
          <p:cNvPr id="13" name="矩形 12"/>
          <p:cNvSpPr/>
          <p:nvPr/>
        </p:nvSpPr>
        <p:spPr>
          <a:xfrm>
            <a:off x="2268710" y="2993400"/>
            <a:ext cx="184731" cy="369332"/>
          </a:xfrm>
          <a:prstGeom prst="rect">
            <a:avLst/>
          </a:prstGeom>
        </p:spPr>
        <p:txBody>
          <a:bodyPr wrap="none">
            <a:spAutoFit/>
          </a:bodyPr>
          <a:lstStyle/>
          <a:p>
            <a:endParaRPr lang="zh-CN" altLang="en-US" dirty="0"/>
          </a:p>
        </p:txBody>
      </p:sp>
      <p:sp>
        <p:nvSpPr>
          <p:cNvPr id="6" name="文本框 5"/>
          <p:cNvSpPr txBox="1"/>
          <p:nvPr/>
        </p:nvSpPr>
        <p:spPr>
          <a:xfrm>
            <a:off x="457200" y="1143000"/>
            <a:ext cx="8040499" cy="923330"/>
          </a:xfrm>
          <a:prstGeom prst="rect">
            <a:avLst/>
          </a:prstGeom>
          <a:noFill/>
        </p:spPr>
        <p:txBody>
          <a:bodyPr wrap="square" rtlCol="0">
            <a:spAutoFit/>
          </a:bodyPr>
          <a:lstStyle/>
          <a:p>
            <a:r>
              <a:rPr lang="zh-CN" altLang="en-US" dirty="0" smtClean="0"/>
              <a:t>利用光信道低通的特点，在原来</a:t>
            </a:r>
            <a:r>
              <a:rPr lang="en-US" altLang="zh-CN" dirty="0" smtClean="0"/>
              <a:t>SBLA</a:t>
            </a:r>
            <a:r>
              <a:rPr lang="zh-CN" altLang="en-US" dirty="0" smtClean="0"/>
              <a:t>算法基础</a:t>
            </a:r>
            <a:r>
              <a:rPr lang="zh-CN" altLang="en-US" dirty="0"/>
              <a:t>上</a:t>
            </a:r>
            <a:r>
              <a:rPr lang="zh-CN" altLang="en-US" dirty="0" smtClean="0"/>
              <a:t>，只需知道每</a:t>
            </a:r>
            <a:r>
              <a:rPr lang="zh-CN" altLang="en-US" dirty="0"/>
              <a:t>组子载波中第一个和最后一个子载波的功率，而其他子载波的功率可以使用线性插值</a:t>
            </a:r>
            <a:r>
              <a:rPr lang="zh-CN" altLang="en-US" dirty="0" smtClean="0"/>
              <a:t>得到，这样可以简化计算且可以减少反馈量。</a:t>
            </a:r>
            <a:endParaRPr lang="zh-CN" altLang="en-US" dirty="0"/>
          </a:p>
        </p:txBody>
      </p:sp>
      <p:pic>
        <p:nvPicPr>
          <p:cNvPr id="11" name="图片 10"/>
          <p:cNvPicPr>
            <a:picLocks noChangeAspect="1"/>
          </p:cNvPicPr>
          <p:nvPr/>
        </p:nvPicPr>
        <p:blipFill>
          <a:blip r:embed="rId4"/>
          <a:stretch>
            <a:fillRect/>
          </a:stretch>
        </p:blipFill>
        <p:spPr>
          <a:xfrm>
            <a:off x="1376996" y="1828800"/>
            <a:ext cx="5760000" cy="4324268"/>
          </a:xfrm>
          <a:prstGeom prst="rect">
            <a:avLst/>
          </a:prstGeom>
        </p:spPr>
      </p:pic>
    </p:spTree>
    <p:extLst>
      <p:ext uri="{BB962C8B-B14F-4D97-AF65-F5344CB8AC3E}">
        <p14:creationId xmlns:p14="http://schemas.microsoft.com/office/powerpoint/2010/main" val="38328521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比特功率分配</a:t>
            </a:r>
            <a:r>
              <a:rPr lang="zh-CN" altLang="en-US" sz="4800" baseline="2604" dirty="0" smtClean="0">
                <a:latin typeface="Calibri"/>
                <a:cs typeface="Calibri"/>
              </a:rPr>
              <a:t>算法（</a:t>
            </a:r>
            <a:r>
              <a:rPr lang="en-US" altLang="zh-CN" sz="4800" baseline="2604" dirty="0" smtClean="0">
                <a:latin typeface="Calibri"/>
                <a:cs typeface="Calibri"/>
              </a:rPr>
              <a:t>8</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9906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rPr>
              <a:t>Improved-SBLA</a:t>
            </a:r>
            <a:r>
              <a:rPr lang="zh-CN" altLang="en-US" sz="2400" b="1" dirty="0">
                <a:latin typeface="黑体" panose="02010609060101010101" pitchFamily="49" charset="-122"/>
                <a:ea typeface="黑体" panose="02010609060101010101" pitchFamily="49" charset="-122"/>
              </a:rPr>
              <a:t>算法</a:t>
            </a: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sp>
        <p:nvSpPr>
          <p:cNvPr id="12" name="矩形 11"/>
          <p:cNvSpPr/>
          <p:nvPr/>
        </p:nvSpPr>
        <p:spPr>
          <a:xfrm>
            <a:off x="4351811" y="3244334"/>
            <a:ext cx="184731" cy="369332"/>
          </a:xfrm>
          <a:prstGeom prst="rect">
            <a:avLst/>
          </a:prstGeom>
        </p:spPr>
        <p:txBody>
          <a:bodyPr wrap="none">
            <a:spAutoFit/>
          </a:bodyPr>
          <a:lstStyle/>
          <a:p>
            <a:endParaRPr lang="zh-CN" altLang="en-US" dirty="0"/>
          </a:p>
        </p:txBody>
      </p:sp>
      <p:sp>
        <p:nvSpPr>
          <p:cNvPr id="13" name="矩形 12"/>
          <p:cNvSpPr/>
          <p:nvPr/>
        </p:nvSpPr>
        <p:spPr>
          <a:xfrm>
            <a:off x="2268710" y="2993400"/>
            <a:ext cx="184731" cy="369332"/>
          </a:xfrm>
          <a:prstGeom prst="rect">
            <a:avLst/>
          </a:prstGeom>
        </p:spPr>
        <p:txBody>
          <a:bodyPr wrap="none">
            <a:spAutoFit/>
          </a:bodyPr>
          <a:lstStyle/>
          <a:p>
            <a:endParaRPr lang="zh-CN" altLang="en-US" dirty="0"/>
          </a:p>
        </p:txBody>
      </p:sp>
      <p:pic>
        <p:nvPicPr>
          <p:cNvPr id="14" name="图片 13"/>
          <p:cNvPicPr>
            <a:picLocks noChangeAspect="1"/>
          </p:cNvPicPr>
          <p:nvPr/>
        </p:nvPicPr>
        <p:blipFill>
          <a:blip r:embed="rId4"/>
          <a:stretch>
            <a:fillRect/>
          </a:stretch>
        </p:blipFill>
        <p:spPr>
          <a:xfrm>
            <a:off x="307885" y="2068110"/>
            <a:ext cx="4608000" cy="3459414"/>
          </a:xfrm>
          <a:prstGeom prst="rect">
            <a:avLst/>
          </a:prstGeom>
        </p:spPr>
      </p:pic>
      <p:pic>
        <p:nvPicPr>
          <p:cNvPr id="15" name="图片 14"/>
          <p:cNvPicPr>
            <a:picLocks noChangeAspect="1"/>
          </p:cNvPicPr>
          <p:nvPr/>
        </p:nvPicPr>
        <p:blipFill>
          <a:blip r:embed="rId5"/>
          <a:stretch>
            <a:fillRect/>
          </a:stretch>
        </p:blipFill>
        <p:spPr>
          <a:xfrm>
            <a:off x="4383600" y="2068110"/>
            <a:ext cx="4608000" cy="3459414"/>
          </a:xfrm>
          <a:prstGeom prst="rect">
            <a:avLst/>
          </a:prstGeom>
        </p:spPr>
      </p:pic>
    </p:spTree>
    <p:extLst>
      <p:ext uri="{BB962C8B-B14F-4D97-AF65-F5344CB8AC3E}">
        <p14:creationId xmlns:p14="http://schemas.microsoft.com/office/powerpoint/2010/main" val="31687015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984885"/>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硬件设计</a:t>
            </a:r>
            <a:r>
              <a:rPr lang="zh-CN" altLang="en-US" sz="4800" baseline="2604" dirty="0" smtClean="0">
                <a:latin typeface="Calibri"/>
                <a:cs typeface="Calibri"/>
              </a:rPr>
              <a:t>简介（</a:t>
            </a:r>
            <a:r>
              <a:rPr lang="en-US" altLang="zh-CN" sz="4800" baseline="2604" dirty="0" smtClean="0">
                <a:latin typeface="Calibri"/>
                <a:cs typeface="Calibri"/>
              </a:rPr>
              <a:t>1</a:t>
            </a:r>
            <a:r>
              <a:rPr lang="zh-CN" altLang="en-US" sz="4800" baseline="2604" dirty="0" smtClean="0">
                <a:latin typeface="Calibri"/>
                <a:cs typeface="Calibri"/>
              </a:rPr>
              <a:t>）</a:t>
            </a:r>
            <a:r>
              <a:rPr lang="zh-CN" altLang="en-US" sz="4800" baseline="2604" dirty="0">
                <a:latin typeface="Calibri"/>
                <a:cs typeface="Calibri"/>
              </a:rPr>
              <a:t/>
            </a:r>
            <a:br>
              <a:rPr lang="zh-CN" altLang="en-US" sz="4800" baseline="2604" dirty="0">
                <a:latin typeface="Calibri"/>
                <a:cs typeface="Calibri"/>
              </a:rPr>
            </a:br>
            <a:r>
              <a:rPr lang="zh-CN" altLang="en-US" sz="4800" baseline="2604" dirty="0">
                <a:latin typeface="Calibri"/>
                <a:cs typeface="Calibri"/>
              </a:rPr>
              <a:t>（</a:t>
            </a:r>
            <a:r>
              <a:rPr lang="en-US" altLang="zh-CN" sz="4800" baseline="2604" dirty="0" smtClean="0">
                <a:latin typeface="Calibri"/>
                <a:cs typeface="Calibri"/>
              </a:rPr>
              <a:t>8</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发射端框架图</a:t>
            </a: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sp>
        <p:nvSpPr>
          <p:cNvPr id="12" name="矩形 11"/>
          <p:cNvSpPr/>
          <p:nvPr/>
        </p:nvSpPr>
        <p:spPr>
          <a:xfrm>
            <a:off x="4351811" y="3244334"/>
            <a:ext cx="184731" cy="369332"/>
          </a:xfrm>
          <a:prstGeom prst="rect">
            <a:avLst/>
          </a:prstGeom>
        </p:spPr>
        <p:txBody>
          <a:bodyPr wrap="none">
            <a:spAutoFit/>
          </a:bodyPr>
          <a:lstStyle/>
          <a:p>
            <a:endParaRPr lang="zh-CN" altLang="en-US" dirty="0"/>
          </a:p>
        </p:txBody>
      </p:sp>
      <p:sp>
        <p:nvSpPr>
          <p:cNvPr id="13" name="矩形 12"/>
          <p:cNvSpPr/>
          <p:nvPr/>
        </p:nvSpPr>
        <p:spPr>
          <a:xfrm>
            <a:off x="2268710" y="2993400"/>
            <a:ext cx="184731" cy="369332"/>
          </a:xfrm>
          <a:prstGeom prst="rect">
            <a:avLst/>
          </a:prstGeom>
        </p:spPr>
        <p:txBody>
          <a:bodyPr wrap="none">
            <a:spAutoFit/>
          </a:bodyPr>
          <a:lstStyle/>
          <a:p>
            <a:endParaRPr lang="zh-CN" altLang="en-US" dirty="0"/>
          </a:p>
        </p:txBody>
      </p:sp>
      <p:sp>
        <p:nvSpPr>
          <p:cNvPr id="14" name="object 5"/>
          <p:cNvSpPr txBox="1"/>
          <p:nvPr/>
        </p:nvSpPr>
        <p:spPr>
          <a:xfrm>
            <a:off x="312201" y="3406294"/>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发射端时序图</a:t>
            </a:r>
          </a:p>
        </p:txBody>
      </p:sp>
      <p:pic>
        <p:nvPicPr>
          <p:cNvPr id="11" name="图片 10"/>
          <p:cNvPicPr>
            <a:picLocks noChangeAspect="1"/>
          </p:cNvPicPr>
          <p:nvPr/>
        </p:nvPicPr>
        <p:blipFill>
          <a:blip r:embed="rId4"/>
          <a:stretch>
            <a:fillRect/>
          </a:stretch>
        </p:blipFill>
        <p:spPr>
          <a:xfrm>
            <a:off x="803800" y="1129444"/>
            <a:ext cx="7280751" cy="2370437"/>
          </a:xfrm>
          <a:prstGeom prst="rect">
            <a:avLst/>
          </a:prstGeom>
        </p:spPr>
      </p:pic>
      <p:pic>
        <p:nvPicPr>
          <p:cNvPr id="15" name="图片 14"/>
          <p:cNvPicPr>
            <a:picLocks noChangeAspect="1"/>
          </p:cNvPicPr>
          <p:nvPr/>
        </p:nvPicPr>
        <p:blipFill>
          <a:blip r:embed="rId5"/>
          <a:stretch>
            <a:fillRect/>
          </a:stretch>
        </p:blipFill>
        <p:spPr>
          <a:xfrm>
            <a:off x="1079633" y="4016834"/>
            <a:ext cx="6729083" cy="2534946"/>
          </a:xfrm>
          <a:prstGeom prst="rect">
            <a:avLst/>
          </a:prstGeom>
        </p:spPr>
      </p:pic>
    </p:spTree>
    <p:extLst>
      <p:ext uri="{BB962C8B-B14F-4D97-AF65-F5344CB8AC3E}">
        <p14:creationId xmlns:p14="http://schemas.microsoft.com/office/powerpoint/2010/main" val="1445891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可见光通信</a:t>
            </a:r>
            <a:r>
              <a:rPr lang="zh-CN" altLang="en-US" sz="4800" baseline="2604" dirty="0" smtClean="0">
                <a:latin typeface="Calibri"/>
                <a:cs typeface="Calibri"/>
              </a:rPr>
              <a:t>基本原理（</a:t>
            </a:r>
            <a:r>
              <a:rPr lang="en-US" altLang="zh-CN" sz="4800" baseline="2604" dirty="0" smtClean="0">
                <a:latin typeface="Calibri"/>
                <a:cs typeface="Calibri"/>
              </a:rPr>
              <a:t>1</a:t>
            </a:r>
            <a:r>
              <a:rPr lang="zh-CN" altLang="en-US" sz="4800" baseline="2604" dirty="0" smtClean="0">
                <a:latin typeface="Calibri"/>
                <a:cs typeface="Calibri"/>
              </a:rPr>
              <a:t>）</a:t>
            </a:r>
            <a:endParaRPr lang="zh-CN" altLang="en-US" sz="4800" baseline="2604" dirty="0">
              <a:latin typeface="Calibri"/>
              <a:cs typeface="Calibri"/>
            </a:endParaRPr>
          </a:p>
        </p:txBody>
      </p:sp>
      <p:sp>
        <p:nvSpPr>
          <p:cNvPr id="5" name="object 5"/>
          <p:cNvSpPr txBox="1"/>
          <p:nvPr/>
        </p:nvSpPr>
        <p:spPr>
          <a:xfrm>
            <a:off x="233749" y="1163543"/>
            <a:ext cx="8263950" cy="1292662"/>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zh-CN" altLang="zh-CN" sz="2400" b="1" dirty="0" smtClean="0">
                <a:solidFill>
                  <a:prstClr val="black"/>
                </a:solidFill>
                <a:latin typeface="黑体" panose="02010609060101010101" pitchFamily="49" charset="-122"/>
                <a:ea typeface="黑体" panose="02010609060101010101" pitchFamily="49" charset="-122"/>
                <a:sym typeface="宋体" panose="02010600030101010101" pitchFamily="2" charset="-122"/>
              </a:rPr>
              <a:t>可见光通信</a:t>
            </a:r>
            <a:r>
              <a:rPr lang="zh-CN" altLang="en-US" sz="2400" b="1" dirty="0" smtClean="0">
                <a:solidFill>
                  <a:prstClr val="black"/>
                </a:solidFill>
                <a:latin typeface="黑体" panose="02010609060101010101" pitchFamily="49" charset="-122"/>
                <a:ea typeface="黑体" panose="02010609060101010101" pitchFamily="49" charset="-122"/>
                <a:sym typeface="宋体" panose="02010600030101010101" pitchFamily="2" charset="-122"/>
              </a:rPr>
              <a:t>基本模型</a:t>
            </a:r>
            <a:endParaRPr lang="en-US" altLang="zh-CN" sz="2400" b="1" dirty="0" smtClean="0">
              <a:solidFill>
                <a:prstClr val="black"/>
              </a:solidFill>
              <a:latin typeface="黑体" panose="02010609060101010101" pitchFamily="49" charset="-122"/>
              <a:ea typeface="黑体" panose="02010609060101010101" pitchFamily="49" charset="-122"/>
              <a:sym typeface="宋体" panose="02010600030101010101" pitchFamily="2" charset="-122"/>
            </a:endParaRPr>
          </a:p>
          <a:p>
            <a:pPr marL="800100" lvl="1" indent="-342900">
              <a:buClr>
                <a:srgbClr val="231FB3"/>
              </a:buClr>
              <a:buSzPct val="100000"/>
              <a:buFont typeface="Wingdings" panose="05000000000000000000" pitchFamily="2" charset="2"/>
              <a:buChar char="n"/>
            </a:pPr>
            <a:r>
              <a:rPr lang="zh-CN" altLang="en-US" sz="2000" dirty="0">
                <a:solidFill>
                  <a:prstClr val="black"/>
                </a:solidFill>
                <a:latin typeface="宋体" panose="02010600030101010101" pitchFamily="2" charset="-122"/>
                <a:sym typeface="宋体" panose="02010600030101010101" pitchFamily="2" charset="-122"/>
              </a:rPr>
              <a:t>主要元器件：发光二极管（</a:t>
            </a:r>
            <a:r>
              <a:rPr lang="en-US" altLang="zh-CN" sz="2000" dirty="0">
                <a:solidFill>
                  <a:prstClr val="black"/>
                </a:solidFill>
                <a:latin typeface="宋体" panose="02010600030101010101" pitchFamily="2" charset="-122"/>
                <a:sym typeface="宋体" panose="02010600030101010101" pitchFamily="2" charset="-122"/>
              </a:rPr>
              <a:t>LED</a:t>
            </a:r>
            <a:r>
              <a:rPr lang="zh-CN" altLang="en-US" sz="2000" dirty="0">
                <a:solidFill>
                  <a:prstClr val="black"/>
                </a:solidFill>
                <a:latin typeface="宋体" panose="02010600030101010101" pitchFamily="2" charset="-122"/>
                <a:sym typeface="宋体" panose="02010600030101010101" pitchFamily="2" charset="-122"/>
              </a:rPr>
              <a:t>）、光电二极管（</a:t>
            </a:r>
            <a:r>
              <a:rPr lang="en-US" altLang="zh-CN" sz="2000" dirty="0">
                <a:solidFill>
                  <a:prstClr val="black"/>
                </a:solidFill>
                <a:latin typeface="宋体" panose="02010600030101010101" pitchFamily="2" charset="-122"/>
                <a:sym typeface="宋体" panose="02010600030101010101" pitchFamily="2" charset="-122"/>
              </a:rPr>
              <a:t>PD</a:t>
            </a:r>
            <a:r>
              <a:rPr lang="zh-CN" altLang="en-US" sz="2000" dirty="0">
                <a:solidFill>
                  <a:prstClr val="black"/>
                </a:solidFill>
                <a:latin typeface="宋体" panose="02010600030101010101" pitchFamily="2" charset="-122"/>
                <a:sym typeface="宋体" panose="02010600030101010101" pitchFamily="2" charset="-122"/>
              </a:rPr>
              <a:t>）</a:t>
            </a:r>
            <a:r>
              <a:rPr lang="zh-CN" altLang="en-US" sz="2000" dirty="0" smtClean="0">
                <a:solidFill>
                  <a:prstClr val="black"/>
                </a:solidFill>
                <a:latin typeface="宋体" panose="02010600030101010101" pitchFamily="2" charset="-122"/>
                <a:sym typeface="宋体" panose="02010600030101010101" pitchFamily="2" charset="-122"/>
              </a:rPr>
              <a:t>等</a:t>
            </a:r>
            <a:endParaRPr lang="en-US" altLang="zh-CN" sz="2000" dirty="0" smtClean="0">
              <a:solidFill>
                <a:prstClr val="black"/>
              </a:solidFill>
              <a:latin typeface="宋体" panose="02010600030101010101" pitchFamily="2" charset="-122"/>
              <a:sym typeface="宋体" panose="02010600030101010101" pitchFamily="2" charset="-122"/>
            </a:endParaRPr>
          </a:p>
          <a:p>
            <a:pPr marL="800100" lvl="1" indent="-342900">
              <a:buClr>
                <a:srgbClr val="231FB3"/>
              </a:buClr>
              <a:buSzPct val="100000"/>
              <a:buFont typeface="Wingdings" panose="05000000000000000000" pitchFamily="2" charset="2"/>
              <a:buChar char="n"/>
            </a:pPr>
            <a:r>
              <a:rPr lang="zh-CN" altLang="en-US" sz="2000" dirty="0">
                <a:solidFill>
                  <a:prstClr val="black"/>
                </a:solidFill>
                <a:latin typeface="宋体" panose="02010600030101010101" pitchFamily="2" charset="-122"/>
                <a:sym typeface="宋体" panose="02010600030101010101" pitchFamily="2" charset="-122"/>
              </a:rPr>
              <a:t>调制检测方式：强度调制</a:t>
            </a:r>
            <a:r>
              <a:rPr lang="en-US" altLang="zh-CN" sz="2000" dirty="0">
                <a:solidFill>
                  <a:prstClr val="black"/>
                </a:solidFill>
                <a:latin typeface="宋体" panose="02010600030101010101" pitchFamily="2" charset="-122"/>
                <a:sym typeface="宋体" panose="02010600030101010101" pitchFamily="2" charset="-122"/>
              </a:rPr>
              <a:t>/</a:t>
            </a:r>
            <a:r>
              <a:rPr lang="zh-CN" altLang="en-US" sz="2000" dirty="0">
                <a:solidFill>
                  <a:prstClr val="black"/>
                </a:solidFill>
                <a:latin typeface="宋体" panose="02010600030101010101" pitchFamily="2" charset="-122"/>
                <a:sym typeface="宋体" panose="02010600030101010101" pitchFamily="2" charset="-122"/>
              </a:rPr>
              <a:t>直接检测（</a:t>
            </a:r>
            <a:r>
              <a:rPr lang="en-US" altLang="zh-CN" sz="2000" dirty="0">
                <a:solidFill>
                  <a:prstClr val="black"/>
                </a:solidFill>
                <a:latin typeface="宋体" panose="02010600030101010101" pitchFamily="2" charset="-122"/>
                <a:sym typeface="宋体" panose="02010600030101010101" pitchFamily="2" charset="-122"/>
              </a:rPr>
              <a:t>IM/DD</a:t>
            </a:r>
            <a:r>
              <a:rPr lang="zh-CN" altLang="en-US" sz="2000" dirty="0" smtClean="0">
                <a:solidFill>
                  <a:prstClr val="black"/>
                </a:solidFill>
                <a:latin typeface="宋体" panose="02010600030101010101" pitchFamily="2" charset="-122"/>
                <a:sym typeface="宋体" panose="02010600030101010101" pitchFamily="2" charset="-122"/>
              </a:rPr>
              <a:t>）</a:t>
            </a:r>
            <a:endParaRPr lang="en-US" altLang="zh-CN" sz="2000" dirty="0" smtClean="0">
              <a:latin typeface="宋体"/>
              <a:cs typeface="宋体"/>
            </a:endParaRPr>
          </a:p>
          <a:p>
            <a:pPr marL="30480">
              <a:lnSpc>
                <a:spcPct val="100000"/>
              </a:lnSpc>
            </a:pPr>
            <a:endParaRPr sz="2000" dirty="0">
              <a:latin typeface="宋体"/>
              <a:cs typeface="宋体"/>
            </a:endParaRPr>
          </a:p>
        </p:txBody>
      </p:sp>
      <p:pic>
        <p:nvPicPr>
          <p:cNvPr id="6" name="图片 5"/>
          <p:cNvPicPr>
            <a:picLocks noChangeAspect="1"/>
          </p:cNvPicPr>
          <p:nvPr/>
        </p:nvPicPr>
        <p:blipFill>
          <a:blip r:embed="rId4"/>
          <a:stretch>
            <a:fillRect/>
          </a:stretch>
        </p:blipFill>
        <p:spPr>
          <a:xfrm>
            <a:off x="838200" y="2787995"/>
            <a:ext cx="6938139" cy="1784005"/>
          </a:xfrm>
          <a:prstGeom prst="rect">
            <a:avLst/>
          </a:prstGeom>
        </p:spPr>
      </p:pic>
      <p:pic>
        <p:nvPicPr>
          <p:cNvPr id="7" name="图片 6"/>
          <p:cNvPicPr>
            <a:picLocks noChangeAspect="1"/>
          </p:cNvPicPr>
          <p:nvPr/>
        </p:nvPicPr>
        <p:blipFill>
          <a:blip r:embed="rId5"/>
          <a:stretch>
            <a:fillRect/>
          </a:stretch>
        </p:blipFill>
        <p:spPr>
          <a:xfrm>
            <a:off x="838199" y="4937306"/>
            <a:ext cx="6938139" cy="1006294"/>
          </a:xfrm>
          <a:prstGeom prst="rect">
            <a:avLst/>
          </a:prstGeom>
        </p:spPr>
      </p:pic>
    </p:spTree>
    <p:extLst>
      <p:ext uri="{BB962C8B-B14F-4D97-AF65-F5344CB8AC3E}">
        <p14:creationId xmlns:p14="http://schemas.microsoft.com/office/powerpoint/2010/main" val="1517956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984885"/>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硬件设计</a:t>
            </a:r>
            <a:r>
              <a:rPr lang="zh-CN" altLang="en-US" sz="4800" baseline="2604" dirty="0" smtClean="0">
                <a:latin typeface="Calibri"/>
                <a:cs typeface="Calibri"/>
              </a:rPr>
              <a:t>简介（</a:t>
            </a:r>
            <a:r>
              <a:rPr lang="en-US" altLang="zh-CN" sz="4800" baseline="2604" dirty="0">
                <a:latin typeface="Calibri"/>
                <a:cs typeface="Calibri"/>
              </a:rPr>
              <a:t>2</a:t>
            </a:r>
            <a:r>
              <a:rPr lang="zh-CN" altLang="en-US" sz="4800" baseline="2604" dirty="0" smtClean="0">
                <a:latin typeface="Calibri"/>
                <a:cs typeface="Calibri"/>
              </a:rPr>
              <a:t>）</a:t>
            </a:r>
            <a:r>
              <a:rPr lang="zh-CN" altLang="en-US" sz="4800" baseline="2604" dirty="0">
                <a:latin typeface="Calibri"/>
                <a:cs typeface="Calibri"/>
              </a:rPr>
              <a:t/>
            </a:r>
            <a:br>
              <a:rPr lang="zh-CN" altLang="en-US" sz="4800" baseline="2604" dirty="0">
                <a:latin typeface="Calibri"/>
                <a:cs typeface="Calibri"/>
              </a:rPr>
            </a:b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接收端框架图</a:t>
            </a: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sp>
        <p:nvSpPr>
          <p:cNvPr id="12" name="矩形 11"/>
          <p:cNvSpPr/>
          <p:nvPr/>
        </p:nvSpPr>
        <p:spPr>
          <a:xfrm>
            <a:off x="4351811" y="3244334"/>
            <a:ext cx="184731" cy="369332"/>
          </a:xfrm>
          <a:prstGeom prst="rect">
            <a:avLst/>
          </a:prstGeom>
        </p:spPr>
        <p:txBody>
          <a:bodyPr wrap="none">
            <a:spAutoFit/>
          </a:bodyPr>
          <a:lstStyle/>
          <a:p>
            <a:endParaRPr lang="zh-CN" altLang="en-US" dirty="0"/>
          </a:p>
        </p:txBody>
      </p:sp>
      <p:sp>
        <p:nvSpPr>
          <p:cNvPr id="13" name="矩形 12"/>
          <p:cNvSpPr/>
          <p:nvPr/>
        </p:nvSpPr>
        <p:spPr>
          <a:xfrm>
            <a:off x="2268710" y="2993400"/>
            <a:ext cx="184731" cy="369332"/>
          </a:xfrm>
          <a:prstGeom prst="rect">
            <a:avLst/>
          </a:prstGeom>
        </p:spPr>
        <p:txBody>
          <a:bodyPr wrap="none">
            <a:spAutoFit/>
          </a:bodyPr>
          <a:lstStyle/>
          <a:p>
            <a:endParaRPr lang="zh-CN" altLang="en-US" dirty="0"/>
          </a:p>
        </p:txBody>
      </p:sp>
      <p:sp>
        <p:nvSpPr>
          <p:cNvPr id="14" name="object 5"/>
          <p:cNvSpPr txBox="1"/>
          <p:nvPr/>
        </p:nvSpPr>
        <p:spPr>
          <a:xfrm>
            <a:off x="304800" y="38862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接收端时序图</a:t>
            </a:r>
          </a:p>
        </p:txBody>
      </p:sp>
      <p:pic>
        <p:nvPicPr>
          <p:cNvPr id="11" name="图片 10"/>
          <p:cNvPicPr>
            <a:picLocks noChangeAspect="1"/>
          </p:cNvPicPr>
          <p:nvPr/>
        </p:nvPicPr>
        <p:blipFill>
          <a:blip r:embed="rId4"/>
          <a:stretch>
            <a:fillRect/>
          </a:stretch>
        </p:blipFill>
        <p:spPr>
          <a:xfrm>
            <a:off x="2166151" y="1191894"/>
            <a:ext cx="4740782" cy="2752998"/>
          </a:xfrm>
          <a:prstGeom prst="rect">
            <a:avLst/>
          </a:prstGeom>
        </p:spPr>
      </p:pic>
      <p:pic>
        <p:nvPicPr>
          <p:cNvPr id="15" name="图片 14"/>
          <p:cNvPicPr>
            <a:picLocks noChangeAspect="1"/>
          </p:cNvPicPr>
          <p:nvPr/>
        </p:nvPicPr>
        <p:blipFill>
          <a:blip r:embed="rId5"/>
          <a:stretch>
            <a:fillRect/>
          </a:stretch>
        </p:blipFill>
        <p:spPr>
          <a:xfrm>
            <a:off x="1700275" y="4314990"/>
            <a:ext cx="5330897" cy="2200364"/>
          </a:xfrm>
          <a:prstGeom prst="rect">
            <a:avLst/>
          </a:prstGeom>
        </p:spPr>
      </p:pic>
    </p:spTree>
    <p:extLst>
      <p:ext uri="{BB962C8B-B14F-4D97-AF65-F5344CB8AC3E}">
        <p14:creationId xmlns:p14="http://schemas.microsoft.com/office/powerpoint/2010/main" val="855725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984885"/>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硬件设计</a:t>
            </a:r>
            <a:r>
              <a:rPr lang="zh-CN" altLang="en-US" sz="4800" baseline="2604" dirty="0" smtClean="0">
                <a:latin typeface="Calibri"/>
                <a:cs typeface="Calibri"/>
              </a:rPr>
              <a:t>简介（</a:t>
            </a:r>
            <a:r>
              <a:rPr lang="en-US" altLang="zh-CN" sz="4800" baseline="2604" dirty="0" smtClean="0">
                <a:latin typeface="Calibri"/>
                <a:cs typeface="Calibri"/>
              </a:rPr>
              <a:t>3</a:t>
            </a:r>
            <a:r>
              <a:rPr lang="zh-CN" altLang="en-US" sz="4800" baseline="2604" dirty="0" smtClean="0">
                <a:latin typeface="Calibri"/>
                <a:cs typeface="Calibri"/>
              </a:rPr>
              <a:t>）</a:t>
            </a:r>
            <a:r>
              <a:rPr lang="zh-CN" altLang="en-US" sz="4800" baseline="2604" dirty="0">
                <a:latin typeface="Calibri"/>
                <a:cs typeface="Calibri"/>
              </a:rPr>
              <a:t/>
            </a:r>
            <a:br>
              <a:rPr lang="zh-CN" altLang="en-US" sz="4800" baseline="2604" dirty="0">
                <a:latin typeface="Calibri"/>
                <a:cs typeface="Calibri"/>
              </a:rPr>
            </a:br>
            <a:endParaRPr lang="zh-CN" altLang="en-US" sz="4800" baseline="2604" dirty="0">
              <a:latin typeface="Calibri"/>
              <a:cs typeface="Calibri"/>
            </a:endParaRPr>
          </a:p>
        </p:txBody>
      </p:sp>
      <p:sp>
        <p:nvSpPr>
          <p:cNvPr id="5" name="object 5"/>
          <p:cNvSpPr txBox="1"/>
          <p:nvPr/>
        </p:nvSpPr>
        <p:spPr>
          <a:xfrm>
            <a:off x="233749" y="762000"/>
            <a:ext cx="8263950" cy="369332"/>
          </a:xfrm>
          <a:prstGeom prst="rect">
            <a:avLst/>
          </a:prstGeom>
        </p:spPr>
        <p:txBody>
          <a:bodyPr vert="horz" wrap="square" lIns="0" tIns="0" rIns="0" bIns="0" rtlCol="0">
            <a:spAutoFit/>
          </a:bodyPr>
          <a:lstStyle/>
          <a:p>
            <a:pPr indent="-342900">
              <a:buClr>
                <a:srgbClr val="231FB3"/>
              </a:buClr>
              <a:buSzPct val="10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实际系统展示</a:t>
            </a:r>
          </a:p>
        </p:txBody>
      </p:sp>
      <p:sp>
        <p:nvSpPr>
          <p:cNvPr id="7" name="矩形 6"/>
          <p:cNvSpPr/>
          <p:nvPr/>
        </p:nvSpPr>
        <p:spPr>
          <a:xfrm>
            <a:off x="3030841" y="3068292"/>
            <a:ext cx="184731" cy="369332"/>
          </a:xfrm>
          <a:prstGeom prst="rect">
            <a:avLst/>
          </a:prstGeom>
        </p:spPr>
        <p:txBody>
          <a:bodyPr wrap="none">
            <a:spAutoFit/>
          </a:bodyPr>
          <a:lstStyle/>
          <a:p>
            <a:endParaRPr lang="zh-CN" altLang="en-US" dirty="0"/>
          </a:p>
        </p:txBody>
      </p:sp>
      <p:sp>
        <p:nvSpPr>
          <p:cNvPr id="12" name="矩形 11"/>
          <p:cNvSpPr/>
          <p:nvPr/>
        </p:nvSpPr>
        <p:spPr>
          <a:xfrm>
            <a:off x="4351811" y="3244334"/>
            <a:ext cx="184731" cy="369332"/>
          </a:xfrm>
          <a:prstGeom prst="rect">
            <a:avLst/>
          </a:prstGeom>
        </p:spPr>
        <p:txBody>
          <a:bodyPr wrap="none">
            <a:spAutoFit/>
          </a:bodyPr>
          <a:lstStyle/>
          <a:p>
            <a:endParaRPr lang="zh-CN" altLang="en-US" dirty="0"/>
          </a:p>
        </p:txBody>
      </p:sp>
      <p:sp>
        <p:nvSpPr>
          <p:cNvPr id="13" name="矩形 12"/>
          <p:cNvSpPr/>
          <p:nvPr/>
        </p:nvSpPr>
        <p:spPr>
          <a:xfrm>
            <a:off x="2268710" y="2993400"/>
            <a:ext cx="184731" cy="369332"/>
          </a:xfrm>
          <a:prstGeom prst="rect">
            <a:avLst/>
          </a:prstGeom>
        </p:spPr>
        <p:txBody>
          <a:bodyPr wrap="none">
            <a:spAutoFit/>
          </a:bodyPr>
          <a:lstStyle/>
          <a:p>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87" y="1303469"/>
            <a:ext cx="6652413" cy="4930149"/>
          </a:xfrm>
          <a:prstGeom prst="rect">
            <a:avLst/>
          </a:prstGeom>
        </p:spPr>
      </p:pic>
    </p:spTree>
    <p:extLst>
      <p:ext uri="{BB962C8B-B14F-4D97-AF65-F5344CB8AC3E}">
        <p14:creationId xmlns:p14="http://schemas.microsoft.com/office/powerpoint/2010/main" val="3669737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49919" y="2474226"/>
            <a:ext cx="4844415" cy="1534160"/>
          </a:xfrm>
          <a:prstGeom prst="rect">
            <a:avLst/>
          </a:prstGeom>
        </p:spPr>
        <p:txBody>
          <a:bodyPr vert="horz" wrap="square" lIns="0" tIns="0" rIns="0" bIns="0" rtlCol="0">
            <a:spAutoFit/>
          </a:bodyPr>
          <a:lstStyle/>
          <a:p>
            <a:pPr marL="356870" marR="5080" indent="-344805">
              <a:lnSpc>
                <a:spcPct val="100000"/>
              </a:lnSpc>
            </a:pPr>
            <a:r>
              <a:rPr sz="5400" b="1" spc="-15" dirty="0">
                <a:latin typeface="方正舒体"/>
                <a:cs typeface="方正舒体"/>
              </a:rPr>
              <a:t>谢谢</a:t>
            </a:r>
            <a:r>
              <a:rPr sz="5400" b="1" spc="5" dirty="0">
                <a:latin typeface="方正舒体"/>
                <a:cs typeface="方正舒体"/>
              </a:rPr>
              <a:t>各</a:t>
            </a:r>
            <a:r>
              <a:rPr sz="5400" b="1" spc="-5" dirty="0">
                <a:latin typeface="方正舒体"/>
                <a:cs typeface="方正舒体"/>
              </a:rPr>
              <a:t>位到场的</a:t>
            </a:r>
            <a:r>
              <a:rPr sz="5400" b="1" spc="5" dirty="0">
                <a:latin typeface="方正舒体"/>
                <a:cs typeface="方正舒体"/>
              </a:rPr>
              <a:t> </a:t>
            </a:r>
            <a:r>
              <a:rPr sz="5400" b="1" spc="-15" dirty="0">
                <a:latin typeface="方正舒体"/>
                <a:cs typeface="方正舒体"/>
              </a:rPr>
              <a:t>老师</a:t>
            </a:r>
            <a:r>
              <a:rPr sz="5400" b="1" spc="5" dirty="0">
                <a:latin typeface="方正舒体"/>
                <a:cs typeface="方正舒体"/>
              </a:rPr>
              <a:t>和</a:t>
            </a:r>
            <a:r>
              <a:rPr sz="5400" b="1" spc="-5" dirty="0">
                <a:latin typeface="方正舒体"/>
                <a:cs typeface="方正舒体"/>
              </a:rPr>
              <a:t>同学</a:t>
            </a:r>
            <a:r>
              <a:rPr sz="5400" b="1" spc="-25" dirty="0">
                <a:latin typeface="方正舒体"/>
                <a:cs typeface="方正舒体"/>
              </a:rPr>
              <a:t>！</a:t>
            </a:r>
            <a:endParaRPr sz="5400" dirty="0">
              <a:latin typeface="方正舒体"/>
              <a:cs typeface="方正舒体"/>
            </a:endParaRPr>
          </a:p>
        </p:txBody>
      </p:sp>
    </p:spTree>
    <p:extLst>
      <p:ext uri="{BB962C8B-B14F-4D97-AF65-F5344CB8AC3E}">
        <p14:creationId xmlns:p14="http://schemas.microsoft.com/office/powerpoint/2010/main" val="133921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可见光通信基本原理</a:t>
            </a:r>
            <a:r>
              <a:rPr lang="zh-CN" altLang="en-US" sz="4800" baseline="2604" dirty="0" smtClean="0">
                <a:latin typeface="Calibri"/>
                <a:cs typeface="Calibri"/>
              </a:rPr>
              <a:t>（</a:t>
            </a:r>
            <a:r>
              <a:rPr lang="en-US" altLang="zh-CN" sz="4800" baseline="2604" dirty="0" smtClean="0">
                <a:latin typeface="Calibri"/>
                <a:cs typeface="Calibri"/>
              </a:rPr>
              <a:t>2</a:t>
            </a:r>
            <a:r>
              <a:rPr lang="zh-CN" altLang="en-US" sz="4800" baseline="2604" dirty="0" smtClean="0">
                <a:latin typeface="Calibri"/>
                <a:cs typeface="Calibri"/>
              </a:rPr>
              <a:t>）</a:t>
            </a:r>
            <a:endParaRPr sz="3600" baseline="2604" dirty="0">
              <a:latin typeface="Calibri"/>
              <a:cs typeface="Calibri"/>
            </a:endParaRPr>
          </a:p>
        </p:txBody>
      </p:sp>
      <p:sp>
        <p:nvSpPr>
          <p:cNvPr id="5" name="object 5"/>
          <p:cNvSpPr txBox="1"/>
          <p:nvPr/>
        </p:nvSpPr>
        <p:spPr>
          <a:xfrm>
            <a:off x="233749" y="1163543"/>
            <a:ext cx="8263950" cy="369332"/>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LED</a:t>
            </a: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特性</a:t>
            </a:r>
            <a:endParaRPr lang="zh-CN" altLang="zh-CN" sz="2400" b="1" dirty="0" smtClean="0">
              <a:latin typeface="黑体" panose="02010609060101010101" pitchFamily="49" charset="-122"/>
              <a:ea typeface="黑体" panose="02010609060101010101" pitchFamily="49" charset="-122"/>
              <a:sym typeface="宋体" panose="02010600030101010101" pitchFamily="2" charset="-122"/>
            </a:endParaRPr>
          </a:p>
        </p:txBody>
      </p:sp>
      <p:sp>
        <p:nvSpPr>
          <p:cNvPr id="7" name="object 5"/>
          <p:cNvSpPr txBox="1"/>
          <p:nvPr/>
        </p:nvSpPr>
        <p:spPr>
          <a:xfrm>
            <a:off x="386150" y="1676400"/>
            <a:ext cx="3881050" cy="1077218"/>
          </a:xfrm>
          <a:prstGeom prst="rect">
            <a:avLst/>
          </a:prstGeom>
        </p:spPr>
        <p:txBody>
          <a:bodyPr vert="horz" wrap="square" lIns="0" tIns="0" rIns="0" bIns="0" rtlCol="0">
            <a:spAutoFit/>
          </a:bodyPr>
          <a:lstStyle/>
          <a:p>
            <a:pPr marL="342900" indent="-342900">
              <a:buClr>
                <a:srgbClr val="231FB3"/>
              </a:buClr>
              <a:buSzPct val="100000"/>
              <a:buFont typeface="Wingdings" panose="05000000000000000000" pitchFamily="2" charset="2"/>
              <a:buChar char="n"/>
            </a:pPr>
            <a:r>
              <a:rPr lang="zh-CN" altLang="en-US" sz="2000" dirty="0">
                <a:latin typeface="宋体" panose="02010600030101010101" pitchFamily="2" charset="-122"/>
                <a:sym typeface="宋体" panose="02010600030101010101" pitchFamily="2" charset="-122"/>
              </a:rPr>
              <a:t>磷光激发型</a:t>
            </a:r>
            <a:r>
              <a:rPr lang="en-US" altLang="zh-CN" sz="2000" dirty="0" smtClean="0">
                <a:latin typeface="宋体" panose="02010600030101010101" pitchFamily="2" charset="-122"/>
                <a:sym typeface="宋体" panose="02010600030101010101" pitchFamily="2" charset="-122"/>
              </a:rPr>
              <a:t>LED</a:t>
            </a:r>
          </a:p>
          <a:p>
            <a:pPr>
              <a:defRPr/>
            </a:pPr>
            <a:r>
              <a:rPr lang="en-US" altLang="zh-CN" sz="1600" dirty="0" smtClean="0"/>
              <a:t>—</a:t>
            </a:r>
            <a:r>
              <a:rPr lang="zh-CN" altLang="en-US" sz="1600" dirty="0" smtClean="0"/>
              <a:t>蓝色发光晶片发蓝光，激发荧光物质产生</a:t>
            </a:r>
            <a:r>
              <a:rPr lang="en-US" altLang="zh-CN" sz="1600" dirty="0" smtClean="0"/>
              <a:t>    </a:t>
            </a:r>
            <a:r>
              <a:rPr lang="zh-CN" altLang="en-US" sz="1600" dirty="0" smtClean="0"/>
              <a:t>黄光，混光产生白光。</a:t>
            </a:r>
            <a:endParaRPr lang="en-US" altLang="zh-CN" sz="1600" dirty="0" smtClean="0"/>
          </a:p>
          <a:p>
            <a:pPr>
              <a:defRPr/>
            </a:pPr>
            <a:r>
              <a:rPr lang="en-US" altLang="zh-CN" sz="1600" dirty="0" smtClean="0"/>
              <a:t>—</a:t>
            </a:r>
            <a:r>
              <a:rPr lang="zh-CN" altLang="en-US" sz="1600" dirty="0" smtClean="0"/>
              <a:t>滤光后，蓝光可用来传输数据</a:t>
            </a:r>
            <a:endParaRPr lang="en-US" altLang="zh-CN" sz="1600" dirty="0">
              <a:latin typeface="宋体" panose="02010600030101010101" pitchFamily="2" charset="-122"/>
              <a:sym typeface="宋体" panose="02010600030101010101" pitchFamily="2" charset="-122"/>
            </a:endParaRPr>
          </a:p>
        </p:txBody>
      </p:sp>
      <p:sp>
        <p:nvSpPr>
          <p:cNvPr id="9" name="object 5"/>
          <p:cNvSpPr txBox="1"/>
          <p:nvPr/>
        </p:nvSpPr>
        <p:spPr>
          <a:xfrm>
            <a:off x="4523232" y="1676400"/>
            <a:ext cx="4011168" cy="1600438"/>
          </a:xfrm>
          <a:prstGeom prst="rect">
            <a:avLst/>
          </a:prstGeom>
        </p:spPr>
        <p:txBody>
          <a:bodyPr vert="horz" wrap="square" lIns="0" tIns="0" rIns="0" bIns="0" rtlCol="0">
            <a:spAutoFit/>
          </a:bodyPr>
          <a:lstStyle/>
          <a:p>
            <a:pPr marL="342900" indent="-342900">
              <a:buClr>
                <a:srgbClr val="231FB3"/>
              </a:buClr>
              <a:buSzPct val="100000"/>
              <a:buFont typeface="Wingdings" panose="05000000000000000000" pitchFamily="2" charset="2"/>
              <a:buChar char="n"/>
            </a:pPr>
            <a:r>
              <a:rPr lang="zh-CN" altLang="en-US" sz="2000" dirty="0">
                <a:latin typeface="宋体" panose="02010600030101010101" pitchFamily="2" charset="-122"/>
                <a:sym typeface="宋体" panose="02010600030101010101" pitchFamily="2" charset="-122"/>
              </a:rPr>
              <a:t>多色发光晶片混光型</a:t>
            </a:r>
            <a:r>
              <a:rPr lang="en-US" altLang="zh-CN" sz="2000" dirty="0" smtClean="0">
                <a:latin typeface="宋体" panose="02010600030101010101" pitchFamily="2" charset="-122"/>
                <a:sym typeface="宋体" panose="02010600030101010101" pitchFamily="2" charset="-122"/>
              </a:rPr>
              <a:t>LED</a:t>
            </a:r>
          </a:p>
          <a:p>
            <a:pPr>
              <a:defRPr/>
            </a:pPr>
            <a:r>
              <a:rPr lang="en-US" altLang="zh-CN" sz="1600" dirty="0"/>
              <a:t>—</a:t>
            </a:r>
            <a:r>
              <a:rPr lang="zh-CN" altLang="en-US" sz="1600" dirty="0"/>
              <a:t>多色发光晶片发不同颜色光，图示为</a:t>
            </a:r>
            <a:r>
              <a:rPr lang="en-US" altLang="zh-CN" sz="1600" dirty="0"/>
              <a:t>RGB</a:t>
            </a:r>
            <a:r>
              <a:rPr lang="zh-CN" altLang="en-US" sz="1600" dirty="0"/>
              <a:t>三色</a:t>
            </a:r>
            <a:r>
              <a:rPr lang="zh-CN" altLang="en-US" sz="1600" dirty="0" smtClean="0"/>
              <a:t>型</a:t>
            </a:r>
            <a:r>
              <a:rPr lang="en-US" altLang="zh-CN" sz="1600" dirty="0" smtClean="0"/>
              <a:t>LED</a:t>
            </a:r>
            <a:r>
              <a:rPr lang="zh-CN" altLang="en-US" sz="1600" dirty="0"/>
              <a:t>。</a:t>
            </a:r>
            <a:endParaRPr lang="en-US" altLang="zh-CN" sz="1600" dirty="0"/>
          </a:p>
          <a:p>
            <a:pPr>
              <a:defRPr/>
            </a:pPr>
            <a:r>
              <a:rPr lang="en-US" altLang="zh-CN" sz="1600" dirty="0"/>
              <a:t>—</a:t>
            </a:r>
            <a:r>
              <a:rPr lang="zh-CN" altLang="en-US" sz="1600" dirty="0"/>
              <a:t>采用对应滤色片，每个色光均可作为独立的</a:t>
            </a:r>
            <a:r>
              <a:rPr lang="zh-CN" altLang="en-US" sz="1600" dirty="0" smtClean="0"/>
              <a:t>数据传输</a:t>
            </a:r>
            <a:r>
              <a:rPr lang="zh-CN" altLang="en-US" sz="1600" dirty="0"/>
              <a:t>通道。</a:t>
            </a:r>
          </a:p>
          <a:p>
            <a:pPr>
              <a:buClr>
                <a:srgbClr val="231FB3"/>
              </a:buClr>
              <a:buSzPct val="100000"/>
            </a:pPr>
            <a:endParaRPr lang="en-US" altLang="zh-CN" sz="2000" dirty="0">
              <a:latin typeface="宋体" panose="02010600030101010101" pitchFamily="2" charset="-122"/>
              <a:sym typeface="宋体" panose="02010600030101010101" pitchFamily="2" charset="-122"/>
            </a:endParaRPr>
          </a:p>
        </p:txBody>
      </p:sp>
      <p:pic>
        <p:nvPicPr>
          <p:cNvPr id="8" name="图片 7"/>
          <p:cNvPicPr>
            <a:picLocks noChangeAspect="1"/>
          </p:cNvPicPr>
          <p:nvPr/>
        </p:nvPicPr>
        <p:blipFill>
          <a:blip r:embed="rId4"/>
          <a:stretch>
            <a:fillRect/>
          </a:stretch>
        </p:blipFill>
        <p:spPr>
          <a:xfrm>
            <a:off x="441369" y="3163514"/>
            <a:ext cx="8056330" cy="2932486"/>
          </a:xfrm>
          <a:prstGeom prst="rect">
            <a:avLst/>
          </a:prstGeom>
        </p:spPr>
      </p:pic>
    </p:spTree>
    <p:extLst>
      <p:ext uri="{BB962C8B-B14F-4D97-AF65-F5344CB8AC3E}">
        <p14:creationId xmlns:p14="http://schemas.microsoft.com/office/powerpoint/2010/main" val="2971478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可见光通信基本原理</a:t>
            </a:r>
            <a:r>
              <a:rPr lang="zh-CN" altLang="en-US" sz="4800" baseline="2604" dirty="0" smtClean="0">
                <a:latin typeface="Calibri"/>
                <a:cs typeface="Calibri"/>
              </a:rPr>
              <a:t>（</a:t>
            </a:r>
            <a:r>
              <a:rPr lang="en-US" altLang="zh-CN" sz="4800" baseline="2604" dirty="0">
                <a:latin typeface="Calibri"/>
                <a:cs typeface="Calibri"/>
              </a:rPr>
              <a:t>3</a:t>
            </a:r>
            <a:r>
              <a:rPr lang="zh-CN" altLang="en-US" sz="4800" baseline="2604" dirty="0" smtClean="0">
                <a:latin typeface="Calibri"/>
                <a:cs typeface="Calibri"/>
              </a:rPr>
              <a:t>）</a:t>
            </a:r>
            <a:endParaRPr sz="3600" baseline="2604" dirty="0">
              <a:latin typeface="Calibri"/>
              <a:cs typeface="Calibri"/>
            </a:endParaRPr>
          </a:p>
        </p:txBody>
      </p:sp>
      <p:sp>
        <p:nvSpPr>
          <p:cNvPr id="5" name="object 5"/>
          <p:cNvSpPr txBox="1"/>
          <p:nvPr/>
        </p:nvSpPr>
        <p:spPr>
          <a:xfrm>
            <a:off x="233749" y="1163543"/>
            <a:ext cx="8263950" cy="369332"/>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PD</a:t>
            </a: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特性</a:t>
            </a:r>
            <a:endParaRPr lang="zh-CN" altLang="zh-CN" sz="2400" b="1" dirty="0" smtClean="0">
              <a:latin typeface="黑体" panose="02010609060101010101" pitchFamily="49" charset="-122"/>
              <a:ea typeface="黑体" panose="02010609060101010101" pitchFamily="49" charset="-122"/>
              <a:sym typeface="宋体" panose="02010600030101010101" pitchFamily="2" charset="-122"/>
            </a:endParaRPr>
          </a:p>
        </p:txBody>
      </p:sp>
      <p:sp>
        <p:nvSpPr>
          <p:cNvPr id="7" name="object 5"/>
          <p:cNvSpPr txBox="1"/>
          <p:nvPr/>
        </p:nvSpPr>
        <p:spPr>
          <a:xfrm>
            <a:off x="386150" y="1676400"/>
            <a:ext cx="3881050" cy="1292662"/>
          </a:xfrm>
          <a:prstGeom prst="rect">
            <a:avLst/>
          </a:prstGeom>
        </p:spPr>
        <p:txBody>
          <a:bodyPr vert="horz" wrap="square" lIns="0" tIns="0" rIns="0" bIns="0" rtlCol="0">
            <a:spAutoFit/>
          </a:bodyPr>
          <a:lstStyle/>
          <a:p>
            <a:pPr marL="342900" indent="-342900">
              <a:buClr>
                <a:srgbClr val="231FB3"/>
              </a:buClr>
              <a:buSzPct val="100000"/>
              <a:buFont typeface="Wingdings" panose="05000000000000000000" pitchFamily="2" charset="2"/>
              <a:buChar char="n"/>
            </a:pPr>
            <a:r>
              <a:rPr lang="en-US" altLang="zh-CN" sz="2000" dirty="0" smtClean="0">
                <a:latin typeface="宋体" panose="02010600030101010101" pitchFamily="2" charset="-122"/>
                <a:sym typeface="宋体" panose="02010600030101010101" pitchFamily="2" charset="-122"/>
              </a:rPr>
              <a:t>PIN</a:t>
            </a:r>
            <a:r>
              <a:rPr lang="zh-CN" altLang="en-US" sz="2000" dirty="0" smtClean="0">
                <a:latin typeface="宋体" panose="02010600030101010101" pitchFamily="2" charset="-122"/>
                <a:sym typeface="宋体" panose="02010600030101010101" pitchFamily="2" charset="-122"/>
              </a:rPr>
              <a:t>型</a:t>
            </a:r>
            <a:endParaRPr lang="en-US" altLang="zh-CN" sz="2000" dirty="0" smtClean="0">
              <a:latin typeface="宋体" panose="02010600030101010101" pitchFamily="2" charset="-122"/>
              <a:sym typeface="宋体" panose="02010600030101010101" pitchFamily="2" charset="-122"/>
            </a:endParaRPr>
          </a:p>
          <a:p>
            <a:pPr>
              <a:defRPr/>
            </a:pPr>
            <a:r>
              <a:rPr lang="en-US" altLang="zh-CN" sz="1600" dirty="0" smtClean="0"/>
              <a:t>—</a:t>
            </a:r>
            <a:r>
              <a:rPr lang="zh-CN" altLang="en-US" sz="1600" dirty="0"/>
              <a:t>在普通的光电二极管的</a:t>
            </a:r>
            <a:r>
              <a:rPr lang="en-US" altLang="zh-CN" sz="1600" dirty="0"/>
              <a:t>P</a:t>
            </a:r>
            <a:r>
              <a:rPr lang="zh-CN" altLang="en-US" sz="1600" dirty="0"/>
              <a:t>区和</a:t>
            </a:r>
            <a:r>
              <a:rPr lang="en-US" altLang="zh-CN" sz="1600" dirty="0"/>
              <a:t>N</a:t>
            </a:r>
            <a:r>
              <a:rPr lang="zh-CN" altLang="en-US" sz="1600" dirty="0"/>
              <a:t>区</a:t>
            </a:r>
            <a:r>
              <a:rPr lang="zh-CN" altLang="en-US" sz="1600" dirty="0" smtClean="0"/>
              <a:t>之间加入了</a:t>
            </a:r>
            <a:r>
              <a:rPr lang="zh-CN" altLang="en-US" sz="1600" dirty="0"/>
              <a:t>低掺杂度的</a:t>
            </a:r>
            <a:r>
              <a:rPr lang="en-US" altLang="zh-CN" sz="1600" dirty="0"/>
              <a:t>I</a:t>
            </a:r>
            <a:r>
              <a:rPr lang="zh-CN" altLang="en-US" sz="1600" dirty="0"/>
              <a:t>区，使得耗尽区变厚</a:t>
            </a:r>
            <a:r>
              <a:rPr lang="zh-CN" altLang="en-US" sz="1600" dirty="0" smtClean="0"/>
              <a:t>了</a:t>
            </a:r>
            <a:r>
              <a:rPr lang="zh-CN" altLang="en-US" sz="1600" dirty="0"/>
              <a:t>，</a:t>
            </a:r>
            <a:r>
              <a:rPr lang="zh-CN" altLang="en-US" sz="1600" dirty="0" smtClean="0"/>
              <a:t>从而缩短了其响应时间；</a:t>
            </a:r>
            <a:endParaRPr lang="en-US" altLang="zh-CN" sz="1600" dirty="0" smtClean="0"/>
          </a:p>
          <a:p>
            <a:pPr>
              <a:defRPr/>
            </a:pPr>
            <a:r>
              <a:rPr lang="en-US" altLang="zh-CN" sz="1600" dirty="0" smtClean="0"/>
              <a:t>—</a:t>
            </a:r>
            <a:r>
              <a:rPr lang="zh-CN" altLang="en-US" sz="1600" dirty="0"/>
              <a:t>线性范围宽、制作工艺</a:t>
            </a:r>
            <a:r>
              <a:rPr lang="zh-CN" altLang="en-US" sz="1600" dirty="0" smtClean="0"/>
              <a:t>简单、价格低。</a:t>
            </a:r>
            <a:endParaRPr lang="en-US" altLang="zh-CN" sz="1600" dirty="0">
              <a:latin typeface="宋体" panose="02010600030101010101" pitchFamily="2" charset="-122"/>
              <a:sym typeface="宋体" panose="02010600030101010101" pitchFamily="2" charset="-122"/>
            </a:endParaRPr>
          </a:p>
        </p:txBody>
      </p:sp>
      <p:sp>
        <p:nvSpPr>
          <p:cNvPr id="9" name="object 5"/>
          <p:cNvSpPr txBox="1"/>
          <p:nvPr/>
        </p:nvSpPr>
        <p:spPr>
          <a:xfrm>
            <a:off x="4523231" y="1676400"/>
            <a:ext cx="4011169" cy="1292662"/>
          </a:xfrm>
          <a:prstGeom prst="rect">
            <a:avLst/>
          </a:prstGeom>
        </p:spPr>
        <p:txBody>
          <a:bodyPr vert="horz" wrap="square" lIns="0" tIns="0" rIns="0" bIns="0" rtlCol="0">
            <a:spAutoFit/>
          </a:bodyPr>
          <a:lstStyle/>
          <a:p>
            <a:pPr marL="342900" indent="-342900">
              <a:buClr>
                <a:srgbClr val="231FB3"/>
              </a:buClr>
              <a:buSzPct val="100000"/>
              <a:buFont typeface="Wingdings" panose="05000000000000000000" pitchFamily="2" charset="2"/>
              <a:buChar char="n"/>
            </a:pPr>
            <a:r>
              <a:rPr lang="en-US" altLang="zh-CN" sz="2000" dirty="0" smtClean="0">
                <a:latin typeface="宋体" panose="02010600030101010101" pitchFamily="2" charset="-122"/>
                <a:sym typeface="宋体" panose="02010600030101010101" pitchFamily="2" charset="-122"/>
              </a:rPr>
              <a:t>APD</a:t>
            </a:r>
            <a:r>
              <a:rPr lang="zh-CN" altLang="en-US" sz="2000" dirty="0" smtClean="0">
                <a:latin typeface="宋体" panose="02010600030101010101" pitchFamily="2" charset="-122"/>
                <a:sym typeface="宋体" panose="02010600030101010101" pitchFamily="2" charset="-122"/>
              </a:rPr>
              <a:t>型</a:t>
            </a:r>
            <a:endParaRPr lang="en-US" altLang="zh-CN" sz="2000" dirty="0" smtClean="0">
              <a:latin typeface="宋体" panose="02010600030101010101" pitchFamily="2" charset="-122"/>
              <a:sym typeface="宋体" panose="02010600030101010101" pitchFamily="2" charset="-122"/>
            </a:endParaRPr>
          </a:p>
          <a:p>
            <a:pPr>
              <a:defRPr/>
            </a:pPr>
            <a:r>
              <a:rPr lang="en-US" altLang="zh-CN" sz="1600" dirty="0" smtClean="0"/>
              <a:t>—</a:t>
            </a:r>
            <a:r>
              <a:rPr lang="zh-CN" altLang="en-US" sz="1600" dirty="0"/>
              <a:t>在其</a:t>
            </a:r>
            <a:r>
              <a:rPr lang="en-US" altLang="zh-CN" sz="1600" dirty="0"/>
              <a:t>P</a:t>
            </a:r>
            <a:r>
              <a:rPr lang="zh-CN" altLang="en-US" sz="1600" dirty="0"/>
              <a:t>区和</a:t>
            </a:r>
            <a:r>
              <a:rPr lang="en-US" altLang="zh-CN" sz="1600" dirty="0"/>
              <a:t>N</a:t>
            </a:r>
            <a:r>
              <a:rPr lang="zh-CN" altLang="en-US" sz="1600" dirty="0"/>
              <a:t>区两端加了反向高电压</a:t>
            </a:r>
            <a:r>
              <a:rPr lang="zh-CN" altLang="en-US" sz="1600" dirty="0" smtClean="0"/>
              <a:t>，有光照时电子和空穴高速碰撞晶格原子，产生“雪崩”效应形成很大</a:t>
            </a:r>
            <a:r>
              <a:rPr lang="zh-CN" altLang="en-US" sz="1600" dirty="0"/>
              <a:t>的</a:t>
            </a:r>
            <a:r>
              <a:rPr lang="zh-CN" altLang="en-US" sz="1600" dirty="0" smtClean="0"/>
              <a:t>反向电流；</a:t>
            </a:r>
            <a:endParaRPr lang="en-US" altLang="zh-CN" sz="1600" dirty="0" smtClean="0"/>
          </a:p>
          <a:p>
            <a:pPr>
              <a:defRPr/>
            </a:pPr>
            <a:r>
              <a:rPr lang="en-US" altLang="zh-CN" sz="1600" dirty="0" smtClean="0"/>
              <a:t>—</a:t>
            </a:r>
            <a:r>
              <a:rPr lang="zh-CN" altLang="en-US" sz="1600" dirty="0"/>
              <a:t>灵敏度高、增益高及带宽高</a:t>
            </a:r>
            <a:endParaRPr lang="en-US" altLang="zh-CN" sz="2000" dirty="0">
              <a:latin typeface="宋体" panose="02010600030101010101" pitchFamily="2" charset="-122"/>
              <a:sym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689750270"/>
              </p:ext>
            </p:extLst>
          </p:nvPr>
        </p:nvGraphicFramePr>
        <p:xfrm>
          <a:off x="1475231" y="3276600"/>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zh-CN" altLang="en-US" dirty="0"/>
                    </a:p>
                  </a:txBody>
                  <a:tcPr/>
                </a:tc>
                <a:tc>
                  <a:txBody>
                    <a:bodyPr/>
                    <a:lstStyle/>
                    <a:p>
                      <a:pPr algn="ctr"/>
                      <a:r>
                        <a:rPr lang="en-US" altLang="zh-CN" dirty="0" smtClean="0"/>
                        <a:t>PIN</a:t>
                      </a:r>
                      <a:endParaRPr lang="zh-CN" altLang="en-US" dirty="0"/>
                    </a:p>
                  </a:txBody>
                  <a:tcPr/>
                </a:tc>
                <a:tc>
                  <a:txBody>
                    <a:bodyPr/>
                    <a:lstStyle/>
                    <a:p>
                      <a:pPr algn="ctr"/>
                      <a:r>
                        <a:rPr lang="en-US" altLang="zh-CN" dirty="0" smtClean="0"/>
                        <a:t>APD</a:t>
                      </a:r>
                      <a:endParaRPr lang="zh-CN" altLang="en-US" dirty="0"/>
                    </a:p>
                  </a:txBody>
                  <a:tcPr/>
                </a:tc>
              </a:tr>
              <a:tr h="370840">
                <a:tc>
                  <a:txBody>
                    <a:bodyPr/>
                    <a:lstStyle/>
                    <a:p>
                      <a:r>
                        <a:rPr lang="zh-CN" altLang="en-US" dirty="0" smtClean="0"/>
                        <a:t>光电增益</a:t>
                      </a:r>
                      <a:endParaRPr lang="zh-CN" altLang="en-US" dirty="0"/>
                    </a:p>
                  </a:txBody>
                  <a:tcPr/>
                </a:tc>
                <a:tc>
                  <a:txBody>
                    <a:bodyPr/>
                    <a:lstStyle/>
                    <a:p>
                      <a:pPr algn="ctr"/>
                      <a:r>
                        <a:rPr lang="zh-CN" altLang="en-US" dirty="0" smtClean="0"/>
                        <a:t>一般</a:t>
                      </a:r>
                      <a:endParaRPr lang="zh-CN" altLang="en-US" dirty="0"/>
                    </a:p>
                  </a:txBody>
                  <a:tcPr/>
                </a:tc>
                <a:tc>
                  <a:txBody>
                    <a:bodyPr/>
                    <a:lstStyle/>
                    <a:p>
                      <a:pPr algn="ctr"/>
                      <a:r>
                        <a:rPr lang="zh-CN" altLang="en-US" dirty="0" smtClean="0"/>
                        <a:t>雪崩效应</a:t>
                      </a:r>
                      <a:endParaRPr lang="zh-CN" altLang="en-US" dirty="0"/>
                    </a:p>
                  </a:txBody>
                  <a:tcPr/>
                </a:tc>
              </a:tr>
              <a:tr h="370840">
                <a:tc>
                  <a:txBody>
                    <a:bodyPr/>
                    <a:lstStyle/>
                    <a:p>
                      <a:r>
                        <a:rPr lang="zh-CN" altLang="en-US" dirty="0" smtClean="0"/>
                        <a:t>调制带宽</a:t>
                      </a:r>
                      <a:endParaRPr lang="zh-CN" altLang="en-US" dirty="0"/>
                    </a:p>
                  </a:txBody>
                  <a:tcPr/>
                </a:tc>
                <a:tc>
                  <a:txBody>
                    <a:bodyPr/>
                    <a:lstStyle/>
                    <a:p>
                      <a:pPr algn="ctr"/>
                      <a:r>
                        <a:rPr lang="zh-CN" altLang="en-US" dirty="0" smtClean="0"/>
                        <a:t>最高几百</a:t>
                      </a:r>
                      <a:r>
                        <a:rPr lang="en-US" altLang="zh-CN" dirty="0" smtClean="0"/>
                        <a:t>MHZ</a:t>
                      </a:r>
                      <a:endParaRPr lang="zh-CN" altLang="en-US" dirty="0"/>
                    </a:p>
                  </a:txBody>
                  <a:tcPr/>
                </a:tc>
                <a:tc>
                  <a:txBody>
                    <a:bodyPr/>
                    <a:lstStyle/>
                    <a:p>
                      <a:pPr algn="ctr"/>
                      <a:r>
                        <a:rPr lang="zh-CN" altLang="en-US" dirty="0" smtClean="0"/>
                        <a:t>最高几十</a:t>
                      </a:r>
                      <a:r>
                        <a:rPr lang="en-US" altLang="zh-CN" dirty="0" smtClean="0"/>
                        <a:t>GHZ</a:t>
                      </a:r>
                      <a:endParaRPr lang="zh-CN" altLang="en-US" dirty="0"/>
                    </a:p>
                  </a:txBody>
                  <a:tcPr/>
                </a:tc>
              </a:tr>
              <a:tr h="370840">
                <a:tc>
                  <a:txBody>
                    <a:bodyPr/>
                    <a:lstStyle/>
                    <a:p>
                      <a:r>
                        <a:rPr lang="zh-CN" altLang="en-US" dirty="0" smtClean="0"/>
                        <a:t>线性动态范围</a:t>
                      </a:r>
                      <a:endParaRPr lang="zh-CN" altLang="en-US" dirty="0"/>
                    </a:p>
                  </a:txBody>
                  <a:tcPr/>
                </a:tc>
                <a:tc>
                  <a:txBody>
                    <a:bodyPr/>
                    <a:lstStyle/>
                    <a:p>
                      <a:pPr algn="ctr"/>
                      <a:r>
                        <a:rPr lang="zh-CN" altLang="en-US" dirty="0" smtClean="0"/>
                        <a:t>较宽</a:t>
                      </a:r>
                      <a:endParaRPr lang="zh-CN" altLang="en-US" dirty="0"/>
                    </a:p>
                  </a:txBody>
                  <a:tcPr/>
                </a:tc>
                <a:tc>
                  <a:txBody>
                    <a:bodyPr/>
                    <a:lstStyle/>
                    <a:p>
                      <a:pPr algn="ctr"/>
                      <a:r>
                        <a:rPr lang="zh-CN" altLang="en-US" dirty="0" smtClean="0"/>
                        <a:t>较窄</a:t>
                      </a:r>
                      <a:endParaRPr lang="zh-CN" altLang="en-US" dirty="0"/>
                    </a:p>
                  </a:txBody>
                  <a:tcPr/>
                </a:tc>
              </a:tr>
              <a:tr h="370840">
                <a:tc>
                  <a:txBody>
                    <a:bodyPr/>
                    <a:lstStyle/>
                    <a:p>
                      <a:r>
                        <a:rPr lang="zh-CN" altLang="en-US" dirty="0" smtClean="0"/>
                        <a:t>温度敏感度</a:t>
                      </a:r>
                      <a:endParaRPr lang="zh-CN" altLang="en-US" dirty="0"/>
                    </a:p>
                  </a:txBody>
                  <a:tcPr/>
                </a:tc>
                <a:tc>
                  <a:txBody>
                    <a:bodyPr/>
                    <a:lstStyle/>
                    <a:p>
                      <a:pPr algn="ctr"/>
                      <a:r>
                        <a:rPr lang="zh-CN" altLang="en-US" dirty="0" smtClean="0"/>
                        <a:t>不敏感</a:t>
                      </a:r>
                      <a:endParaRPr lang="zh-CN" altLang="en-US" dirty="0"/>
                    </a:p>
                  </a:txBody>
                  <a:tcPr/>
                </a:tc>
                <a:tc>
                  <a:txBody>
                    <a:bodyPr/>
                    <a:lstStyle/>
                    <a:p>
                      <a:pPr algn="ctr"/>
                      <a:r>
                        <a:rPr lang="zh-CN" altLang="en-US" dirty="0" smtClean="0"/>
                        <a:t>敏感</a:t>
                      </a:r>
                      <a:endParaRPr lang="zh-CN" altLang="en-US" dirty="0"/>
                    </a:p>
                  </a:txBody>
                  <a:tcPr/>
                </a:tc>
              </a:tr>
              <a:tr h="370840">
                <a:tc>
                  <a:txBody>
                    <a:bodyPr/>
                    <a:lstStyle/>
                    <a:p>
                      <a:r>
                        <a:rPr lang="zh-CN" altLang="en-US" dirty="0" smtClean="0"/>
                        <a:t>制作工艺</a:t>
                      </a:r>
                      <a:endParaRPr lang="zh-CN" altLang="en-US" dirty="0"/>
                    </a:p>
                  </a:txBody>
                  <a:tcPr/>
                </a:tc>
                <a:tc>
                  <a:txBody>
                    <a:bodyPr/>
                    <a:lstStyle/>
                    <a:p>
                      <a:pPr algn="ctr"/>
                      <a:r>
                        <a:rPr lang="zh-CN" altLang="en-US" dirty="0" smtClean="0"/>
                        <a:t>简单</a:t>
                      </a:r>
                      <a:endParaRPr lang="zh-CN" altLang="en-US" dirty="0"/>
                    </a:p>
                  </a:txBody>
                  <a:tcPr/>
                </a:tc>
                <a:tc>
                  <a:txBody>
                    <a:bodyPr/>
                    <a:lstStyle/>
                    <a:p>
                      <a:pPr algn="ctr"/>
                      <a:r>
                        <a:rPr lang="zh-CN" altLang="en-US" dirty="0" smtClean="0"/>
                        <a:t>复杂</a:t>
                      </a:r>
                      <a:endParaRPr lang="zh-CN" altLang="en-US" dirty="0"/>
                    </a:p>
                  </a:txBody>
                  <a:tcPr/>
                </a:tc>
              </a:tr>
              <a:tr h="370840">
                <a:tc>
                  <a:txBody>
                    <a:bodyPr/>
                    <a:lstStyle/>
                    <a:p>
                      <a:r>
                        <a:rPr lang="zh-CN" altLang="en-US" dirty="0" smtClean="0"/>
                        <a:t>价格</a:t>
                      </a:r>
                      <a:endParaRPr lang="zh-CN" altLang="en-US" dirty="0"/>
                    </a:p>
                  </a:txBody>
                  <a:tcPr/>
                </a:tc>
                <a:tc>
                  <a:txBody>
                    <a:bodyPr/>
                    <a:lstStyle/>
                    <a:p>
                      <a:pPr algn="ctr"/>
                      <a:r>
                        <a:rPr lang="zh-CN" altLang="en-US" dirty="0" smtClean="0"/>
                        <a:t>低</a:t>
                      </a:r>
                      <a:endParaRPr lang="zh-CN" altLang="en-US" dirty="0"/>
                    </a:p>
                  </a:txBody>
                  <a:tcPr/>
                </a:tc>
                <a:tc>
                  <a:txBody>
                    <a:bodyPr/>
                    <a:lstStyle/>
                    <a:p>
                      <a:pPr algn="ctr"/>
                      <a:r>
                        <a:rPr lang="zh-CN" altLang="en-US" dirty="0" smtClean="0"/>
                        <a:t>高</a:t>
                      </a:r>
                      <a:endParaRPr lang="zh-CN" altLang="en-US" dirty="0"/>
                    </a:p>
                  </a:txBody>
                  <a:tcPr/>
                </a:tc>
              </a:tr>
            </a:tbl>
          </a:graphicData>
        </a:graphic>
      </p:graphicFrame>
    </p:spTree>
    <p:extLst>
      <p:ext uri="{BB962C8B-B14F-4D97-AF65-F5344CB8AC3E}">
        <p14:creationId xmlns:p14="http://schemas.microsoft.com/office/powerpoint/2010/main" val="3009318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可见光通信基本原理</a:t>
            </a:r>
            <a:r>
              <a:rPr lang="zh-CN" altLang="en-US" sz="4800" baseline="2604" dirty="0" smtClean="0">
                <a:latin typeface="Calibri"/>
                <a:cs typeface="Calibri"/>
              </a:rPr>
              <a:t>（</a:t>
            </a:r>
            <a:r>
              <a:rPr lang="en-US" altLang="zh-CN" sz="4800" baseline="2604" dirty="0" smtClean="0">
                <a:latin typeface="Calibri"/>
                <a:cs typeface="Calibri"/>
              </a:rPr>
              <a:t>4</a:t>
            </a:r>
            <a:r>
              <a:rPr lang="zh-CN" altLang="en-US" sz="4800" baseline="2604" dirty="0" smtClean="0">
                <a:latin typeface="Calibri"/>
                <a:cs typeface="Calibri"/>
              </a:rPr>
              <a:t>）</a:t>
            </a:r>
            <a:endParaRPr sz="3600" baseline="2604" dirty="0">
              <a:latin typeface="Calibri"/>
              <a:cs typeface="Calibri"/>
            </a:endParaRPr>
          </a:p>
        </p:txBody>
      </p:sp>
      <p:sp>
        <p:nvSpPr>
          <p:cNvPr id="6" name="object 5"/>
          <p:cNvSpPr txBox="1"/>
          <p:nvPr/>
        </p:nvSpPr>
        <p:spPr>
          <a:xfrm>
            <a:off x="457200" y="1163543"/>
            <a:ext cx="4566851" cy="1908215"/>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zh-CN" altLang="en-US" sz="2400" b="1" dirty="0" smtClean="0">
                <a:latin typeface="黑体" panose="02010609060101010101" pitchFamily="49" charset="-122"/>
                <a:ea typeface="黑体" panose="02010609060101010101" pitchFamily="49" charset="-122"/>
                <a:sym typeface="宋体" panose="02010600030101010101" pitchFamily="2" charset="-122"/>
              </a:rPr>
              <a:t>可见光信道特性</a:t>
            </a:r>
            <a:endParaRPr lang="en-US" altLang="zh-CN" sz="2400" b="1" dirty="0" smtClean="0">
              <a:latin typeface="黑体" panose="02010609060101010101" pitchFamily="49" charset="-122"/>
              <a:ea typeface="黑体" panose="02010609060101010101" pitchFamily="49" charset="-122"/>
              <a:sym typeface="宋体" panose="02010600030101010101" pitchFamily="2" charset="-122"/>
            </a:endParaRPr>
          </a:p>
          <a:p>
            <a:pPr>
              <a:buClr>
                <a:srgbClr val="231FB3"/>
              </a:buClr>
              <a:buSzPct val="100000"/>
            </a:pPr>
            <a:r>
              <a:rPr lang="zh-CN" altLang="en-US" sz="2000" dirty="0" smtClean="0">
                <a:latin typeface="+mn-ea"/>
                <a:sym typeface="宋体" panose="02010600030101010101" pitchFamily="2" charset="-122"/>
              </a:rPr>
              <a:t>从</a:t>
            </a:r>
            <a:r>
              <a:rPr lang="zh-CN" altLang="en-US" sz="2000" dirty="0">
                <a:latin typeface="+mn-ea"/>
                <a:sym typeface="宋体" panose="02010600030101010101" pitchFamily="2" charset="-122"/>
              </a:rPr>
              <a:t>发射端与接收端之间是否存在直达</a:t>
            </a:r>
            <a:r>
              <a:rPr lang="zh-CN" altLang="en-US" sz="2000" dirty="0" smtClean="0">
                <a:latin typeface="+mn-ea"/>
                <a:sym typeface="宋体" panose="02010600030101010101" pitchFamily="2" charset="-122"/>
              </a:rPr>
              <a:t>径</a:t>
            </a:r>
            <a:r>
              <a:rPr lang="en-US" altLang="zh-CN" sz="2000" dirty="0">
                <a:latin typeface="+mn-ea"/>
                <a:sym typeface="宋体" panose="02010600030101010101" pitchFamily="2" charset="-122"/>
              </a:rPr>
              <a:t> </a:t>
            </a:r>
            <a:r>
              <a:rPr lang="en-US" altLang="zh-CN" sz="2000" dirty="0" smtClean="0">
                <a:latin typeface="+mn-ea"/>
                <a:sym typeface="宋体" panose="02010600030101010101" pitchFamily="2" charset="-122"/>
              </a:rPr>
              <a:t> </a:t>
            </a:r>
            <a:r>
              <a:rPr lang="zh-CN" altLang="en-US" sz="2000" dirty="0" smtClean="0">
                <a:latin typeface="+mn-ea"/>
                <a:sym typeface="宋体" panose="02010600030101010101" pitchFamily="2" charset="-122"/>
              </a:rPr>
              <a:t>及</a:t>
            </a:r>
            <a:r>
              <a:rPr lang="zh-CN" altLang="en-US" sz="2000" dirty="0">
                <a:latin typeface="+mn-ea"/>
                <a:sym typeface="宋体" panose="02010600030101010101" pitchFamily="2" charset="-122"/>
              </a:rPr>
              <a:t>是否</a:t>
            </a:r>
            <a:r>
              <a:rPr lang="zh-CN" altLang="en-US" sz="2000" dirty="0" smtClean="0">
                <a:latin typeface="+mn-ea"/>
                <a:sym typeface="宋体" panose="02010600030101010101" pitchFamily="2" charset="-122"/>
              </a:rPr>
              <a:t>需要精确对准可以将可见光通信的信道分为</a:t>
            </a:r>
            <a:r>
              <a:rPr lang="en-US" altLang="zh-CN" sz="2000" dirty="0" smtClean="0">
                <a:latin typeface="+mn-ea"/>
                <a:sym typeface="宋体" panose="02010600030101010101" pitchFamily="2" charset="-122"/>
              </a:rPr>
              <a:t>6</a:t>
            </a:r>
            <a:r>
              <a:rPr lang="zh-CN" altLang="en-US" sz="2000" dirty="0" smtClean="0">
                <a:latin typeface="+mn-ea"/>
                <a:sym typeface="宋体" panose="02010600030101010101" pitchFamily="2" charset="-122"/>
              </a:rPr>
              <a:t>类，如下图所示，右图是实验测得的信道时域及频域幅度响应，该信道属于非定向视距信道。</a:t>
            </a:r>
            <a:endParaRPr lang="zh-CN" altLang="zh-CN" sz="2000" dirty="0" smtClean="0">
              <a:latin typeface="+mn-ea"/>
              <a:sym typeface="宋体" panose="02010600030101010101" pitchFamily="2" charset="-122"/>
            </a:endParaRPr>
          </a:p>
        </p:txBody>
      </p:sp>
      <p:pic>
        <p:nvPicPr>
          <p:cNvPr id="5" name="图片 4"/>
          <p:cNvPicPr>
            <a:picLocks noChangeAspect="1"/>
          </p:cNvPicPr>
          <p:nvPr/>
        </p:nvPicPr>
        <p:blipFill>
          <a:blip r:embed="rId5"/>
          <a:stretch>
            <a:fillRect/>
          </a:stretch>
        </p:blipFill>
        <p:spPr>
          <a:xfrm>
            <a:off x="533400" y="3124200"/>
            <a:ext cx="4038600" cy="3117987"/>
          </a:xfrm>
          <a:prstGeom prst="rect">
            <a:avLst/>
          </a:prstGeom>
        </p:spPr>
      </p:pic>
      <p:pic>
        <p:nvPicPr>
          <p:cNvPr id="10" name="图片 9"/>
          <p:cNvPicPr>
            <a:picLocks noChangeAspect="1"/>
          </p:cNvPicPr>
          <p:nvPr/>
        </p:nvPicPr>
        <p:blipFill>
          <a:blip r:embed="rId6"/>
          <a:stretch>
            <a:fillRect/>
          </a:stretch>
        </p:blipFill>
        <p:spPr>
          <a:xfrm>
            <a:off x="5038344" y="893278"/>
            <a:ext cx="3780000" cy="2837801"/>
          </a:xfrm>
          <a:prstGeom prst="rect">
            <a:avLst/>
          </a:prstGeom>
        </p:spPr>
      </p:pic>
      <p:pic>
        <p:nvPicPr>
          <p:cNvPr id="11" name="图片 10"/>
          <p:cNvPicPr>
            <a:picLocks noChangeAspect="1"/>
          </p:cNvPicPr>
          <p:nvPr/>
        </p:nvPicPr>
        <p:blipFill>
          <a:blip r:embed="rId7"/>
          <a:stretch>
            <a:fillRect/>
          </a:stretch>
        </p:blipFill>
        <p:spPr>
          <a:xfrm>
            <a:off x="5038344" y="3505200"/>
            <a:ext cx="3780000" cy="2837800"/>
          </a:xfrm>
          <a:prstGeom prst="rect">
            <a:avLst/>
          </a:prstGeom>
        </p:spPr>
      </p:pic>
    </p:spTree>
    <p:extLst>
      <p:ext uri="{BB962C8B-B14F-4D97-AF65-F5344CB8AC3E}">
        <p14:creationId xmlns:p14="http://schemas.microsoft.com/office/powerpoint/2010/main" val="41156476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光</a:t>
            </a:r>
            <a:r>
              <a:rPr lang="en-US" altLang="zh-CN" sz="4800" baseline="2604" dirty="0">
                <a:latin typeface="Calibri"/>
                <a:cs typeface="Calibri"/>
              </a:rPr>
              <a:t>OFDM</a:t>
            </a:r>
            <a:r>
              <a:rPr lang="zh-CN" altLang="en-US" sz="4800" baseline="2604" dirty="0">
                <a:latin typeface="Calibri"/>
                <a:cs typeface="Calibri"/>
              </a:rPr>
              <a:t>调制技术</a:t>
            </a:r>
            <a:r>
              <a:rPr lang="zh-CN" altLang="en-US" sz="4800" baseline="2604" dirty="0" smtClean="0">
                <a:latin typeface="Calibri"/>
                <a:cs typeface="Calibri"/>
              </a:rPr>
              <a:t>介绍</a:t>
            </a:r>
            <a:r>
              <a:rPr lang="en-US" altLang="zh-CN" sz="4800" baseline="2604" dirty="0" smtClean="0">
                <a:latin typeface="Calibri"/>
                <a:cs typeface="Calibri"/>
              </a:rPr>
              <a:t>(1)</a:t>
            </a:r>
            <a:endParaRPr lang="zh-CN" altLang="en-US" sz="4800" baseline="2604" dirty="0">
              <a:latin typeface="Calibri"/>
              <a:cs typeface="Calibri"/>
            </a:endParaRPr>
          </a:p>
        </p:txBody>
      </p:sp>
      <p:sp>
        <p:nvSpPr>
          <p:cNvPr id="5" name="object 5"/>
          <p:cNvSpPr txBox="1"/>
          <p:nvPr/>
        </p:nvSpPr>
        <p:spPr>
          <a:xfrm>
            <a:off x="233749" y="1163543"/>
            <a:ext cx="8263950" cy="984885"/>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DCO-OFDM</a:t>
            </a:r>
            <a:endParaRPr lang="en-US" altLang="zh-CN" sz="2000" dirty="0">
              <a:latin typeface="宋体"/>
              <a:sym typeface="宋体" panose="02010600030101010101" pitchFamily="2" charset="-122"/>
            </a:endParaRPr>
          </a:p>
          <a:p>
            <a:pPr marL="216000">
              <a:buClr>
                <a:srgbClr val="231FB3"/>
              </a:buClr>
              <a:buSzPct val="100000"/>
            </a:pPr>
            <a:r>
              <a:rPr lang="en-US" altLang="zh-CN" sz="2000" dirty="0" smtClean="0"/>
              <a:t>—</a:t>
            </a:r>
            <a:r>
              <a:rPr lang="zh-CN" altLang="en-US" sz="2000" dirty="0" smtClean="0">
                <a:latin typeface="+mn-ea"/>
                <a:sym typeface="宋体" panose="02010600030101010101" pitchFamily="2" charset="-122"/>
              </a:rPr>
              <a:t>频域信号满足共轭对称，使得</a:t>
            </a:r>
            <a:r>
              <a:rPr lang="en-US" altLang="zh-CN" sz="2000" dirty="0" smtClean="0">
                <a:latin typeface="+mn-ea"/>
                <a:sym typeface="宋体" panose="02010600030101010101" pitchFamily="2" charset="-122"/>
              </a:rPr>
              <a:t>IFFT</a:t>
            </a:r>
            <a:r>
              <a:rPr lang="zh-CN" altLang="en-US" sz="2000" dirty="0" smtClean="0">
                <a:latin typeface="+mn-ea"/>
                <a:sym typeface="宋体" panose="02010600030101010101" pitchFamily="2" charset="-122"/>
              </a:rPr>
              <a:t>之后时域信号为实数；</a:t>
            </a:r>
            <a:endParaRPr lang="en-US" altLang="zh-CN" sz="2000" dirty="0" smtClean="0">
              <a:latin typeface="+mn-ea"/>
              <a:sym typeface="宋体" panose="02010600030101010101" pitchFamily="2" charset="-122"/>
            </a:endParaRPr>
          </a:p>
          <a:p>
            <a:pPr marL="216000">
              <a:buClr>
                <a:srgbClr val="231FB3"/>
              </a:buClr>
              <a:buSzPct val="100000"/>
            </a:pPr>
            <a:r>
              <a:rPr lang="en-US" altLang="zh-CN" sz="2000" dirty="0" smtClean="0"/>
              <a:t>—</a:t>
            </a:r>
            <a:r>
              <a:rPr lang="zh-CN" altLang="en-US" sz="2000" dirty="0" smtClean="0">
                <a:latin typeface="+mn-ea"/>
                <a:sym typeface="宋体" panose="02010600030101010101" pitchFamily="2" charset="-122"/>
              </a:rPr>
              <a:t>通过加直流偏置使得时域信号为正值，满足</a:t>
            </a:r>
            <a:r>
              <a:rPr lang="zh-CN" altLang="en-US" sz="2000" dirty="0">
                <a:latin typeface="+mn-ea"/>
                <a:sym typeface="宋体" panose="02010600030101010101" pitchFamily="2" charset="-122"/>
              </a:rPr>
              <a:t>强度</a:t>
            </a:r>
            <a:r>
              <a:rPr lang="zh-CN" altLang="en-US" sz="2000" dirty="0" smtClean="0">
                <a:latin typeface="+mn-ea"/>
                <a:sym typeface="宋体" panose="02010600030101010101" pitchFamily="2" charset="-122"/>
              </a:rPr>
              <a:t>调制。</a:t>
            </a:r>
            <a:endParaRPr lang="en-US" altLang="zh-CN" sz="2000" dirty="0" smtClean="0">
              <a:latin typeface="+mn-ea"/>
              <a:sym typeface="宋体" panose="02010600030101010101" pitchFamily="2" charset="-122"/>
            </a:endParaRPr>
          </a:p>
        </p:txBody>
      </p:sp>
      <p:pic>
        <p:nvPicPr>
          <p:cNvPr id="8" name="图片 7"/>
          <p:cNvPicPr>
            <a:picLocks noChangeAspect="1"/>
          </p:cNvPicPr>
          <p:nvPr/>
        </p:nvPicPr>
        <p:blipFill>
          <a:blip r:embed="rId4"/>
          <a:stretch>
            <a:fillRect/>
          </a:stretch>
        </p:blipFill>
        <p:spPr>
          <a:xfrm>
            <a:off x="1507011" y="2059800"/>
            <a:ext cx="5274789" cy="3960000"/>
          </a:xfrm>
          <a:prstGeom prst="rect">
            <a:avLst/>
          </a:prstGeom>
        </p:spPr>
      </p:pic>
    </p:spTree>
    <p:extLst>
      <p:ext uri="{BB962C8B-B14F-4D97-AF65-F5344CB8AC3E}">
        <p14:creationId xmlns:p14="http://schemas.microsoft.com/office/powerpoint/2010/main" val="3909729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光</a:t>
            </a:r>
            <a:r>
              <a:rPr lang="en-US" altLang="zh-CN" sz="4800" baseline="2604" dirty="0">
                <a:latin typeface="Calibri"/>
                <a:cs typeface="Calibri"/>
              </a:rPr>
              <a:t>OFDM</a:t>
            </a:r>
            <a:r>
              <a:rPr lang="zh-CN" altLang="en-US" sz="4800" baseline="2604" dirty="0">
                <a:latin typeface="Calibri"/>
                <a:cs typeface="Calibri"/>
              </a:rPr>
              <a:t>调制技术介绍</a:t>
            </a:r>
            <a:r>
              <a:rPr lang="en-US" altLang="zh-CN" sz="4800" baseline="2604" dirty="0" smtClean="0">
                <a:latin typeface="Calibri"/>
                <a:cs typeface="Calibri"/>
              </a:rPr>
              <a:t>(2)</a:t>
            </a:r>
            <a:endParaRPr sz="3600" baseline="2604" dirty="0">
              <a:latin typeface="Calibri"/>
              <a:cs typeface="Calibri"/>
            </a:endParaRPr>
          </a:p>
        </p:txBody>
      </p:sp>
      <p:sp>
        <p:nvSpPr>
          <p:cNvPr id="5" name="object 5"/>
          <p:cNvSpPr txBox="1"/>
          <p:nvPr/>
        </p:nvSpPr>
        <p:spPr>
          <a:xfrm>
            <a:off x="233749" y="990600"/>
            <a:ext cx="8263950" cy="1600438"/>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ACO-OFDM</a:t>
            </a:r>
          </a:p>
          <a:p>
            <a:pPr marL="216000">
              <a:buClr>
                <a:srgbClr val="231FB3"/>
              </a:buClr>
              <a:buSzPct val="100000"/>
            </a:pPr>
            <a:r>
              <a:rPr lang="en-US" altLang="zh-CN" sz="2000" dirty="0" smtClean="0"/>
              <a:t>—</a:t>
            </a:r>
            <a:r>
              <a:rPr lang="zh-CN" altLang="en-US" sz="2000" dirty="0" smtClean="0">
                <a:latin typeface="+mn-ea"/>
                <a:sym typeface="宋体" panose="02010600030101010101" pitchFamily="2" charset="-122"/>
              </a:rPr>
              <a:t>在频域信号满足共轭对称的基础上，进一步限制只在奇数子载波上传输信息，偶数子载波置为零，</a:t>
            </a:r>
            <a:r>
              <a:rPr lang="en-US" altLang="zh-CN" sz="2000" dirty="0" smtClean="0">
                <a:latin typeface="+mn-ea"/>
                <a:sym typeface="宋体" panose="02010600030101010101" pitchFamily="2" charset="-122"/>
              </a:rPr>
              <a:t>IFFT</a:t>
            </a:r>
            <a:r>
              <a:rPr lang="zh-CN" altLang="en-US" sz="2000" dirty="0" smtClean="0">
                <a:latin typeface="+mn-ea"/>
                <a:sym typeface="宋体" panose="02010600030101010101" pitchFamily="2" charset="-122"/>
              </a:rPr>
              <a:t>之后时域信号满足对称性；</a:t>
            </a:r>
            <a:endParaRPr lang="en-US" altLang="zh-CN" sz="2000" dirty="0" smtClean="0">
              <a:latin typeface="+mn-ea"/>
              <a:sym typeface="宋体" panose="02010600030101010101" pitchFamily="2" charset="-122"/>
            </a:endParaRPr>
          </a:p>
          <a:p>
            <a:pPr marL="216000">
              <a:buClr>
                <a:srgbClr val="231FB3"/>
              </a:buClr>
              <a:buSzPct val="100000"/>
            </a:pPr>
            <a:r>
              <a:rPr lang="en-US" altLang="zh-CN" sz="2000" dirty="0" smtClean="0"/>
              <a:t>—</a:t>
            </a:r>
            <a:r>
              <a:rPr lang="zh-CN" altLang="en-US" sz="2000" dirty="0" smtClean="0">
                <a:latin typeface="+mn-ea"/>
                <a:sym typeface="宋体" panose="02010600030101010101" pitchFamily="2" charset="-122"/>
              </a:rPr>
              <a:t>利用对称性，可以直接进行负值削波，不需要加直流偏置，在接收端依然可以解调。</a:t>
            </a:r>
            <a:endParaRPr lang="en-US" altLang="zh-CN" sz="2000" dirty="0" smtClean="0">
              <a:latin typeface="+mn-ea"/>
              <a:sym typeface="宋体" panose="02010600030101010101" pitchFamily="2" charset="-122"/>
            </a:endParaRPr>
          </a:p>
        </p:txBody>
      </p:sp>
      <p:pic>
        <p:nvPicPr>
          <p:cNvPr id="7" name="图片 6"/>
          <p:cNvPicPr>
            <a:picLocks noChangeAspect="1"/>
          </p:cNvPicPr>
          <p:nvPr/>
        </p:nvPicPr>
        <p:blipFill>
          <a:blip r:embed="rId4"/>
          <a:stretch>
            <a:fillRect/>
          </a:stretch>
        </p:blipFill>
        <p:spPr>
          <a:xfrm>
            <a:off x="1583211" y="2362200"/>
            <a:ext cx="5274789" cy="3960000"/>
          </a:xfrm>
          <a:prstGeom prst="rect">
            <a:avLst/>
          </a:prstGeom>
        </p:spPr>
      </p:pic>
    </p:spTree>
    <p:extLst>
      <p:ext uri="{BB962C8B-B14F-4D97-AF65-F5344CB8AC3E}">
        <p14:creationId xmlns:p14="http://schemas.microsoft.com/office/powerpoint/2010/main" val="3441934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737" y="6049962"/>
            <a:ext cx="807249" cy="80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3999" cy="769937"/>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3748" y="161832"/>
            <a:ext cx="8681652" cy="492443"/>
          </a:xfrm>
          <a:prstGeom prst="rect">
            <a:avLst/>
          </a:prstGeom>
        </p:spPr>
        <p:txBody>
          <a:bodyPr vert="horz" wrap="square" lIns="0" tIns="0" rIns="0" bIns="0" rtlCol="0">
            <a:spAutoFit/>
          </a:bodyPr>
          <a:lstStyle/>
          <a:p>
            <a:pPr marL="12065" algn="l">
              <a:lnSpc>
                <a:spcPct val="100000"/>
              </a:lnSpc>
            </a:pPr>
            <a:r>
              <a:rPr lang="zh-CN" altLang="en-US" sz="4800" baseline="2604" dirty="0">
                <a:latin typeface="Calibri"/>
                <a:cs typeface="Calibri"/>
              </a:rPr>
              <a:t>光</a:t>
            </a:r>
            <a:r>
              <a:rPr lang="en-US" altLang="zh-CN" sz="4800" baseline="2604" dirty="0">
                <a:latin typeface="Calibri"/>
                <a:cs typeface="Calibri"/>
              </a:rPr>
              <a:t>OFDM</a:t>
            </a:r>
            <a:r>
              <a:rPr lang="zh-CN" altLang="en-US" sz="4800" baseline="2604" dirty="0">
                <a:latin typeface="Calibri"/>
                <a:cs typeface="Calibri"/>
              </a:rPr>
              <a:t>调制技术介绍</a:t>
            </a:r>
            <a:r>
              <a:rPr lang="en-US" altLang="zh-CN" sz="4800" baseline="2604" dirty="0" smtClean="0">
                <a:latin typeface="Calibri"/>
                <a:cs typeface="Calibri"/>
              </a:rPr>
              <a:t>(3)</a:t>
            </a:r>
            <a:endParaRPr sz="3600" baseline="2604" dirty="0">
              <a:latin typeface="Calibri"/>
              <a:cs typeface="Calibri"/>
            </a:endParaRPr>
          </a:p>
        </p:txBody>
      </p:sp>
      <p:sp>
        <p:nvSpPr>
          <p:cNvPr id="5" name="object 5"/>
          <p:cNvSpPr txBox="1"/>
          <p:nvPr/>
        </p:nvSpPr>
        <p:spPr>
          <a:xfrm>
            <a:off x="233749" y="838200"/>
            <a:ext cx="8263950" cy="1600438"/>
          </a:xfrm>
          <a:prstGeom prst="rect">
            <a:avLst/>
          </a:prstGeom>
        </p:spPr>
        <p:txBody>
          <a:bodyPr vert="horz" wrap="square" lIns="0" tIns="0" rIns="0" bIns="0" rtlCol="0">
            <a:spAutoFit/>
          </a:bodyPr>
          <a:lstStyle/>
          <a:p>
            <a:pPr>
              <a:buClr>
                <a:srgbClr val="231FB3"/>
              </a:buClr>
              <a:buSzPct val="100000"/>
              <a:buFont typeface="Wingdings" panose="05000000000000000000" pitchFamily="2" charset="2"/>
              <a:buChar char="Ø"/>
            </a:pPr>
            <a:r>
              <a:rPr lang="en-US" altLang="zh-CN" sz="2400" b="1" dirty="0" err="1" smtClean="0">
                <a:latin typeface="黑体" panose="02010609060101010101" pitchFamily="49" charset="-122"/>
                <a:ea typeface="黑体" panose="02010609060101010101" pitchFamily="49" charset="-122"/>
                <a:sym typeface="宋体" panose="02010600030101010101" pitchFamily="2" charset="-122"/>
              </a:rPr>
              <a:t>RoC</a:t>
            </a:r>
            <a:r>
              <a:rPr lang="en-US" altLang="zh-CN" sz="2400" b="1" dirty="0" smtClean="0">
                <a:latin typeface="黑体" panose="02010609060101010101" pitchFamily="49" charset="-122"/>
                <a:ea typeface="黑体" panose="02010609060101010101" pitchFamily="49" charset="-122"/>
                <a:sym typeface="宋体" panose="02010600030101010101" pitchFamily="2" charset="-122"/>
              </a:rPr>
              <a:t>-ACO-OFDM</a:t>
            </a:r>
          </a:p>
          <a:p>
            <a:pPr marL="216000">
              <a:buClr>
                <a:srgbClr val="231FB3"/>
              </a:buClr>
              <a:buSzPct val="100000"/>
            </a:pPr>
            <a:r>
              <a:rPr lang="en-US" altLang="zh-CN" sz="2000" dirty="0" smtClean="0"/>
              <a:t>—</a:t>
            </a:r>
            <a:r>
              <a:rPr lang="zh-CN" altLang="en-US" sz="2000" dirty="0" smtClean="0">
                <a:latin typeface="+mn-ea"/>
                <a:sym typeface="宋体" panose="02010600030101010101" pitchFamily="2" charset="-122"/>
              </a:rPr>
              <a:t>在</a:t>
            </a:r>
            <a:r>
              <a:rPr lang="en-US" altLang="zh-CN" sz="2000" dirty="0" smtClean="0">
                <a:latin typeface="+mn-ea"/>
                <a:sym typeface="宋体" panose="02010600030101010101" pitchFamily="2" charset="-122"/>
              </a:rPr>
              <a:t>ACO-OFDM</a:t>
            </a:r>
            <a:r>
              <a:rPr lang="zh-CN" altLang="en-US" sz="2000" dirty="0" smtClean="0">
                <a:latin typeface="+mn-ea"/>
                <a:sym typeface="宋体" panose="02010600030101010101" pitchFamily="2" charset="-122"/>
              </a:rPr>
              <a:t>的基础上，为了降低信号的峰均比（</a:t>
            </a:r>
            <a:r>
              <a:rPr lang="en-US" altLang="zh-CN" sz="2000" dirty="0" smtClean="0">
                <a:latin typeface="+mn-ea"/>
                <a:sym typeface="宋体" panose="02010600030101010101" pitchFamily="2" charset="-122"/>
              </a:rPr>
              <a:t>PAPR</a:t>
            </a:r>
            <a:r>
              <a:rPr lang="zh-CN" altLang="en-US" sz="2000" dirty="0" smtClean="0">
                <a:latin typeface="+mn-ea"/>
                <a:sym typeface="宋体" panose="02010600030101010101" pitchFamily="2" charset="-122"/>
              </a:rPr>
              <a:t>）</a:t>
            </a:r>
            <a:r>
              <a:rPr lang="en-US" altLang="zh-CN" sz="2000" dirty="0" smtClean="0">
                <a:latin typeface="+mn-ea"/>
                <a:sym typeface="宋体" panose="02010600030101010101" pitchFamily="2" charset="-122"/>
              </a:rPr>
              <a:t>,</a:t>
            </a:r>
            <a:r>
              <a:rPr lang="zh-CN" altLang="en-US" sz="2000" dirty="0" smtClean="0">
                <a:latin typeface="+mn-ea"/>
                <a:sym typeface="宋体" panose="02010600030101010101" pitchFamily="2" charset="-122"/>
              </a:rPr>
              <a:t>可以利用时域、对称性的特点，对其进行上削波，削波余量不是丢弃，放在其对应的位置上，再在接收端进行恢复。</a:t>
            </a:r>
            <a:endParaRPr lang="zh-CN" altLang="zh-CN" sz="2000" dirty="0" smtClean="0">
              <a:latin typeface="+mn-ea"/>
              <a:sym typeface="宋体" panose="02010600030101010101" pitchFamily="2" charset="-122"/>
            </a:endParaRPr>
          </a:p>
          <a:p>
            <a:pPr marL="30480">
              <a:lnSpc>
                <a:spcPct val="100000"/>
              </a:lnSpc>
            </a:pPr>
            <a:endParaRPr sz="2000" dirty="0">
              <a:latin typeface="宋体"/>
              <a:cs typeface="宋体"/>
            </a:endParaRPr>
          </a:p>
        </p:txBody>
      </p:sp>
      <p:pic>
        <p:nvPicPr>
          <p:cNvPr id="7" name="图片 6"/>
          <p:cNvPicPr>
            <a:picLocks noChangeAspect="1"/>
          </p:cNvPicPr>
          <p:nvPr/>
        </p:nvPicPr>
        <p:blipFill>
          <a:blip r:embed="rId4"/>
          <a:stretch>
            <a:fillRect/>
          </a:stretch>
        </p:blipFill>
        <p:spPr>
          <a:xfrm>
            <a:off x="1981200" y="2133600"/>
            <a:ext cx="4729800" cy="4320000"/>
          </a:xfrm>
          <a:prstGeom prst="rect">
            <a:avLst/>
          </a:prstGeom>
        </p:spPr>
      </p:pic>
    </p:spTree>
    <p:extLst>
      <p:ext uri="{BB962C8B-B14F-4D97-AF65-F5344CB8AC3E}">
        <p14:creationId xmlns:p14="http://schemas.microsoft.com/office/powerpoint/2010/main" val="1353240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4499</TotalTime>
  <Words>3055</Words>
  <Application>Microsoft Office PowerPoint</Application>
  <PresentationFormat>全屏显示(4:3)</PresentationFormat>
  <Paragraphs>249</Paragraphs>
  <Slides>32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方正舒体</vt:lpstr>
      <vt:lpstr>黑体</vt:lpstr>
      <vt:lpstr>宋体</vt:lpstr>
      <vt:lpstr>Calibri</vt:lpstr>
      <vt:lpstr>Cambria Math</vt:lpstr>
      <vt:lpstr>Times New Roman</vt:lpstr>
      <vt:lpstr>Wingdings</vt:lpstr>
      <vt:lpstr>Office Theme</vt:lpstr>
      <vt:lpstr>可见光多波段通信系统自适应传输技术研究</vt:lpstr>
      <vt:lpstr>目录</vt:lpstr>
      <vt:lpstr>可见光通信基本原理（1）</vt:lpstr>
      <vt:lpstr>可见光通信基本原理（2）</vt:lpstr>
      <vt:lpstr>可见光通信基本原理（3）</vt:lpstr>
      <vt:lpstr>可见光通信基本原理（4）</vt:lpstr>
      <vt:lpstr>光OFDM调制技术介绍(1)</vt:lpstr>
      <vt:lpstr>光OFDM调制技术介绍(2)</vt:lpstr>
      <vt:lpstr>光OFDM调制技术介绍(3)</vt:lpstr>
      <vt:lpstr>光OFDM调制技术介绍(4)</vt:lpstr>
      <vt:lpstr>信道估计方法（1）</vt:lpstr>
      <vt:lpstr>信道估计方法（2）</vt:lpstr>
      <vt:lpstr>信道估计方法（3）</vt:lpstr>
      <vt:lpstr>信道估计方法（4）</vt:lpstr>
      <vt:lpstr>信道估计方法（5）</vt:lpstr>
      <vt:lpstr>信道估计方法（6）</vt:lpstr>
      <vt:lpstr>信噪比估计方法（1）</vt:lpstr>
      <vt:lpstr>信噪比估计方法（2）</vt:lpstr>
      <vt:lpstr>信息论基础（1）</vt:lpstr>
      <vt:lpstr>信息论基础（2）</vt:lpstr>
      <vt:lpstr>比特功率分配算法（1）</vt:lpstr>
      <vt:lpstr>比特功率分配算法（2）</vt:lpstr>
      <vt:lpstr>比特功率分配算法（3）</vt:lpstr>
      <vt:lpstr>比特功率分配算法（4）</vt:lpstr>
      <vt:lpstr>比特功率分配算法（5）</vt:lpstr>
      <vt:lpstr>比特功率分配算法（6）</vt:lpstr>
      <vt:lpstr>比特功率分配算法（7）</vt:lpstr>
      <vt:lpstr>比特功率分配算法（8）</vt:lpstr>
      <vt:lpstr>硬件设计简介（1） （8）</vt:lpstr>
      <vt:lpstr>硬件设计简介（2） </vt:lpstr>
      <vt:lpstr>硬件设计简介（3）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huangzi</dc:creator>
  <cp:lastModifiedBy>admin</cp:lastModifiedBy>
  <cp:revision>97</cp:revision>
  <cp:lastPrinted>2016-01-22T07:29:50Z</cp:lastPrinted>
  <dcterms:created xsi:type="dcterms:W3CDTF">2016-01-18T12:06:45Z</dcterms:created>
  <dcterms:modified xsi:type="dcterms:W3CDTF">2016-01-22T07:47:18Z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2014-01-15T00:00:00Z</vt:filetime>
  </property>
  <property fmtid="{D5CDD505-2E9C-101B-9397-08002B2CF9AE}" pid="3" name="Creator">
    <vt:lpwstr>Acrobat PDFMaker 9.0 PowerPoint 版</vt:lpwstr>
  </property>
  <property fmtid="{D5CDD505-2E9C-101B-9397-08002B2CF9AE}" pid="4" name="LastSaved">
    <vt:filetime>2016-01-18T00:00:00Z</vt:filetime>
  </property>
</Properties>
</file>