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5" r:id="rId4"/>
    <p:sldId id="290" r:id="rId5"/>
    <p:sldId id="291" r:id="rId6"/>
    <p:sldId id="292" r:id="rId7"/>
    <p:sldId id="293" r:id="rId8"/>
    <p:sldId id="279" r:id="rId9"/>
    <p:sldId id="294" r:id="rId10"/>
    <p:sldId id="295" r:id="rId11"/>
    <p:sldId id="296" r:id="rId12"/>
    <p:sldId id="297" r:id="rId13"/>
    <p:sldId id="29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095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5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2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717871" y="158751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72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43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137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5" r:id="rId4"/>
    <p:sldLayoutId id="2147483654" r:id="rId5"/>
    <p:sldLayoutId id="2147483651" r:id="rId6"/>
    <p:sldLayoutId id="214748365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657" y="2585006"/>
            <a:ext cx="4572000" cy="1077218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协作系统中的分集技术与分集合并研究</a:t>
            </a:r>
            <a:endParaRPr kumimoji="1"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25142" y="3838962"/>
            <a:ext cx="2141715" cy="70788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</a:p>
          <a:p>
            <a:pPr algn="ctr"/>
            <a:r>
              <a:rPr kumimoji="1" lang="en-US" altLang="zh-CN" sz="2000" dirty="0"/>
              <a:t>04016522 </a:t>
            </a:r>
            <a:r>
              <a:rPr kumimoji="1" lang="zh-CN" altLang="en-US" sz="2000" dirty="0"/>
              <a:t>苏梓恒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B40E13-F54B-4A71-A7E0-F73A2FB11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20" y="1397045"/>
            <a:ext cx="2973474" cy="10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19" y="681453"/>
            <a:ext cx="2779058" cy="638209"/>
          </a:xfrm>
        </p:spPr>
        <p:txBody>
          <a:bodyPr>
            <a:normAutofit/>
          </a:bodyPr>
          <a:lstStyle/>
          <a:p>
            <a:r>
              <a:rPr lang="zh-CN" altLang="zh-CN" dirty="0"/>
              <a:t>主要合并方式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961C78-D963-4F36-88B5-9B75D404D858}"/>
                  </a:ext>
                </a:extLst>
              </p:cNvPr>
              <p:cNvSpPr txBox="1"/>
              <p:nvPr/>
            </p:nvSpPr>
            <p:spPr>
              <a:xfrm>
                <a:off x="548278" y="1390649"/>
                <a:ext cx="8707481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(3)</a:t>
                </a:r>
                <a:r>
                  <a:rPr lang="zh-CN" altLang="en-US" sz="2400" b="1" dirty="0"/>
                  <a:t>选择式合并</a:t>
                </a:r>
                <a:r>
                  <a:rPr lang="en-US" altLang="zh-CN" sz="2400" b="1" dirty="0"/>
                  <a:t>(SC</a:t>
                </a:r>
                <a:r>
                  <a:rPr lang="zh-CN" altLang="en-US" sz="2400" b="1" dirty="0"/>
                  <a:t>，</a:t>
                </a:r>
                <a:r>
                  <a:rPr lang="en-US" altLang="zh-CN" sz="2400" b="1" dirty="0"/>
                  <a:t>Selection Combining)</a:t>
                </a:r>
              </a:p>
              <a:p>
                <a:r>
                  <a:rPr lang="zh-CN" altLang="en-US" dirty="0"/>
                  <a:t>是</a:t>
                </a:r>
                <a:r>
                  <a:rPr lang="zh-CN" altLang="zh-CN" dirty="0"/>
                  <a:t>选择式合并是所有方法中最简单的合并方式。选择式合并是对接收机输出的所有信号的信噪比进行检测，选择瞬时信噪比最大的那一支路信号与解调器相连接，并作为合并器的输出信号，即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961C78-D963-4F36-88B5-9B75D404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8" y="1390649"/>
                <a:ext cx="8707481" cy="1661993"/>
              </a:xfrm>
              <a:prstGeom prst="rect">
                <a:avLst/>
              </a:prstGeom>
              <a:blipFill>
                <a:blip r:embed="rId2"/>
                <a:stretch>
                  <a:fillRect l="-1120" t="-3297" r="-70" b="-4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82160" y="2778503"/>
            <a:ext cx="4736237" cy="669806"/>
          </a:xfrm>
        </p:spPr>
        <p:txBody>
          <a:bodyPr/>
          <a:lstStyle/>
          <a:p>
            <a:pPr algn="r"/>
            <a:r>
              <a:rPr lang="en-US" altLang="zh-CN" dirty="0"/>
              <a:t>2.</a:t>
            </a:r>
            <a:r>
              <a:rPr lang="zh-CN" altLang="en-US" dirty="0"/>
              <a:t>三种合并方式的仿真比较</a:t>
            </a:r>
            <a:endParaRPr lang="zh-CN" altLang="en-US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23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AC6C06-B814-430D-95E0-E3B660090D5A}"/>
              </a:ext>
            </a:extLst>
          </p:cNvPr>
          <p:cNvSpPr txBox="1"/>
          <p:nvPr/>
        </p:nvSpPr>
        <p:spPr>
          <a:xfrm>
            <a:off x="739948" y="4825147"/>
            <a:ext cx="42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zh-CN" b="1" dirty="0"/>
              <a:t>最大比合并</a:t>
            </a:r>
            <a:r>
              <a:rPr lang="en-US" altLang="zh-CN" b="1" dirty="0"/>
              <a:t>(MRC)</a:t>
            </a:r>
            <a:endParaRPr lang="zh-CN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E7EDAC-6492-4900-ACFF-599355138A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" y="1365741"/>
            <a:ext cx="4594141" cy="34451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82AE74-7D81-45FC-90E7-66D0C37876DE}"/>
              </a:ext>
            </a:extLst>
          </p:cNvPr>
          <p:cNvSpPr txBox="1"/>
          <p:nvPr/>
        </p:nvSpPr>
        <p:spPr>
          <a:xfrm>
            <a:off x="5013774" y="4810847"/>
            <a:ext cx="288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）等增益合并（</a:t>
            </a:r>
            <a:r>
              <a:rPr lang="en-US" altLang="zh-CN" b="1" dirty="0"/>
              <a:t>EGC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AE3809-C39C-4C54-AB47-A074F128861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19" y="1365741"/>
            <a:ext cx="4594141" cy="3445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18042B-AA68-4D22-820E-316CCC39ED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20" y="1365741"/>
            <a:ext cx="4410833" cy="3307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BA2820-E75D-4327-92BE-7E16A5A2BAFE}"/>
              </a:ext>
            </a:extLst>
          </p:cNvPr>
          <p:cNvSpPr txBox="1"/>
          <p:nvPr/>
        </p:nvSpPr>
        <p:spPr>
          <a:xfrm>
            <a:off x="9580879" y="4809994"/>
            <a:ext cx="288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(3)</a:t>
            </a:r>
            <a:r>
              <a:rPr lang="zh-CN" altLang="en-US" b="1" dirty="0"/>
              <a:t>选择式合并</a:t>
            </a:r>
            <a:r>
              <a:rPr lang="en-US" altLang="zh-CN" b="1" dirty="0"/>
              <a:t>(SC)</a:t>
            </a:r>
          </a:p>
        </p:txBody>
      </p:sp>
    </p:spTree>
    <p:extLst>
      <p:ext uri="{BB962C8B-B14F-4D97-AF65-F5344CB8AC3E}">
        <p14:creationId xmlns:p14="http://schemas.microsoft.com/office/powerpoint/2010/main" val="303427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415809-B1A5-4C3D-B7C0-1B744ED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0" y="820796"/>
            <a:ext cx="6954203" cy="52164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A1922C-005C-4F3A-8552-BBAD0EAD96C4}"/>
              </a:ext>
            </a:extLst>
          </p:cNvPr>
          <p:cNvSpPr txBox="1"/>
          <p:nvPr/>
        </p:nvSpPr>
        <p:spPr>
          <a:xfrm>
            <a:off x="505618" y="640080"/>
            <a:ext cx="211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三种的对比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0C4AF-9A76-47A7-A358-41F952E25997}"/>
              </a:ext>
            </a:extLst>
          </p:cNvPr>
          <p:cNvSpPr txBox="1"/>
          <p:nvPr/>
        </p:nvSpPr>
        <p:spPr>
          <a:xfrm>
            <a:off x="274320" y="1960880"/>
            <a:ext cx="2854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可以看出，在这三种合并方式中，最大比值合并的性能最好，</a:t>
            </a:r>
            <a:r>
              <a:rPr lang="zh-CN" altLang="en-US" dirty="0"/>
              <a:t>而选择性合并和等增益合并的性能相差无几。</a:t>
            </a:r>
            <a:endParaRPr lang="en-US" altLang="zh-CN" dirty="0"/>
          </a:p>
          <a:p>
            <a:r>
              <a:rPr lang="zh-CN" altLang="zh-CN" dirty="0"/>
              <a:t>当信噪比小于</a:t>
            </a:r>
            <a:r>
              <a:rPr lang="en-US" altLang="zh-CN" dirty="0"/>
              <a:t>0dB</a:t>
            </a:r>
            <a:r>
              <a:rPr lang="zh-CN" altLang="zh-CN" dirty="0"/>
              <a:t>时，等增益合并的合并增益接近于最大比值合并的合并增益。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2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657" y="2585006"/>
            <a:ext cx="4572000" cy="1077214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3200" dirty="0">
                <a:solidFill>
                  <a:schemeClr val="bg1"/>
                </a:solidFill>
              </a:rPr>
              <a:t>YOU</a:t>
            </a:r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A065549-7271-48C5-A198-4136C5A29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20" y="1397045"/>
            <a:ext cx="2973474" cy="10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altLang="zh-CN" dirty="0"/>
              <a:t>1.</a:t>
            </a:r>
            <a:r>
              <a:rPr lang="zh-CN" altLang="zh-CN" dirty="0"/>
              <a:t>分集技术</a:t>
            </a:r>
            <a:endParaRPr lang="zh-CN" altLang="en-US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0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965" y="722285"/>
            <a:ext cx="2779058" cy="63820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典型分集技术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981450"/>
            <a:ext cx="12192000" cy="287655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7"/>
          <p:cNvSpPr txBox="1"/>
          <p:nvPr/>
        </p:nvSpPr>
        <p:spPr>
          <a:xfrm>
            <a:off x="2555249" y="4176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时间分集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5110498" y="4176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频率分集</a:t>
            </a:r>
          </a:p>
        </p:txBody>
      </p:sp>
      <p:sp>
        <p:nvSpPr>
          <p:cNvPr id="13" name="TextBox 17"/>
          <p:cNvSpPr txBox="1"/>
          <p:nvPr/>
        </p:nvSpPr>
        <p:spPr>
          <a:xfrm>
            <a:off x="8220979" y="41417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空间分集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36074" y="2232274"/>
            <a:ext cx="1432098" cy="1554539"/>
            <a:chOff x="2536074" y="2232274"/>
            <a:chExt cx="1432098" cy="1554539"/>
          </a:xfrm>
        </p:grpSpPr>
        <p:sp>
          <p:nvSpPr>
            <p:cNvPr id="6" name="菱形 5"/>
            <p:cNvSpPr/>
            <p:nvPr/>
          </p:nvSpPr>
          <p:spPr>
            <a:xfrm>
              <a:off x="2536074" y="2354715"/>
              <a:ext cx="1432098" cy="1432098"/>
            </a:xfrm>
            <a:prstGeom prst="diamond">
              <a:avLst/>
            </a:prstGeom>
            <a:solidFill>
              <a:srgbClr val="F9C1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2536074" y="2232274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F9C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4000" dirty="0">
                  <a:solidFill>
                    <a:schemeClr val="tx1"/>
                  </a:solidFill>
                  <a:latin typeface="Highlight LET" pitchFamily="2" charset="0"/>
                </a:rPr>
                <a:t>1</a:t>
              </a:r>
              <a:endParaRPr lang="zh-CN" altLang="en-US" sz="4000" dirty="0">
                <a:solidFill>
                  <a:schemeClr val="tx1"/>
                </a:solidFill>
                <a:latin typeface="Highlight LET" pitchFamily="2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50354" y="2232272"/>
            <a:ext cx="1432100" cy="1554541"/>
            <a:chOff x="5150354" y="2232272"/>
            <a:chExt cx="1432100" cy="1554541"/>
          </a:xfrm>
        </p:grpSpPr>
        <p:sp>
          <p:nvSpPr>
            <p:cNvPr id="5" name="菱形 4"/>
            <p:cNvSpPr/>
            <p:nvPr/>
          </p:nvSpPr>
          <p:spPr>
            <a:xfrm>
              <a:off x="5150354" y="2354715"/>
              <a:ext cx="1432098" cy="1432098"/>
            </a:xfrm>
            <a:prstGeom prst="diamond">
              <a:avLst/>
            </a:prstGeom>
            <a:solidFill>
              <a:srgbClr val="EC774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5150356" y="2232272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EC7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4000" dirty="0">
                  <a:solidFill>
                    <a:prstClr val="black"/>
                  </a:solidFill>
                  <a:latin typeface="Highlight LET" pitchFamily="2" charset="0"/>
                </a:rPr>
                <a:t>2</a:t>
              </a:r>
              <a:endParaRPr lang="zh-CN" altLang="en-US" sz="4000" dirty="0">
                <a:solidFill>
                  <a:prstClr val="black"/>
                </a:solidFill>
                <a:latin typeface="Highlight LET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80783" y="2232271"/>
            <a:ext cx="1432098" cy="1554542"/>
            <a:chOff x="7980783" y="2232271"/>
            <a:chExt cx="1432098" cy="1554542"/>
          </a:xfrm>
        </p:grpSpPr>
        <p:sp>
          <p:nvSpPr>
            <p:cNvPr id="4" name="菱形 3"/>
            <p:cNvSpPr/>
            <p:nvPr/>
          </p:nvSpPr>
          <p:spPr>
            <a:xfrm>
              <a:off x="7980783" y="2354715"/>
              <a:ext cx="1432098" cy="1432098"/>
            </a:xfrm>
            <a:prstGeom prst="diamond">
              <a:avLst/>
            </a:prstGeom>
            <a:solidFill>
              <a:srgbClr val="48C2B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7980783" y="2232271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48C2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4000" dirty="0">
                  <a:solidFill>
                    <a:prstClr val="black"/>
                  </a:solidFill>
                  <a:latin typeface="Highlight LET" pitchFamily="2" charset="0"/>
                </a:rPr>
                <a:t>3</a:t>
              </a:r>
              <a:endParaRPr lang="zh-CN" altLang="en-US" sz="4000" dirty="0">
                <a:solidFill>
                  <a:prstClr val="black"/>
                </a:solidFill>
                <a:latin typeface="Highlight LE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965" y="722285"/>
            <a:ext cx="2779058" cy="63820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典型分集技术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981450"/>
            <a:ext cx="12192000" cy="287655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7"/>
          <p:cNvSpPr txBox="1"/>
          <p:nvPr/>
        </p:nvSpPr>
        <p:spPr>
          <a:xfrm>
            <a:off x="2555249" y="4176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时间分集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36074" y="2232274"/>
            <a:ext cx="1432098" cy="1554539"/>
            <a:chOff x="2536074" y="2232274"/>
            <a:chExt cx="1432098" cy="1554539"/>
          </a:xfrm>
        </p:grpSpPr>
        <p:sp>
          <p:nvSpPr>
            <p:cNvPr id="6" name="菱形 5"/>
            <p:cNvSpPr/>
            <p:nvPr/>
          </p:nvSpPr>
          <p:spPr>
            <a:xfrm>
              <a:off x="2536074" y="2354715"/>
              <a:ext cx="1432098" cy="1432098"/>
            </a:xfrm>
            <a:prstGeom prst="diamond">
              <a:avLst/>
            </a:prstGeom>
            <a:solidFill>
              <a:srgbClr val="F9C1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2536074" y="2232274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F9C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4000" dirty="0">
                  <a:solidFill>
                    <a:schemeClr val="tx1"/>
                  </a:solidFill>
                  <a:latin typeface="Highlight LET" pitchFamily="2" charset="0"/>
                </a:rPr>
                <a:t>1</a:t>
              </a:r>
              <a:endParaRPr lang="zh-CN" altLang="en-US" sz="4000" dirty="0">
                <a:solidFill>
                  <a:schemeClr val="tx1"/>
                </a:solidFill>
                <a:latin typeface="Highlight LET" pitchFamily="2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E86287E-8FEE-4914-9E85-979732E18A2E}"/>
              </a:ext>
            </a:extLst>
          </p:cNvPr>
          <p:cNvSpPr txBox="1"/>
          <p:nvPr/>
        </p:nvSpPr>
        <p:spPr>
          <a:xfrm>
            <a:off x="2511366" y="4789557"/>
            <a:ext cx="77419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时间分集是在不同的时隙上发送相同的信息来实现分集，要求重发信号的最小时间间隔大于或等于信道的相干时间，这样才能保证信号在时域上的独立性。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zh-CN" sz="2000" dirty="0">
                <a:solidFill>
                  <a:schemeClr val="bg1"/>
                </a:solidFill>
              </a:rPr>
              <a:t>时间分集在时间域上引入了冗余，从而使带宽的利用率受到了一定的损失。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96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965" y="722285"/>
            <a:ext cx="2779058" cy="63820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典型分集技术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985610"/>
            <a:ext cx="12192000" cy="287655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7"/>
          <p:cNvSpPr txBox="1"/>
          <p:nvPr/>
        </p:nvSpPr>
        <p:spPr>
          <a:xfrm>
            <a:off x="5110498" y="417685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频率分集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150354" y="2232272"/>
            <a:ext cx="1432100" cy="1554541"/>
            <a:chOff x="5150354" y="2232272"/>
            <a:chExt cx="1432100" cy="1554541"/>
          </a:xfrm>
        </p:grpSpPr>
        <p:sp>
          <p:nvSpPr>
            <p:cNvPr id="5" name="菱形 4"/>
            <p:cNvSpPr/>
            <p:nvPr/>
          </p:nvSpPr>
          <p:spPr>
            <a:xfrm>
              <a:off x="5150354" y="2354715"/>
              <a:ext cx="1432098" cy="1432098"/>
            </a:xfrm>
            <a:prstGeom prst="diamond">
              <a:avLst/>
            </a:prstGeom>
            <a:solidFill>
              <a:srgbClr val="EC774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5150356" y="2232272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EC7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4000" dirty="0">
                  <a:solidFill>
                    <a:prstClr val="black"/>
                  </a:solidFill>
                  <a:latin typeface="Highlight LET" pitchFamily="2" charset="0"/>
                </a:rPr>
                <a:t>2</a:t>
              </a:r>
              <a:endParaRPr lang="zh-CN" altLang="en-US" sz="4000" dirty="0">
                <a:solidFill>
                  <a:prstClr val="black"/>
                </a:solidFill>
                <a:latin typeface="Highlight LET" pitchFamily="2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AB7BC3F-23B6-4E80-9221-67AD0F82CBA5}"/>
              </a:ext>
            </a:extLst>
          </p:cNvPr>
          <p:cNvSpPr txBox="1"/>
          <p:nvPr/>
        </p:nvSpPr>
        <p:spPr>
          <a:xfrm>
            <a:off x="2377440" y="4780713"/>
            <a:ext cx="720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solidFill>
                  <a:schemeClr val="bg1"/>
                </a:solidFill>
              </a:rPr>
              <a:t>将信息分别调制在不同的载波上发送至信道，但是要求不同的载波之间的间隔足够大，这样才能保证不同频率的衰落之间相互独立，在接收端获得衰落不相关的信号。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频率分集占用了更多的频谱资源，使得带宽的利用率受到了一定程度的损失，并且在发送端可能需要采用多部发射机。</a:t>
            </a:r>
          </a:p>
        </p:txBody>
      </p:sp>
    </p:spTree>
    <p:extLst>
      <p:ext uri="{BB962C8B-B14F-4D97-AF65-F5344CB8AC3E}">
        <p14:creationId xmlns:p14="http://schemas.microsoft.com/office/powerpoint/2010/main" val="38279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965" y="722285"/>
            <a:ext cx="2779058" cy="63820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典型分集技术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981450"/>
            <a:ext cx="12192000" cy="287655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8220979" y="41417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空间分集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80783" y="2232271"/>
            <a:ext cx="1432098" cy="1554542"/>
            <a:chOff x="7980783" y="2232271"/>
            <a:chExt cx="1432098" cy="1554542"/>
          </a:xfrm>
        </p:grpSpPr>
        <p:sp>
          <p:nvSpPr>
            <p:cNvPr id="4" name="菱形 3"/>
            <p:cNvSpPr/>
            <p:nvPr/>
          </p:nvSpPr>
          <p:spPr>
            <a:xfrm>
              <a:off x="7980783" y="2354715"/>
              <a:ext cx="1432098" cy="1432098"/>
            </a:xfrm>
            <a:prstGeom prst="diamond">
              <a:avLst/>
            </a:prstGeom>
            <a:solidFill>
              <a:srgbClr val="48C2B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7980783" y="2232271"/>
              <a:ext cx="1432098" cy="1432098"/>
            </a:xfrm>
            <a:prstGeom prst="diamond">
              <a:avLst/>
            </a:prstGeom>
            <a:solidFill>
              <a:srgbClr val="F5F5F5"/>
            </a:solidFill>
            <a:ln w="12700">
              <a:solidFill>
                <a:srgbClr val="48C2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4000" dirty="0">
                  <a:solidFill>
                    <a:prstClr val="black"/>
                  </a:solidFill>
                  <a:latin typeface="Highlight LET" pitchFamily="2" charset="0"/>
                </a:rPr>
                <a:t>3</a:t>
              </a:r>
              <a:endParaRPr lang="zh-CN" altLang="en-US" sz="4000" dirty="0">
                <a:solidFill>
                  <a:prstClr val="black"/>
                </a:solidFill>
                <a:latin typeface="Highlight LET" pitchFamily="2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FEFF5D8-774A-437B-8094-DE8D4108505A}"/>
              </a:ext>
            </a:extLst>
          </p:cNvPr>
          <p:cNvSpPr txBox="1"/>
          <p:nvPr/>
        </p:nvSpPr>
        <p:spPr>
          <a:xfrm>
            <a:off x="3413760" y="4616169"/>
            <a:ext cx="639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空间分集是最通用的分集技术，也称为天线分集，即几个天线在物理空间上分开一定的距离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理想情况下，移动台间相距半个信号波长可使各个天线接收的信号互不相关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，并被连接到一个公共的接收系统当中。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根据发射端或者接收端是否放置多个天线，可以把空间分集分为发射分集和接收分集。</a:t>
            </a:r>
          </a:p>
        </p:txBody>
      </p:sp>
    </p:spTree>
    <p:extLst>
      <p:ext uri="{BB962C8B-B14F-4D97-AF65-F5344CB8AC3E}">
        <p14:creationId xmlns:p14="http://schemas.microsoft.com/office/powerpoint/2010/main" val="19840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altLang="zh-CN" dirty="0"/>
              <a:t>2.</a:t>
            </a:r>
            <a:r>
              <a:rPr lang="zh-CN" altLang="en-US" dirty="0"/>
              <a:t>合并方式</a:t>
            </a:r>
            <a:endParaRPr lang="zh-CN" altLang="en-US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9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19" y="681453"/>
            <a:ext cx="2779058" cy="638209"/>
          </a:xfrm>
        </p:spPr>
        <p:txBody>
          <a:bodyPr>
            <a:normAutofit/>
          </a:bodyPr>
          <a:lstStyle/>
          <a:p>
            <a:r>
              <a:rPr lang="zh-CN" altLang="zh-CN" dirty="0"/>
              <a:t>主要合并方式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961C78-D963-4F36-88B5-9B75D404D858}"/>
              </a:ext>
            </a:extLst>
          </p:cNvPr>
          <p:cNvSpPr txBox="1"/>
          <p:nvPr/>
        </p:nvSpPr>
        <p:spPr>
          <a:xfrm>
            <a:off x="548278" y="1390649"/>
            <a:ext cx="8707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(1)</a:t>
            </a:r>
            <a:r>
              <a:rPr lang="zh-CN" altLang="zh-CN" sz="2400" b="1" dirty="0"/>
              <a:t>最大比合并</a:t>
            </a:r>
            <a:r>
              <a:rPr lang="en-US" altLang="zh-CN" sz="2400" b="1" dirty="0"/>
              <a:t>(MRC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Maximum Ratio Combining)</a:t>
            </a:r>
            <a:endParaRPr lang="zh-CN" altLang="zh-CN" sz="2400" b="1" dirty="0"/>
          </a:p>
          <a:p>
            <a:r>
              <a:rPr lang="zh-CN" altLang="zh-CN" dirty="0"/>
              <a:t>最大比合并（</a:t>
            </a:r>
            <a:r>
              <a:rPr lang="en-US" altLang="zh-CN" dirty="0"/>
              <a:t>MRC</a:t>
            </a:r>
            <a:r>
              <a:rPr lang="zh-CN" altLang="zh-CN" dirty="0"/>
              <a:t>）是一种线性合并方法，也是一种最佳合并方式。它将各个分集支路的输入信号按照权重相加在一起得到的输出信号，加权因子的选择可以有多种方式。在最大比合并中，选择每分集支路的加权因子与其信号电压和噪声功率比成正比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BEB1D4-9631-4807-8EE9-BBF715711E2D}"/>
                  </a:ext>
                </a:extLst>
              </p:cNvPr>
              <p:cNvSpPr txBox="1"/>
              <p:nvPr/>
            </p:nvSpPr>
            <p:spPr>
              <a:xfrm>
                <a:off x="548278" y="2754298"/>
                <a:ext cx="7559040" cy="252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每一支路信号包络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zh-CN" altLang="zh-CN" dirty="0"/>
                  <a:t>表示。每一支路的加权系数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zh-CN" altLang="zh-CN" dirty="0"/>
                  <a:t>与信号包络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成正比而与噪声功率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zh-CN" altLang="zh-CN" dirty="0"/>
                  <a:t>成反比，即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2400" dirty="0"/>
              </a:p>
              <a:p>
                <a:r>
                  <a:rPr lang="zh-CN" altLang="zh-CN" dirty="0"/>
                  <a:t>由此可得最大比值合并器输出的信号包络为：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CN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BEB1D4-9631-4807-8EE9-BBF71571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8" y="2754298"/>
                <a:ext cx="7559040" cy="2529154"/>
              </a:xfrm>
              <a:prstGeom prst="rect">
                <a:avLst/>
              </a:prstGeom>
              <a:blipFill>
                <a:blip r:embed="rId2"/>
                <a:stretch>
                  <a:fillRect l="-726" t="-1687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2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719" y="681453"/>
            <a:ext cx="2779058" cy="638209"/>
          </a:xfrm>
        </p:spPr>
        <p:txBody>
          <a:bodyPr>
            <a:normAutofit/>
          </a:bodyPr>
          <a:lstStyle/>
          <a:p>
            <a:r>
              <a:rPr lang="zh-CN" altLang="zh-CN" dirty="0"/>
              <a:t>主要合并方式</a:t>
            </a: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961C78-D963-4F36-88B5-9B75D404D858}"/>
              </a:ext>
            </a:extLst>
          </p:cNvPr>
          <p:cNvSpPr txBox="1"/>
          <p:nvPr/>
        </p:nvSpPr>
        <p:spPr>
          <a:xfrm>
            <a:off x="548278" y="1390649"/>
            <a:ext cx="8707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）等增益合并（</a:t>
            </a:r>
            <a:r>
              <a:rPr lang="en-US" altLang="zh-CN" sz="2400" b="1" dirty="0"/>
              <a:t>EGC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r>
              <a:rPr lang="zh-CN" altLang="en-US" dirty="0"/>
              <a:t>是一种比较简单的线性合并方法，它不需要顾及各个分支的衰落幅度，其加权因子的幅度设为定值，而相位依然相位与信号相位呈共轭关系。</a:t>
            </a:r>
            <a:endParaRPr lang="en-US" altLang="zh-CN" dirty="0"/>
          </a:p>
          <a:p>
            <a:r>
              <a:rPr lang="zh-CN" altLang="zh-CN" dirty="0"/>
              <a:t>所以等增益合并就是将所有的接收信号经同相处理后用等增益相加。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BEB1D4-9631-4807-8EE9-BBF715711E2D}"/>
                  </a:ext>
                </a:extLst>
              </p:cNvPr>
              <p:cNvSpPr txBox="1"/>
              <p:nvPr/>
            </p:nvSpPr>
            <p:spPr>
              <a:xfrm>
                <a:off x="548278" y="2683311"/>
                <a:ext cx="7559040" cy="226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等增益合并器输出的信号包络为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式中，下标</a:t>
                </a:r>
                <a:r>
                  <a:rPr lang="en-US" altLang="zh-CN" dirty="0"/>
                  <a:t>E</a:t>
                </a:r>
                <a:r>
                  <a:rPr lang="zh-CN" altLang="zh-CN" dirty="0"/>
                  <a:t>表征等增益合并。相比最大比合并，等增益合并是一种次优而比较简单的线性合并方法。采用等增益合并虽然性能比最大比合并略差，但其复杂度比最大比合并低许多。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BEB1D4-9631-4807-8EE9-BBF71571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8" y="2683311"/>
                <a:ext cx="7559040" cy="2261709"/>
              </a:xfrm>
              <a:prstGeom prst="rect">
                <a:avLst/>
              </a:prstGeom>
              <a:blipFill>
                <a:blip r:embed="rId2"/>
                <a:stretch>
                  <a:fillRect l="-726" t="-1617" r="-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E88"/>
      </a:accent1>
      <a:accent2>
        <a:srgbClr val="FFFF00"/>
      </a:accent2>
      <a:accent3>
        <a:srgbClr val="FFC000"/>
      </a:accent3>
      <a:accent4>
        <a:srgbClr val="FF5D5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702</Words>
  <Application>Microsoft Office PowerPoint</Application>
  <PresentationFormat>宽屏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Cambria Math</vt:lpstr>
      <vt:lpstr>Highlight LET</vt:lpstr>
      <vt:lpstr>Segoe UI Light</vt:lpstr>
      <vt:lpstr>Office 主题</vt:lpstr>
      <vt:lpstr>PowerPoint 演示文稿</vt:lpstr>
      <vt:lpstr>PowerPoint 演示文稿</vt:lpstr>
      <vt:lpstr>典型分集技术</vt:lpstr>
      <vt:lpstr>典型分集技术</vt:lpstr>
      <vt:lpstr>典型分集技术</vt:lpstr>
      <vt:lpstr>典型分集技术</vt:lpstr>
      <vt:lpstr>PowerPoint 演示文稿</vt:lpstr>
      <vt:lpstr>主要合并方式</vt:lpstr>
      <vt:lpstr>主要合并方式</vt:lpstr>
      <vt:lpstr>主要合并方式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32</cp:revision>
  <dcterms:created xsi:type="dcterms:W3CDTF">2015-08-06T06:33:35Z</dcterms:created>
  <dcterms:modified xsi:type="dcterms:W3CDTF">2018-12-29T07:37:26Z</dcterms:modified>
</cp:coreProperties>
</file>