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5"/>
  </p:handoutMasterIdLst>
  <p:sldIdLst>
    <p:sldId id="333" r:id="rId3"/>
    <p:sldId id="277" r:id="rId5"/>
    <p:sldId id="349" r:id="rId6"/>
    <p:sldId id="289" r:id="rId7"/>
    <p:sldId id="284" r:id="rId8"/>
    <p:sldId id="291" r:id="rId9"/>
    <p:sldId id="340" r:id="rId10"/>
    <p:sldId id="345" r:id="rId11"/>
    <p:sldId id="357" r:id="rId12"/>
    <p:sldId id="358" r:id="rId13"/>
    <p:sldId id="279" r:id="rId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92" autoAdjust="0"/>
    <p:restoredTop sz="94098" autoAdjust="0"/>
  </p:normalViewPr>
  <p:slideViewPr>
    <p:cSldViewPr>
      <p:cViewPr>
        <p:scale>
          <a:sx n="70" d="100"/>
          <a:sy n="70" d="100"/>
        </p:scale>
        <p:origin x="-822" y="-216"/>
      </p:cViewPr>
      <p:guideLst>
        <p:guide orient="horz" pos="2155"/>
        <p:guide pos="2835"/>
      </p:guideLst>
    </p:cSldViewPr>
  </p:slideViewPr>
  <p:notesTextViewPr>
    <p:cViewPr>
      <p:scale>
        <a:sx n="100" d="100"/>
        <a:sy n="100" d="100"/>
      </p:scale>
      <p:origin x="0" y="0"/>
    </p:cViewPr>
  </p:notesTextViewPr>
  <p:notesViewPr>
    <p:cSldViewPr>
      <p:cViewPr varScale="1">
        <p:scale>
          <a:sx n="61" d="100"/>
          <a:sy n="61" d="100"/>
        </p:scale>
        <p:origin x="-2280" y="-78"/>
      </p:cViewPr>
      <p:guideLst>
        <p:guide orient="horz" pos="2873"/>
        <p:guide pos="212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E1D2666-C611-4842-96BB-CD8A97AF9243}"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D21ECBE0-76CB-4796-A86A-4572EC3C38D3}"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70AF9C4-63F5-4E2F-A28D-6913D1780E88}"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FA5A1DD-5647-4774-B2E7-34160E69021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9700"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27C0166A-0130-4409-9A72-A6630F98CD3C}"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ln>
        </p:spPr>
      </p:sp>
      <p:sp>
        <p:nvSpPr>
          <p:cNvPr id="307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0724"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32BD36B3-1431-4C4A-A7DF-48D144B5A696}" type="slidenum">
              <a:rPr lang="zh-CN" altLang="en-US"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ln>
        </p:spPr>
      </p:sp>
      <p:sp>
        <p:nvSpPr>
          <p:cNvPr id="307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0724"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32BD36B3-1431-4C4A-A7DF-48D144B5A696}"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4428AFC-53D4-4D2E-A6E1-B6E8438188D5}"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2405EC3-CE6D-4CCD-AB4F-2B33473139B0}"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2BFC018-72EF-4888-8B3A-D27C8DB8B869}"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39AC0C0-0330-4162-928E-BB512FA3A54D}"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624628C-3786-42C3-A228-E23388DF406F}"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A47B0DC-D31D-4A40-83C3-F848C53286F8}"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8F26E1F-1CE9-4E0B-8EF8-144853C5D9D6}"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CDCC8BD-2485-401A-B39C-FA0C94C44B7F}"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6D4B6142-42A0-4910-9AFD-62A9257D118C}"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A3079EE-4DA1-45FA-B12B-914C8C623EE0}"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FD18C0F-020E-4F10-8B07-8574BA7BB43F}"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017A2F7-8FA8-4FAF-B66A-781C92A70B4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4644C11-2B81-4490-B9CF-0866955BE933}" type="datetime1">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58A89EE-5A41-4673-875C-19E6E0B113B2}"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3E8647D-80F1-4CFB-B7F3-0CE809B01580}" type="datetime1">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CAA75C-56BF-40A6-B502-E716AC0ABF9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5E476C58-2D6D-4BF2-A68C-D6637FFA65A9}" type="datetime1">
              <a:rPr lang="zh-CN" altLang="en-US"/>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a:xfrm>
            <a:off x="6826250" y="6510338"/>
            <a:ext cx="2133600" cy="365125"/>
          </a:xfrm>
        </p:spPr>
        <p:txBody>
          <a:bodyPr/>
          <a:lstStyle>
            <a:lvl1pPr>
              <a:defRPr sz="1000">
                <a:solidFill>
                  <a:schemeClr val="tx1">
                    <a:lumMod val="75000"/>
                    <a:lumOff val="25000"/>
                  </a:schemeClr>
                </a:solidFill>
              </a:defRPr>
            </a:lvl1pPr>
          </a:lstStyle>
          <a:p>
            <a:pPr>
              <a:defRPr/>
            </a:pPr>
            <a:r>
              <a:rPr lang="zh-CN" altLang="en-US"/>
              <a:t>第  </a:t>
            </a:r>
            <a:r>
              <a:rPr lang="en-US" altLang="zh-CN"/>
              <a:t>1</a:t>
            </a:r>
            <a:r>
              <a:rPr lang="zh-CN" altLang="en-US"/>
              <a:t>  章     </a:t>
            </a:r>
            <a:r>
              <a:rPr lang="en-US" altLang="zh-CN" sz="1050"/>
              <a:t>-   1  -</a:t>
            </a:r>
            <a:endParaRPr lang="zh-CN" altLang="en-US" sz="105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2921A570-08B4-4EE3-9B90-CD57AB5EB2D3}"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C5CDD0-64FA-4004-8191-1585E4DB76D3}"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B978EDBF-DD35-4891-9CF8-A99DA5A81DEF}"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28A3C90-7BA8-48E2-A5E0-0733569EF747}"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123"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AF605B1-111E-4D75-9143-044559141055}" type="datetime1">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7C6E8E9-B534-49B4-9FFF-E58FA3E4FBC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26"/>
          <p:cNvGrpSpPr/>
          <p:nvPr/>
        </p:nvGrpSpPr>
        <p:grpSpPr bwMode="auto">
          <a:xfrm>
            <a:off x="114300" y="77470"/>
            <a:ext cx="8929688" cy="6717030"/>
            <a:chOff x="114301" y="77447"/>
            <a:chExt cx="8930155" cy="6717053"/>
          </a:xfrm>
        </p:grpSpPr>
        <p:sp>
          <p:nvSpPr>
            <p:cNvPr id="18" name="矩形 17"/>
            <p:cNvSpPr/>
            <p:nvPr/>
          </p:nvSpPr>
          <p:spPr>
            <a:xfrm>
              <a:off x="114301" y="4835518"/>
              <a:ext cx="8930155" cy="1958982"/>
            </a:xfrm>
            <a:prstGeom prst="rect">
              <a:avLst/>
            </a:prstGeom>
            <a:solidFill>
              <a:schemeClr val="tx1">
                <a:lumMod val="95000"/>
                <a:lumOff val="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endParaRPr lang="zh-CN" altLang="en-US" b="1" kern="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Calibri" panose="020F0502020204030204"/>
                <a:ea typeface="宋体" panose="02010600030101010101" pitchFamily="2" charset="-122"/>
              </a:endParaRPr>
            </a:p>
          </p:txBody>
        </p:sp>
        <p:grpSp>
          <p:nvGrpSpPr>
            <p:cNvPr id="7172" name="组合 22"/>
            <p:cNvGrpSpPr/>
            <p:nvPr/>
          </p:nvGrpSpPr>
          <p:grpSpPr bwMode="auto">
            <a:xfrm>
              <a:off x="114301" y="77447"/>
              <a:ext cx="8930155" cy="4949664"/>
              <a:chOff x="114301" y="77447"/>
              <a:chExt cx="8930155" cy="4949664"/>
            </a:xfrm>
          </p:grpSpPr>
          <p:sp>
            <p:nvSpPr>
              <p:cNvPr id="17" name="单圆角矩形 16"/>
              <p:cNvSpPr/>
              <p:nvPr/>
            </p:nvSpPr>
            <p:spPr>
              <a:xfrm flipH="1">
                <a:off x="114301" y="77447"/>
                <a:ext cx="8930155" cy="4757754"/>
              </a:xfrm>
              <a:prstGeom prst="round1Rect">
                <a:avLst>
                  <a:gd name="adj" fmla="val 23534"/>
                </a:avLst>
              </a:prstGeom>
              <a:solidFill>
                <a:srgbClr val="00B0F0"/>
              </a:solidFill>
              <a:ln w="25400" cap="flat" cmpd="sng" algn="ctr">
                <a:no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pic>
            <p:nvPicPr>
              <p:cNvPr id="7183" name="Picture 9" descr="http://pica.nipic.com/2008-05-08/200858142654232_2.jpg"/>
              <p:cNvPicPr>
                <a:picLocks noChangeAspect="1" noChangeArrowheads="1"/>
              </p:cNvPicPr>
              <p:nvPr/>
            </p:nvPicPr>
            <p:blipFill>
              <a:blip r:embed="rId1" cstate="print"/>
              <a:srcRect/>
              <a:stretch>
                <a:fillRect/>
              </a:stretch>
            </p:blipFill>
            <p:spPr bwMode="auto">
              <a:xfrm>
                <a:off x="4870615" y="3506876"/>
                <a:ext cx="4173402" cy="1520235"/>
              </a:xfrm>
              <a:prstGeom prst="rect">
                <a:avLst/>
              </a:prstGeom>
              <a:noFill/>
              <a:ln w="9525">
                <a:noFill/>
                <a:miter lim="800000"/>
                <a:headEnd/>
                <a:tailEnd/>
              </a:ln>
            </p:spPr>
          </p:pic>
        </p:grpSp>
        <p:grpSp>
          <p:nvGrpSpPr>
            <p:cNvPr id="7173" name="组合 21"/>
            <p:cNvGrpSpPr/>
            <p:nvPr/>
          </p:nvGrpSpPr>
          <p:grpSpPr bwMode="auto">
            <a:xfrm>
              <a:off x="5078674" y="5247953"/>
              <a:ext cx="3613021" cy="1198884"/>
              <a:chOff x="5078674" y="5247953"/>
              <a:chExt cx="3613021" cy="1198884"/>
            </a:xfrm>
          </p:grpSpPr>
          <p:sp>
            <p:nvSpPr>
              <p:cNvPr id="25" name="TextBox 7"/>
              <p:cNvSpPr txBox="1">
                <a:spLocks noChangeArrowheads="1"/>
              </p:cNvSpPr>
              <p:nvPr/>
            </p:nvSpPr>
            <p:spPr bwMode="auto">
              <a:xfrm>
                <a:off x="5223779" y="5247953"/>
                <a:ext cx="3467916" cy="1198884"/>
              </a:xfrm>
              <a:prstGeom prst="rect">
                <a:avLst/>
              </a:prstGeom>
              <a:noFill/>
              <a:ln>
                <a:noFill/>
              </a:ln>
            </p:spPr>
            <p:txBody>
              <a:bodyPr wrap="none">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fontAlgn="auto" hangingPunct="1">
                  <a:lnSpc>
                    <a:spcPct val="150000"/>
                  </a:lnSpc>
                  <a:spcBef>
                    <a:spcPts val="0"/>
                  </a:spcBef>
                  <a:spcAft>
                    <a:spcPts val="0"/>
                  </a:spcAft>
                  <a:defRPr/>
                </a:pPr>
                <a:r>
                  <a:rPr lang="zh-CN" altLang="en-US" sz="1600" spc="300" dirty="0" smtClean="0">
                    <a:solidFill>
                      <a:schemeClr val="bg1"/>
                    </a:solidFill>
                    <a:latin typeface="微软雅黑" panose="020B0503020204020204" pitchFamily="34" charset="-122"/>
                    <a:ea typeface="微软雅黑" panose="020B0503020204020204" pitchFamily="34" charset="-122"/>
                  </a:rPr>
                  <a:t>答辩人</a:t>
                </a:r>
                <a:r>
                  <a:rPr lang="en-US" altLang="zh-CN" sz="1600" spc="300" dirty="0" smtClean="0">
                    <a:solidFill>
                      <a:schemeClr val="bg1"/>
                    </a:solidFill>
                    <a:latin typeface="微软雅黑" panose="020B0503020204020204" pitchFamily="34" charset="-122"/>
                    <a:ea typeface="微软雅黑" panose="020B0503020204020204" pitchFamily="34" charset="-122"/>
                  </a:rPr>
                  <a:t>		</a:t>
                </a:r>
                <a:r>
                  <a:rPr lang="zh-CN" altLang="en-US" sz="1600" spc="300" dirty="0" smtClean="0">
                    <a:solidFill>
                      <a:schemeClr val="bg1"/>
                    </a:solidFill>
                    <a:latin typeface="微软雅黑" panose="020B0503020204020204" pitchFamily="34" charset="-122"/>
                    <a:ea typeface="微软雅黑" panose="020B0503020204020204" pitchFamily="34" charset="-122"/>
                  </a:rPr>
                  <a:t>殷平天</a:t>
                </a:r>
                <a:endParaRPr lang="zh-CN" altLang="en-US" sz="1600" spc="300" dirty="0" smtClean="0">
                  <a:solidFill>
                    <a:schemeClr val="bg1"/>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zh-CN" altLang="en-US" sz="1600" spc="300" dirty="0" smtClean="0">
                    <a:solidFill>
                      <a:schemeClr val="bg1"/>
                    </a:solidFill>
                    <a:latin typeface="微软雅黑" panose="020B0503020204020204" pitchFamily="34" charset="-122"/>
                    <a:ea typeface="微软雅黑" panose="020B0503020204020204" pitchFamily="34" charset="-122"/>
                  </a:rPr>
                  <a:t>指导老师  </a:t>
                </a:r>
                <a:r>
                  <a:rPr lang="en-US" altLang="zh-CN" sz="1600" spc="300" dirty="0" smtClean="0">
                    <a:solidFill>
                      <a:schemeClr val="bg1"/>
                    </a:solidFill>
                    <a:latin typeface="微软雅黑" panose="020B0503020204020204" pitchFamily="34" charset="-122"/>
                    <a:ea typeface="微软雅黑" panose="020B0503020204020204" pitchFamily="34" charset="-122"/>
                  </a:rPr>
                  <a:t>	</a:t>
                </a:r>
                <a:r>
                  <a:rPr lang="zh-CN" altLang="en-US" sz="1600" spc="300" dirty="0" smtClean="0">
                    <a:solidFill>
                      <a:schemeClr val="bg1"/>
                    </a:solidFill>
                    <a:latin typeface="微软雅黑" panose="020B0503020204020204" pitchFamily="34" charset="-122"/>
                    <a:ea typeface="微软雅黑" panose="020B0503020204020204" pitchFamily="34" charset="-122"/>
                  </a:rPr>
                  <a:t>徐平平</a:t>
                </a:r>
                <a:endParaRPr lang="en-US" altLang="zh-CN" sz="1600" spc="300" dirty="0" smtClean="0">
                  <a:solidFill>
                    <a:schemeClr val="bg1"/>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zh-CN" altLang="en-US" sz="1600" spc="300" dirty="0" smtClean="0">
                    <a:solidFill>
                      <a:schemeClr val="bg1"/>
                    </a:solidFill>
                    <a:latin typeface="微软雅黑" panose="020B0503020204020204" pitchFamily="34" charset="-122"/>
                    <a:ea typeface="微软雅黑" panose="020B0503020204020204" pitchFamily="34" charset="-122"/>
                  </a:rPr>
                  <a:t>答辩时间         </a:t>
                </a:r>
                <a:r>
                  <a:rPr lang="en-US" altLang="zh-CN" sz="1600" spc="300" dirty="0" smtClean="0">
                    <a:solidFill>
                      <a:schemeClr val="bg1"/>
                    </a:solidFill>
                    <a:latin typeface="微软雅黑" panose="020B0503020204020204" pitchFamily="34" charset="-122"/>
                    <a:ea typeface="微软雅黑" panose="020B0503020204020204" pitchFamily="34" charset="-122"/>
                  </a:rPr>
                  <a:t>2018.12.29</a:t>
                </a:r>
                <a:endParaRPr lang="en-US" altLang="zh-CN" sz="1600" spc="300" dirty="0" smtClean="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5078674" y="5248269"/>
                <a:ext cx="47627" cy="11271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7174" name="组合 20"/>
            <p:cNvGrpSpPr/>
            <p:nvPr/>
          </p:nvGrpSpPr>
          <p:grpSpPr bwMode="auto">
            <a:xfrm>
              <a:off x="117476" y="1800208"/>
              <a:ext cx="7299707" cy="1420818"/>
              <a:chOff x="117476" y="1800208"/>
              <a:chExt cx="7299707" cy="1420818"/>
            </a:xfrm>
          </p:grpSpPr>
          <p:sp>
            <p:nvSpPr>
              <p:cNvPr id="19" name="标题 1"/>
              <p:cNvSpPr txBox="1"/>
              <p:nvPr/>
            </p:nvSpPr>
            <p:spPr bwMode="auto">
              <a:xfrm>
                <a:off x="720758" y="1800208"/>
                <a:ext cx="6658323" cy="1198567"/>
              </a:xfrm>
              <a:prstGeom prst="rect">
                <a:avLst/>
              </a:prstGeom>
              <a:noFill/>
              <a:ln w="9525">
                <a:noFill/>
                <a:miter lim="800000"/>
              </a:ln>
            </p:spPr>
            <p:txBody>
              <a:bodyPr anchor="ctr">
                <a:normAutofit/>
              </a:bodyPr>
              <a:lstStyle>
                <a:lvl1pPr algn="l">
                  <a:defRPr sz="36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a:defRPr/>
                </a:pPr>
                <a:r>
                  <a:rPr sz="2000" spc="300" dirty="0" smtClean="0">
                    <a:solidFill>
                      <a:schemeClr val="tx1">
                        <a:lumMod val="95000"/>
                        <a:lumOff val="5000"/>
                      </a:schemeClr>
                    </a:solidFill>
                    <a:cs typeface="+mj-cs"/>
                  </a:rPr>
                  <a:t>协作通信中自适应中继选择和功率控制算法</a:t>
                </a:r>
                <a:endParaRPr sz="2000" spc="300" dirty="0" smtClean="0">
                  <a:solidFill>
                    <a:schemeClr val="tx1">
                      <a:lumMod val="95000"/>
                      <a:lumOff val="5000"/>
                    </a:schemeClr>
                  </a:solidFill>
                  <a:cs typeface="+mj-cs"/>
                </a:endParaRPr>
              </a:p>
            </p:txBody>
          </p:sp>
          <p:sp>
            <p:nvSpPr>
              <p:cNvPr id="26" name="矩形 25"/>
              <p:cNvSpPr/>
              <p:nvPr/>
            </p:nvSpPr>
            <p:spPr>
              <a:xfrm>
                <a:off x="859195" y="2718421"/>
                <a:ext cx="5815317" cy="460377"/>
              </a:xfrm>
              <a:prstGeom prst="rect">
                <a:avLst/>
              </a:prstGeom>
            </p:spPr>
            <p:txBody>
              <a:bodyPr>
                <a:spAutoFit/>
              </a:bodyPr>
              <a:lstStyle/>
              <a:p>
                <a:pPr fontAlgn="auto">
                  <a:lnSpc>
                    <a:spcPct val="150000"/>
                  </a:lnSpc>
                  <a:spcBef>
                    <a:spcPts val="0"/>
                  </a:spcBef>
                  <a:spcAft>
                    <a:spcPts val="0"/>
                  </a:spcAft>
                  <a:defRP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东南大</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学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信息科学与工程学</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院</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17476" y="2714611"/>
                <a:ext cx="716952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7476" y="2214547"/>
                <a:ext cx="168284" cy="506414"/>
              </a:xfrm>
              <a:prstGeom prst="rect">
                <a:avLst/>
              </a:prstGeom>
              <a:solidFill>
                <a:schemeClr val="tx1">
                  <a:lumMod val="95000"/>
                  <a:lumOff val="5000"/>
                </a:schemeClr>
              </a:solidFill>
              <a:ln w="952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ea typeface="微软雅黑" panose="020B0503020204020204" pitchFamily="34" charset="-122"/>
                </a:endParaRPr>
              </a:p>
            </p:txBody>
          </p:sp>
          <p:sp>
            <p:nvSpPr>
              <p:cNvPr id="20" name="矩形 19"/>
              <p:cNvSpPr/>
              <p:nvPr/>
            </p:nvSpPr>
            <p:spPr>
              <a:xfrm>
                <a:off x="7248899" y="2714611"/>
                <a:ext cx="168284" cy="506415"/>
              </a:xfrm>
              <a:prstGeom prst="rect">
                <a:avLst/>
              </a:prstGeom>
              <a:solidFill>
                <a:schemeClr val="tx1">
                  <a:lumMod val="95000"/>
                  <a:lumOff val="5000"/>
                </a:schemeClr>
              </a:solidFill>
              <a:ln w="952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ea typeface="微软雅黑" panose="020B0503020204020204" pitchFamily="34" charset="-122"/>
                </a:endParaRPr>
              </a:p>
            </p:txBody>
          </p:sp>
        </p:gr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0" y="142875"/>
            <a:ext cx="1714500" cy="521970"/>
          </a:xfrm>
          <a:prstGeom prst="rect">
            <a:avLst/>
          </a:prstGeom>
          <a:noFill/>
        </p:spPr>
        <p:txBody>
          <a:bodyPr>
            <a:spAutoFit/>
          </a:bodyPr>
          <a:lstStyle/>
          <a:p>
            <a:pPr fontAlgn="auto">
              <a:spcBef>
                <a:spcPts val="0"/>
              </a:spcBef>
              <a:spcAft>
                <a:spcPts val="0"/>
              </a:spcAft>
              <a:defRPr/>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结论</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4" name="直接连接符 63"/>
          <p:cNvCxnSpPr/>
          <p:nvPr/>
        </p:nvCxnSpPr>
        <p:spPr>
          <a:xfrm>
            <a:off x="0" y="785813"/>
            <a:ext cx="1571625"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200000" flipH="1">
            <a:off x="1535907" y="821531"/>
            <a:ext cx="285750" cy="21431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2700" y="714375"/>
            <a:ext cx="1558925"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13322" name="图片 66" descr="学士帽 证书 黑色.jpg"/>
          <p:cNvPicPr>
            <a:picLocks noChangeAspect="1"/>
          </p:cNvPicPr>
          <p:nvPr/>
        </p:nvPicPr>
        <p:blipFill>
          <a:blip r:embed="rId1" cstate="print"/>
          <a:srcRect/>
          <a:stretch>
            <a:fillRect/>
          </a:stretch>
        </p:blipFill>
        <p:spPr bwMode="auto">
          <a:xfrm>
            <a:off x="7858125" y="142875"/>
            <a:ext cx="1095375" cy="714375"/>
          </a:xfrm>
          <a:prstGeom prst="rect">
            <a:avLst/>
          </a:prstGeom>
          <a:noFill/>
          <a:ln w="9525">
            <a:noFill/>
            <a:miter lim="800000"/>
            <a:headEnd/>
            <a:tailEnd/>
          </a:ln>
        </p:spPr>
      </p:pic>
      <p:cxnSp>
        <p:nvCxnSpPr>
          <p:cNvPr id="68" name="直接连接符 67"/>
          <p:cNvCxnSpPr/>
          <p:nvPr/>
        </p:nvCxnSpPr>
        <p:spPr>
          <a:xfrm>
            <a:off x="1785938" y="1071563"/>
            <a:ext cx="7215187" cy="111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10565" y="1684020"/>
            <a:ext cx="7567930" cy="3969385"/>
          </a:xfrm>
          <a:prstGeom prst="rect">
            <a:avLst/>
          </a:prstGeom>
          <a:noFill/>
        </p:spPr>
        <p:txBody>
          <a:bodyPr wrap="square" rtlCol="0" anchor="t">
            <a:spAutoFit/>
          </a:bodyPr>
          <a:p>
            <a:r>
              <a:rPr lang="zh-CN" altLang="en-US" sz="2800"/>
              <a:t>本文提出基于各个信道的链路状况的提出了自适应的中继选择和功率控制算法。ARS 算法的主要优势是在于根据实际信道状态自适应选择中继以及协作方式。</a:t>
            </a:r>
            <a:endParaRPr lang="zh-CN" altLang="en-US" sz="2800"/>
          </a:p>
          <a:p>
            <a:endParaRPr lang="zh-CN" altLang="en-US" sz="2800"/>
          </a:p>
          <a:p>
            <a:r>
              <a:rPr lang="zh-CN" altLang="en-US" sz="2800"/>
              <a:t>研究表明这种方案和固定中继转发协议相比，增加了系统的通信可靠性并且更加合理地利用了系统资源，降低了链路的 BER，获得了更优的协作性能。</a:t>
            </a:r>
            <a:endParaRPr lang="zh-CN" altLang="en-US" sz="2800"/>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6575" y="0"/>
            <a:ext cx="7337425" cy="685800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矩形 5"/>
          <p:cNvSpPr/>
          <p:nvPr/>
        </p:nvSpPr>
        <p:spPr>
          <a:xfrm>
            <a:off x="1547813" y="0"/>
            <a:ext cx="258762"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7" name="矩形 6"/>
          <p:cNvSpPr/>
          <p:nvPr/>
        </p:nvSpPr>
        <p:spPr>
          <a:xfrm>
            <a:off x="1289050" y="0"/>
            <a:ext cx="258763"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8" name="矩形 7"/>
          <p:cNvSpPr/>
          <p:nvPr/>
        </p:nvSpPr>
        <p:spPr>
          <a:xfrm>
            <a:off x="1023938" y="0"/>
            <a:ext cx="258762"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9" name="矩形 8"/>
          <p:cNvSpPr/>
          <p:nvPr/>
        </p:nvSpPr>
        <p:spPr>
          <a:xfrm>
            <a:off x="766763" y="0"/>
            <a:ext cx="257175"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10" name="矩形 9"/>
          <p:cNvSpPr/>
          <p:nvPr/>
        </p:nvSpPr>
        <p:spPr>
          <a:xfrm>
            <a:off x="508000" y="0"/>
            <a:ext cx="258763"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11" name="矩形 10"/>
          <p:cNvSpPr/>
          <p:nvPr/>
        </p:nvSpPr>
        <p:spPr>
          <a:xfrm>
            <a:off x="285750" y="0"/>
            <a:ext cx="258763"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12" name="矩形 11"/>
          <p:cNvSpPr/>
          <p:nvPr/>
        </p:nvSpPr>
        <p:spPr>
          <a:xfrm>
            <a:off x="0" y="0"/>
            <a:ext cx="258763"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13" name="矩形 12"/>
          <p:cNvSpPr/>
          <p:nvPr/>
        </p:nvSpPr>
        <p:spPr>
          <a:xfrm>
            <a:off x="1547813" y="3429000"/>
            <a:ext cx="258762"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14" name="矩形 13"/>
          <p:cNvSpPr/>
          <p:nvPr/>
        </p:nvSpPr>
        <p:spPr>
          <a:xfrm>
            <a:off x="1289050" y="3429000"/>
            <a:ext cx="258763"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15" name="矩形 14"/>
          <p:cNvSpPr/>
          <p:nvPr/>
        </p:nvSpPr>
        <p:spPr>
          <a:xfrm>
            <a:off x="1023938" y="3429000"/>
            <a:ext cx="258762"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16" name="矩形 15"/>
          <p:cNvSpPr/>
          <p:nvPr/>
        </p:nvSpPr>
        <p:spPr>
          <a:xfrm>
            <a:off x="766763" y="3429000"/>
            <a:ext cx="257175"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17" name="矩形 16"/>
          <p:cNvSpPr/>
          <p:nvPr/>
        </p:nvSpPr>
        <p:spPr>
          <a:xfrm>
            <a:off x="508000" y="3429000"/>
            <a:ext cx="258763"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18" name="矩形 17"/>
          <p:cNvSpPr/>
          <p:nvPr/>
        </p:nvSpPr>
        <p:spPr>
          <a:xfrm>
            <a:off x="0" y="3429000"/>
            <a:ext cx="258763"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19" name="矩形 18"/>
          <p:cNvSpPr/>
          <p:nvPr/>
        </p:nvSpPr>
        <p:spPr>
          <a:xfrm>
            <a:off x="285750" y="3429000"/>
            <a:ext cx="258763"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95000"/>
                  <a:lumOff val="5000"/>
                </a:schemeClr>
              </a:solidFill>
            </a:endParaRPr>
          </a:p>
        </p:txBody>
      </p:sp>
      <p:sp>
        <p:nvSpPr>
          <p:cNvPr id="21" name="TextBox 20"/>
          <p:cNvSpPr txBox="1"/>
          <p:nvPr/>
        </p:nvSpPr>
        <p:spPr>
          <a:xfrm>
            <a:off x="1781175" y="2879725"/>
            <a:ext cx="7286625" cy="1568450"/>
          </a:xfrm>
          <a:prstGeom prst="rect">
            <a:avLst/>
          </a:prstGeom>
          <a:noFill/>
        </p:spPr>
        <p:txBody>
          <a:bodyPr>
            <a:spAutoFit/>
          </a:bodyPr>
          <a:lstStyle/>
          <a:p>
            <a:pPr algn="ctr" fontAlgn="auto">
              <a:spcBef>
                <a:spcPts val="0"/>
              </a:spcBef>
              <a:spcAft>
                <a:spcPts val="0"/>
              </a:spcAft>
              <a:defRPr/>
            </a:pPr>
            <a:r>
              <a:rPr lang="zh-CN" altLang="en-US" sz="9600" spc="600" dirty="0">
                <a:solidFill>
                  <a:schemeClr val="bg1"/>
                </a:solidFill>
                <a:latin typeface="隶书" pitchFamily="49" charset="-122"/>
                <a:ea typeface="隶书" pitchFamily="49" charset="-122"/>
              </a:rPr>
              <a:t>谢谢！</a:t>
            </a:r>
            <a:endParaRPr lang="zh-CN" altLang="en-US" sz="9600" spc="600" dirty="0">
              <a:solidFill>
                <a:schemeClr val="bg1"/>
              </a:solidFill>
              <a:latin typeface="隶书" pitchFamily="49" charset="-122"/>
              <a:ea typeface="隶书" pitchFamily="49"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xit" presetSubtype="1" fill="hold" grpId="0" nodeType="withEffect">
                                  <p:stCondLst>
                                    <p:cond delay="10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0-ppt_h/2"/>
                                          </p:val>
                                        </p:tav>
                                      </p:tavLst>
                                    </p:anim>
                                    <p:set>
                                      <p:cBhvr>
                                        <p:cTn id="12" dur="1" fill="hold">
                                          <p:stCondLst>
                                            <p:cond delay="499"/>
                                          </p:stCondLst>
                                        </p:cTn>
                                        <p:tgtEl>
                                          <p:spTgt spid="6"/>
                                        </p:tgtEl>
                                        <p:attrNameLst>
                                          <p:attrName>style.visibility</p:attrName>
                                        </p:attrNameLst>
                                      </p:cBhvr>
                                      <p:to>
                                        <p:strVal val="hidden"/>
                                      </p:to>
                                    </p:set>
                                  </p:childTnLst>
                                </p:cTn>
                              </p:par>
                              <p:par>
                                <p:cTn id="13" presetID="2" presetClass="exit" presetSubtype="4" fill="hold" grpId="0" nodeType="withEffect">
                                  <p:stCondLst>
                                    <p:cond delay="100"/>
                                  </p:stCondLst>
                                  <p:childTnLst>
                                    <p:anim calcmode="lin" valueType="num">
                                      <p:cBhvr additive="base">
                                        <p:cTn id="14" dur="500"/>
                                        <p:tgtEl>
                                          <p:spTgt spid="13"/>
                                        </p:tgtEl>
                                        <p:attrNameLst>
                                          <p:attrName>ppt_x</p:attrName>
                                        </p:attrNameLst>
                                      </p:cBhvr>
                                      <p:tavLst>
                                        <p:tav tm="0">
                                          <p:val>
                                            <p:strVal val="ppt_x"/>
                                          </p:val>
                                        </p:tav>
                                        <p:tav tm="100000">
                                          <p:val>
                                            <p:strVal val="ppt_x"/>
                                          </p:val>
                                        </p:tav>
                                      </p:tavLst>
                                    </p:anim>
                                    <p:anim calcmode="lin" valueType="num">
                                      <p:cBhvr additive="base">
                                        <p:cTn id="15" dur="500"/>
                                        <p:tgtEl>
                                          <p:spTgt spid="13"/>
                                        </p:tgtEl>
                                        <p:attrNameLst>
                                          <p:attrName>ppt_y</p:attrName>
                                        </p:attrNameLst>
                                      </p:cBhvr>
                                      <p:tavLst>
                                        <p:tav tm="0">
                                          <p:val>
                                            <p:strVal val="ppt_y"/>
                                          </p:val>
                                        </p:tav>
                                        <p:tav tm="100000">
                                          <p:val>
                                            <p:strVal val="1+ppt_h/2"/>
                                          </p:val>
                                        </p:tav>
                                      </p:tavLst>
                                    </p:anim>
                                    <p:set>
                                      <p:cBhvr>
                                        <p:cTn id="16" dur="1" fill="hold">
                                          <p:stCondLst>
                                            <p:cond delay="499"/>
                                          </p:stCondLst>
                                        </p:cTn>
                                        <p:tgtEl>
                                          <p:spTgt spid="13"/>
                                        </p:tgtEl>
                                        <p:attrNameLst>
                                          <p:attrName>style.visibility</p:attrName>
                                        </p:attrNameLst>
                                      </p:cBhvr>
                                      <p:to>
                                        <p:strVal val="hidden"/>
                                      </p:to>
                                    </p:set>
                                  </p:childTnLst>
                                </p:cTn>
                              </p:par>
                              <p:par>
                                <p:cTn id="17" presetID="2" presetClass="exit" presetSubtype="1" fill="hold" grpId="0" nodeType="withEffect">
                                  <p:stCondLst>
                                    <p:cond delay="20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0-ppt_h/2"/>
                                          </p:val>
                                        </p:tav>
                                      </p:tavLst>
                                    </p:anim>
                                    <p:set>
                                      <p:cBhvr>
                                        <p:cTn id="20" dur="1" fill="hold">
                                          <p:stCondLst>
                                            <p:cond delay="499"/>
                                          </p:stCondLst>
                                        </p:cTn>
                                        <p:tgtEl>
                                          <p:spTgt spid="7"/>
                                        </p:tgtEl>
                                        <p:attrNameLst>
                                          <p:attrName>style.visibility</p:attrName>
                                        </p:attrNameLst>
                                      </p:cBhvr>
                                      <p:to>
                                        <p:strVal val="hidden"/>
                                      </p:to>
                                    </p:set>
                                  </p:childTnLst>
                                </p:cTn>
                              </p:par>
                              <p:par>
                                <p:cTn id="21" presetID="2" presetClass="exit" presetSubtype="4" fill="hold" grpId="0" nodeType="withEffect">
                                  <p:stCondLst>
                                    <p:cond delay="200"/>
                                  </p:stCondLst>
                                  <p:childTnLst>
                                    <p:anim calcmode="lin" valueType="num">
                                      <p:cBhvr additive="base">
                                        <p:cTn id="22" dur="500"/>
                                        <p:tgtEl>
                                          <p:spTgt spid="14"/>
                                        </p:tgtEl>
                                        <p:attrNameLst>
                                          <p:attrName>ppt_x</p:attrName>
                                        </p:attrNameLst>
                                      </p:cBhvr>
                                      <p:tavLst>
                                        <p:tav tm="0">
                                          <p:val>
                                            <p:strVal val="ppt_x"/>
                                          </p:val>
                                        </p:tav>
                                        <p:tav tm="100000">
                                          <p:val>
                                            <p:strVal val="ppt_x"/>
                                          </p:val>
                                        </p:tav>
                                      </p:tavLst>
                                    </p:anim>
                                    <p:anim calcmode="lin" valueType="num">
                                      <p:cBhvr additive="base">
                                        <p:cTn id="23" dur="500"/>
                                        <p:tgtEl>
                                          <p:spTgt spid="14"/>
                                        </p:tgtEl>
                                        <p:attrNameLst>
                                          <p:attrName>ppt_y</p:attrName>
                                        </p:attrNameLst>
                                      </p:cBhvr>
                                      <p:tavLst>
                                        <p:tav tm="0">
                                          <p:val>
                                            <p:strVal val="ppt_y"/>
                                          </p:val>
                                        </p:tav>
                                        <p:tav tm="100000">
                                          <p:val>
                                            <p:strVal val="1+ppt_h/2"/>
                                          </p:val>
                                        </p:tav>
                                      </p:tavLst>
                                    </p:anim>
                                    <p:set>
                                      <p:cBhvr>
                                        <p:cTn id="24" dur="1" fill="hold">
                                          <p:stCondLst>
                                            <p:cond delay="499"/>
                                          </p:stCondLst>
                                        </p:cTn>
                                        <p:tgtEl>
                                          <p:spTgt spid="14"/>
                                        </p:tgtEl>
                                        <p:attrNameLst>
                                          <p:attrName>style.visibility</p:attrName>
                                        </p:attrNameLst>
                                      </p:cBhvr>
                                      <p:to>
                                        <p:strVal val="hidden"/>
                                      </p:to>
                                    </p:set>
                                  </p:childTnLst>
                                </p:cTn>
                              </p:par>
                              <p:par>
                                <p:cTn id="25" presetID="2" presetClass="exit" presetSubtype="1" fill="hold" grpId="0" nodeType="withEffect">
                                  <p:stCondLst>
                                    <p:cond delay="300"/>
                                  </p:stCondLst>
                                  <p:childTnLst>
                                    <p:anim calcmode="lin" valueType="num">
                                      <p:cBhvr additive="base">
                                        <p:cTn id="26" dur="500"/>
                                        <p:tgtEl>
                                          <p:spTgt spid="8"/>
                                        </p:tgtEl>
                                        <p:attrNameLst>
                                          <p:attrName>ppt_x</p:attrName>
                                        </p:attrNameLst>
                                      </p:cBhvr>
                                      <p:tavLst>
                                        <p:tav tm="0">
                                          <p:val>
                                            <p:strVal val="ppt_x"/>
                                          </p:val>
                                        </p:tav>
                                        <p:tav tm="100000">
                                          <p:val>
                                            <p:strVal val="ppt_x"/>
                                          </p:val>
                                        </p:tav>
                                      </p:tavLst>
                                    </p:anim>
                                    <p:anim calcmode="lin" valueType="num">
                                      <p:cBhvr additive="base">
                                        <p:cTn id="27" dur="500"/>
                                        <p:tgtEl>
                                          <p:spTgt spid="8"/>
                                        </p:tgtEl>
                                        <p:attrNameLst>
                                          <p:attrName>ppt_y</p:attrName>
                                        </p:attrNameLst>
                                      </p:cBhvr>
                                      <p:tavLst>
                                        <p:tav tm="0">
                                          <p:val>
                                            <p:strVal val="ppt_y"/>
                                          </p:val>
                                        </p:tav>
                                        <p:tav tm="100000">
                                          <p:val>
                                            <p:strVal val="0-ppt_h/2"/>
                                          </p:val>
                                        </p:tav>
                                      </p:tavLst>
                                    </p:anim>
                                    <p:set>
                                      <p:cBhvr>
                                        <p:cTn id="28" dur="1" fill="hold">
                                          <p:stCondLst>
                                            <p:cond delay="499"/>
                                          </p:stCondLst>
                                        </p:cTn>
                                        <p:tgtEl>
                                          <p:spTgt spid="8"/>
                                        </p:tgtEl>
                                        <p:attrNameLst>
                                          <p:attrName>style.visibility</p:attrName>
                                        </p:attrNameLst>
                                      </p:cBhvr>
                                      <p:to>
                                        <p:strVal val="hidden"/>
                                      </p:to>
                                    </p:set>
                                  </p:childTnLst>
                                </p:cTn>
                              </p:par>
                              <p:par>
                                <p:cTn id="29" presetID="2" presetClass="exit" presetSubtype="4" fill="hold" grpId="0" nodeType="withEffect">
                                  <p:stCondLst>
                                    <p:cond delay="300"/>
                                  </p:stCondLst>
                                  <p:childTnLst>
                                    <p:anim calcmode="lin" valueType="num">
                                      <p:cBhvr additive="base">
                                        <p:cTn id="30" dur="500"/>
                                        <p:tgtEl>
                                          <p:spTgt spid="15"/>
                                        </p:tgtEl>
                                        <p:attrNameLst>
                                          <p:attrName>ppt_x</p:attrName>
                                        </p:attrNameLst>
                                      </p:cBhvr>
                                      <p:tavLst>
                                        <p:tav tm="0">
                                          <p:val>
                                            <p:strVal val="ppt_x"/>
                                          </p:val>
                                        </p:tav>
                                        <p:tav tm="100000">
                                          <p:val>
                                            <p:strVal val="ppt_x"/>
                                          </p:val>
                                        </p:tav>
                                      </p:tavLst>
                                    </p:anim>
                                    <p:anim calcmode="lin" valueType="num">
                                      <p:cBhvr additive="base">
                                        <p:cTn id="31" dur="500"/>
                                        <p:tgtEl>
                                          <p:spTgt spid="15"/>
                                        </p:tgtEl>
                                        <p:attrNameLst>
                                          <p:attrName>ppt_y</p:attrName>
                                        </p:attrNameLst>
                                      </p:cBhvr>
                                      <p:tavLst>
                                        <p:tav tm="0">
                                          <p:val>
                                            <p:strVal val="ppt_y"/>
                                          </p:val>
                                        </p:tav>
                                        <p:tav tm="100000">
                                          <p:val>
                                            <p:strVal val="1+ppt_h/2"/>
                                          </p:val>
                                        </p:tav>
                                      </p:tavLst>
                                    </p:anim>
                                    <p:set>
                                      <p:cBhvr>
                                        <p:cTn id="32" dur="1" fill="hold">
                                          <p:stCondLst>
                                            <p:cond delay="499"/>
                                          </p:stCondLst>
                                        </p:cTn>
                                        <p:tgtEl>
                                          <p:spTgt spid="15"/>
                                        </p:tgtEl>
                                        <p:attrNameLst>
                                          <p:attrName>style.visibility</p:attrName>
                                        </p:attrNameLst>
                                      </p:cBhvr>
                                      <p:to>
                                        <p:strVal val="hidden"/>
                                      </p:to>
                                    </p:set>
                                  </p:childTnLst>
                                </p:cTn>
                              </p:par>
                              <p:par>
                                <p:cTn id="33" presetID="2" presetClass="exit" presetSubtype="1" fill="hold" grpId="0" nodeType="withEffect">
                                  <p:stCondLst>
                                    <p:cond delay="400"/>
                                  </p:stCondLst>
                                  <p:childTnLst>
                                    <p:anim calcmode="lin" valueType="num">
                                      <p:cBhvr additive="base">
                                        <p:cTn id="34" dur="500"/>
                                        <p:tgtEl>
                                          <p:spTgt spid="9"/>
                                        </p:tgtEl>
                                        <p:attrNameLst>
                                          <p:attrName>ppt_x</p:attrName>
                                        </p:attrNameLst>
                                      </p:cBhvr>
                                      <p:tavLst>
                                        <p:tav tm="0">
                                          <p:val>
                                            <p:strVal val="ppt_x"/>
                                          </p:val>
                                        </p:tav>
                                        <p:tav tm="100000">
                                          <p:val>
                                            <p:strVal val="ppt_x"/>
                                          </p:val>
                                        </p:tav>
                                      </p:tavLst>
                                    </p:anim>
                                    <p:anim calcmode="lin" valueType="num">
                                      <p:cBhvr additive="base">
                                        <p:cTn id="35" dur="500"/>
                                        <p:tgtEl>
                                          <p:spTgt spid="9"/>
                                        </p:tgtEl>
                                        <p:attrNameLst>
                                          <p:attrName>ppt_y</p:attrName>
                                        </p:attrNameLst>
                                      </p:cBhvr>
                                      <p:tavLst>
                                        <p:tav tm="0">
                                          <p:val>
                                            <p:strVal val="ppt_y"/>
                                          </p:val>
                                        </p:tav>
                                        <p:tav tm="100000">
                                          <p:val>
                                            <p:strVal val="0-ppt_h/2"/>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4" fill="hold" grpId="0" nodeType="withEffect">
                                  <p:stCondLst>
                                    <p:cond delay="400"/>
                                  </p:stCondLst>
                                  <p:childTnLst>
                                    <p:anim calcmode="lin" valueType="num">
                                      <p:cBhvr additive="base">
                                        <p:cTn id="38" dur="500"/>
                                        <p:tgtEl>
                                          <p:spTgt spid="16"/>
                                        </p:tgtEl>
                                        <p:attrNameLst>
                                          <p:attrName>ppt_x</p:attrName>
                                        </p:attrNameLst>
                                      </p:cBhvr>
                                      <p:tavLst>
                                        <p:tav tm="0">
                                          <p:val>
                                            <p:strVal val="ppt_x"/>
                                          </p:val>
                                        </p:tav>
                                        <p:tav tm="100000">
                                          <p:val>
                                            <p:strVal val="ppt_x"/>
                                          </p:val>
                                        </p:tav>
                                      </p:tavLst>
                                    </p:anim>
                                    <p:anim calcmode="lin" valueType="num">
                                      <p:cBhvr additive="base">
                                        <p:cTn id="39" dur="500"/>
                                        <p:tgtEl>
                                          <p:spTgt spid="16"/>
                                        </p:tgtEl>
                                        <p:attrNameLst>
                                          <p:attrName>ppt_y</p:attrName>
                                        </p:attrNameLst>
                                      </p:cBhvr>
                                      <p:tavLst>
                                        <p:tav tm="0">
                                          <p:val>
                                            <p:strVal val="ppt_y"/>
                                          </p:val>
                                        </p:tav>
                                        <p:tav tm="100000">
                                          <p:val>
                                            <p:strVal val="1+ppt_h/2"/>
                                          </p:val>
                                        </p:tav>
                                      </p:tavLst>
                                    </p:anim>
                                    <p:set>
                                      <p:cBhvr>
                                        <p:cTn id="40" dur="1" fill="hold">
                                          <p:stCondLst>
                                            <p:cond delay="499"/>
                                          </p:stCondLst>
                                        </p:cTn>
                                        <p:tgtEl>
                                          <p:spTgt spid="16"/>
                                        </p:tgtEl>
                                        <p:attrNameLst>
                                          <p:attrName>style.visibility</p:attrName>
                                        </p:attrNameLst>
                                      </p:cBhvr>
                                      <p:to>
                                        <p:strVal val="hidden"/>
                                      </p:to>
                                    </p:set>
                                  </p:childTnLst>
                                </p:cTn>
                              </p:par>
                              <p:par>
                                <p:cTn id="41" presetID="2" presetClass="exit" presetSubtype="1" fill="hold" grpId="0" nodeType="withEffect">
                                  <p:stCondLst>
                                    <p:cond delay="50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0-ppt_h/2"/>
                                          </p:val>
                                        </p:tav>
                                      </p:tavLst>
                                    </p:anim>
                                    <p:set>
                                      <p:cBhvr>
                                        <p:cTn id="44" dur="1" fill="hold">
                                          <p:stCondLst>
                                            <p:cond delay="499"/>
                                          </p:stCondLst>
                                        </p:cTn>
                                        <p:tgtEl>
                                          <p:spTgt spid="10"/>
                                        </p:tgtEl>
                                        <p:attrNameLst>
                                          <p:attrName>style.visibility</p:attrName>
                                        </p:attrNameLst>
                                      </p:cBhvr>
                                      <p:to>
                                        <p:strVal val="hidden"/>
                                      </p:to>
                                    </p:set>
                                  </p:childTnLst>
                                </p:cTn>
                              </p:par>
                              <p:par>
                                <p:cTn id="45" presetID="2" presetClass="exit" presetSubtype="4" fill="hold" grpId="0" nodeType="withEffect">
                                  <p:stCondLst>
                                    <p:cond delay="500"/>
                                  </p:stCondLst>
                                  <p:childTnLst>
                                    <p:anim calcmode="lin" valueType="num">
                                      <p:cBhvr additive="base">
                                        <p:cTn id="46" dur="500"/>
                                        <p:tgtEl>
                                          <p:spTgt spid="17"/>
                                        </p:tgtEl>
                                        <p:attrNameLst>
                                          <p:attrName>ppt_x</p:attrName>
                                        </p:attrNameLst>
                                      </p:cBhvr>
                                      <p:tavLst>
                                        <p:tav tm="0">
                                          <p:val>
                                            <p:strVal val="ppt_x"/>
                                          </p:val>
                                        </p:tav>
                                        <p:tav tm="100000">
                                          <p:val>
                                            <p:strVal val="ppt_x"/>
                                          </p:val>
                                        </p:tav>
                                      </p:tavLst>
                                    </p:anim>
                                    <p:anim calcmode="lin" valueType="num">
                                      <p:cBhvr additive="base">
                                        <p:cTn id="47" dur="500"/>
                                        <p:tgtEl>
                                          <p:spTgt spid="17"/>
                                        </p:tgtEl>
                                        <p:attrNameLst>
                                          <p:attrName>ppt_y</p:attrName>
                                        </p:attrNameLst>
                                      </p:cBhvr>
                                      <p:tavLst>
                                        <p:tav tm="0">
                                          <p:val>
                                            <p:strVal val="ppt_y"/>
                                          </p:val>
                                        </p:tav>
                                        <p:tav tm="100000">
                                          <p:val>
                                            <p:strVal val="1+ppt_h/2"/>
                                          </p:val>
                                        </p:tav>
                                      </p:tavLst>
                                    </p:anim>
                                    <p:set>
                                      <p:cBhvr>
                                        <p:cTn id="48" dur="1" fill="hold">
                                          <p:stCondLst>
                                            <p:cond delay="499"/>
                                          </p:stCondLst>
                                        </p:cTn>
                                        <p:tgtEl>
                                          <p:spTgt spid="17"/>
                                        </p:tgtEl>
                                        <p:attrNameLst>
                                          <p:attrName>style.visibility</p:attrName>
                                        </p:attrNameLst>
                                      </p:cBhvr>
                                      <p:to>
                                        <p:strVal val="hidden"/>
                                      </p:to>
                                    </p:set>
                                  </p:childTnLst>
                                </p:cTn>
                              </p:par>
                              <p:par>
                                <p:cTn id="49" presetID="2" presetClass="exit" presetSubtype="1" fill="hold" grpId="0" nodeType="withEffect">
                                  <p:stCondLst>
                                    <p:cond delay="600"/>
                                  </p:stCondLst>
                                  <p:childTnLst>
                                    <p:anim calcmode="lin" valueType="num">
                                      <p:cBhvr additive="base">
                                        <p:cTn id="50" dur="500"/>
                                        <p:tgtEl>
                                          <p:spTgt spid="11"/>
                                        </p:tgtEl>
                                        <p:attrNameLst>
                                          <p:attrName>ppt_x</p:attrName>
                                        </p:attrNameLst>
                                      </p:cBhvr>
                                      <p:tavLst>
                                        <p:tav tm="0">
                                          <p:val>
                                            <p:strVal val="ppt_x"/>
                                          </p:val>
                                        </p:tav>
                                        <p:tav tm="100000">
                                          <p:val>
                                            <p:strVal val="ppt_x"/>
                                          </p:val>
                                        </p:tav>
                                      </p:tavLst>
                                    </p:anim>
                                    <p:anim calcmode="lin" valueType="num">
                                      <p:cBhvr additive="base">
                                        <p:cTn id="51" dur="500"/>
                                        <p:tgtEl>
                                          <p:spTgt spid="11"/>
                                        </p:tgtEl>
                                        <p:attrNameLst>
                                          <p:attrName>ppt_y</p:attrName>
                                        </p:attrNameLst>
                                      </p:cBhvr>
                                      <p:tavLst>
                                        <p:tav tm="0">
                                          <p:val>
                                            <p:strVal val="ppt_y"/>
                                          </p:val>
                                        </p:tav>
                                        <p:tav tm="100000">
                                          <p:val>
                                            <p:strVal val="0-ppt_h/2"/>
                                          </p:val>
                                        </p:tav>
                                      </p:tavLst>
                                    </p:anim>
                                    <p:set>
                                      <p:cBhvr>
                                        <p:cTn id="52" dur="1" fill="hold">
                                          <p:stCondLst>
                                            <p:cond delay="499"/>
                                          </p:stCondLst>
                                        </p:cTn>
                                        <p:tgtEl>
                                          <p:spTgt spid="11"/>
                                        </p:tgtEl>
                                        <p:attrNameLst>
                                          <p:attrName>style.visibility</p:attrName>
                                        </p:attrNameLst>
                                      </p:cBhvr>
                                      <p:to>
                                        <p:strVal val="hidden"/>
                                      </p:to>
                                    </p:set>
                                  </p:childTnLst>
                                </p:cTn>
                              </p:par>
                              <p:par>
                                <p:cTn id="53" presetID="2" presetClass="exit" presetSubtype="4" fill="hold" grpId="0" nodeType="withEffect">
                                  <p:stCondLst>
                                    <p:cond delay="600"/>
                                  </p:stCondLst>
                                  <p:childTnLst>
                                    <p:anim calcmode="lin" valueType="num">
                                      <p:cBhvr additive="base">
                                        <p:cTn id="54" dur="500"/>
                                        <p:tgtEl>
                                          <p:spTgt spid="18"/>
                                        </p:tgtEl>
                                        <p:attrNameLst>
                                          <p:attrName>ppt_x</p:attrName>
                                        </p:attrNameLst>
                                      </p:cBhvr>
                                      <p:tavLst>
                                        <p:tav tm="0">
                                          <p:val>
                                            <p:strVal val="ppt_x"/>
                                          </p:val>
                                        </p:tav>
                                        <p:tav tm="100000">
                                          <p:val>
                                            <p:strVal val="ppt_x"/>
                                          </p:val>
                                        </p:tav>
                                      </p:tavLst>
                                    </p:anim>
                                    <p:anim calcmode="lin" valueType="num">
                                      <p:cBhvr additive="base">
                                        <p:cTn id="55" dur="500"/>
                                        <p:tgtEl>
                                          <p:spTgt spid="18"/>
                                        </p:tgtEl>
                                        <p:attrNameLst>
                                          <p:attrName>ppt_y</p:attrName>
                                        </p:attrNameLst>
                                      </p:cBhvr>
                                      <p:tavLst>
                                        <p:tav tm="0">
                                          <p:val>
                                            <p:strVal val="ppt_y"/>
                                          </p:val>
                                        </p:tav>
                                        <p:tav tm="100000">
                                          <p:val>
                                            <p:strVal val="1+ppt_h/2"/>
                                          </p:val>
                                        </p:tav>
                                      </p:tavLst>
                                    </p:anim>
                                    <p:set>
                                      <p:cBhvr>
                                        <p:cTn id="56" dur="1" fill="hold">
                                          <p:stCondLst>
                                            <p:cond delay="499"/>
                                          </p:stCondLst>
                                        </p:cTn>
                                        <p:tgtEl>
                                          <p:spTgt spid="18"/>
                                        </p:tgtEl>
                                        <p:attrNameLst>
                                          <p:attrName>style.visibility</p:attrName>
                                        </p:attrNameLst>
                                      </p:cBhvr>
                                      <p:to>
                                        <p:strVal val="hidden"/>
                                      </p:to>
                                    </p:set>
                                  </p:childTnLst>
                                </p:cTn>
                              </p:par>
                              <p:par>
                                <p:cTn id="57" presetID="2" presetClass="entr" presetSubtype="1" fill="hold" grpId="1" nodeType="withEffect">
                                  <p:stCondLst>
                                    <p:cond delay="60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0-#ppt_h/2"/>
                                          </p:val>
                                        </p:tav>
                                        <p:tav tm="100000">
                                          <p:val>
                                            <p:strVal val="#ppt_y"/>
                                          </p:val>
                                        </p:tav>
                                      </p:tavLst>
                                    </p:anim>
                                  </p:childTnLst>
                                </p:cTn>
                              </p:par>
                              <p:par>
                                <p:cTn id="61" presetID="2" presetClass="entr" presetSubtype="4" fill="hold" grpId="1" nodeType="withEffect">
                                  <p:stCondLst>
                                    <p:cond delay="60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par>
                                <p:cTn id="65" presetID="2" presetClass="exit" presetSubtype="1" fill="hold" grpId="0" nodeType="withEffect">
                                  <p:stCondLst>
                                    <p:cond delay="700"/>
                                  </p:stCondLst>
                                  <p:childTnLst>
                                    <p:anim calcmode="lin" valueType="num">
                                      <p:cBhvr additive="base">
                                        <p:cTn id="66" dur="500"/>
                                        <p:tgtEl>
                                          <p:spTgt spid="12"/>
                                        </p:tgtEl>
                                        <p:attrNameLst>
                                          <p:attrName>ppt_x</p:attrName>
                                        </p:attrNameLst>
                                      </p:cBhvr>
                                      <p:tavLst>
                                        <p:tav tm="0">
                                          <p:val>
                                            <p:strVal val="ppt_x"/>
                                          </p:val>
                                        </p:tav>
                                        <p:tav tm="100000">
                                          <p:val>
                                            <p:strVal val="ppt_x"/>
                                          </p:val>
                                        </p:tav>
                                      </p:tavLst>
                                    </p:anim>
                                    <p:anim calcmode="lin" valueType="num">
                                      <p:cBhvr additive="base">
                                        <p:cTn id="67" dur="500"/>
                                        <p:tgtEl>
                                          <p:spTgt spid="12"/>
                                        </p:tgtEl>
                                        <p:attrNameLst>
                                          <p:attrName>ppt_y</p:attrName>
                                        </p:attrNameLst>
                                      </p:cBhvr>
                                      <p:tavLst>
                                        <p:tav tm="0">
                                          <p:val>
                                            <p:strVal val="ppt_y"/>
                                          </p:val>
                                        </p:tav>
                                        <p:tav tm="100000">
                                          <p:val>
                                            <p:strVal val="0-ppt_h/2"/>
                                          </p:val>
                                        </p:tav>
                                      </p:tavLst>
                                    </p:anim>
                                    <p:set>
                                      <p:cBhvr>
                                        <p:cTn id="68" dur="1" fill="hold">
                                          <p:stCondLst>
                                            <p:cond delay="499"/>
                                          </p:stCondLst>
                                        </p:cTn>
                                        <p:tgtEl>
                                          <p:spTgt spid="12"/>
                                        </p:tgtEl>
                                        <p:attrNameLst>
                                          <p:attrName>style.visibility</p:attrName>
                                        </p:attrNameLst>
                                      </p:cBhvr>
                                      <p:to>
                                        <p:strVal val="hidden"/>
                                      </p:to>
                                    </p:set>
                                  </p:childTnLst>
                                </p:cTn>
                              </p:par>
                              <p:par>
                                <p:cTn id="69" presetID="2" presetClass="exit" presetSubtype="4" fill="hold" grpId="0" nodeType="withEffect">
                                  <p:stCondLst>
                                    <p:cond delay="700"/>
                                  </p:stCondLst>
                                  <p:childTnLst>
                                    <p:anim calcmode="lin" valueType="num">
                                      <p:cBhvr additive="base">
                                        <p:cTn id="70" dur="500"/>
                                        <p:tgtEl>
                                          <p:spTgt spid="19"/>
                                        </p:tgtEl>
                                        <p:attrNameLst>
                                          <p:attrName>ppt_x</p:attrName>
                                        </p:attrNameLst>
                                      </p:cBhvr>
                                      <p:tavLst>
                                        <p:tav tm="0">
                                          <p:val>
                                            <p:strVal val="ppt_x"/>
                                          </p:val>
                                        </p:tav>
                                        <p:tav tm="100000">
                                          <p:val>
                                            <p:strVal val="ppt_x"/>
                                          </p:val>
                                        </p:tav>
                                      </p:tavLst>
                                    </p:anim>
                                    <p:anim calcmode="lin" valueType="num">
                                      <p:cBhvr additive="base">
                                        <p:cTn id="71" dur="500"/>
                                        <p:tgtEl>
                                          <p:spTgt spid="19"/>
                                        </p:tgtEl>
                                        <p:attrNameLst>
                                          <p:attrName>ppt_y</p:attrName>
                                        </p:attrNameLst>
                                      </p:cBhvr>
                                      <p:tavLst>
                                        <p:tav tm="0">
                                          <p:val>
                                            <p:strVal val="ppt_y"/>
                                          </p:val>
                                        </p:tav>
                                        <p:tav tm="100000">
                                          <p:val>
                                            <p:strVal val="1+ppt_h/2"/>
                                          </p:val>
                                        </p:tav>
                                      </p:tavLst>
                                    </p:anim>
                                    <p:set>
                                      <p:cBhvr>
                                        <p:cTn id="72" dur="1" fill="hold">
                                          <p:stCondLst>
                                            <p:cond delay="499"/>
                                          </p:stCondLst>
                                        </p:cTn>
                                        <p:tgtEl>
                                          <p:spTgt spid="19"/>
                                        </p:tgtEl>
                                        <p:attrNameLst>
                                          <p:attrName>style.visibility</p:attrName>
                                        </p:attrNameLst>
                                      </p:cBhvr>
                                      <p:to>
                                        <p:strVal val="hidden"/>
                                      </p:to>
                                    </p:set>
                                  </p:childTnLst>
                                </p:cTn>
                              </p:par>
                              <p:par>
                                <p:cTn id="73" presetID="41" presetClass="entr" presetSubtype="0" fill="hold" grpId="0" nodeType="withEffect">
                                  <p:stCondLst>
                                    <p:cond delay="700"/>
                                  </p:stCondLst>
                                  <p:iterate type="lt">
                                    <p:tmPct val="10000"/>
                                  </p:iterate>
                                  <p:childTnLst>
                                    <p:set>
                                      <p:cBhvr>
                                        <p:cTn id="74" dur="1" fill="hold">
                                          <p:stCondLst>
                                            <p:cond delay="0"/>
                                          </p:stCondLst>
                                        </p:cTn>
                                        <p:tgtEl>
                                          <p:spTgt spid="21"/>
                                        </p:tgtEl>
                                        <p:attrNameLst>
                                          <p:attrName>style.visibility</p:attrName>
                                        </p:attrNameLst>
                                      </p:cBhvr>
                                      <p:to>
                                        <p:strVal val="visible"/>
                                      </p:to>
                                    </p:set>
                                    <p:anim calcmode="lin" valueType="num">
                                      <p:cBhvr>
                                        <p:cTn id="7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21"/>
                                        </p:tgtEl>
                                        <p:attrNameLst>
                                          <p:attrName>ppt_y</p:attrName>
                                        </p:attrNameLst>
                                      </p:cBhvr>
                                      <p:tavLst>
                                        <p:tav tm="0">
                                          <p:val>
                                            <p:strVal val="#ppt_y"/>
                                          </p:val>
                                        </p:tav>
                                        <p:tav tm="100000">
                                          <p:val>
                                            <p:strVal val="#ppt_y"/>
                                          </p:val>
                                        </p:tav>
                                      </p:tavLst>
                                    </p:anim>
                                    <p:anim calcmode="lin" valueType="num">
                                      <p:cBhvr>
                                        <p:cTn id="7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21"/>
                                        </p:tgtEl>
                                      </p:cBhvr>
                                    </p:animEffect>
                                  </p:childTnLst>
                                </p:cTn>
                              </p:par>
                              <p:par>
                                <p:cTn id="80" presetID="2" presetClass="entr" presetSubtype="1" fill="hold" grpId="1" nodeType="withEffect">
                                  <p:stCondLst>
                                    <p:cond delay="700"/>
                                  </p:stCondLst>
                                  <p:childTnLst>
                                    <p:set>
                                      <p:cBhvr>
                                        <p:cTn id="81" dur="1" fill="hold">
                                          <p:stCondLst>
                                            <p:cond delay="0"/>
                                          </p:stCondLst>
                                        </p:cTn>
                                        <p:tgtEl>
                                          <p:spTgt spid="7"/>
                                        </p:tgtEl>
                                        <p:attrNameLst>
                                          <p:attrName>style.visibility</p:attrName>
                                        </p:attrNameLst>
                                      </p:cBhvr>
                                      <p:to>
                                        <p:strVal val="visible"/>
                                      </p:to>
                                    </p:set>
                                    <p:anim calcmode="lin" valueType="num">
                                      <p:cBhvr additive="base">
                                        <p:cTn id="82" dur="500" fill="hold"/>
                                        <p:tgtEl>
                                          <p:spTgt spid="7"/>
                                        </p:tgtEl>
                                        <p:attrNameLst>
                                          <p:attrName>ppt_x</p:attrName>
                                        </p:attrNameLst>
                                      </p:cBhvr>
                                      <p:tavLst>
                                        <p:tav tm="0">
                                          <p:val>
                                            <p:strVal val="#ppt_x"/>
                                          </p:val>
                                        </p:tav>
                                        <p:tav tm="100000">
                                          <p:val>
                                            <p:strVal val="#ppt_x"/>
                                          </p:val>
                                        </p:tav>
                                      </p:tavLst>
                                    </p:anim>
                                    <p:anim calcmode="lin" valueType="num">
                                      <p:cBhvr additive="base">
                                        <p:cTn id="83" dur="500" fill="hold"/>
                                        <p:tgtEl>
                                          <p:spTgt spid="7"/>
                                        </p:tgtEl>
                                        <p:attrNameLst>
                                          <p:attrName>ppt_y</p:attrName>
                                        </p:attrNameLst>
                                      </p:cBhvr>
                                      <p:tavLst>
                                        <p:tav tm="0">
                                          <p:val>
                                            <p:strVal val="0-#ppt_h/2"/>
                                          </p:val>
                                        </p:tav>
                                        <p:tav tm="100000">
                                          <p:val>
                                            <p:strVal val="#ppt_y"/>
                                          </p:val>
                                        </p:tav>
                                      </p:tavLst>
                                    </p:anim>
                                  </p:childTnLst>
                                </p:cTn>
                              </p:par>
                              <p:par>
                                <p:cTn id="84" presetID="2" presetClass="entr" presetSubtype="4" fill="hold" grpId="1" nodeType="withEffect">
                                  <p:stCondLst>
                                    <p:cond delay="700"/>
                                  </p:stCondLst>
                                  <p:childTnLst>
                                    <p:set>
                                      <p:cBhvr>
                                        <p:cTn id="85" dur="1" fill="hold">
                                          <p:stCondLst>
                                            <p:cond delay="0"/>
                                          </p:stCondLst>
                                        </p:cTn>
                                        <p:tgtEl>
                                          <p:spTgt spid="14"/>
                                        </p:tgtEl>
                                        <p:attrNameLst>
                                          <p:attrName>style.visibility</p:attrName>
                                        </p:attrNameLst>
                                      </p:cBhvr>
                                      <p:to>
                                        <p:strVal val="visible"/>
                                      </p:to>
                                    </p:set>
                                    <p:anim calcmode="lin" valueType="num">
                                      <p:cBhvr additive="base">
                                        <p:cTn id="86" dur="500" fill="hold"/>
                                        <p:tgtEl>
                                          <p:spTgt spid="14"/>
                                        </p:tgtEl>
                                        <p:attrNameLst>
                                          <p:attrName>ppt_x</p:attrName>
                                        </p:attrNameLst>
                                      </p:cBhvr>
                                      <p:tavLst>
                                        <p:tav tm="0">
                                          <p:val>
                                            <p:strVal val="#ppt_x"/>
                                          </p:val>
                                        </p:tav>
                                        <p:tav tm="100000">
                                          <p:val>
                                            <p:strVal val="#ppt_x"/>
                                          </p:val>
                                        </p:tav>
                                      </p:tavLst>
                                    </p:anim>
                                    <p:anim calcmode="lin" valueType="num">
                                      <p:cBhvr additive="base">
                                        <p:cTn id="87" dur="500" fill="hold"/>
                                        <p:tgtEl>
                                          <p:spTgt spid="14"/>
                                        </p:tgtEl>
                                        <p:attrNameLst>
                                          <p:attrName>ppt_y</p:attrName>
                                        </p:attrNameLst>
                                      </p:cBhvr>
                                      <p:tavLst>
                                        <p:tav tm="0">
                                          <p:val>
                                            <p:strVal val="1+#ppt_h/2"/>
                                          </p:val>
                                        </p:tav>
                                        <p:tav tm="100000">
                                          <p:val>
                                            <p:strVal val="#ppt_y"/>
                                          </p:val>
                                        </p:tav>
                                      </p:tavLst>
                                    </p:anim>
                                  </p:childTnLst>
                                </p:cTn>
                              </p:par>
                              <p:par>
                                <p:cTn id="88" presetID="2" presetClass="entr" presetSubtype="1" fill="hold" grpId="1" nodeType="withEffect">
                                  <p:stCondLst>
                                    <p:cond delay="800"/>
                                  </p:stCondLst>
                                  <p:childTnLst>
                                    <p:set>
                                      <p:cBhvr>
                                        <p:cTn id="89" dur="1" fill="hold">
                                          <p:stCondLst>
                                            <p:cond delay="0"/>
                                          </p:stCondLst>
                                        </p:cTn>
                                        <p:tgtEl>
                                          <p:spTgt spid="8"/>
                                        </p:tgtEl>
                                        <p:attrNameLst>
                                          <p:attrName>style.visibility</p:attrName>
                                        </p:attrNameLst>
                                      </p:cBhvr>
                                      <p:to>
                                        <p:strVal val="visible"/>
                                      </p:to>
                                    </p:set>
                                    <p:anim calcmode="lin" valueType="num">
                                      <p:cBhvr additive="base">
                                        <p:cTn id="90" dur="500" fill="hold"/>
                                        <p:tgtEl>
                                          <p:spTgt spid="8"/>
                                        </p:tgtEl>
                                        <p:attrNameLst>
                                          <p:attrName>ppt_x</p:attrName>
                                        </p:attrNameLst>
                                      </p:cBhvr>
                                      <p:tavLst>
                                        <p:tav tm="0">
                                          <p:val>
                                            <p:strVal val="#ppt_x"/>
                                          </p:val>
                                        </p:tav>
                                        <p:tav tm="100000">
                                          <p:val>
                                            <p:strVal val="#ppt_x"/>
                                          </p:val>
                                        </p:tav>
                                      </p:tavLst>
                                    </p:anim>
                                    <p:anim calcmode="lin" valueType="num">
                                      <p:cBhvr additive="base">
                                        <p:cTn id="91" dur="500" fill="hold"/>
                                        <p:tgtEl>
                                          <p:spTgt spid="8"/>
                                        </p:tgtEl>
                                        <p:attrNameLst>
                                          <p:attrName>ppt_y</p:attrName>
                                        </p:attrNameLst>
                                      </p:cBhvr>
                                      <p:tavLst>
                                        <p:tav tm="0">
                                          <p:val>
                                            <p:strVal val="0-#ppt_h/2"/>
                                          </p:val>
                                        </p:tav>
                                        <p:tav tm="100000">
                                          <p:val>
                                            <p:strVal val="#ppt_y"/>
                                          </p:val>
                                        </p:tav>
                                      </p:tavLst>
                                    </p:anim>
                                  </p:childTnLst>
                                </p:cTn>
                              </p:par>
                              <p:par>
                                <p:cTn id="92" presetID="2" presetClass="entr" presetSubtype="4" fill="hold" grpId="1" nodeType="withEffect">
                                  <p:stCondLst>
                                    <p:cond delay="800"/>
                                  </p:stCondLst>
                                  <p:childTnLst>
                                    <p:set>
                                      <p:cBhvr>
                                        <p:cTn id="93" dur="1" fill="hold">
                                          <p:stCondLst>
                                            <p:cond delay="0"/>
                                          </p:stCondLst>
                                        </p:cTn>
                                        <p:tgtEl>
                                          <p:spTgt spid="15"/>
                                        </p:tgtEl>
                                        <p:attrNameLst>
                                          <p:attrName>style.visibility</p:attrName>
                                        </p:attrNameLst>
                                      </p:cBhvr>
                                      <p:to>
                                        <p:strVal val="visible"/>
                                      </p:to>
                                    </p:set>
                                    <p:anim calcmode="lin" valueType="num">
                                      <p:cBhvr additive="base">
                                        <p:cTn id="94" dur="500" fill="hold"/>
                                        <p:tgtEl>
                                          <p:spTgt spid="15"/>
                                        </p:tgtEl>
                                        <p:attrNameLst>
                                          <p:attrName>ppt_x</p:attrName>
                                        </p:attrNameLst>
                                      </p:cBhvr>
                                      <p:tavLst>
                                        <p:tav tm="0">
                                          <p:val>
                                            <p:strVal val="#ppt_x"/>
                                          </p:val>
                                        </p:tav>
                                        <p:tav tm="100000">
                                          <p:val>
                                            <p:strVal val="#ppt_x"/>
                                          </p:val>
                                        </p:tav>
                                      </p:tavLst>
                                    </p:anim>
                                    <p:anim calcmode="lin" valueType="num">
                                      <p:cBhvr additive="base">
                                        <p:cTn id="95" dur="500" fill="hold"/>
                                        <p:tgtEl>
                                          <p:spTgt spid="15"/>
                                        </p:tgtEl>
                                        <p:attrNameLst>
                                          <p:attrName>ppt_y</p:attrName>
                                        </p:attrNameLst>
                                      </p:cBhvr>
                                      <p:tavLst>
                                        <p:tav tm="0">
                                          <p:val>
                                            <p:strVal val="1+#ppt_h/2"/>
                                          </p:val>
                                        </p:tav>
                                        <p:tav tm="100000">
                                          <p:val>
                                            <p:strVal val="#ppt_y"/>
                                          </p:val>
                                        </p:tav>
                                      </p:tavLst>
                                    </p:anim>
                                  </p:childTnLst>
                                </p:cTn>
                              </p:par>
                              <p:par>
                                <p:cTn id="96" presetID="2" presetClass="entr" presetSubtype="1" fill="hold" grpId="1" nodeType="withEffect">
                                  <p:stCondLst>
                                    <p:cond delay="900"/>
                                  </p:stCondLst>
                                  <p:childTnLst>
                                    <p:set>
                                      <p:cBhvr>
                                        <p:cTn id="97" dur="1" fill="hold">
                                          <p:stCondLst>
                                            <p:cond delay="0"/>
                                          </p:stCondLst>
                                        </p:cTn>
                                        <p:tgtEl>
                                          <p:spTgt spid="9"/>
                                        </p:tgtEl>
                                        <p:attrNameLst>
                                          <p:attrName>style.visibility</p:attrName>
                                        </p:attrNameLst>
                                      </p:cBhvr>
                                      <p:to>
                                        <p:strVal val="visible"/>
                                      </p:to>
                                    </p:set>
                                    <p:anim calcmode="lin" valueType="num">
                                      <p:cBhvr additive="base">
                                        <p:cTn id="98" dur="500" fill="hold"/>
                                        <p:tgtEl>
                                          <p:spTgt spid="9"/>
                                        </p:tgtEl>
                                        <p:attrNameLst>
                                          <p:attrName>ppt_x</p:attrName>
                                        </p:attrNameLst>
                                      </p:cBhvr>
                                      <p:tavLst>
                                        <p:tav tm="0">
                                          <p:val>
                                            <p:strVal val="#ppt_x"/>
                                          </p:val>
                                        </p:tav>
                                        <p:tav tm="100000">
                                          <p:val>
                                            <p:strVal val="#ppt_x"/>
                                          </p:val>
                                        </p:tav>
                                      </p:tavLst>
                                    </p:anim>
                                    <p:anim calcmode="lin" valueType="num">
                                      <p:cBhvr additive="base">
                                        <p:cTn id="99" dur="500" fill="hold"/>
                                        <p:tgtEl>
                                          <p:spTgt spid="9"/>
                                        </p:tgtEl>
                                        <p:attrNameLst>
                                          <p:attrName>ppt_y</p:attrName>
                                        </p:attrNameLst>
                                      </p:cBhvr>
                                      <p:tavLst>
                                        <p:tav tm="0">
                                          <p:val>
                                            <p:strVal val="0-#ppt_h/2"/>
                                          </p:val>
                                        </p:tav>
                                        <p:tav tm="100000">
                                          <p:val>
                                            <p:strVal val="#ppt_y"/>
                                          </p:val>
                                        </p:tav>
                                      </p:tavLst>
                                    </p:anim>
                                  </p:childTnLst>
                                </p:cTn>
                              </p:par>
                              <p:par>
                                <p:cTn id="100" presetID="2" presetClass="entr" presetSubtype="4" fill="hold" grpId="1" nodeType="withEffect">
                                  <p:stCondLst>
                                    <p:cond delay="900"/>
                                  </p:stCondLst>
                                  <p:childTnLst>
                                    <p:set>
                                      <p:cBhvr>
                                        <p:cTn id="101" dur="1" fill="hold">
                                          <p:stCondLst>
                                            <p:cond delay="0"/>
                                          </p:stCondLst>
                                        </p:cTn>
                                        <p:tgtEl>
                                          <p:spTgt spid="16"/>
                                        </p:tgtEl>
                                        <p:attrNameLst>
                                          <p:attrName>style.visibility</p:attrName>
                                        </p:attrNameLst>
                                      </p:cBhvr>
                                      <p:to>
                                        <p:strVal val="visible"/>
                                      </p:to>
                                    </p:set>
                                    <p:anim calcmode="lin" valueType="num">
                                      <p:cBhvr additive="base">
                                        <p:cTn id="102" dur="500" fill="hold"/>
                                        <p:tgtEl>
                                          <p:spTgt spid="16"/>
                                        </p:tgtEl>
                                        <p:attrNameLst>
                                          <p:attrName>ppt_x</p:attrName>
                                        </p:attrNameLst>
                                      </p:cBhvr>
                                      <p:tavLst>
                                        <p:tav tm="0">
                                          <p:val>
                                            <p:strVal val="#ppt_x"/>
                                          </p:val>
                                        </p:tav>
                                        <p:tav tm="100000">
                                          <p:val>
                                            <p:strVal val="#ppt_x"/>
                                          </p:val>
                                        </p:tav>
                                      </p:tavLst>
                                    </p:anim>
                                    <p:anim calcmode="lin" valueType="num">
                                      <p:cBhvr additive="base">
                                        <p:cTn id="103" dur="500" fill="hold"/>
                                        <p:tgtEl>
                                          <p:spTgt spid="16"/>
                                        </p:tgtEl>
                                        <p:attrNameLst>
                                          <p:attrName>ppt_y</p:attrName>
                                        </p:attrNameLst>
                                      </p:cBhvr>
                                      <p:tavLst>
                                        <p:tav tm="0">
                                          <p:val>
                                            <p:strVal val="1+#ppt_h/2"/>
                                          </p:val>
                                        </p:tav>
                                        <p:tav tm="100000">
                                          <p:val>
                                            <p:strVal val="#ppt_y"/>
                                          </p:val>
                                        </p:tav>
                                      </p:tavLst>
                                    </p:anim>
                                  </p:childTnLst>
                                </p:cTn>
                              </p:par>
                              <p:par>
                                <p:cTn id="104" presetID="2" presetClass="entr" presetSubtype="1" fill="hold" grpId="1" nodeType="withEffect">
                                  <p:stCondLst>
                                    <p:cond delay="1000"/>
                                  </p:stCondLst>
                                  <p:childTnLst>
                                    <p:set>
                                      <p:cBhvr>
                                        <p:cTn id="105" dur="1" fill="hold">
                                          <p:stCondLst>
                                            <p:cond delay="0"/>
                                          </p:stCondLst>
                                        </p:cTn>
                                        <p:tgtEl>
                                          <p:spTgt spid="10"/>
                                        </p:tgtEl>
                                        <p:attrNameLst>
                                          <p:attrName>style.visibility</p:attrName>
                                        </p:attrNameLst>
                                      </p:cBhvr>
                                      <p:to>
                                        <p:strVal val="visible"/>
                                      </p:to>
                                    </p:set>
                                    <p:anim calcmode="lin" valueType="num">
                                      <p:cBhvr additive="base">
                                        <p:cTn id="106" dur="500" fill="hold"/>
                                        <p:tgtEl>
                                          <p:spTgt spid="10"/>
                                        </p:tgtEl>
                                        <p:attrNameLst>
                                          <p:attrName>ppt_x</p:attrName>
                                        </p:attrNameLst>
                                      </p:cBhvr>
                                      <p:tavLst>
                                        <p:tav tm="0">
                                          <p:val>
                                            <p:strVal val="#ppt_x"/>
                                          </p:val>
                                        </p:tav>
                                        <p:tav tm="100000">
                                          <p:val>
                                            <p:strVal val="#ppt_x"/>
                                          </p:val>
                                        </p:tav>
                                      </p:tavLst>
                                    </p:anim>
                                    <p:anim calcmode="lin" valueType="num">
                                      <p:cBhvr additive="base">
                                        <p:cTn id="107" dur="500" fill="hold"/>
                                        <p:tgtEl>
                                          <p:spTgt spid="10"/>
                                        </p:tgtEl>
                                        <p:attrNameLst>
                                          <p:attrName>ppt_y</p:attrName>
                                        </p:attrNameLst>
                                      </p:cBhvr>
                                      <p:tavLst>
                                        <p:tav tm="0">
                                          <p:val>
                                            <p:strVal val="0-#ppt_h/2"/>
                                          </p:val>
                                        </p:tav>
                                        <p:tav tm="100000">
                                          <p:val>
                                            <p:strVal val="#ppt_y"/>
                                          </p:val>
                                        </p:tav>
                                      </p:tavLst>
                                    </p:anim>
                                  </p:childTnLst>
                                </p:cTn>
                              </p:par>
                              <p:par>
                                <p:cTn id="108" presetID="2" presetClass="entr" presetSubtype="4" fill="hold" grpId="1" nodeType="withEffect">
                                  <p:stCondLst>
                                    <p:cond delay="1000"/>
                                  </p:stCondLst>
                                  <p:childTnLst>
                                    <p:set>
                                      <p:cBhvr>
                                        <p:cTn id="109" dur="1" fill="hold">
                                          <p:stCondLst>
                                            <p:cond delay="0"/>
                                          </p:stCondLst>
                                        </p:cTn>
                                        <p:tgtEl>
                                          <p:spTgt spid="17"/>
                                        </p:tgtEl>
                                        <p:attrNameLst>
                                          <p:attrName>style.visibility</p:attrName>
                                        </p:attrNameLst>
                                      </p:cBhvr>
                                      <p:to>
                                        <p:strVal val="visible"/>
                                      </p:to>
                                    </p:set>
                                    <p:anim calcmode="lin" valueType="num">
                                      <p:cBhvr additive="base">
                                        <p:cTn id="110" dur="500" fill="hold"/>
                                        <p:tgtEl>
                                          <p:spTgt spid="17"/>
                                        </p:tgtEl>
                                        <p:attrNameLst>
                                          <p:attrName>ppt_x</p:attrName>
                                        </p:attrNameLst>
                                      </p:cBhvr>
                                      <p:tavLst>
                                        <p:tav tm="0">
                                          <p:val>
                                            <p:strVal val="#ppt_x"/>
                                          </p:val>
                                        </p:tav>
                                        <p:tav tm="100000">
                                          <p:val>
                                            <p:strVal val="#ppt_x"/>
                                          </p:val>
                                        </p:tav>
                                      </p:tavLst>
                                    </p:anim>
                                    <p:anim calcmode="lin" valueType="num">
                                      <p:cBhvr additive="base">
                                        <p:cTn id="111" dur="500" fill="hold"/>
                                        <p:tgtEl>
                                          <p:spTgt spid="17"/>
                                        </p:tgtEl>
                                        <p:attrNameLst>
                                          <p:attrName>ppt_y</p:attrName>
                                        </p:attrNameLst>
                                      </p:cBhvr>
                                      <p:tavLst>
                                        <p:tav tm="0">
                                          <p:val>
                                            <p:strVal val="1+#ppt_h/2"/>
                                          </p:val>
                                        </p:tav>
                                        <p:tav tm="100000">
                                          <p:val>
                                            <p:strVal val="#ppt_y"/>
                                          </p:val>
                                        </p:tav>
                                      </p:tavLst>
                                    </p:anim>
                                  </p:childTnLst>
                                </p:cTn>
                              </p:par>
                              <p:par>
                                <p:cTn id="112" presetID="2" presetClass="entr" presetSubtype="1" fill="hold" grpId="1" nodeType="withEffect">
                                  <p:stCondLst>
                                    <p:cond delay="1100"/>
                                  </p:stCondLst>
                                  <p:childTnLst>
                                    <p:set>
                                      <p:cBhvr>
                                        <p:cTn id="113" dur="1" fill="hold">
                                          <p:stCondLst>
                                            <p:cond delay="0"/>
                                          </p:stCondLst>
                                        </p:cTn>
                                        <p:tgtEl>
                                          <p:spTgt spid="11"/>
                                        </p:tgtEl>
                                        <p:attrNameLst>
                                          <p:attrName>style.visibility</p:attrName>
                                        </p:attrNameLst>
                                      </p:cBhvr>
                                      <p:to>
                                        <p:strVal val="visible"/>
                                      </p:to>
                                    </p:set>
                                    <p:anim calcmode="lin" valueType="num">
                                      <p:cBhvr additive="base">
                                        <p:cTn id="114" dur="500" fill="hold"/>
                                        <p:tgtEl>
                                          <p:spTgt spid="11"/>
                                        </p:tgtEl>
                                        <p:attrNameLst>
                                          <p:attrName>ppt_x</p:attrName>
                                        </p:attrNameLst>
                                      </p:cBhvr>
                                      <p:tavLst>
                                        <p:tav tm="0">
                                          <p:val>
                                            <p:strVal val="#ppt_x"/>
                                          </p:val>
                                        </p:tav>
                                        <p:tav tm="100000">
                                          <p:val>
                                            <p:strVal val="#ppt_x"/>
                                          </p:val>
                                        </p:tav>
                                      </p:tavLst>
                                    </p:anim>
                                    <p:anim calcmode="lin" valueType="num">
                                      <p:cBhvr additive="base">
                                        <p:cTn id="115" dur="500" fill="hold"/>
                                        <p:tgtEl>
                                          <p:spTgt spid="11"/>
                                        </p:tgtEl>
                                        <p:attrNameLst>
                                          <p:attrName>ppt_y</p:attrName>
                                        </p:attrNameLst>
                                      </p:cBhvr>
                                      <p:tavLst>
                                        <p:tav tm="0">
                                          <p:val>
                                            <p:strVal val="0-#ppt_h/2"/>
                                          </p:val>
                                        </p:tav>
                                        <p:tav tm="100000">
                                          <p:val>
                                            <p:strVal val="#ppt_y"/>
                                          </p:val>
                                        </p:tav>
                                      </p:tavLst>
                                    </p:anim>
                                  </p:childTnLst>
                                </p:cTn>
                              </p:par>
                              <p:par>
                                <p:cTn id="116" presetID="2" presetClass="entr" presetSubtype="4" fill="hold" grpId="1" nodeType="withEffect">
                                  <p:stCondLst>
                                    <p:cond delay="1100"/>
                                  </p:stCondLst>
                                  <p:childTnLst>
                                    <p:set>
                                      <p:cBhvr>
                                        <p:cTn id="117" dur="1" fill="hold">
                                          <p:stCondLst>
                                            <p:cond delay="0"/>
                                          </p:stCondLst>
                                        </p:cTn>
                                        <p:tgtEl>
                                          <p:spTgt spid="18"/>
                                        </p:tgtEl>
                                        <p:attrNameLst>
                                          <p:attrName>style.visibility</p:attrName>
                                        </p:attrNameLst>
                                      </p:cBhvr>
                                      <p:to>
                                        <p:strVal val="visible"/>
                                      </p:to>
                                    </p:set>
                                    <p:anim calcmode="lin" valueType="num">
                                      <p:cBhvr additive="base">
                                        <p:cTn id="118" dur="500" fill="hold"/>
                                        <p:tgtEl>
                                          <p:spTgt spid="18"/>
                                        </p:tgtEl>
                                        <p:attrNameLst>
                                          <p:attrName>ppt_x</p:attrName>
                                        </p:attrNameLst>
                                      </p:cBhvr>
                                      <p:tavLst>
                                        <p:tav tm="0">
                                          <p:val>
                                            <p:strVal val="#ppt_x"/>
                                          </p:val>
                                        </p:tav>
                                        <p:tav tm="100000">
                                          <p:val>
                                            <p:strVal val="#ppt_x"/>
                                          </p:val>
                                        </p:tav>
                                      </p:tavLst>
                                    </p:anim>
                                    <p:anim calcmode="lin" valueType="num">
                                      <p:cBhvr additive="base">
                                        <p:cTn id="119" dur="500" fill="hold"/>
                                        <p:tgtEl>
                                          <p:spTgt spid="18"/>
                                        </p:tgtEl>
                                        <p:attrNameLst>
                                          <p:attrName>ppt_y</p:attrName>
                                        </p:attrNameLst>
                                      </p:cBhvr>
                                      <p:tavLst>
                                        <p:tav tm="0">
                                          <p:val>
                                            <p:strVal val="1+#ppt_h/2"/>
                                          </p:val>
                                        </p:tav>
                                        <p:tav tm="100000">
                                          <p:val>
                                            <p:strVal val="#ppt_y"/>
                                          </p:val>
                                        </p:tav>
                                      </p:tavLst>
                                    </p:anim>
                                  </p:childTnLst>
                                </p:cTn>
                              </p:par>
                              <p:par>
                                <p:cTn id="120" presetID="2" presetClass="entr" presetSubtype="1" fill="hold" grpId="1" nodeType="withEffect">
                                  <p:stCondLst>
                                    <p:cond delay="1200"/>
                                  </p:stCondLst>
                                  <p:childTnLst>
                                    <p:set>
                                      <p:cBhvr>
                                        <p:cTn id="121" dur="1" fill="hold">
                                          <p:stCondLst>
                                            <p:cond delay="0"/>
                                          </p:stCondLst>
                                        </p:cTn>
                                        <p:tgtEl>
                                          <p:spTgt spid="12"/>
                                        </p:tgtEl>
                                        <p:attrNameLst>
                                          <p:attrName>style.visibility</p:attrName>
                                        </p:attrNameLst>
                                      </p:cBhvr>
                                      <p:to>
                                        <p:strVal val="visible"/>
                                      </p:to>
                                    </p:set>
                                    <p:anim calcmode="lin" valueType="num">
                                      <p:cBhvr additive="base">
                                        <p:cTn id="122" dur="500" fill="hold"/>
                                        <p:tgtEl>
                                          <p:spTgt spid="12"/>
                                        </p:tgtEl>
                                        <p:attrNameLst>
                                          <p:attrName>ppt_x</p:attrName>
                                        </p:attrNameLst>
                                      </p:cBhvr>
                                      <p:tavLst>
                                        <p:tav tm="0">
                                          <p:val>
                                            <p:strVal val="#ppt_x"/>
                                          </p:val>
                                        </p:tav>
                                        <p:tav tm="100000">
                                          <p:val>
                                            <p:strVal val="#ppt_x"/>
                                          </p:val>
                                        </p:tav>
                                      </p:tavLst>
                                    </p:anim>
                                    <p:anim calcmode="lin" valueType="num">
                                      <p:cBhvr additive="base">
                                        <p:cTn id="123" dur="500" fill="hold"/>
                                        <p:tgtEl>
                                          <p:spTgt spid="12"/>
                                        </p:tgtEl>
                                        <p:attrNameLst>
                                          <p:attrName>ppt_y</p:attrName>
                                        </p:attrNameLst>
                                      </p:cBhvr>
                                      <p:tavLst>
                                        <p:tav tm="0">
                                          <p:val>
                                            <p:strVal val="0-#ppt_h/2"/>
                                          </p:val>
                                        </p:tav>
                                        <p:tav tm="100000">
                                          <p:val>
                                            <p:strVal val="#ppt_y"/>
                                          </p:val>
                                        </p:tav>
                                      </p:tavLst>
                                    </p:anim>
                                  </p:childTnLst>
                                </p:cTn>
                              </p:par>
                              <p:par>
                                <p:cTn id="124" presetID="2" presetClass="entr" presetSubtype="4" fill="hold" grpId="1" nodeType="withEffect">
                                  <p:stCondLst>
                                    <p:cond delay="1200"/>
                                  </p:stCondLst>
                                  <p:childTnLst>
                                    <p:set>
                                      <p:cBhvr>
                                        <p:cTn id="125" dur="1" fill="hold">
                                          <p:stCondLst>
                                            <p:cond delay="0"/>
                                          </p:stCondLst>
                                        </p:cTn>
                                        <p:tgtEl>
                                          <p:spTgt spid="19"/>
                                        </p:tgtEl>
                                        <p:attrNameLst>
                                          <p:attrName>style.visibility</p:attrName>
                                        </p:attrNameLst>
                                      </p:cBhvr>
                                      <p:to>
                                        <p:strVal val="visible"/>
                                      </p:to>
                                    </p:set>
                                    <p:anim calcmode="lin" valueType="num">
                                      <p:cBhvr additive="base">
                                        <p:cTn id="126" dur="500" fill="hold"/>
                                        <p:tgtEl>
                                          <p:spTgt spid="19"/>
                                        </p:tgtEl>
                                        <p:attrNameLst>
                                          <p:attrName>ppt_x</p:attrName>
                                        </p:attrNameLst>
                                      </p:cBhvr>
                                      <p:tavLst>
                                        <p:tav tm="0">
                                          <p:val>
                                            <p:strVal val="#ppt_x"/>
                                          </p:val>
                                        </p:tav>
                                        <p:tav tm="100000">
                                          <p:val>
                                            <p:strVal val="#ppt_x"/>
                                          </p:val>
                                        </p:tav>
                                      </p:tavLst>
                                    </p:anim>
                                    <p:anim calcmode="lin" valueType="num">
                                      <p:cBhvr additive="base">
                                        <p:cTn id="12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单圆角矩形 2"/>
          <p:cNvSpPr/>
          <p:nvPr/>
        </p:nvSpPr>
        <p:spPr>
          <a:xfrm flipV="1">
            <a:off x="4429125" y="209868"/>
            <a:ext cx="4538663" cy="6273800"/>
          </a:xfrm>
          <a:prstGeom prst="round1Rect">
            <a:avLst>
              <a:gd name="adj" fmla="val 9703"/>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8195" name="组合 7"/>
          <p:cNvGrpSpPr/>
          <p:nvPr/>
        </p:nvGrpSpPr>
        <p:grpSpPr bwMode="auto">
          <a:xfrm>
            <a:off x="3571875" y="642938"/>
            <a:ext cx="4602163" cy="1263650"/>
            <a:chOff x="3968748" y="962025"/>
            <a:chExt cx="3816348" cy="1263650"/>
          </a:xfrm>
        </p:grpSpPr>
        <p:sp>
          <p:nvSpPr>
            <p:cNvPr id="4" name="单圆角矩形 3"/>
            <p:cNvSpPr/>
            <p:nvPr/>
          </p:nvSpPr>
          <p:spPr>
            <a:xfrm flipH="1">
              <a:off x="3968748" y="962025"/>
              <a:ext cx="3816348" cy="1263650"/>
            </a:xfrm>
            <a:prstGeom prst="round1Rect">
              <a:avLst>
                <a:gd name="adj" fmla="val 32752"/>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000" dirty="0">
                  <a:latin typeface="微软雅黑" panose="020B0503020204020204" pitchFamily="34" charset="-122"/>
                  <a:ea typeface="微软雅黑" panose="020B0503020204020204" pitchFamily="34" charset="-122"/>
                </a:rPr>
                <a:t>文章结构</a:t>
              </a:r>
              <a:r>
                <a:rPr lang="zh-CN" altLang="en-US" sz="4400"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3996394" y="1577975"/>
              <a:ext cx="143491" cy="64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 name="TextBox 5"/>
          <p:cNvSpPr txBox="1"/>
          <p:nvPr/>
        </p:nvSpPr>
        <p:spPr>
          <a:xfrm>
            <a:off x="4486910" y="2531745"/>
            <a:ext cx="4230370" cy="3415030"/>
          </a:xfrm>
          <a:prstGeom prst="rect">
            <a:avLst/>
          </a:prstGeom>
          <a:noFill/>
        </p:spPr>
        <p:txBody>
          <a:bodyPr wrap="square">
            <a:spAutoFit/>
          </a:bodyPr>
          <a:lstStyle/>
          <a:p>
            <a:pPr fontAlgn="auto">
              <a:lnSpc>
                <a:spcPct val="150000"/>
              </a:lnSpc>
              <a:spcBef>
                <a:spcPts val="0"/>
              </a:spcBef>
              <a:spcAft>
                <a:spcPts val="0"/>
              </a:spcAft>
              <a:defRPr/>
            </a:pPr>
            <a:r>
              <a:rPr lang="en-US" sz="2400" b="1" spc="300" dirty="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2400" b="1" spc="300" dirty="0">
                <a:solidFill>
                  <a:schemeClr val="tx1">
                    <a:lumMod val="95000"/>
                    <a:lumOff val="5000"/>
                  </a:schemeClr>
                </a:solidFill>
                <a:latin typeface="微软雅黑" panose="020B0503020204020204" pitchFamily="34" charset="-122"/>
                <a:ea typeface="微软雅黑" panose="020B0503020204020204" pitchFamily="34" charset="-122"/>
              </a:rPr>
              <a:t>背景介绍</a:t>
            </a:r>
            <a:endParaRPr lang="zh-CN" altLang="en-US" sz="2400" b="1" spc="300" dirty="0">
              <a:solidFill>
                <a:schemeClr val="tx1">
                  <a:lumMod val="95000"/>
                  <a:lumOff val="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sz="2400" b="1" spc="300" dirty="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sz="2400" b="1" spc="300" dirty="0">
                <a:solidFill>
                  <a:schemeClr val="tx1">
                    <a:lumMod val="95000"/>
                    <a:lumOff val="5000"/>
                  </a:schemeClr>
                </a:solidFill>
                <a:latin typeface="微软雅黑" panose="020B0503020204020204" pitchFamily="34" charset="-122"/>
                <a:ea typeface="微软雅黑" panose="020B0503020204020204" pitchFamily="34" charset="-122"/>
              </a:rPr>
              <a:t>改进的自适应中继选择算法</a:t>
            </a:r>
            <a:endParaRPr lang="zh-CN" altLang="en-US" sz="2400" b="1" spc="300" dirty="0">
              <a:solidFill>
                <a:schemeClr val="tx1">
                  <a:lumMod val="95000"/>
                  <a:lumOff val="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sz="2400" b="1" spc="300" dirty="0">
                <a:solidFill>
                  <a:schemeClr val="tx1">
                    <a:lumMod val="95000"/>
                    <a:lumOff val="5000"/>
                  </a:schemeClr>
                </a:solidFill>
                <a:latin typeface="微软雅黑" panose="020B0503020204020204" pitchFamily="34" charset="-122"/>
                <a:ea typeface="微软雅黑" panose="020B0503020204020204" pitchFamily="34" charset="-122"/>
              </a:rPr>
              <a:t>3.</a:t>
            </a:r>
            <a:r>
              <a:rPr lang="zh-CN" altLang="en-US" sz="2400" b="1" spc="300" dirty="0">
                <a:solidFill>
                  <a:schemeClr val="tx1">
                    <a:lumMod val="95000"/>
                    <a:lumOff val="5000"/>
                  </a:schemeClr>
                </a:solidFill>
                <a:latin typeface="微软雅黑" panose="020B0503020204020204" pitchFamily="34" charset="-122"/>
                <a:ea typeface="微软雅黑" panose="020B0503020204020204" pitchFamily="34" charset="-122"/>
              </a:rPr>
              <a:t>自适应功率分配控制</a:t>
            </a:r>
            <a:endParaRPr lang="zh-CN" altLang="en-US" sz="2400" b="1" spc="300" dirty="0">
              <a:solidFill>
                <a:schemeClr val="tx1">
                  <a:lumMod val="95000"/>
                  <a:lumOff val="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sz="2400" b="1" spc="300" dirty="0">
                <a:solidFill>
                  <a:schemeClr val="tx1">
                    <a:lumMod val="95000"/>
                    <a:lumOff val="5000"/>
                  </a:schemeClr>
                </a:solidFill>
                <a:latin typeface="微软雅黑" panose="020B0503020204020204" pitchFamily="34" charset="-122"/>
                <a:ea typeface="微软雅黑" panose="020B0503020204020204" pitchFamily="34" charset="-122"/>
              </a:rPr>
              <a:t>4.</a:t>
            </a:r>
            <a:r>
              <a:rPr lang="zh-CN" altLang="en-US" sz="2400" b="1" spc="300" dirty="0">
                <a:solidFill>
                  <a:schemeClr val="tx1">
                    <a:lumMod val="95000"/>
                    <a:lumOff val="5000"/>
                  </a:schemeClr>
                </a:solidFill>
                <a:latin typeface="微软雅黑" panose="020B0503020204020204" pitchFamily="34" charset="-122"/>
                <a:ea typeface="微软雅黑" panose="020B0503020204020204" pitchFamily="34" charset="-122"/>
              </a:rPr>
              <a:t>仿真结果</a:t>
            </a:r>
            <a:endParaRPr lang="zh-CN" altLang="en-US" sz="2400" b="1" spc="300" dirty="0">
              <a:solidFill>
                <a:schemeClr val="tx1">
                  <a:lumMod val="95000"/>
                  <a:lumOff val="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en-US" altLang="zh-CN" sz="2400" b="1" spc="300" dirty="0">
                <a:solidFill>
                  <a:schemeClr val="tx1">
                    <a:lumMod val="95000"/>
                    <a:lumOff val="5000"/>
                  </a:schemeClr>
                </a:solidFill>
                <a:latin typeface="微软雅黑" panose="020B0503020204020204" pitchFamily="34" charset="-122"/>
                <a:ea typeface="微软雅黑" panose="020B0503020204020204" pitchFamily="34" charset="-122"/>
              </a:rPr>
              <a:t>5.</a:t>
            </a:r>
            <a:r>
              <a:rPr lang="zh-CN" altLang="en-US" sz="2400" b="1" spc="300" dirty="0">
                <a:solidFill>
                  <a:schemeClr val="tx1">
                    <a:lumMod val="95000"/>
                    <a:lumOff val="5000"/>
                  </a:schemeClr>
                </a:solidFill>
                <a:latin typeface="微软雅黑" panose="020B0503020204020204" pitchFamily="34" charset="-122"/>
                <a:ea typeface="微软雅黑" panose="020B0503020204020204" pitchFamily="34" charset="-122"/>
              </a:rPr>
              <a:t>结论</a:t>
            </a:r>
            <a:endParaRPr lang="zh-CN" altLang="en-US" sz="2400" b="1" spc="3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0" y="5572125"/>
            <a:ext cx="3500438"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8198" name="TextBox 10"/>
          <p:cNvSpPr txBox="1">
            <a:spLocks noChangeArrowheads="1"/>
          </p:cNvSpPr>
          <p:nvPr/>
        </p:nvSpPr>
        <p:spPr bwMode="auto">
          <a:xfrm>
            <a:off x="642938" y="5143500"/>
            <a:ext cx="3571875" cy="646113"/>
          </a:xfrm>
          <a:prstGeom prst="rect">
            <a:avLst/>
          </a:prstGeom>
          <a:solidFill>
            <a:schemeClr val="bg1"/>
          </a:solidFill>
          <a:ln w="9525">
            <a:noFill/>
            <a:miter lim="800000"/>
          </a:ln>
        </p:spPr>
        <p:txBody>
          <a:bodyPr>
            <a:spAutoFit/>
          </a:bodyPr>
          <a:lstStyle/>
          <a:p>
            <a:pPr algn="ctr"/>
            <a:r>
              <a:rPr lang="en-US" altLang="zh-CN" sz="3600" b="1">
                <a:solidFill>
                  <a:srgbClr val="00B0F0"/>
                </a:solidFill>
                <a:latin typeface="Arial Unicode MS" pitchFamily="34" charset="-122"/>
                <a:ea typeface="Arial Unicode MS" pitchFamily="34" charset="-122"/>
                <a:cs typeface="Arial Unicode MS" pitchFamily="34" charset="-122"/>
              </a:rPr>
              <a:t>ACCOUNTING</a:t>
            </a:r>
            <a:endParaRPr lang="zh-CN" altLang="en-US" sz="3600" b="1">
              <a:solidFill>
                <a:srgbClr val="00B0F0"/>
              </a:solidFill>
              <a:latin typeface="Arial Unicode MS" pitchFamily="34" charset="-122"/>
              <a:ea typeface="Arial Unicode MS" pitchFamily="34" charset="-122"/>
              <a:cs typeface="Arial Unicode MS" pitchFamily="34" charset="-122"/>
            </a:endParaRPr>
          </a:p>
        </p:txBody>
      </p:sp>
      <p:grpSp>
        <p:nvGrpSpPr>
          <p:cNvPr id="9" name="组合 11"/>
          <p:cNvGrpSpPr/>
          <p:nvPr/>
        </p:nvGrpSpPr>
        <p:grpSpPr>
          <a:xfrm>
            <a:off x="214283" y="4286256"/>
            <a:ext cx="571503" cy="1040342"/>
            <a:chOff x="2000231" y="2114716"/>
            <a:chExt cx="2123898" cy="3523563"/>
          </a:xfrm>
          <a:solidFill>
            <a:srgbClr val="0070C0"/>
          </a:solidFill>
        </p:grpSpPr>
        <p:sp>
          <p:nvSpPr>
            <p:cNvPr id="13" name="Freeform 19"/>
            <p:cNvSpPr>
              <a:spLocks noEditPoints="1"/>
            </p:cNvSpPr>
            <p:nvPr/>
          </p:nvSpPr>
          <p:spPr bwMode="auto">
            <a:xfrm>
              <a:off x="3054372" y="2961932"/>
              <a:ext cx="181546" cy="140551"/>
            </a:xfrm>
            <a:custGeom>
              <a:avLst/>
              <a:gdLst/>
              <a:ahLst/>
              <a:cxnLst>
                <a:cxn ang="0">
                  <a:pos x="28" y="8"/>
                </a:cxn>
                <a:cxn ang="0">
                  <a:pos x="26" y="8"/>
                </a:cxn>
                <a:cxn ang="0">
                  <a:pos x="13" y="13"/>
                </a:cxn>
                <a:cxn ang="0">
                  <a:pos x="11" y="24"/>
                </a:cxn>
                <a:cxn ang="0">
                  <a:pos x="12" y="24"/>
                </a:cxn>
                <a:cxn ang="0">
                  <a:pos x="28" y="8"/>
                </a:cxn>
                <a:cxn ang="0">
                  <a:pos x="26" y="27"/>
                </a:cxn>
                <a:cxn ang="0">
                  <a:pos x="24" y="26"/>
                </a:cxn>
                <a:cxn ang="0">
                  <a:pos x="27" y="27"/>
                </a:cxn>
                <a:cxn ang="0">
                  <a:pos x="26" y="27"/>
                </a:cxn>
                <a:cxn ang="0">
                  <a:pos x="33" y="24"/>
                </a:cxn>
                <a:cxn ang="0">
                  <a:pos x="21" y="18"/>
                </a:cxn>
                <a:cxn ang="0">
                  <a:pos x="38" y="19"/>
                </a:cxn>
                <a:cxn ang="0">
                  <a:pos x="33" y="24"/>
                </a:cxn>
              </a:cxnLst>
              <a:rect l="0" t="0" r="r" b="b"/>
              <a:pathLst>
                <a:path w="73" h="56">
                  <a:moveTo>
                    <a:pt x="28" y="8"/>
                  </a:moveTo>
                  <a:cubicBezTo>
                    <a:pt x="27" y="8"/>
                    <a:pt x="26" y="8"/>
                    <a:pt x="26" y="8"/>
                  </a:cubicBezTo>
                  <a:cubicBezTo>
                    <a:pt x="33" y="0"/>
                    <a:pt x="18" y="2"/>
                    <a:pt x="13" y="13"/>
                  </a:cubicBezTo>
                  <a:cubicBezTo>
                    <a:pt x="12" y="13"/>
                    <a:pt x="0" y="24"/>
                    <a:pt x="11" y="24"/>
                  </a:cubicBezTo>
                  <a:cubicBezTo>
                    <a:pt x="11" y="24"/>
                    <a:pt x="12" y="24"/>
                    <a:pt x="12" y="24"/>
                  </a:cubicBezTo>
                  <a:cubicBezTo>
                    <a:pt x="20" y="56"/>
                    <a:pt x="73" y="7"/>
                    <a:pt x="28" y="8"/>
                  </a:cubicBezTo>
                  <a:close/>
                  <a:moveTo>
                    <a:pt x="26" y="27"/>
                  </a:moveTo>
                  <a:cubicBezTo>
                    <a:pt x="25" y="27"/>
                    <a:pt x="24" y="27"/>
                    <a:pt x="24" y="26"/>
                  </a:cubicBezTo>
                  <a:cubicBezTo>
                    <a:pt x="25" y="27"/>
                    <a:pt x="26" y="27"/>
                    <a:pt x="27" y="27"/>
                  </a:cubicBezTo>
                  <a:cubicBezTo>
                    <a:pt x="26" y="27"/>
                    <a:pt x="26" y="27"/>
                    <a:pt x="26" y="27"/>
                  </a:cubicBezTo>
                  <a:close/>
                  <a:moveTo>
                    <a:pt x="33" y="24"/>
                  </a:moveTo>
                  <a:cubicBezTo>
                    <a:pt x="35" y="18"/>
                    <a:pt x="24" y="18"/>
                    <a:pt x="21" y="18"/>
                  </a:cubicBezTo>
                  <a:cubicBezTo>
                    <a:pt x="27" y="15"/>
                    <a:pt x="32" y="16"/>
                    <a:pt x="38" y="19"/>
                  </a:cubicBezTo>
                  <a:cubicBezTo>
                    <a:pt x="36" y="21"/>
                    <a:pt x="35" y="23"/>
                    <a:pt x="33" y="24"/>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5" name="Freeform 20"/>
            <p:cNvSpPr>
              <a:spLocks noEditPoints="1"/>
            </p:cNvSpPr>
            <p:nvPr/>
          </p:nvSpPr>
          <p:spPr bwMode="auto">
            <a:xfrm>
              <a:off x="2843543" y="2290406"/>
              <a:ext cx="370901" cy="579776"/>
            </a:xfrm>
            <a:custGeom>
              <a:avLst/>
              <a:gdLst/>
              <a:ahLst/>
              <a:cxnLst>
                <a:cxn ang="0">
                  <a:pos x="76" y="1"/>
                </a:cxn>
                <a:cxn ang="0">
                  <a:pos x="31" y="121"/>
                </a:cxn>
                <a:cxn ang="0">
                  <a:pos x="6" y="190"/>
                </a:cxn>
                <a:cxn ang="0">
                  <a:pos x="8" y="215"/>
                </a:cxn>
                <a:cxn ang="0">
                  <a:pos x="27" y="200"/>
                </a:cxn>
                <a:cxn ang="0">
                  <a:pos x="142" y="232"/>
                </a:cxn>
                <a:cxn ang="0">
                  <a:pos x="143" y="224"/>
                </a:cxn>
                <a:cxn ang="0">
                  <a:pos x="110" y="217"/>
                </a:cxn>
                <a:cxn ang="0">
                  <a:pos x="42" y="199"/>
                </a:cxn>
                <a:cxn ang="0">
                  <a:pos x="38" y="195"/>
                </a:cxn>
                <a:cxn ang="0">
                  <a:pos x="31" y="195"/>
                </a:cxn>
                <a:cxn ang="0">
                  <a:pos x="57" y="151"/>
                </a:cxn>
                <a:cxn ang="0">
                  <a:pos x="60" y="181"/>
                </a:cxn>
                <a:cxn ang="0">
                  <a:pos x="73" y="117"/>
                </a:cxn>
                <a:cxn ang="0">
                  <a:pos x="97" y="47"/>
                </a:cxn>
                <a:cxn ang="0">
                  <a:pos x="66" y="114"/>
                </a:cxn>
                <a:cxn ang="0">
                  <a:pos x="29" y="182"/>
                </a:cxn>
                <a:cxn ang="0">
                  <a:pos x="76" y="1"/>
                </a:cxn>
                <a:cxn ang="0">
                  <a:pos x="26" y="156"/>
                </a:cxn>
                <a:cxn ang="0">
                  <a:pos x="25" y="159"/>
                </a:cxn>
                <a:cxn ang="0">
                  <a:pos x="26" y="156"/>
                </a:cxn>
                <a:cxn ang="0">
                  <a:pos x="46" y="118"/>
                </a:cxn>
                <a:cxn ang="0">
                  <a:pos x="38" y="127"/>
                </a:cxn>
                <a:cxn ang="0">
                  <a:pos x="59" y="75"/>
                </a:cxn>
                <a:cxn ang="0">
                  <a:pos x="46" y="118"/>
                </a:cxn>
              </a:cxnLst>
              <a:rect l="0" t="0" r="r" b="b"/>
              <a:pathLst>
                <a:path w="148" h="232">
                  <a:moveTo>
                    <a:pt x="76" y="1"/>
                  </a:moveTo>
                  <a:cubicBezTo>
                    <a:pt x="74" y="0"/>
                    <a:pt x="36" y="109"/>
                    <a:pt x="31" y="121"/>
                  </a:cubicBezTo>
                  <a:cubicBezTo>
                    <a:pt x="22" y="143"/>
                    <a:pt x="13" y="166"/>
                    <a:pt x="6" y="190"/>
                  </a:cubicBezTo>
                  <a:cubicBezTo>
                    <a:pt x="5" y="192"/>
                    <a:pt x="0" y="230"/>
                    <a:pt x="8" y="215"/>
                  </a:cubicBezTo>
                  <a:cubicBezTo>
                    <a:pt x="12" y="225"/>
                    <a:pt x="26" y="202"/>
                    <a:pt x="27" y="200"/>
                  </a:cubicBezTo>
                  <a:cubicBezTo>
                    <a:pt x="32" y="217"/>
                    <a:pt x="126" y="232"/>
                    <a:pt x="142" y="232"/>
                  </a:cubicBezTo>
                  <a:cubicBezTo>
                    <a:pt x="148" y="232"/>
                    <a:pt x="147" y="225"/>
                    <a:pt x="143" y="224"/>
                  </a:cubicBezTo>
                  <a:cubicBezTo>
                    <a:pt x="132" y="222"/>
                    <a:pt x="121" y="219"/>
                    <a:pt x="110" y="217"/>
                  </a:cubicBezTo>
                  <a:cubicBezTo>
                    <a:pt x="87" y="213"/>
                    <a:pt x="64" y="208"/>
                    <a:pt x="42" y="199"/>
                  </a:cubicBezTo>
                  <a:cubicBezTo>
                    <a:pt x="43" y="197"/>
                    <a:pt x="41" y="195"/>
                    <a:pt x="38" y="195"/>
                  </a:cubicBezTo>
                  <a:cubicBezTo>
                    <a:pt x="36" y="195"/>
                    <a:pt x="33" y="195"/>
                    <a:pt x="31" y="195"/>
                  </a:cubicBezTo>
                  <a:cubicBezTo>
                    <a:pt x="40" y="180"/>
                    <a:pt x="49" y="166"/>
                    <a:pt x="57" y="151"/>
                  </a:cubicBezTo>
                  <a:cubicBezTo>
                    <a:pt x="57" y="152"/>
                    <a:pt x="49" y="190"/>
                    <a:pt x="60" y="181"/>
                  </a:cubicBezTo>
                  <a:cubicBezTo>
                    <a:pt x="68" y="174"/>
                    <a:pt x="70" y="129"/>
                    <a:pt x="73" y="117"/>
                  </a:cubicBezTo>
                  <a:cubicBezTo>
                    <a:pt x="78" y="105"/>
                    <a:pt x="103" y="59"/>
                    <a:pt x="97" y="47"/>
                  </a:cubicBezTo>
                  <a:cubicBezTo>
                    <a:pt x="93" y="40"/>
                    <a:pt x="68" y="106"/>
                    <a:pt x="66" y="114"/>
                  </a:cubicBezTo>
                  <a:cubicBezTo>
                    <a:pt x="56" y="136"/>
                    <a:pt x="44" y="159"/>
                    <a:pt x="29" y="182"/>
                  </a:cubicBezTo>
                  <a:cubicBezTo>
                    <a:pt x="36" y="166"/>
                    <a:pt x="96" y="3"/>
                    <a:pt x="76" y="1"/>
                  </a:cubicBezTo>
                  <a:close/>
                  <a:moveTo>
                    <a:pt x="26" y="156"/>
                  </a:moveTo>
                  <a:cubicBezTo>
                    <a:pt x="25" y="157"/>
                    <a:pt x="25" y="158"/>
                    <a:pt x="25" y="159"/>
                  </a:cubicBezTo>
                  <a:cubicBezTo>
                    <a:pt x="25" y="158"/>
                    <a:pt x="26" y="157"/>
                    <a:pt x="26" y="156"/>
                  </a:cubicBezTo>
                  <a:close/>
                  <a:moveTo>
                    <a:pt x="46" y="118"/>
                  </a:moveTo>
                  <a:cubicBezTo>
                    <a:pt x="43" y="118"/>
                    <a:pt x="40" y="122"/>
                    <a:pt x="38" y="127"/>
                  </a:cubicBezTo>
                  <a:cubicBezTo>
                    <a:pt x="45" y="110"/>
                    <a:pt x="52" y="92"/>
                    <a:pt x="59" y="75"/>
                  </a:cubicBezTo>
                  <a:cubicBezTo>
                    <a:pt x="55" y="89"/>
                    <a:pt x="51" y="103"/>
                    <a:pt x="46" y="118"/>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6" name="Freeform 21"/>
            <p:cNvSpPr>
              <a:spLocks noEditPoints="1"/>
            </p:cNvSpPr>
            <p:nvPr/>
          </p:nvSpPr>
          <p:spPr bwMode="auto">
            <a:xfrm>
              <a:off x="3444794" y="2427054"/>
              <a:ext cx="374805" cy="542687"/>
            </a:xfrm>
            <a:custGeom>
              <a:avLst/>
              <a:gdLst/>
              <a:ahLst/>
              <a:cxnLst>
                <a:cxn ang="0">
                  <a:pos x="94" y="46"/>
                </a:cxn>
                <a:cxn ang="0">
                  <a:pos x="55" y="95"/>
                </a:cxn>
                <a:cxn ang="0">
                  <a:pos x="8" y="158"/>
                </a:cxn>
                <a:cxn ang="0">
                  <a:pos x="11" y="170"/>
                </a:cxn>
                <a:cxn ang="0">
                  <a:pos x="35" y="158"/>
                </a:cxn>
                <a:cxn ang="0">
                  <a:pos x="7" y="210"/>
                </a:cxn>
                <a:cxn ang="0">
                  <a:pos x="10" y="217"/>
                </a:cxn>
                <a:cxn ang="0">
                  <a:pos x="25" y="204"/>
                </a:cxn>
                <a:cxn ang="0">
                  <a:pos x="70" y="152"/>
                </a:cxn>
                <a:cxn ang="0">
                  <a:pos x="146" y="50"/>
                </a:cxn>
                <a:cxn ang="0">
                  <a:pos x="148" y="42"/>
                </a:cxn>
                <a:cxn ang="0">
                  <a:pos x="130" y="56"/>
                </a:cxn>
                <a:cxn ang="0">
                  <a:pos x="119" y="58"/>
                </a:cxn>
                <a:cxn ang="0">
                  <a:pos x="113" y="48"/>
                </a:cxn>
                <a:cxn ang="0">
                  <a:pos x="122" y="39"/>
                </a:cxn>
                <a:cxn ang="0">
                  <a:pos x="88" y="16"/>
                </a:cxn>
                <a:cxn ang="0">
                  <a:pos x="60" y="5"/>
                </a:cxn>
                <a:cxn ang="0">
                  <a:pos x="80" y="32"/>
                </a:cxn>
                <a:cxn ang="0">
                  <a:pos x="98" y="46"/>
                </a:cxn>
                <a:cxn ang="0">
                  <a:pos x="99" y="57"/>
                </a:cxn>
                <a:cxn ang="0">
                  <a:pos x="88" y="64"/>
                </a:cxn>
                <a:cxn ang="0">
                  <a:pos x="94" y="46"/>
                </a:cxn>
                <a:cxn ang="0">
                  <a:pos x="76" y="20"/>
                </a:cxn>
                <a:cxn ang="0">
                  <a:pos x="71" y="15"/>
                </a:cxn>
                <a:cxn ang="0">
                  <a:pos x="78" y="19"/>
                </a:cxn>
                <a:cxn ang="0">
                  <a:pos x="76" y="20"/>
                </a:cxn>
                <a:cxn ang="0">
                  <a:pos x="85" y="26"/>
                </a:cxn>
                <a:cxn ang="0">
                  <a:pos x="84" y="25"/>
                </a:cxn>
                <a:cxn ang="0">
                  <a:pos x="86" y="24"/>
                </a:cxn>
                <a:cxn ang="0">
                  <a:pos x="90" y="28"/>
                </a:cxn>
                <a:cxn ang="0">
                  <a:pos x="85" y="26"/>
                </a:cxn>
                <a:cxn ang="0">
                  <a:pos x="42" y="170"/>
                </a:cxn>
                <a:cxn ang="0">
                  <a:pos x="20" y="196"/>
                </a:cxn>
                <a:cxn ang="0">
                  <a:pos x="49" y="160"/>
                </a:cxn>
                <a:cxn ang="0">
                  <a:pos x="42" y="170"/>
                </a:cxn>
                <a:cxn ang="0">
                  <a:pos x="116" y="62"/>
                </a:cxn>
                <a:cxn ang="0">
                  <a:pos x="116" y="62"/>
                </a:cxn>
                <a:cxn ang="0">
                  <a:pos x="102" y="77"/>
                </a:cxn>
                <a:cxn ang="0">
                  <a:pos x="106" y="63"/>
                </a:cxn>
                <a:cxn ang="0">
                  <a:pos x="116" y="62"/>
                </a:cxn>
                <a:cxn ang="0">
                  <a:pos x="107" y="55"/>
                </a:cxn>
                <a:cxn ang="0">
                  <a:pos x="107" y="53"/>
                </a:cxn>
                <a:cxn ang="0">
                  <a:pos x="108" y="55"/>
                </a:cxn>
                <a:cxn ang="0">
                  <a:pos x="107" y="55"/>
                </a:cxn>
                <a:cxn ang="0">
                  <a:pos x="112" y="39"/>
                </a:cxn>
                <a:cxn ang="0">
                  <a:pos x="103" y="34"/>
                </a:cxn>
                <a:cxn ang="0">
                  <a:pos x="99" y="27"/>
                </a:cxn>
                <a:cxn ang="0">
                  <a:pos x="112" y="39"/>
                </a:cxn>
                <a:cxn ang="0">
                  <a:pos x="104" y="87"/>
                </a:cxn>
                <a:cxn ang="0">
                  <a:pos x="95" y="101"/>
                </a:cxn>
                <a:cxn ang="0">
                  <a:pos x="72" y="123"/>
                </a:cxn>
                <a:cxn ang="0">
                  <a:pos x="104" y="87"/>
                </a:cxn>
                <a:cxn ang="0">
                  <a:pos x="97" y="67"/>
                </a:cxn>
                <a:cxn ang="0">
                  <a:pos x="72" y="111"/>
                </a:cxn>
                <a:cxn ang="0">
                  <a:pos x="22" y="157"/>
                </a:cxn>
                <a:cxn ang="0">
                  <a:pos x="85" y="69"/>
                </a:cxn>
                <a:cxn ang="0">
                  <a:pos x="87" y="73"/>
                </a:cxn>
                <a:cxn ang="0">
                  <a:pos x="97" y="67"/>
                </a:cxn>
              </a:cxnLst>
              <a:rect l="0" t="0" r="r" b="b"/>
              <a:pathLst>
                <a:path w="150" h="217">
                  <a:moveTo>
                    <a:pt x="94" y="46"/>
                  </a:moveTo>
                  <a:cubicBezTo>
                    <a:pt x="84" y="38"/>
                    <a:pt x="59" y="88"/>
                    <a:pt x="55" y="95"/>
                  </a:cubicBezTo>
                  <a:cubicBezTo>
                    <a:pt x="39" y="115"/>
                    <a:pt x="20" y="134"/>
                    <a:pt x="8" y="158"/>
                  </a:cubicBezTo>
                  <a:cubicBezTo>
                    <a:pt x="0" y="172"/>
                    <a:pt x="0" y="196"/>
                    <a:pt x="11" y="170"/>
                  </a:cubicBezTo>
                  <a:cubicBezTo>
                    <a:pt x="14" y="174"/>
                    <a:pt x="24" y="168"/>
                    <a:pt x="35" y="158"/>
                  </a:cubicBezTo>
                  <a:cubicBezTo>
                    <a:pt x="19" y="175"/>
                    <a:pt x="7" y="194"/>
                    <a:pt x="7" y="210"/>
                  </a:cubicBezTo>
                  <a:cubicBezTo>
                    <a:pt x="5" y="212"/>
                    <a:pt x="6" y="217"/>
                    <a:pt x="10" y="217"/>
                  </a:cubicBezTo>
                  <a:cubicBezTo>
                    <a:pt x="15" y="217"/>
                    <a:pt x="22" y="207"/>
                    <a:pt x="25" y="204"/>
                  </a:cubicBezTo>
                  <a:cubicBezTo>
                    <a:pt x="42" y="189"/>
                    <a:pt x="57" y="171"/>
                    <a:pt x="70" y="152"/>
                  </a:cubicBezTo>
                  <a:cubicBezTo>
                    <a:pt x="79" y="141"/>
                    <a:pt x="150" y="51"/>
                    <a:pt x="146" y="50"/>
                  </a:cubicBezTo>
                  <a:cubicBezTo>
                    <a:pt x="149" y="48"/>
                    <a:pt x="149" y="46"/>
                    <a:pt x="148" y="42"/>
                  </a:cubicBezTo>
                  <a:cubicBezTo>
                    <a:pt x="143" y="37"/>
                    <a:pt x="133" y="53"/>
                    <a:pt x="130" y="56"/>
                  </a:cubicBezTo>
                  <a:cubicBezTo>
                    <a:pt x="129" y="48"/>
                    <a:pt x="121" y="56"/>
                    <a:pt x="119" y="58"/>
                  </a:cubicBezTo>
                  <a:cubicBezTo>
                    <a:pt x="119" y="54"/>
                    <a:pt x="116" y="50"/>
                    <a:pt x="113" y="48"/>
                  </a:cubicBezTo>
                  <a:cubicBezTo>
                    <a:pt x="122" y="52"/>
                    <a:pt x="128" y="52"/>
                    <a:pt x="122" y="39"/>
                  </a:cubicBezTo>
                  <a:cubicBezTo>
                    <a:pt x="116" y="27"/>
                    <a:pt x="102" y="16"/>
                    <a:pt x="88" y="16"/>
                  </a:cubicBezTo>
                  <a:cubicBezTo>
                    <a:pt x="84" y="12"/>
                    <a:pt x="65" y="0"/>
                    <a:pt x="60" y="5"/>
                  </a:cubicBezTo>
                  <a:cubicBezTo>
                    <a:pt x="52" y="14"/>
                    <a:pt x="76" y="29"/>
                    <a:pt x="80" y="32"/>
                  </a:cubicBezTo>
                  <a:cubicBezTo>
                    <a:pt x="86" y="37"/>
                    <a:pt x="92" y="41"/>
                    <a:pt x="98" y="46"/>
                  </a:cubicBezTo>
                  <a:cubicBezTo>
                    <a:pt x="99" y="49"/>
                    <a:pt x="99" y="53"/>
                    <a:pt x="99" y="57"/>
                  </a:cubicBezTo>
                  <a:cubicBezTo>
                    <a:pt x="94" y="59"/>
                    <a:pt x="91" y="61"/>
                    <a:pt x="88" y="64"/>
                  </a:cubicBezTo>
                  <a:cubicBezTo>
                    <a:pt x="90" y="61"/>
                    <a:pt x="99" y="50"/>
                    <a:pt x="94" y="46"/>
                  </a:cubicBezTo>
                  <a:close/>
                  <a:moveTo>
                    <a:pt x="76" y="20"/>
                  </a:moveTo>
                  <a:cubicBezTo>
                    <a:pt x="75" y="18"/>
                    <a:pt x="73" y="17"/>
                    <a:pt x="71" y="15"/>
                  </a:cubicBezTo>
                  <a:cubicBezTo>
                    <a:pt x="74" y="16"/>
                    <a:pt x="76" y="17"/>
                    <a:pt x="78" y="19"/>
                  </a:cubicBezTo>
                  <a:cubicBezTo>
                    <a:pt x="78" y="19"/>
                    <a:pt x="77" y="19"/>
                    <a:pt x="76" y="20"/>
                  </a:cubicBezTo>
                  <a:close/>
                  <a:moveTo>
                    <a:pt x="85" y="26"/>
                  </a:moveTo>
                  <a:cubicBezTo>
                    <a:pt x="85" y="25"/>
                    <a:pt x="84" y="25"/>
                    <a:pt x="84" y="25"/>
                  </a:cubicBezTo>
                  <a:cubicBezTo>
                    <a:pt x="85" y="24"/>
                    <a:pt x="85" y="24"/>
                    <a:pt x="86" y="24"/>
                  </a:cubicBezTo>
                  <a:cubicBezTo>
                    <a:pt x="87" y="25"/>
                    <a:pt x="89" y="27"/>
                    <a:pt x="90" y="28"/>
                  </a:cubicBezTo>
                  <a:cubicBezTo>
                    <a:pt x="88" y="27"/>
                    <a:pt x="87" y="26"/>
                    <a:pt x="85" y="26"/>
                  </a:cubicBezTo>
                  <a:close/>
                  <a:moveTo>
                    <a:pt x="42" y="170"/>
                  </a:moveTo>
                  <a:cubicBezTo>
                    <a:pt x="35" y="179"/>
                    <a:pt x="28" y="188"/>
                    <a:pt x="20" y="196"/>
                  </a:cubicBezTo>
                  <a:cubicBezTo>
                    <a:pt x="27" y="184"/>
                    <a:pt x="38" y="171"/>
                    <a:pt x="49" y="160"/>
                  </a:cubicBezTo>
                  <a:cubicBezTo>
                    <a:pt x="47" y="163"/>
                    <a:pt x="44" y="167"/>
                    <a:pt x="42" y="170"/>
                  </a:cubicBezTo>
                  <a:close/>
                  <a:moveTo>
                    <a:pt x="116" y="62"/>
                  </a:moveTo>
                  <a:cubicBezTo>
                    <a:pt x="116" y="62"/>
                    <a:pt x="116" y="62"/>
                    <a:pt x="116" y="62"/>
                  </a:cubicBezTo>
                  <a:cubicBezTo>
                    <a:pt x="111" y="67"/>
                    <a:pt x="107" y="72"/>
                    <a:pt x="102" y="77"/>
                  </a:cubicBezTo>
                  <a:cubicBezTo>
                    <a:pt x="104" y="73"/>
                    <a:pt x="105" y="68"/>
                    <a:pt x="106" y="63"/>
                  </a:cubicBezTo>
                  <a:cubicBezTo>
                    <a:pt x="109" y="62"/>
                    <a:pt x="113" y="62"/>
                    <a:pt x="116" y="62"/>
                  </a:cubicBezTo>
                  <a:close/>
                  <a:moveTo>
                    <a:pt x="107" y="55"/>
                  </a:moveTo>
                  <a:cubicBezTo>
                    <a:pt x="107" y="54"/>
                    <a:pt x="107" y="54"/>
                    <a:pt x="107" y="53"/>
                  </a:cubicBezTo>
                  <a:cubicBezTo>
                    <a:pt x="107" y="54"/>
                    <a:pt x="108" y="54"/>
                    <a:pt x="108" y="55"/>
                  </a:cubicBezTo>
                  <a:cubicBezTo>
                    <a:pt x="108" y="55"/>
                    <a:pt x="107" y="55"/>
                    <a:pt x="107" y="55"/>
                  </a:cubicBezTo>
                  <a:close/>
                  <a:moveTo>
                    <a:pt x="112" y="39"/>
                  </a:moveTo>
                  <a:cubicBezTo>
                    <a:pt x="109" y="37"/>
                    <a:pt x="106" y="36"/>
                    <a:pt x="103" y="34"/>
                  </a:cubicBezTo>
                  <a:cubicBezTo>
                    <a:pt x="102" y="32"/>
                    <a:pt x="101" y="29"/>
                    <a:pt x="99" y="27"/>
                  </a:cubicBezTo>
                  <a:cubicBezTo>
                    <a:pt x="104" y="30"/>
                    <a:pt x="109" y="34"/>
                    <a:pt x="112" y="39"/>
                  </a:cubicBezTo>
                  <a:close/>
                  <a:moveTo>
                    <a:pt x="104" y="87"/>
                  </a:moveTo>
                  <a:cubicBezTo>
                    <a:pt x="101" y="92"/>
                    <a:pt x="98" y="96"/>
                    <a:pt x="95" y="101"/>
                  </a:cubicBezTo>
                  <a:cubicBezTo>
                    <a:pt x="89" y="107"/>
                    <a:pt x="81" y="114"/>
                    <a:pt x="72" y="123"/>
                  </a:cubicBezTo>
                  <a:cubicBezTo>
                    <a:pt x="87" y="106"/>
                    <a:pt x="101" y="91"/>
                    <a:pt x="104" y="87"/>
                  </a:cubicBezTo>
                  <a:close/>
                  <a:moveTo>
                    <a:pt x="97" y="67"/>
                  </a:moveTo>
                  <a:cubicBezTo>
                    <a:pt x="95" y="75"/>
                    <a:pt x="70" y="107"/>
                    <a:pt x="72" y="111"/>
                  </a:cubicBezTo>
                  <a:cubicBezTo>
                    <a:pt x="57" y="128"/>
                    <a:pt x="40" y="144"/>
                    <a:pt x="22" y="157"/>
                  </a:cubicBezTo>
                  <a:cubicBezTo>
                    <a:pt x="37" y="125"/>
                    <a:pt x="66" y="98"/>
                    <a:pt x="85" y="69"/>
                  </a:cubicBezTo>
                  <a:cubicBezTo>
                    <a:pt x="85" y="70"/>
                    <a:pt x="86" y="72"/>
                    <a:pt x="87" y="73"/>
                  </a:cubicBezTo>
                  <a:cubicBezTo>
                    <a:pt x="91" y="73"/>
                    <a:pt x="95" y="71"/>
                    <a:pt x="97" y="67"/>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7" name="Freeform 22"/>
            <p:cNvSpPr>
              <a:spLocks noEditPoints="1"/>
            </p:cNvSpPr>
            <p:nvPr/>
          </p:nvSpPr>
          <p:spPr bwMode="auto">
            <a:xfrm>
              <a:off x="2417983" y="3512428"/>
              <a:ext cx="443129" cy="694951"/>
            </a:xfrm>
            <a:custGeom>
              <a:avLst/>
              <a:gdLst/>
              <a:ahLst/>
              <a:cxnLst>
                <a:cxn ang="0">
                  <a:pos x="108" y="80"/>
                </a:cxn>
                <a:cxn ang="0">
                  <a:pos x="85" y="118"/>
                </a:cxn>
                <a:cxn ang="0">
                  <a:pos x="54" y="175"/>
                </a:cxn>
                <a:cxn ang="0">
                  <a:pos x="15" y="248"/>
                </a:cxn>
                <a:cxn ang="0">
                  <a:pos x="24" y="251"/>
                </a:cxn>
                <a:cxn ang="0">
                  <a:pos x="70" y="189"/>
                </a:cxn>
                <a:cxn ang="0">
                  <a:pos x="110" y="97"/>
                </a:cxn>
                <a:cxn ang="0">
                  <a:pos x="132" y="63"/>
                </a:cxn>
                <a:cxn ang="0">
                  <a:pos x="160" y="97"/>
                </a:cxn>
                <a:cxn ang="0">
                  <a:pos x="132" y="52"/>
                </a:cxn>
                <a:cxn ang="0">
                  <a:pos x="175" y="41"/>
                </a:cxn>
                <a:cxn ang="0">
                  <a:pos x="119" y="18"/>
                </a:cxn>
                <a:cxn ang="0">
                  <a:pos x="88" y="5"/>
                </a:cxn>
                <a:cxn ang="0">
                  <a:pos x="91" y="16"/>
                </a:cxn>
                <a:cxn ang="0">
                  <a:pos x="159" y="38"/>
                </a:cxn>
                <a:cxn ang="0">
                  <a:pos x="123" y="44"/>
                </a:cxn>
                <a:cxn ang="0">
                  <a:pos x="121" y="53"/>
                </a:cxn>
                <a:cxn ang="0">
                  <a:pos x="126" y="56"/>
                </a:cxn>
                <a:cxn ang="0">
                  <a:pos x="114" y="72"/>
                </a:cxn>
                <a:cxn ang="0">
                  <a:pos x="108" y="80"/>
                </a:cxn>
                <a:cxn ang="0">
                  <a:pos x="34" y="233"/>
                </a:cxn>
                <a:cxn ang="0">
                  <a:pos x="91" y="126"/>
                </a:cxn>
                <a:cxn ang="0">
                  <a:pos x="34" y="233"/>
                </a:cxn>
              </a:cxnLst>
              <a:rect l="0" t="0" r="r" b="b"/>
              <a:pathLst>
                <a:path w="177" h="278">
                  <a:moveTo>
                    <a:pt x="108" y="80"/>
                  </a:moveTo>
                  <a:cubicBezTo>
                    <a:pt x="99" y="92"/>
                    <a:pt x="92" y="105"/>
                    <a:pt x="85" y="118"/>
                  </a:cubicBezTo>
                  <a:cubicBezTo>
                    <a:pt x="81" y="126"/>
                    <a:pt x="48" y="171"/>
                    <a:pt x="54" y="175"/>
                  </a:cubicBezTo>
                  <a:cubicBezTo>
                    <a:pt x="41" y="199"/>
                    <a:pt x="28" y="224"/>
                    <a:pt x="15" y="248"/>
                  </a:cubicBezTo>
                  <a:cubicBezTo>
                    <a:pt x="0" y="277"/>
                    <a:pt x="8" y="278"/>
                    <a:pt x="24" y="251"/>
                  </a:cubicBezTo>
                  <a:cubicBezTo>
                    <a:pt x="31" y="260"/>
                    <a:pt x="67" y="196"/>
                    <a:pt x="70" y="189"/>
                  </a:cubicBezTo>
                  <a:cubicBezTo>
                    <a:pt x="76" y="177"/>
                    <a:pt x="118" y="107"/>
                    <a:pt x="110" y="97"/>
                  </a:cubicBezTo>
                  <a:cubicBezTo>
                    <a:pt x="118" y="86"/>
                    <a:pt x="125" y="74"/>
                    <a:pt x="132" y="63"/>
                  </a:cubicBezTo>
                  <a:cubicBezTo>
                    <a:pt x="135" y="67"/>
                    <a:pt x="154" y="102"/>
                    <a:pt x="160" y="97"/>
                  </a:cubicBezTo>
                  <a:cubicBezTo>
                    <a:pt x="167" y="92"/>
                    <a:pt x="136" y="56"/>
                    <a:pt x="132" y="52"/>
                  </a:cubicBezTo>
                  <a:cubicBezTo>
                    <a:pt x="138" y="51"/>
                    <a:pt x="174" y="48"/>
                    <a:pt x="175" y="41"/>
                  </a:cubicBezTo>
                  <a:cubicBezTo>
                    <a:pt x="177" y="30"/>
                    <a:pt x="126" y="20"/>
                    <a:pt x="119" y="18"/>
                  </a:cubicBezTo>
                  <a:cubicBezTo>
                    <a:pt x="108" y="15"/>
                    <a:pt x="97" y="11"/>
                    <a:pt x="88" y="5"/>
                  </a:cubicBezTo>
                  <a:cubicBezTo>
                    <a:pt x="80" y="0"/>
                    <a:pt x="85" y="13"/>
                    <a:pt x="91" y="16"/>
                  </a:cubicBezTo>
                  <a:cubicBezTo>
                    <a:pt x="113" y="27"/>
                    <a:pt x="137" y="29"/>
                    <a:pt x="159" y="38"/>
                  </a:cubicBezTo>
                  <a:cubicBezTo>
                    <a:pt x="147" y="41"/>
                    <a:pt x="135" y="44"/>
                    <a:pt x="123" y="44"/>
                  </a:cubicBezTo>
                  <a:cubicBezTo>
                    <a:pt x="97" y="29"/>
                    <a:pt x="86" y="53"/>
                    <a:pt x="121" y="53"/>
                  </a:cubicBezTo>
                  <a:cubicBezTo>
                    <a:pt x="123" y="54"/>
                    <a:pt x="124" y="55"/>
                    <a:pt x="126" y="56"/>
                  </a:cubicBezTo>
                  <a:cubicBezTo>
                    <a:pt x="122" y="62"/>
                    <a:pt x="118" y="67"/>
                    <a:pt x="114" y="72"/>
                  </a:cubicBezTo>
                  <a:cubicBezTo>
                    <a:pt x="109" y="73"/>
                    <a:pt x="107" y="75"/>
                    <a:pt x="108" y="80"/>
                  </a:cubicBezTo>
                  <a:close/>
                  <a:moveTo>
                    <a:pt x="34" y="233"/>
                  </a:moveTo>
                  <a:cubicBezTo>
                    <a:pt x="53" y="198"/>
                    <a:pt x="69" y="159"/>
                    <a:pt x="91" y="126"/>
                  </a:cubicBezTo>
                  <a:cubicBezTo>
                    <a:pt x="75" y="163"/>
                    <a:pt x="57" y="202"/>
                    <a:pt x="34" y="233"/>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8" name="Freeform 23"/>
            <p:cNvSpPr>
              <a:spLocks noEditPoints="1"/>
            </p:cNvSpPr>
            <p:nvPr/>
          </p:nvSpPr>
          <p:spPr bwMode="auto">
            <a:xfrm>
              <a:off x="2000231" y="2114716"/>
              <a:ext cx="2123898" cy="3170227"/>
            </a:xfrm>
            <a:custGeom>
              <a:avLst/>
              <a:gdLst/>
              <a:ahLst/>
              <a:cxnLst>
                <a:cxn ang="0">
                  <a:pos x="467" y="52"/>
                </a:cxn>
                <a:cxn ang="0">
                  <a:pos x="692" y="104"/>
                </a:cxn>
                <a:cxn ang="0">
                  <a:pos x="777" y="241"/>
                </a:cxn>
                <a:cxn ang="0">
                  <a:pos x="605" y="411"/>
                </a:cxn>
                <a:cxn ang="0">
                  <a:pos x="269" y="446"/>
                </a:cxn>
                <a:cxn ang="0">
                  <a:pos x="456" y="626"/>
                </a:cxn>
                <a:cxn ang="0">
                  <a:pos x="427" y="694"/>
                </a:cxn>
                <a:cxn ang="0">
                  <a:pos x="219" y="1035"/>
                </a:cxn>
                <a:cxn ang="0">
                  <a:pos x="133" y="740"/>
                </a:cxn>
                <a:cxn ang="0">
                  <a:pos x="30" y="996"/>
                </a:cxn>
                <a:cxn ang="0">
                  <a:pos x="230" y="1073"/>
                </a:cxn>
                <a:cxn ang="0">
                  <a:pos x="474" y="651"/>
                </a:cxn>
                <a:cxn ang="0">
                  <a:pos x="812" y="175"/>
                </a:cxn>
                <a:cxn ang="0">
                  <a:pos x="233" y="557"/>
                </a:cxn>
                <a:cxn ang="0">
                  <a:pos x="84" y="960"/>
                </a:cxn>
                <a:cxn ang="0">
                  <a:pos x="125" y="777"/>
                </a:cxn>
                <a:cxn ang="0">
                  <a:pos x="80" y="960"/>
                </a:cxn>
                <a:cxn ang="0">
                  <a:pos x="44" y="972"/>
                </a:cxn>
                <a:cxn ang="0">
                  <a:pos x="25" y="1224"/>
                </a:cxn>
                <a:cxn ang="0">
                  <a:pos x="43" y="1158"/>
                </a:cxn>
                <a:cxn ang="0">
                  <a:pos x="41" y="1230"/>
                </a:cxn>
                <a:cxn ang="0">
                  <a:pos x="56" y="1194"/>
                </a:cxn>
                <a:cxn ang="0">
                  <a:pos x="70" y="1184"/>
                </a:cxn>
                <a:cxn ang="0">
                  <a:pos x="26" y="1151"/>
                </a:cxn>
                <a:cxn ang="0">
                  <a:pos x="130" y="993"/>
                </a:cxn>
                <a:cxn ang="0">
                  <a:pos x="176" y="1009"/>
                </a:cxn>
                <a:cxn ang="0">
                  <a:pos x="264" y="992"/>
                </a:cxn>
                <a:cxn ang="0">
                  <a:pos x="604" y="448"/>
                </a:cxn>
                <a:cxn ang="0">
                  <a:pos x="575" y="403"/>
                </a:cxn>
                <a:cxn ang="0">
                  <a:pos x="534" y="355"/>
                </a:cxn>
                <a:cxn ang="0">
                  <a:pos x="404" y="324"/>
                </a:cxn>
                <a:cxn ang="0">
                  <a:pos x="316" y="367"/>
                </a:cxn>
                <a:cxn ang="0">
                  <a:pos x="302" y="401"/>
                </a:cxn>
                <a:cxn ang="0">
                  <a:pos x="289" y="429"/>
                </a:cxn>
                <a:cxn ang="0">
                  <a:pos x="289" y="460"/>
                </a:cxn>
                <a:cxn ang="0">
                  <a:pos x="294" y="525"/>
                </a:cxn>
                <a:cxn ang="0">
                  <a:pos x="445" y="653"/>
                </a:cxn>
                <a:cxn ang="0">
                  <a:pos x="462" y="648"/>
                </a:cxn>
                <a:cxn ang="0">
                  <a:pos x="262" y="503"/>
                </a:cxn>
                <a:cxn ang="0">
                  <a:pos x="310" y="457"/>
                </a:cxn>
                <a:cxn ang="0">
                  <a:pos x="469" y="528"/>
                </a:cxn>
                <a:cxn ang="0">
                  <a:pos x="450" y="448"/>
                </a:cxn>
                <a:cxn ang="0">
                  <a:pos x="542" y="458"/>
                </a:cxn>
                <a:cxn ang="0">
                  <a:pos x="380" y="320"/>
                </a:cxn>
                <a:cxn ang="0">
                  <a:pos x="543" y="419"/>
                </a:cxn>
                <a:cxn ang="0">
                  <a:pos x="524" y="546"/>
                </a:cxn>
                <a:cxn ang="0">
                  <a:pos x="317" y="488"/>
                </a:cxn>
                <a:cxn ang="0">
                  <a:pos x="468" y="539"/>
                </a:cxn>
                <a:cxn ang="0">
                  <a:pos x="560" y="423"/>
                </a:cxn>
                <a:cxn ang="0">
                  <a:pos x="524" y="572"/>
                </a:cxn>
                <a:cxn ang="0">
                  <a:pos x="605" y="421"/>
                </a:cxn>
                <a:cxn ang="0">
                  <a:pos x="751" y="313"/>
                </a:cxn>
                <a:cxn ang="0">
                  <a:pos x="790" y="245"/>
                </a:cxn>
                <a:cxn ang="0">
                  <a:pos x="789" y="218"/>
                </a:cxn>
                <a:cxn ang="0">
                  <a:pos x="485" y="43"/>
                </a:cxn>
                <a:cxn ang="0">
                  <a:pos x="540" y="52"/>
                </a:cxn>
                <a:cxn ang="0">
                  <a:pos x="605" y="66"/>
                </a:cxn>
                <a:cxn ang="0">
                  <a:pos x="781" y="218"/>
                </a:cxn>
                <a:cxn ang="0">
                  <a:pos x="693" y="86"/>
                </a:cxn>
                <a:cxn ang="0">
                  <a:pos x="578" y="26"/>
                </a:cxn>
              </a:cxnLst>
              <a:rect l="0" t="0" r="r" b="b"/>
              <a:pathLst>
                <a:path w="849" h="1268">
                  <a:moveTo>
                    <a:pt x="488" y="22"/>
                  </a:moveTo>
                  <a:cubicBezTo>
                    <a:pt x="485" y="22"/>
                    <a:pt x="458" y="23"/>
                    <a:pt x="460" y="31"/>
                  </a:cubicBezTo>
                  <a:cubicBezTo>
                    <a:pt x="443" y="32"/>
                    <a:pt x="427" y="39"/>
                    <a:pt x="413" y="48"/>
                  </a:cubicBezTo>
                  <a:cubicBezTo>
                    <a:pt x="412" y="49"/>
                    <a:pt x="400" y="60"/>
                    <a:pt x="410" y="60"/>
                  </a:cubicBezTo>
                  <a:cubicBezTo>
                    <a:pt x="415" y="60"/>
                    <a:pt x="426" y="50"/>
                    <a:pt x="430" y="48"/>
                  </a:cubicBezTo>
                  <a:cubicBezTo>
                    <a:pt x="428" y="50"/>
                    <a:pt x="428" y="52"/>
                    <a:pt x="429" y="54"/>
                  </a:cubicBezTo>
                  <a:cubicBezTo>
                    <a:pt x="424" y="56"/>
                    <a:pt x="419" y="59"/>
                    <a:pt x="415" y="63"/>
                  </a:cubicBezTo>
                  <a:cubicBezTo>
                    <a:pt x="413" y="69"/>
                    <a:pt x="415" y="71"/>
                    <a:pt x="421" y="69"/>
                  </a:cubicBezTo>
                  <a:cubicBezTo>
                    <a:pt x="430" y="60"/>
                    <a:pt x="443" y="56"/>
                    <a:pt x="455" y="54"/>
                  </a:cubicBezTo>
                  <a:cubicBezTo>
                    <a:pt x="438" y="75"/>
                    <a:pt x="460" y="60"/>
                    <a:pt x="467" y="52"/>
                  </a:cubicBezTo>
                  <a:cubicBezTo>
                    <a:pt x="467" y="52"/>
                    <a:pt x="468" y="52"/>
                    <a:pt x="468" y="52"/>
                  </a:cubicBezTo>
                  <a:cubicBezTo>
                    <a:pt x="471" y="54"/>
                    <a:pt x="482" y="57"/>
                    <a:pt x="483" y="51"/>
                  </a:cubicBezTo>
                  <a:cubicBezTo>
                    <a:pt x="489" y="51"/>
                    <a:pt x="495" y="50"/>
                    <a:pt x="501" y="50"/>
                  </a:cubicBezTo>
                  <a:cubicBezTo>
                    <a:pt x="484" y="58"/>
                    <a:pt x="468" y="69"/>
                    <a:pt x="451" y="78"/>
                  </a:cubicBezTo>
                  <a:cubicBezTo>
                    <a:pt x="428" y="90"/>
                    <a:pt x="452" y="88"/>
                    <a:pt x="464" y="81"/>
                  </a:cubicBezTo>
                  <a:cubicBezTo>
                    <a:pt x="505" y="68"/>
                    <a:pt x="555" y="86"/>
                    <a:pt x="593" y="101"/>
                  </a:cubicBezTo>
                  <a:cubicBezTo>
                    <a:pt x="608" y="108"/>
                    <a:pt x="609" y="99"/>
                    <a:pt x="596" y="94"/>
                  </a:cubicBezTo>
                  <a:cubicBezTo>
                    <a:pt x="576" y="85"/>
                    <a:pt x="554" y="78"/>
                    <a:pt x="532" y="74"/>
                  </a:cubicBezTo>
                  <a:cubicBezTo>
                    <a:pt x="580" y="79"/>
                    <a:pt x="628" y="79"/>
                    <a:pt x="676" y="92"/>
                  </a:cubicBezTo>
                  <a:cubicBezTo>
                    <a:pt x="681" y="96"/>
                    <a:pt x="687" y="100"/>
                    <a:pt x="692" y="104"/>
                  </a:cubicBezTo>
                  <a:cubicBezTo>
                    <a:pt x="692" y="104"/>
                    <a:pt x="692" y="104"/>
                    <a:pt x="692" y="104"/>
                  </a:cubicBezTo>
                  <a:cubicBezTo>
                    <a:pt x="680" y="101"/>
                    <a:pt x="628" y="85"/>
                    <a:pt x="618" y="95"/>
                  </a:cubicBezTo>
                  <a:cubicBezTo>
                    <a:pt x="610" y="104"/>
                    <a:pt x="634" y="103"/>
                    <a:pt x="632" y="103"/>
                  </a:cubicBezTo>
                  <a:cubicBezTo>
                    <a:pt x="651" y="103"/>
                    <a:pt x="670" y="107"/>
                    <a:pt x="689" y="112"/>
                  </a:cubicBezTo>
                  <a:cubicBezTo>
                    <a:pt x="678" y="119"/>
                    <a:pt x="690" y="124"/>
                    <a:pt x="697" y="114"/>
                  </a:cubicBezTo>
                  <a:cubicBezTo>
                    <a:pt x="701" y="116"/>
                    <a:pt x="705" y="117"/>
                    <a:pt x="709" y="119"/>
                  </a:cubicBezTo>
                  <a:cubicBezTo>
                    <a:pt x="728" y="137"/>
                    <a:pt x="745" y="158"/>
                    <a:pt x="757" y="181"/>
                  </a:cubicBezTo>
                  <a:cubicBezTo>
                    <a:pt x="760" y="186"/>
                    <a:pt x="779" y="233"/>
                    <a:pt x="782" y="222"/>
                  </a:cubicBezTo>
                  <a:cubicBezTo>
                    <a:pt x="782" y="223"/>
                    <a:pt x="782" y="224"/>
                    <a:pt x="782" y="225"/>
                  </a:cubicBezTo>
                  <a:cubicBezTo>
                    <a:pt x="780" y="227"/>
                    <a:pt x="769" y="238"/>
                    <a:pt x="777" y="241"/>
                  </a:cubicBezTo>
                  <a:cubicBezTo>
                    <a:pt x="748" y="283"/>
                    <a:pt x="712" y="324"/>
                    <a:pt x="675" y="359"/>
                  </a:cubicBezTo>
                  <a:cubicBezTo>
                    <a:pt x="678" y="354"/>
                    <a:pt x="702" y="326"/>
                    <a:pt x="698" y="322"/>
                  </a:cubicBezTo>
                  <a:cubicBezTo>
                    <a:pt x="691" y="314"/>
                    <a:pt x="672" y="349"/>
                    <a:pt x="669" y="353"/>
                  </a:cubicBezTo>
                  <a:cubicBezTo>
                    <a:pt x="659" y="371"/>
                    <a:pt x="630" y="418"/>
                    <a:pt x="664" y="382"/>
                  </a:cubicBezTo>
                  <a:cubicBezTo>
                    <a:pt x="670" y="386"/>
                    <a:pt x="687" y="360"/>
                    <a:pt x="690" y="356"/>
                  </a:cubicBezTo>
                  <a:cubicBezTo>
                    <a:pt x="694" y="353"/>
                    <a:pt x="698" y="349"/>
                    <a:pt x="702" y="346"/>
                  </a:cubicBezTo>
                  <a:cubicBezTo>
                    <a:pt x="689" y="361"/>
                    <a:pt x="677" y="377"/>
                    <a:pt x="666" y="392"/>
                  </a:cubicBezTo>
                  <a:cubicBezTo>
                    <a:pt x="664" y="395"/>
                    <a:pt x="637" y="433"/>
                    <a:pt x="650" y="427"/>
                  </a:cubicBezTo>
                  <a:cubicBezTo>
                    <a:pt x="645" y="433"/>
                    <a:pt x="641" y="439"/>
                    <a:pt x="637" y="444"/>
                  </a:cubicBezTo>
                  <a:cubicBezTo>
                    <a:pt x="632" y="430"/>
                    <a:pt x="618" y="419"/>
                    <a:pt x="605" y="411"/>
                  </a:cubicBezTo>
                  <a:cubicBezTo>
                    <a:pt x="588" y="400"/>
                    <a:pt x="574" y="381"/>
                    <a:pt x="559" y="366"/>
                  </a:cubicBezTo>
                  <a:cubicBezTo>
                    <a:pt x="531" y="337"/>
                    <a:pt x="490" y="322"/>
                    <a:pt x="451" y="317"/>
                  </a:cubicBezTo>
                  <a:cubicBezTo>
                    <a:pt x="442" y="315"/>
                    <a:pt x="433" y="314"/>
                    <a:pt x="424" y="314"/>
                  </a:cubicBezTo>
                  <a:cubicBezTo>
                    <a:pt x="397" y="302"/>
                    <a:pt x="355" y="307"/>
                    <a:pt x="328" y="318"/>
                  </a:cubicBezTo>
                  <a:cubicBezTo>
                    <a:pt x="325" y="314"/>
                    <a:pt x="321" y="318"/>
                    <a:pt x="320" y="321"/>
                  </a:cubicBezTo>
                  <a:cubicBezTo>
                    <a:pt x="313" y="325"/>
                    <a:pt x="291" y="349"/>
                    <a:pt x="312" y="342"/>
                  </a:cubicBezTo>
                  <a:cubicBezTo>
                    <a:pt x="307" y="356"/>
                    <a:pt x="302" y="370"/>
                    <a:pt x="297" y="384"/>
                  </a:cubicBezTo>
                  <a:cubicBezTo>
                    <a:pt x="294" y="386"/>
                    <a:pt x="288" y="390"/>
                    <a:pt x="287" y="394"/>
                  </a:cubicBezTo>
                  <a:cubicBezTo>
                    <a:pt x="280" y="395"/>
                    <a:pt x="278" y="424"/>
                    <a:pt x="277" y="430"/>
                  </a:cubicBezTo>
                  <a:cubicBezTo>
                    <a:pt x="274" y="435"/>
                    <a:pt x="271" y="440"/>
                    <a:pt x="269" y="446"/>
                  </a:cubicBezTo>
                  <a:cubicBezTo>
                    <a:pt x="267" y="446"/>
                    <a:pt x="251" y="456"/>
                    <a:pt x="264" y="456"/>
                  </a:cubicBezTo>
                  <a:cubicBezTo>
                    <a:pt x="261" y="464"/>
                    <a:pt x="258" y="471"/>
                    <a:pt x="255" y="478"/>
                  </a:cubicBezTo>
                  <a:cubicBezTo>
                    <a:pt x="248" y="484"/>
                    <a:pt x="245" y="491"/>
                    <a:pt x="249" y="500"/>
                  </a:cubicBezTo>
                  <a:cubicBezTo>
                    <a:pt x="248" y="503"/>
                    <a:pt x="245" y="512"/>
                    <a:pt x="247" y="516"/>
                  </a:cubicBezTo>
                  <a:cubicBezTo>
                    <a:pt x="209" y="543"/>
                    <a:pt x="280" y="536"/>
                    <a:pt x="294" y="533"/>
                  </a:cubicBezTo>
                  <a:cubicBezTo>
                    <a:pt x="323" y="543"/>
                    <a:pt x="354" y="545"/>
                    <a:pt x="384" y="555"/>
                  </a:cubicBezTo>
                  <a:cubicBezTo>
                    <a:pt x="400" y="565"/>
                    <a:pt x="415" y="578"/>
                    <a:pt x="425" y="594"/>
                  </a:cubicBezTo>
                  <a:cubicBezTo>
                    <a:pt x="431" y="597"/>
                    <a:pt x="433" y="595"/>
                    <a:pt x="432" y="589"/>
                  </a:cubicBezTo>
                  <a:cubicBezTo>
                    <a:pt x="428" y="582"/>
                    <a:pt x="422" y="576"/>
                    <a:pt x="416" y="570"/>
                  </a:cubicBezTo>
                  <a:cubicBezTo>
                    <a:pt x="437" y="584"/>
                    <a:pt x="448" y="603"/>
                    <a:pt x="456" y="626"/>
                  </a:cubicBezTo>
                  <a:cubicBezTo>
                    <a:pt x="456" y="627"/>
                    <a:pt x="456" y="628"/>
                    <a:pt x="455" y="628"/>
                  </a:cubicBezTo>
                  <a:cubicBezTo>
                    <a:pt x="452" y="632"/>
                    <a:pt x="448" y="636"/>
                    <a:pt x="445" y="640"/>
                  </a:cubicBezTo>
                  <a:cubicBezTo>
                    <a:pt x="444" y="637"/>
                    <a:pt x="433" y="592"/>
                    <a:pt x="428" y="606"/>
                  </a:cubicBezTo>
                  <a:cubicBezTo>
                    <a:pt x="426" y="611"/>
                    <a:pt x="435" y="627"/>
                    <a:pt x="436" y="633"/>
                  </a:cubicBezTo>
                  <a:cubicBezTo>
                    <a:pt x="438" y="644"/>
                    <a:pt x="437" y="656"/>
                    <a:pt x="435" y="668"/>
                  </a:cubicBezTo>
                  <a:cubicBezTo>
                    <a:pt x="416" y="692"/>
                    <a:pt x="392" y="712"/>
                    <a:pt x="372" y="736"/>
                  </a:cubicBezTo>
                  <a:cubicBezTo>
                    <a:pt x="371" y="740"/>
                    <a:pt x="372" y="742"/>
                    <a:pt x="375" y="742"/>
                  </a:cubicBezTo>
                  <a:cubicBezTo>
                    <a:pt x="380" y="742"/>
                    <a:pt x="388" y="730"/>
                    <a:pt x="391" y="727"/>
                  </a:cubicBezTo>
                  <a:cubicBezTo>
                    <a:pt x="404" y="714"/>
                    <a:pt x="417" y="701"/>
                    <a:pt x="430" y="686"/>
                  </a:cubicBezTo>
                  <a:cubicBezTo>
                    <a:pt x="429" y="689"/>
                    <a:pt x="428" y="691"/>
                    <a:pt x="427" y="694"/>
                  </a:cubicBezTo>
                  <a:cubicBezTo>
                    <a:pt x="423" y="700"/>
                    <a:pt x="400" y="721"/>
                    <a:pt x="401" y="728"/>
                  </a:cubicBezTo>
                  <a:cubicBezTo>
                    <a:pt x="400" y="729"/>
                    <a:pt x="399" y="731"/>
                    <a:pt x="398" y="732"/>
                  </a:cubicBezTo>
                  <a:cubicBezTo>
                    <a:pt x="396" y="733"/>
                    <a:pt x="396" y="734"/>
                    <a:pt x="395" y="735"/>
                  </a:cubicBezTo>
                  <a:cubicBezTo>
                    <a:pt x="354" y="789"/>
                    <a:pt x="315" y="845"/>
                    <a:pt x="277" y="900"/>
                  </a:cubicBezTo>
                  <a:cubicBezTo>
                    <a:pt x="267" y="915"/>
                    <a:pt x="274" y="919"/>
                    <a:pt x="284" y="905"/>
                  </a:cubicBezTo>
                  <a:cubicBezTo>
                    <a:pt x="292" y="892"/>
                    <a:pt x="301" y="879"/>
                    <a:pt x="310" y="866"/>
                  </a:cubicBezTo>
                  <a:cubicBezTo>
                    <a:pt x="331" y="836"/>
                    <a:pt x="353" y="805"/>
                    <a:pt x="375" y="775"/>
                  </a:cubicBezTo>
                  <a:cubicBezTo>
                    <a:pt x="363" y="798"/>
                    <a:pt x="220" y="1010"/>
                    <a:pt x="236" y="1019"/>
                  </a:cubicBezTo>
                  <a:cubicBezTo>
                    <a:pt x="231" y="1027"/>
                    <a:pt x="227" y="1035"/>
                    <a:pt x="224" y="1043"/>
                  </a:cubicBezTo>
                  <a:cubicBezTo>
                    <a:pt x="223" y="1040"/>
                    <a:pt x="221" y="1038"/>
                    <a:pt x="219" y="1035"/>
                  </a:cubicBezTo>
                  <a:cubicBezTo>
                    <a:pt x="214" y="1003"/>
                    <a:pt x="176" y="983"/>
                    <a:pt x="138" y="972"/>
                  </a:cubicBezTo>
                  <a:cubicBezTo>
                    <a:pt x="125" y="967"/>
                    <a:pt x="113" y="966"/>
                    <a:pt x="100" y="963"/>
                  </a:cubicBezTo>
                  <a:cubicBezTo>
                    <a:pt x="109" y="959"/>
                    <a:pt x="91" y="950"/>
                    <a:pt x="89" y="949"/>
                  </a:cubicBezTo>
                  <a:cubicBezTo>
                    <a:pt x="103" y="903"/>
                    <a:pt x="120" y="858"/>
                    <a:pt x="137" y="813"/>
                  </a:cubicBezTo>
                  <a:cubicBezTo>
                    <a:pt x="147" y="789"/>
                    <a:pt x="156" y="765"/>
                    <a:pt x="165" y="741"/>
                  </a:cubicBezTo>
                  <a:cubicBezTo>
                    <a:pt x="167" y="737"/>
                    <a:pt x="186" y="696"/>
                    <a:pt x="174" y="700"/>
                  </a:cubicBezTo>
                  <a:cubicBezTo>
                    <a:pt x="191" y="666"/>
                    <a:pt x="207" y="631"/>
                    <a:pt x="225" y="598"/>
                  </a:cubicBezTo>
                  <a:cubicBezTo>
                    <a:pt x="235" y="580"/>
                    <a:pt x="251" y="519"/>
                    <a:pt x="218" y="561"/>
                  </a:cubicBezTo>
                  <a:cubicBezTo>
                    <a:pt x="201" y="583"/>
                    <a:pt x="191" y="612"/>
                    <a:pt x="182" y="638"/>
                  </a:cubicBezTo>
                  <a:cubicBezTo>
                    <a:pt x="169" y="673"/>
                    <a:pt x="148" y="706"/>
                    <a:pt x="133" y="740"/>
                  </a:cubicBezTo>
                  <a:cubicBezTo>
                    <a:pt x="124" y="740"/>
                    <a:pt x="110" y="776"/>
                    <a:pt x="107" y="784"/>
                  </a:cubicBezTo>
                  <a:cubicBezTo>
                    <a:pt x="95" y="806"/>
                    <a:pt x="86" y="829"/>
                    <a:pt x="75" y="852"/>
                  </a:cubicBezTo>
                  <a:cubicBezTo>
                    <a:pt x="65" y="874"/>
                    <a:pt x="55" y="897"/>
                    <a:pt x="47" y="920"/>
                  </a:cubicBezTo>
                  <a:cubicBezTo>
                    <a:pt x="47" y="922"/>
                    <a:pt x="35" y="952"/>
                    <a:pt x="46" y="947"/>
                  </a:cubicBezTo>
                  <a:cubicBezTo>
                    <a:pt x="50" y="948"/>
                    <a:pt x="53" y="949"/>
                    <a:pt x="57" y="948"/>
                  </a:cubicBezTo>
                  <a:cubicBezTo>
                    <a:pt x="56" y="949"/>
                    <a:pt x="55" y="950"/>
                    <a:pt x="53" y="951"/>
                  </a:cubicBezTo>
                  <a:cubicBezTo>
                    <a:pt x="49" y="939"/>
                    <a:pt x="35" y="974"/>
                    <a:pt x="35" y="977"/>
                  </a:cubicBezTo>
                  <a:cubicBezTo>
                    <a:pt x="30" y="978"/>
                    <a:pt x="29" y="981"/>
                    <a:pt x="30" y="986"/>
                  </a:cubicBezTo>
                  <a:cubicBezTo>
                    <a:pt x="28" y="988"/>
                    <a:pt x="28" y="991"/>
                    <a:pt x="31" y="992"/>
                  </a:cubicBezTo>
                  <a:cubicBezTo>
                    <a:pt x="31" y="993"/>
                    <a:pt x="31" y="995"/>
                    <a:pt x="30" y="996"/>
                  </a:cubicBezTo>
                  <a:cubicBezTo>
                    <a:pt x="20" y="992"/>
                    <a:pt x="17" y="1046"/>
                    <a:pt x="17" y="1052"/>
                  </a:cubicBezTo>
                  <a:cubicBezTo>
                    <a:pt x="11" y="1076"/>
                    <a:pt x="12" y="1103"/>
                    <a:pt x="13" y="1127"/>
                  </a:cubicBezTo>
                  <a:cubicBezTo>
                    <a:pt x="14" y="1139"/>
                    <a:pt x="12" y="1228"/>
                    <a:pt x="20" y="1230"/>
                  </a:cubicBezTo>
                  <a:cubicBezTo>
                    <a:pt x="11" y="1241"/>
                    <a:pt x="0" y="1268"/>
                    <a:pt x="23" y="1253"/>
                  </a:cubicBezTo>
                  <a:cubicBezTo>
                    <a:pt x="49" y="1236"/>
                    <a:pt x="72" y="1216"/>
                    <a:pt x="94" y="1195"/>
                  </a:cubicBezTo>
                  <a:cubicBezTo>
                    <a:pt x="111" y="1178"/>
                    <a:pt x="128" y="1160"/>
                    <a:pt x="146" y="1145"/>
                  </a:cubicBezTo>
                  <a:cubicBezTo>
                    <a:pt x="161" y="1135"/>
                    <a:pt x="201" y="1111"/>
                    <a:pt x="206" y="1094"/>
                  </a:cubicBezTo>
                  <a:cubicBezTo>
                    <a:pt x="209" y="1093"/>
                    <a:pt x="216" y="1091"/>
                    <a:pt x="214" y="1086"/>
                  </a:cubicBezTo>
                  <a:cubicBezTo>
                    <a:pt x="217" y="1088"/>
                    <a:pt x="219" y="1084"/>
                    <a:pt x="220" y="1081"/>
                  </a:cubicBezTo>
                  <a:cubicBezTo>
                    <a:pt x="224" y="1079"/>
                    <a:pt x="228" y="1076"/>
                    <a:pt x="230" y="1073"/>
                  </a:cubicBezTo>
                  <a:cubicBezTo>
                    <a:pt x="236" y="1071"/>
                    <a:pt x="235" y="1054"/>
                    <a:pt x="234" y="1049"/>
                  </a:cubicBezTo>
                  <a:cubicBezTo>
                    <a:pt x="242" y="1036"/>
                    <a:pt x="322" y="930"/>
                    <a:pt x="316" y="927"/>
                  </a:cubicBezTo>
                  <a:cubicBezTo>
                    <a:pt x="311" y="923"/>
                    <a:pt x="290" y="958"/>
                    <a:pt x="286" y="963"/>
                  </a:cubicBezTo>
                  <a:cubicBezTo>
                    <a:pt x="288" y="959"/>
                    <a:pt x="289" y="955"/>
                    <a:pt x="291" y="951"/>
                  </a:cubicBezTo>
                  <a:cubicBezTo>
                    <a:pt x="314" y="917"/>
                    <a:pt x="335" y="880"/>
                    <a:pt x="357" y="845"/>
                  </a:cubicBezTo>
                  <a:cubicBezTo>
                    <a:pt x="370" y="826"/>
                    <a:pt x="382" y="807"/>
                    <a:pt x="394" y="788"/>
                  </a:cubicBezTo>
                  <a:cubicBezTo>
                    <a:pt x="401" y="778"/>
                    <a:pt x="408" y="767"/>
                    <a:pt x="415" y="757"/>
                  </a:cubicBezTo>
                  <a:cubicBezTo>
                    <a:pt x="415" y="756"/>
                    <a:pt x="437" y="722"/>
                    <a:pt x="424" y="729"/>
                  </a:cubicBezTo>
                  <a:cubicBezTo>
                    <a:pt x="426" y="725"/>
                    <a:pt x="428" y="721"/>
                    <a:pt x="430" y="717"/>
                  </a:cubicBezTo>
                  <a:cubicBezTo>
                    <a:pt x="444" y="697"/>
                    <a:pt x="470" y="676"/>
                    <a:pt x="474" y="651"/>
                  </a:cubicBezTo>
                  <a:cubicBezTo>
                    <a:pt x="477" y="646"/>
                    <a:pt x="481" y="641"/>
                    <a:pt x="484" y="636"/>
                  </a:cubicBezTo>
                  <a:cubicBezTo>
                    <a:pt x="489" y="645"/>
                    <a:pt x="511" y="615"/>
                    <a:pt x="514" y="611"/>
                  </a:cubicBezTo>
                  <a:cubicBezTo>
                    <a:pt x="530" y="594"/>
                    <a:pt x="547" y="578"/>
                    <a:pt x="565" y="561"/>
                  </a:cubicBezTo>
                  <a:cubicBezTo>
                    <a:pt x="580" y="546"/>
                    <a:pt x="594" y="529"/>
                    <a:pt x="603" y="510"/>
                  </a:cubicBezTo>
                  <a:cubicBezTo>
                    <a:pt x="611" y="499"/>
                    <a:pt x="646" y="463"/>
                    <a:pt x="643" y="449"/>
                  </a:cubicBezTo>
                  <a:cubicBezTo>
                    <a:pt x="675" y="406"/>
                    <a:pt x="711" y="367"/>
                    <a:pt x="748" y="328"/>
                  </a:cubicBezTo>
                  <a:cubicBezTo>
                    <a:pt x="766" y="309"/>
                    <a:pt x="778" y="285"/>
                    <a:pt x="796" y="267"/>
                  </a:cubicBezTo>
                  <a:cubicBezTo>
                    <a:pt x="802" y="261"/>
                    <a:pt x="842" y="204"/>
                    <a:pt x="815" y="221"/>
                  </a:cubicBezTo>
                  <a:cubicBezTo>
                    <a:pt x="828" y="208"/>
                    <a:pt x="781" y="151"/>
                    <a:pt x="774" y="140"/>
                  </a:cubicBezTo>
                  <a:cubicBezTo>
                    <a:pt x="788" y="150"/>
                    <a:pt x="801" y="162"/>
                    <a:pt x="812" y="175"/>
                  </a:cubicBezTo>
                  <a:cubicBezTo>
                    <a:pt x="817" y="180"/>
                    <a:pt x="832" y="209"/>
                    <a:pt x="838" y="209"/>
                  </a:cubicBezTo>
                  <a:cubicBezTo>
                    <a:pt x="849" y="209"/>
                    <a:pt x="803" y="142"/>
                    <a:pt x="797" y="134"/>
                  </a:cubicBezTo>
                  <a:cubicBezTo>
                    <a:pt x="777" y="110"/>
                    <a:pt x="752" y="90"/>
                    <a:pt x="725" y="75"/>
                  </a:cubicBezTo>
                  <a:cubicBezTo>
                    <a:pt x="694" y="59"/>
                    <a:pt x="659" y="39"/>
                    <a:pt x="626" y="31"/>
                  </a:cubicBezTo>
                  <a:cubicBezTo>
                    <a:pt x="586" y="17"/>
                    <a:pt x="529" y="0"/>
                    <a:pt x="488" y="22"/>
                  </a:cubicBezTo>
                  <a:close/>
                  <a:moveTo>
                    <a:pt x="233" y="557"/>
                  </a:moveTo>
                  <a:cubicBezTo>
                    <a:pt x="231" y="575"/>
                    <a:pt x="220" y="591"/>
                    <a:pt x="212" y="607"/>
                  </a:cubicBezTo>
                  <a:cubicBezTo>
                    <a:pt x="210" y="607"/>
                    <a:pt x="208" y="607"/>
                    <a:pt x="207" y="608"/>
                  </a:cubicBezTo>
                  <a:cubicBezTo>
                    <a:pt x="209" y="604"/>
                    <a:pt x="210" y="600"/>
                    <a:pt x="206" y="598"/>
                  </a:cubicBezTo>
                  <a:cubicBezTo>
                    <a:pt x="214" y="581"/>
                    <a:pt x="223" y="565"/>
                    <a:pt x="233" y="557"/>
                  </a:cubicBezTo>
                  <a:close/>
                  <a:moveTo>
                    <a:pt x="206" y="1022"/>
                  </a:moveTo>
                  <a:cubicBezTo>
                    <a:pt x="205" y="1022"/>
                    <a:pt x="205" y="1022"/>
                    <a:pt x="204" y="1022"/>
                  </a:cubicBezTo>
                  <a:cubicBezTo>
                    <a:pt x="201" y="1019"/>
                    <a:pt x="197" y="1015"/>
                    <a:pt x="192" y="1015"/>
                  </a:cubicBezTo>
                  <a:cubicBezTo>
                    <a:pt x="189" y="1010"/>
                    <a:pt x="186" y="1006"/>
                    <a:pt x="182" y="1003"/>
                  </a:cubicBezTo>
                  <a:cubicBezTo>
                    <a:pt x="182" y="1001"/>
                    <a:pt x="181" y="1000"/>
                    <a:pt x="180" y="999"/>
                  </a:cubicBezTo>
                  <a:cubicBezTo>
                    <a:pt x="176" y="997"/>
                    <a:pt x="176" y="997"/>
                    <a:pt x="176" y="997"/>
                  </a:cubicBezTo>
                  <a:cubicBezTo>
                    <a:pt x="176" y="996"/>
                    <a:pt x="175" y="995"/>
                    <a:pt x="174" y="995"/>
                  </a:cubicBezTo>
                  <a:cubicBezTo>
                    <a:pt x="188" y="1002"/>
                    <a:pt x="199" y="1011"/>
                    <a:pt x="206" y="1022"/>
                  </a:cubicBezTo>
                  <a:close/>
                  <a:moveTo>
                    <a:pt x="95" y="962"/>
                  </a:moveTo>
                  <a:cubicBezTo>
                    <a:pt x="91" y="961"/>
                    <a:pt x="87" y="961"/>
                    <a:pt x="84" y="960"/>
                  </a:cubicBezTo>
                  <a:cubicBezTo>
                    <a:pt x="85" y="959"/>
                    <a:pt x="86" y="958"/>
                    <a:pt x="86" y="957"/>
                  </a:cubicBezTo>
                  <a:cubicBezTo>
                    <a:pt x="89" y="958"/>
                    <a:pt x="92" y="960"/>
                    <a:pt x="95" y="962"/>
                  </a:cubicBezTo>
                  <a:close/>
                  <a:moveTo>
                    <a:pt x="167" y="715"/>
                  </a:moveTo>
                  <a:cubicBezTo>
                    <a:pt x="159" y="735"/>
                    <a:pt x="152" y="755"/>
                    <a:pt x="144" y="774"/>
                  </a:cubicBezTo>
                  <a:cubicBezTo>
                    <a:pt x="137" y="791"/>
                    <a:pt x="130" y="809"/>
                    <a:pt x="124" y="827"/>
                  </a:cubicBezTo>
                  <a:cubicBezTo>
                    <a:pt x="136" y="789"/>
                    <a:pt x="149" y="751"/>
                    <a:pt x="167" y="715"/>
                  </a:cubicBezTo>
                  <a:close/>
                  <a:moveTo>
                    <a:pt x="125" y="777"/>
                  </a:moveTo>
                  <a:cubicBezTo>
                    <a:pt x="120" y="790"/>
                    <a:pt x="115" y="803"/>
                    <a:pt x="110" y="815"/>
                  </a:cubicBezTo>
                  <a:cubicBezTo>
                    <a:pt x="110" y="814"/>
                    <a:pt x="109" y="813"/>
                    <a:pt x="109" y="812"/>
                  </a:cubicBezTo>
                  <a:cubicBezTo>
                    <a:pt x="114" y="800"/>
                    <a:pt x="119" y="788"/>
                    <a:pt x="125" y="777"/>
                  </a:cubicBezTo>
                  <a:close/>
                  <a:moveTo>
                    <a:pt x="112" y="837"/>
                  </a:moveTo>
                  <a:cubicBezTo>
                    <a:pt x="101" y="873"/>
                    <a:pt x="90" y="909"/>
                    <a:pt x="74" y="944"/>
                  </a:cubicBezTo>
                  <a:cubicBezTo>
                    <a:pt x="74" y="943"/>
                    <a:pt x="74" y="943"/>
                    <a:pt x="73" y="943"/>
                  </a:cubicBezTo>
                  <a:cubicBezTo>
                    <a:pt x="76" y="934"/>
                    <a:pt x="79" y="925"/>
                    <a:pt x="83" y="915"/>
                  </a:cubicBezTo>
                  <a:cubicBezTo>
                    <a:pt x="89" y="915"/>
                    <a:pt x="108" y="846"/>
                    <a:pt x="112" y="837"/>
                  </a:cubicBezTo>
                  <a:close/>
                  <a:moveTo>
                    <a:pt x="80" y="960"/>
                  </a:moveTo>
                  <a:cubicBezTo>
                    <a:pt x="78" y="960"/>
                    <a:pt x="77" y="960"/>
                    <a:pt x="75" y="960"/>
                  </a:cubicBezTo>
                  <a:cubicBezTo>
                    <a:pt x="76" y="958"/>
                    <a:pt x="78" y="956"/>
                    <a:pt x="79" y="953"/>
                  </a:cubicBezTo>
                  <a:cubicBezTo>
                    <a:pt x="79" y="953"/>
                    <a:pt x="79" y="953"/>
                    <a:pt x="79" y="953"/>
                  </a:cubicBezTo>
                  <a:cubicBezTo>
                    <a:pt x="78" y="956"/>
                    <a:pt x="78" y="958"/>
                    <a:pt x="80" y="960"/>
                  </a:cubicBezTo>
                  <a:close/>
                  <a:moveTo>
                    <a:pt x="95" y="845"/>
                  </a:moveTo>
                  <a:cubicBezTo>
                    <a:pt x="92" y="856"/>
                    <a:pt x="75" y="895"/>
                    <a:pt x="79" y="903"/>
                  </a:cubicBezTo>
                  <a:cubicBezTo>
                    <a:pt x="74" y="916"/>
                    <a:pt x="69" y="929"/>
                    <a:pt x="65" y="941"/>
                  </a:cubicBezTo>
                  <a:cubicBezTo>
                    <a:pt x="63" y="941"/>
                    <a:pt x="60" y="941"/>
                    <a:pt x="57" y="940"/>
                  </a:cubicBezTo>
                  <a:cubicBezTo>
                    <a:pt x="69" y="909"/>
                    <a:pt x="81" y="878"/>
                    <a:pt x="95" y="845"/>
                  </a:cubicBezTo>
                  <a:close/>
                  <a:moveTo>
                    <a:pt x="54" y="927"/>
                  </a:moveTo>
                  <a:cubicBezTo>
                    <a:pt x="57" y="917"/>
                    <a:pt x="60" y="907"/>
                    <a:pt x="64" y="896"/>
                  </a:cubicBezTo>
                  <a:cubicBezTo>
                    <a:pt x="65" y="897"/>
                    <a:pt x="65" y="897"/>
                    <a:pt x="65" y="897"/>
                  </a:cubicBezTo>
                  <a:cubicBezTo>
                    <a:pt x="61" y="907"/>
                    <a:pt x="57" y="917"/>
                    <a:pt x="54" y="927"/>
                  </a:cubicBezTo>
                  <a:close/>
                  <a:moveTo>
                    <a:pt x="44" y="972"/>
                  </a:moveTo>
                  <a:cubicBezTo>
                    <a:pt x="45" y="972"/>
                    <a:pt x="45" y="972"/>
                    <a:pt x="45" y="972"/>
                  </a:cubicBezTo>
                  <a:cubicBezTo>
                    <a:pt x="48" y="966"/>
                    <a:pt x="54" y="960"/>
                    <a:pt x="61" y="956"/>
                  </a:cubicBezTo>
                  <a:cubicBezTo>
                    <a:pt x="60" y="957"/>
                    <a:pt x="58" y="965"/>
                    <a:pt x="58" y="966"/>
                  </a:cubicBezTo>
                  <a:cubicBezTo>
                    <a:pt x="57" y="967"/>
                    <a:pt x="57" y="968"/>
                    <a:pt x="56" y="969"/>
                  </a:cubicBezTo>
                  <a:cubicBezTo>
                    <a:pt x="53" y="973"/>
                    <a:pt x="46" y="977"/>
                    <a:pt x="52" y="983"/>
                  </a:cubicBezTo>
                  <a:cubicBezTo>
                    <a:pt x="52" y="983"/>
                    <a:pt x="52" y="983"/>
                    <a:pt x="52" y="983"/>
                  </a:cubicBezTo>
                  <a:cubicBezTo>
                    <a:pt x="52" y="983"/>
                    <a:pt x="52" y="983"/>
                    <a:pt x="51" y="983"/>
                  </a:cubicBezTo>
                  <a:cubicBezTo>
                    <a:pt x="51" y="978"/>
                    <a:pt x="45" y="980"/>
                    <a:pt x="42" y="981"/>
                  </a:cubicBezTo>
                  <a:cubicBezTo>
                    <a:pt x="43" y="978"/>
                    <a:pt x="43" y="975"/>
                    <a:pt x="44" y="972"/>
                  </a:cubicBezTo>
                  <a:close/>
                  <a:moveTo>
                    <a:pt x="25" y="1224"/>
                  </a:moveTo>
                  <a:cubicBezTo>
                    <a:pt x="24" y="1216"/>
                    <a:pt x="24" y="1209"/>
                    <a:pt x="24" y="1201"/>
                  </a:cubicBezTo>
                  <a:cubicBezTo>
                    <a:pt x="27" y="1195"/>
                    <a:pt x="25" y="1181"/>
                    <a:pt x="25" y="1174"/>
                  </a:cubicBezTo>
                  <a:cubicBezTo>
                    <a:pt x="32" y="1176"/>
                    <a:pt x="32" y="1161"/>
                    <a:pt x="33" y="1158"/>
                  </a:cubicBezTo>
                  <a:cubicBezTo>
                    <a:pt x="35" y="1161"/>
                    <a:pt x="38" y="1164"/>
                    <a:pt x="41" y="1167"/>
                  </a:cubicBezTo>
                  <a:cubicBezTo>
                    <a:pt x="34" y="1174"/>
                    <a:pt x="34" y="1183"/>
                    <a:pt x="45" y="1182"/>
                  </a:cubicBezTo>
                  <a:cubicBezTo>
                    <a:pt x="45" y="1184"/>
                    <a:pt x="46" y="1186"/>
                    <a:pt x="46" y="1188"/>
                  </a:cubicBezTo>
                  <a:cubicBezTo>
                    <a:pt x="43" y="1192"/>
                    <a:pt x="27" y="1211"/>
                    <a:pt x="32" y="1215"/>
                  </a:cubicBezTo>
                  <a:cubicBezTo>
                    <a:pt x="30" y="1218"/>
                    <a:pt x="27" y="1221"/>
                    <a:pt x="25" y="1224"/>
                  </a:cubicBezTo>
                  <a:close/>
                  <a:moveTo>
                    <a:pt x="48" y="1162"/>
                  </a:moveTo>
                  <a:cubicBezTo>
                    <a:pt x="47" y="1161"/>
                    <a:pt x="45" y="1159"/>
                    <a:pt x="43" y="1158"/>
                  </a:cubicBezTo>
                  <a:cubicBezTo>
                    <a:pt x="47" y="1159"/>
                    <a:pt x="51" y="1160"/>
                    <a:pt x="55" y="1161"/>
                  </a:cubicBezTo>
                  <a:cubicBezTo>
                    <a:pt x="54" y="1161"/>
                    <a:pt x="53" y="1161"/>
                    <a:pt x="53" y="1162"/>
                  </a:cubicBezTo>
                  <a:cubicBezTo>
                    <a:pt x="52" y="1161"/>
                    <a:pt x="51" y="1161"/>
                    <a:pt x="51" y="1161"/>
                  </a:cubicBezTo>
                  <a:cubicBezTo>
                    <a:pt x="50" y="1161"/>
                    <a:pt x="49" y="1162"/>
                    <a:pt x="48" y="1162"/>
                  </a:cubicBezTo>
                  <a:close/>
                  <a:moveTo>
                    <a:pt x="49" y="1200"/>
                  </a:moveTo>
                  <a:cubicBezTo>
                    <a:pt x="48" y="1201"/>
                    <a:pt x="48" y="1201"/>
                    <a:pt x="47" y="1202"/>
                  </a:cubicBezTo>
                  <a:cubicBezTo>
                    <a:pt x="47" y="1202"/>
                    <a:pt x="47" y="1201"/>
                    <a:pt x="47" y="1201"/>
                  </a:cubicBezTo>
                  <a:cubicBezTo>
                    <a:pt x="47" y="1201"/>
                    <a:pt x="48" y="1200"/>
                    <a:pt x="48" y="1199"/>
                  </a:cubicBezTo>
                  <a:cubicBezTo>
                    <a:pt x="48" y="1200"/>
                    <a:pt x="49" y="1200"/>
                    <a:pt x="49" y="1200"/>
                  </a:cubicBezTo>
                  <a:close/>
                  <a:moveTo>
                    <a:pt x="41" y="1230"/>
                  </a:moveTo>
                  <a:cubicBezTo>
                    <a:pt x="41" y="1230"/>
                    <a:pt x="41" y="1230"/>
                    <a:pt x="41" y="1230"/>
                  </a:cubicBezTo>
                  <a:cubicBezTo>
                    <a:pt x="45" y="1225"/>
                    <a:pt x="50" y="1221"/>
                    <a:pt x="54" y="1216"/>
                  </a:cubicBezTo>
                  <a:cubicBezTo>
                    <a:pt x="54" y="1215"/>
                    <a:pt x="55" y="1215"/>
                    <a:pt x="55" y="1214"/>
                  </a:cubicBezTo>
                  <a:cubicBezTo>
                    <a:pt x="58" y="1214"/>
                    <a:pt x="59" y="1212"/>
                    <a:pt x="60" y="1210"/>
                  </a:cubicBezTo>
                  <a:cubicBezTo>
                    <a:pt x="62" y="1209"/>
                    <a:pt x="63" y="1207"/>
                    <a:pt x="65" y="1206"/>
                  </a:cubicBezTo>
                  <a:cubicBezTo>
                    <a:pt x="65" y="1207"/>
                    <a:pt x="66" y="1208"/>
                    <a:pt x="67" y="1208"/>
                  </a:cubicBezTo>
                  <a:cubicBezTo>
                    <a:pt x="58" y="1216"/>
                    <a:pt x="49" y="1223"/>
                    <a:pt x="41" y="1230"/>
                  </a:cubicBezTo>
                  <a:close/>
                  <a:moveTo>
                    <a:pt x="59" y="1187"/>
                  </a:moveTo>
                  <a:cubicBezTo>
                    <a:pt x="59" y="1189"/>
                    <a:pt x="59" y="1190"/>
                    <a:pt x="59" y="1192"/>
                  </a:cubicBezTo>
                  <a:cubicBezTo>
                    <a:pt x="58" y="1192"/>
                    <a:pt x="57" y="1193"/>
                    <a:pt x="56" y="1194"/>
                  </a:cubicBezTo>
                  <a:cubicBezTo>
                    <a:pt x="57" y="1192"/>
                    <a:pt x="58" y="1189"/>
                    <a:pt x="59" y="1187"/>
                  </a:cubicBezTo>
                  <a:close/>
                  <a:moveTo>
                    <a:pt x="58" y="1162"/>
                  </a:moveTo>
                  <a:cubicBezTo>
                    <a:pt x="58" y="1163"/>
                    <a:pt x="59" y="1163"/>
                    <a:pt x="60" y="1163"/>
                  </a:cubicBezTo>
                  <a:cubicBezTo>
                    <a:pt x="60" y="1164"/>
                    <a:pt x="60" y="1164"/>
                    <a:pt x="59" y="1165"/>
                  </a:cubicBezTo>
                  <a:cubicBezTo>
                    <a:pt x="59" y="1164"/>
                    <a:pt x="58" y="1163"/>
                    <a:pt x="58" y="1162"/>
                  </a:cubicBezTo>
                  <a:close/>
                  <a:moveTo>
                    <a:pt x="70" y="1184"/>
                  </a:moveTo>
                  <a:cubicBezTo>
                    <a:pt x="69" y="1181"/>
                    <a:pt x="68" y="1179"/>
                    <a:pt x="65" y="1177"/>
                  </a:cubicBezTo>
                  <a:cubicBezTo>
                    <a:pt x="67" y="1176"/>
                    <a:pt x="69" y="1175"/>
                    <a:pt x="71" y="1173"/>
                  </a:cubicBezTo>
                  <a:cubicBezTo>
                    <a:pt x="73" y="1175"/>
                    <a:pt x="75" y="1177"/>
                    <a:pt x="77" y="1179"/>
                  </a:cubicBezTo>
                  <a:cubicBezTo>
                    <a:pt x="75" y="1180"/>
                    <a:pt x="72" y="1182"/>
                    <a:pt x="70" y="1184"/>
                  </a:cubicBezTo>
                  <a:close/>
                  <a:moveTo>
                    <a:pt x="212" y="1077"/>
                  </a:moveTo>
                  <a:cubicBezTo>
                    <a:pt x="207" y="1080"/>
                    <a:pt x="202" y="1084"/>
                    <a:pt x="198" y="1089"/>
                  </a:cubicBezTo>
                  <a:cubicBezTo>
                    <a:pt x="156" y="1111"/>
                    <a:pt x="124" y="1147"/>
                    <a:pt x="86" y="1173"/>
                  </a:cubicBezTo>
                  <a:cubicBezTo>
                    <a:pt x="83" y="1169"/>
                    <a:pt x="81" y="1167"/>
                    <a:pt x="78" y="1164"/>
                  </a:cubicBezTo>
                  <a:cubicBezTo>
                    <a:pt x="77" y="1162"/>
                    <a:pt x="71" y="1160"/>
                    <a:pt x="69" y="1159"/>
                  </a:cubicBezTo>
                  <a:cubicBezTo>
                    <a:pt x="60" y="1148"/>
                    <a:pt x="46" y="1143"/>
                    <a:pt x="34" y="1146"/>
                  </a:cubicBezTo>
                  <a:cubicBezTo>
                    <a:pt x="35" y="1142"/>
                    <a:pt x="35" y="1138"/>
                    <a:pt x="35" y="1134"/>
                  </a:cubicBezTo>
                  <a:cubicBezTo>
                    <a:pt x="37" y="1134"/>
                    <a:pt x="38" y="1132"/>
                    <a:pt x="38" y="1130"/>
                  </a:cubicBezTo>
                  <a:cubicBezTo>
                    <a:pt x="38" y="1120"/>
                    <a:pt x="42" y="1074"/>
                    <a:pt x="35" y="1073"/>
                  </a:cubicBezTo>
                  <a:cubicBezTo>
                    <a:pt x="25" y="1073"/>
                    <a:pt x="27" y="1142"/>
                    <a:pt x="26" y="1151"/>
                  </a:cubicBezTo>
                  <a:cubicBezTo>
                    <a:pt x="26" y="1124"/>
                    <a:pt x="21" y="1096"/>
                    <a:pt x="23" y="1070"/>
                  </a:cubicBezTo>
                  <a:cubicBezTo>
                    <a:pt x="27" y="1067"/>
                    <a:pt x="25" y="1055"/>
                    <a:pt x="25" y="1051"/>
                  </a:cubicBezTo>
                  <a:cubicBezTo>
                    <a:pt x="29" y="1049"/>
                    <a:pt x="35" y="1009"/>
                    <a:pt x="31" y="1007"/>
                  </a:cubicBezTo>
                  <a:cubicBezTo>
                    <a:pt x="32" y="1005"/>
                    <a:pt x="32" y="1003"/>
                    <a:pt x="33" y="1001"/>
                  </a:cubicBezTo>
                  <a:cubicBezTo>
                    <a:pt x="34" y="1001"/>
                    <a:pt x="35" y="1001"/>
                    <a:pt x="37" y="1000"/>
                  </a:cubicBezTo>
                  <a:cubicBezTo>
                    <a:pt x="40" y="1002"/>
                    <a:pt x="46" y="998"/>
                    <a:pt x="42" y="994"/>
                  </a:cubicBezTo>
                  <a:cubicBezTo>
                    <a:pt x="43" y="994"/>
                    <a:pt x="43" y="993"/>
                    <a:pt x="43" y="992"/>
                  </a:cubicBezTo>
                  <a:cubicBezTo>
                    <a:pt x="63" y="991"/>
                    <a:pt x="84" y="991"/>
                    <a:pt x="103" y="994"/>
                  </a:cubicBezTo>
                  <a:cubicBezTo>
                    <a:pt x="121" y="997"/>
                    <a:pt x="144" y="1014"/>
                    <a:pt x="159" y="1014"/>
                  </a:cubicBezTo>
                  <a:cubicBezTo>
                    <a:pt x="175" y="1014"/>
                    <a:pt x="133" y="994"/>
                    <a:pt x="130" y="993"/>
                  </a:cubicBezTo>
                  <a:cubicBezTo>
                    <a:pt x="108" y="985"/>
                    <a:pt x="85" y="983"/>
                    <a:pt x="61" y="983"/>
                  </a:cubicBezTo>
                  <a:cubicBezTo>
                    <a:pt x="64" y="980"/>
                    <a:pt x="66" y="977"/>
                    <a:pt x="68" y="973"/>
                  </a:cubicBezTo>
                  <a:cubicBezTo>
                    <a:pt x="74" y="971"/>
                    <a:pt x="82" y="970"/>
                    <a:pt x="91" y="971"/>
                  </a:cubicBezTo>
                  <a:cubicBezTo>
                    <a:pt x="94" y="971"/>
                    <a:pt x="98" y="972"/>
                    <a:pt x="102" y="972"/>
                  </a:cubicBezTo>
                  <a:cubicBezTo>
                    <a:pt x="101" y="980"/>
                    <a:pt x="139" y="987"/>
                    <a:pt x="143" y="988"/>
                  </a:cubicBezTo>
                  <a:cubicBezTo>
                    <a:pt x="144" y="989"/>
                    <a:pt x="145" y="989"/>
                    <a:pt x="146" y="989"/>
                  </a:cubicBezTo>
                  <a:cubicBezTo>
                    <a:pt x="146" y="992"/>
                    <a:pt x="160" y="1007"/>
                    <a:pt x="161" y="997"/>
                  </a:cubicBezTo>
                  <a:cubicBezTo>
                    <a:pt x="163" y="999"/>
                    <a:pt x="166" y="1000"/>
                    <a:pt x="168" y="1001"/>
                  </a:cubicBezTo>
                  <a:cubicBezTo>
                    <a:pt x="168" y="1002"/>
                    <a:pt x="169" y="1002"/>
                    <a:pt x="169" y="1002"/>
                  </a:cubicBezTo>
                  <a:cubicBezTo>
                    <a:pt x="170" y="1004"/>
                    <a:pt x="172" y="1010"/>
                    <a:pt x="176" y="1009"/>
                  </a:cubicBezTo>
                  <a:cubicBezTo>
                    <a:pt x="186" y="1019"/>
                    <a:pt x="192" y="1050"/>
                    <a:pt x="206" y="1054"/>
                  </a:cubicBezTo>
                  <a:cubicBezTo>
                    <a:pt x="210" y="1066"/>
                    <a:pt x="212" y="1042"/>
                    <a:pt x="210" y="1037"/>
                  </a:cubicBezTo>
                  <a:cubicBezTo>
                    <a:pt x="211" y="1038"/>
                    <a:pt x="211" y="1038"/>
                    <a:pt x="211" y="1038"/>
                  </a:cubicBezTo>
                  <a:cubicBezTo>
                    <a:pt x="211" y="1041"/>
                    <a:pt x="212" y="1042"/>
                    <a:pt x="215" y="1043"/>
                  </a:cubicBezTo>
                  <a:cubicBezTo>
                    <a:pt x="217" y="1046"/>
                    <a:pt x="218" y="1049"/>
                    <a:pt x="219" y="1051"/>
                  </a:cubicBezTo>
                  <a:cubicBezTo>
                    <a:pt x="215" y="1059"/>
                    <a:pt x="213" y="1067"/>
                    <a:pt x="212" y="1077"/>
                  </a:cubicBezTo>
                  <a:close/>
                  <a:moveTo>
                    <a:pt x="264" y="992"/>
                  </a:moveTo>
                  <a:cubicBezTo>
                    <a:pt x="267" y="987"/>
                    <a:pt x="270" y="982"/>
                    <a:pt x="273" y="977"/>
                  </a:cubicBezTo>
                  <a:cubicBezTo>
                    <a:pt x="273" y="978"/>
                    <a:pt x="273" y="979"/>
                    <a:pt x="273" y="980"/>
                  </a:cubicBezTo>
                  <a:cubicBezTo>
                    <a:pt x="270" y="984"/>
                    <a:pt x="267" y="988"/>
                    <a:pt x="264" y="992"/>
                  </a:cubicBezTo>
                  <a:close/>
                  <a:moveTo>
                    <a:pt x="257" y="979"/>
                  </a:moveTo>
                  <a:cubicBezTo>
                    <a:pt x="255" y="983"/>
                    <a:pt x="253" y="987"/>
                    <a:pt x="251" y="991"/>
                  </a:cubicBezTo>
                  <a:cubicBezTo>
                    <a:pt x="257" y="976"/>
                    <a:pt x="265" y="962"/>
                    <a:pt x="274" y="948"/>
                  </a:cubicBezTo>
                  <a:cubicBezTo>
                    <a:pt x="268" y="958"/>
                    <a:pt x="263" y="969"/>
                    <a:pt x="257" y="979"/>
                  </a:cubicBezTo>
                  <a:close/>
                  <a:moveTo>
                    <a:pt x="601" y="431"/>
                  </a:moveTo>
                  <a:cubicBezTo>
                    <a:pt x="600" y="430"/>
                    <a:pt x="600" y="430"/>
                    <a:pt x="599" y="430"/>
                  </a:cubicBezTo>
                  <a:cubicBezTo>
                    <a:pt x="597" y="428"/>
                    <a:pt x="595" y="425"/>
                    <a:pt x="593" y="423"/>
                  </a:cubicBezTo>
                  <a:cubicBezTo>
                    <a:pt x="593" y="419"/>
                    <a:pt x="592" y="416"/>
                    <a:pt x="591" y="412"/>
                  </a:cubicBezTo>
                  <a:cubicBezTo>
                    <a:pt x="595" y="418"/>
                    <a:pt x="598" y="424"/>
                    <a:pt x="601" y="431"/>
                  </a:cubicBezTo>
                  <a:close/>
                  <a:moveTo>
                    <a:pt x="604" y="448"/>
                  </a:moveTo>
                  <a:cubicBezTo>
                    <a:pt x="598" y="456"/>
                    <a:pt x="591" y="463"/>
                    <a:pt x="584" y="470"/>
                  </a:cubicBezTo>
                  <a:cubicBezTo>
                    <a:pt x="589" y="461"/>
                    <a:pt x="594" y="452"/>
                    <a:pt x="599" y="443"/>
                  </a:cubicBezTo>
                  <a:cubicBezTo>
                    <a:pt x="601" y="444"/>
                    <a:pt x="602" y="446"/>
                    <a:pt x="604" y="448"/>
                  </a:cubicBezTo>
                  <a:close/>
                  <a:moveTo>
                    <a:pt x="585" y="426"/>
                  </a:moveTo>
                  <a:cubicBezTo>
                    <a:pt x="585" y="426"/>
                    <a:pt x="584" y="427"/>
                    <a:pt x="584" y="428"/>
                  </a:cubicBezTo>
                  <a:cubicBezTo>
                    <a:pt x="584" y="426"/>
                    <a:pt x="583" y="425"/>
                    <a:pt x="583" y="423"/>
                  </a:cubicBezTo>
                  <a:cubicBezTo>
                    <a:pt x="583" y="424"/>
                    <a:pt x="584" y="425"/>
                    <a:pt x="585" y="426"/>
                  </a:cubicBezTo>
                  <a:close/>
                  <a:moveTo>
                    <a:pt x="579" y="405"/>
                  </a:moveTo>
                  <a:cubicBezTo>
                    <a:pt x="580" y="407"/>
                    <a:pt x="580" y="408"/>
                    <a:pt x="581" y="410"/>
                  </a:cubicBezTo>
                  <a:cubicBezTo>
                    <a:pt x="579" y="407"/>
                    <a:pt x="577" y="405"/>
                    <a:pt x="575" y="403"/>
                  </a:cubicBezTo>
                  <a:cubicBezTo>
                    <a:pt x="577" y="404"/>
                    <a:pt x="578" y="404"/>
                    <a:pt x="579" y="405"/>
                  </a:cubicBezTo>
                  <a:close/>
                  <a:moveTo>
                    <a:pt x="567" y="387"/>
                  </a:moveTo>
                  <a:cubicBezTo>
                    <a:pt x="568" y="388"/>
                    <a:pt x="569" y="390"/>
                    <a:pt x="571" y="392"/>
                  </a:cubicBezTo>
                  <a:cubicBezTo>
                    <a:pt x="567" y="390"/>
                    <a:pt x="564" y="388"/>
                    <a:pt x="560" y="387"/>
                  </a:cubicBezTo>
                  <a:cubicBezTo>
                    <a:pt x="555" y="381"/>
                    <a:pt x="549" y="376"/>
                    <a:pt x="544" y="370"/>
                  </a:cubicBezTo>
                  <a:cubicBezTo>
                    <a:pt x="552" y="375"/>
                    <a:pt x="560" y="381"/>
                    <a:pt x="567" y="387"/>
                  </a:cubicBezTo>
                  <a:close/>
                  <a:moveTo>
                    <a:pt x="534" y="355"/>
                  </a:moveTo>
                  <a:cubicBezTo>
                    <a:pt x="528" y="352"/>
                    <a:pt x="522" y="349"/>
                    <a:pt x="516" y="347"/>
                  </a:cubicBezTo>
                  <a:cubicBezTo>
                    <a:pt x="513" y="345"/>
                    <a:pt x="510" y="342"/>
                    <a:pt x="507" y="340"/>
                  </a:cubicBezTo>
                  <a:cubicBezTo>
                    <a:pt x="516" y="345"/>
                    <a:pt x="526" y="350"/>
                    <a:pt x="534" y="355"/>
                  </a:cubicBezTo>
                  <a:close/>
                  <a:moveTo>
                    <a:pt x="531" y="374"/>
                  </a:moveTo>
                  <a:cubicBezTo>
                    <a:pt x="518" y="368"/>
                    <a:pt x="506" y="361"/>
                    <a:pt x="495" y="353"/>
                  </a:cubicBezTo>
                  <a:cubicBezTo>
                    <a:pt x="508" y="359"/>
                    <a:pt x="520" y="366"/>
                    <a:pt x="531" y="374"/>
                  </a:cubicBezTo>
                  <a:close/>
                  <a:moveTo>
                    <a:pt x="475" y="332"/>
                  </a:moveTo>
                  <a:cubicBezTo>
                    <a:pt x="467" y="330"/>
                    <a:pt x="460" y="328"/>
                    <a:pt x="452" y="326"/>
                  </a:cubicBezTo>
                  <a:cubicBezTo>
                    <a:pt x="451" y="326"/>
                    <a:pt x="451" y="325"/>
                    <a:pt x="450" y="325"/>
                  </a:cubicBezTo>
                  <a:cubicBezTo>
                    <a:pt x="459" y="327"/>
                    <a:pt x="467" y="329"/>
                    <a:pt x="475" y="332"/>
                  </a:cubicBezTo>
                  <a:close/>
                  <a:moveTo>
                    <a:pt x="408" y="324"/>
                  </a:moveTo>
                  <a:cubicBezTo>
                    <a:pt x="410" y="324"/>
                    <a:pt x="412" y="325"/>
                    <a:pt x="414" y="325"/>
                  </a:cubicBezTo>
                  <a:cubicBezTo>
                    <a:pt x="411" y="325"/>
                    <a:pt x="407" y="325"/>
                    <a:pt x="404" y="324"/>
                  </a:cubicBezTo>
                  <a:cubicBezTo>
                    <a:pt x="405" y="324"/>
                    <a:pt x="406" y="324"/>
                    <a:pt x="408" y="324"/>
                  </a:cubicBezTo>
                  <a:close/>
                  <a:moveTo>
                    <a:pt x="328" y="327"/>
                  </a:moveTo>
                  <a:cubicBezTo>
                    <a:pt x="331" y="325"/>
                    <a:pt x="335" y="324"/>
                    <a:pt x="338" y="323"/>
                  </a:cubicBezTo>
                  <a:cubicBezTo>
                    <a:pt x="335" y="324"/>
                    <a:pt x="331" y="326"/>
                    <a:pt x="328" y="327"/>
                  </a:cubicBezTo>
                  <a:cubicBezTo>
                    <a:pt x="328" y="327"/>
                    <a:pt x="328" y="327"/>
                    <a:pt x="328" y="327"/>
                  </a:cubicBezTo>
                  <a:close/>
                  <a:moveTo>
                    <a:pt x="316" y="367"/>
                  </a:moveTo>
                  <a:cubicBezTo>
                    <a:pt x="318" y="367"/>
                    <a:pt x="320" y="366"/>
                    <a:pt x="321" y="365"/>
                  </a:cubicBezTo>
                  <a:cubicBezTo>
                    <a:pt x="318" y="370"/>
                    <a:pt x="316" y="375"/>
                    <a:pt x="313" y="380"/>
                  </a:cubicBezTo>
                  <a:cubicBezTo>
                    <a:pt x="312" y="380"/>
                    <a:pt x="311" y="379"/>
                    <a:pt x="311" y="380"/>
                  </a:cubicBezTo>
                  <a:cubicBezTo>
                    <a:pt x="312" y="376"/>
                    <a:pt x="314" y="371"/>
                    <a:pt x="316" y="367"/>
                  </a:cubicBezTo>
                  <a:close/>
                  <a:moveTo>
                    <a:pt x="309" y="409"/>
                  </a:moveTo>
                  <a:cubicBezTo>
                    <a:pt x="308" y="408"/>
                    <a:pt x="308" y="408"/>
                    <a:pt x="308" y="408"/>
                  </a:cubicBezTo>
                  <a:cubicBezTo>
                    <a:pt x="315" y="392"/>
                    <a:pt x="322" y="377"/>
                    <a:pt x="332" y="364"/>
                  </a:cubicBezTo>
                  <a:cubicBezTo>
                    <a:pt x="333" y="364"/>
                    <a:pt x="333" y="364"/>
                    <a:pt x="334" y="365"/>
                  </a:cubicBezTo>
                  <a:cubicBezTo>
                    <a:pt x="331" y="383"/>
                    <a:pt x="322" y="401"/>
                    <a:pt x="313" y="418"/>
                  </a:cubicBezTo>
                  <a:cubicBezTo>
                    <a:pt x="313" y="417"/>
                    <a:pt x="313" y="416"/>
                    <a:pt x="312" y="415"/>
                  </a:cubicBezTo>
                  <a:cubicBezTo>
                    <a:pt x="312" y="413"/>
                    <a:pt x="312" y="409"/>
                    <a:pt x="309" y="409"/>
                  </a:cubicBezTo>
                  <a:close/>
                  <a:moveTo>
                    <a:pt x="306" y="389"/>
                  </a:moveTo>
                  <a:cubicBezTo>
                    <a:pt x="307" y="388"/>
                    <a:pt x="308" y="388"/>
                    <a:pt x="308" y="388"/>
                  </a:cubicBezTo>
                  <a:cubicBezTo>
                    <a:pt x="306" y="392"/>
                    <a:pt x="304" y="396"/>
                    <a:pt x="302" y="401"/>
                  </a:cubicBezTo>
                  <a:cubicBezTo>
                    <a:pt x="302" y="400"/>
                    <a:pt x="302" y="400"/>
                    <a:pt x="301" y="399"/>
                  </a:cubicBezTo>
                  <a:cubicBezTo>
                    <a:pt x="303" y="396"/>
                    <a:pt x="305" y="392"/>
                    <a:pt x="306" y="389"/>
                  </a:cubicBezTo>
                  <a:close/>
                  <a:moveTo>
                    <a:pt x="308" y="433"/>
                  </a:moveTo>
                  <a:cubicBezTo>
                    <a:pt x="308" y="433"/>
                    <a:pt x="308" y="433"/>
                    <a:pt x="307" y="433"/>
                  </a:cubicBezTo>
                  <a:cubicBezTo>
                    <a:pt x="307" y="433"/>
                    <a:pt x="308" y="433"/>
                    <a:pt x="308" y="433"/>
                  </a:cubicBezTo>
                  <a:cubicBezTo>
                    <a:pt x="308" y="433"/>
                    <a:pt x="308" y="433"/>
                    <a:pt x="308" y="433"/>
                  </a:cubicBezTo>
                  <a:close/>
                  <a:moveTo>
                    <a:pt x="289" y="428"/>
                  </a:moveTo>
                  <a:cubicBezTo>
                    <a:pt x="291" y="421"/>
                    <a:pt x="294" y="414"/>
                    <a:pt x="297" y="407"/>
                  </a:cubicBezTo>
                  <a:cubicBezTo>
                    <a:pt x="298" y="408"/>
                    <a:pt x="298" y="408"/>
                    <a:pt x="299" y="409"/>
                  </a:cubicBezTo>
                  <a:cubicBezTo>
                    <a:pt x="296" y="415"/>
                    <a:pt x="293" y="422"/>
                    <a:pt x="289" y="429"/>
                  </a:cubicBezTo>
                  <a:cubicBezTo>
                    <a:pt x="289" y="429"/>
                    <a:pt x="289" y="429"/>
                    <a:pt x="289" y="429"/>
                  </a:cubicBezTo>
                  <a:cubicBezTo>
                    <a:pt x="289" y="429"/>
                    <a:pt x="289" y="429"/>
                    <a:pt x="289" y="428"/>
                  </a:cubicBezTo>
                  <a:close/>
                  <a:moveTo>
                    <a:pt x="298" y="461"/>
                  </a:moveTo>
                  <a:cubicBezTo>
                    <a:pt x="297" y="461"/>
                    <a:pt x="297" y="461"/>
                    <a:pt x="297" y="461"/>
                  </a:cubicBezTo>
                  <a:cubicBezTo>
                    <a:pt x="297" y="461"/>
                    <a:pt x="297" y="461"/>
                    <a:pt x="297" y="461"/>
                  </a:cubicBezTo>
                  <a:cubicBezTo>
                    <a:pt x="297" y="461"/>
                    <a:pt x="297" y="461"/>
                    <a:pt x="298" y="461"/>
                  </a:cubicBezTo>
                  <a:close/>
                  <a:moveTo>
                    <a:pt x="289" y="460"/>
                  </a:moveTo>
                  <a:cubicBezTo>
                    <a:pt x="289" y="462"/>
                    <a:pt x="289" y="463"/>
                    <a:pt x="290" y="463"/>
                  </a:cubicBezTo>
                  <a:cubicBezTo>
                    <a:pt x="288" y="464"/>
                    <a:pt x="286" y="465"/>
                    <a:pt x="284" y="465"/>
                  </a:cubicBezTo>
                  <a:cubicBezTo>
                    <a:pt x="286" y="464"/>
                    <a:pt x="287" y="462"/>
                    <a:pt x="289" y="460"/>
                  </a:cubicBezTo>
                  <a:close/>
                  <a:moveTo>
                    <a:pt x="246" y="528"/>
                  </a:moveTo>
                  <a:cubicBezTo>
                    <a:pt x="250" y="523"/>
                    <a:pt x="255" y="520"/>
                    <a:pt x="261" y="518"/>
                  </a:cubicBezTo>
                  <a:cubicBezTo>
                    <a:pt x="266" y="522"/>
                    <a:pt x="272" y="525"/>
                    <a:pt x="279" y="528"/>
                  </a:cubicBezTo>
                  <a:cubicBezTo>
                    <a:pt x="267" y="529"/>
                    <a:pt x="257" y="530"/>
                    <a:pt x="246" y="528"/>
                  </a:cubicBezTo>
                  <a:close/>
                  <a:moveTo>
                    <a:pt x="342" y="537"/>
                  </a:moveTo>
                  <a:cubicBezTo>
                    <a:pt x="333" y="535"/>
                    <a:pt x="324" y="533"/>
                    <a:pt x="315" y="531"/>
                  </a:cubicBezTo>
                  <a:cubicBezTo>
                    <a:pt x="329" y="531"/>
                    <a:pt x="342" y="534"/>
                    <a:pt x="355" y="539"/>
                  </a:cubicBezTo>
                  <a:cubicBezTo>
                    <a:pt x="351" y="538"/>
                    <a:pt x="346" y="538"/>
                    <a:pt x="342" y="537"/>
                  </a:cubicBezTo>
                  <a:close/>
                  <a:moveTo>
                    <a:pt x="388" y="548"/>
                  </a:moveTo>
                  <a:cubicBezTo>
                    <a:pt x="358" y="529"/>
                    <a:pt x="329" y="520"/>
                    <a:pt x="294" y="525"/>
                  </a:cubicBezTo>
                  <a:cubicBezTo>
                    <a:pt x="286" y="522"/>
                    <a:pt x="278" y="519"/>
                    <a:pt x="271" y="515"/>
                  </a:cubicBezTo>
                  <a:cubicBezTo>
                    <a:pt x="311" y="507"/>
                    <a:pt x="356" y="528"/>
                    <a:pt x="390" y="548"/>
                  </a:cubicBezTo>
                  <a:cubicBezTo>
                    <a:pt x="389" y="548"/>
                    <a:pt x="388" y="548"/>
                    <a:pt x="388" y="548"/>
                  </a:cubicBezTo>
                  <a:close/>
                  <a:moveTo>
                    <a:pt x="365" y="526"/>
                  </a:moveTo>
                  <a:cubicBezTo>
                    <a:pt x="346" y="517"/>
                    <a:pt x="324" y="509"/>
                    <a:pt x="303" y="507"/>
                  </a:cubicBezTo>
                  <a:cubicBezTo>
                    <a:pt x="356" y="509"/>
                    <a:pt x="428" y="535"/>
                    <a:pt x="450" y="588"/>
                  </a:cubicBezTo>
                  <a:cubicBezTo>
                    <a:pt x="429" y="564"/>
                    <a:pt x="398" y="541"/>
                    <a:pt x="365" y="526"/>
                  </a:cubicBezTo>
                  <a:close/>
                  <a:moveTo>
                    <a:pt x="445" y="649"/>
                  </a:moveTo>
                  <a:cubicBezTo>
                    <a:pt x="446" y="650"/>
                    <a:pt x="446" y="649"/>
                    <a:pt x="447" y="649"/>
                  </a:cubicBezTo>
                  <a:cubicBezTo>
                    <a:pt x="446" y="651"/>
                    <a:pt x="446" y="652"/>
                    <a:pt x="445" y="653"/>
                  </a:cubicBezTo>
                  <a:cubicBezTo>
                    <a:pt x="445" y="652"/>
                    <a:pt x="445" y="651"/>
                    <a:pt x="445" y="649"/>
                  </a:cubicBezTo>
                  <a:close/>
                  <a:moveTo>
                    <a:pt x="441" y="688"/>
                  </a:moveTo>
                  <a:cubicBezTo>
                    <a:pt x="442" y="688"/>
                    <a:pt x="442" y="688"/>
                    <a:pt x="442" y="687"/>
                  </a:cubicBezTo>
                  <a:cubicBezTo>
                    <a:pt x="442" y="688"/>
                    <a:pt x="442" y="688"/>
                    <a:pt x="442" y="688"/>
                  </a:cubicBezTo>
                  <a:cubicBezTo>
                    <a:pt x="442" y="688"/>
                    <a:pt x="442" y="688"/>
                    <a:pt x="441" y="688"/>
                  </a:cubicBezTo>
                  <a:close/>
                  <a:moveTo>
                    <a:pt x="460" y="653"/>
                  </a:moveTo>
                  <a:cubicBezTo>
                    <a:pt x="453" y="659"/>
                    <a:pt x="447" y="666"/>
                    <a:pt x="442" y="674"/>
                  </a:cubicBezTo>
                  <a:cubicBezTo>
                    <a:pt x="442" y="673"/>
                    <a:pt x="442" y="672"/>
                    <a:pt x="442" y="671"/>
                  </a:cubicBezTo>
                  <a:cubicBezTo>
                    <a:pt x="450" y="661"/>
                    <a:pt x="456" y="651"/>
                    <a:pt x="460" y="640"/>
                  </a:cubicBezTo>
                  <a:cubicBezTo>
                    <a:pt x="461" y="643"/>
                    <a:pt x="461" y="645"/>
                    <a:pt x="462" y="648"/>
                  </a:cubicBezTo>
                  <a:cubicBezTo>
                    <a:pt x="461" y="649"/>
                    <a:pt x="460" y="651"/>
                    <a:pt x="460" y="653"/>
                  </a:cubicBezTo>
                  <a:close/>
                  <a:moveTo>
                    <a:pt x="485" y="620"/>
                  </a:moveTo>
                  <a:cubicBezTo>
                    <a:pt x="481" y="624"/>
                    <a:pt x="477" y="628"/>
                    <a:pt x="473" y="633"/>
                  </a:cubicBezTo>
                  <a:cubicBezTo>
                    <a:pt x="473" y="631"/>
                    <a:pt x="473" y="629"/>
                    <a:pt x="472" y="627"/>
                  </a:cubicBezTo>
                  <a:cubicBezTo>
                    <a:pt x="480" y="619"/>
                    <a:pt x="488" y="611"/>
                    <a:pt x="496" y="603"/>
                  </a:cubicBezTo>
                  <a:cubicBezTo>
                    <a:pt x="493" y="608"/>
                    <a:pt x="489" y="614"/>
                    <a:pt x="485" y="620"/>
                  </a:cubicBezTo>
                  <a:close/>
                  <a:moveTo>
                    <a:pt x="468" y="616"/>
                  </a:moveTo>
                  <a:cubicBezTo>
                    <a:pt x="465" y="609"/>
                    <a:pt x="461" y="602"/>
                    <a:pt x="456" y="596"/>
                  </a:cubicBezTo>
                  <a:cubicBezTo>
                    <a:pt x="458" y="595"/>
                    <a:pt x="460" y="593"/>
                    <a:pt x="459" y="590"/>
                  </a:cubicBezTo>
                  <a:cubicBezTo>
                    <a:pt x="437" y="521"/>
                    <a:pt x="328" y="485"/>
                    <a:pt x="262" y="503"/>
                  </a:cubicBezTo>
                  <a:cubicBezTo>
                    <a:pt x="266" y="496"/>
                    <a:pt x="269" y="490"/>
                    <a:pt x="271" y="482"/>
                  </a:cubicBezTo>
                  <a:cubicBezTo>
                    <a:pt x="276" y="487"/>
                    <a:pt x="279" y="478"/>
                    <a:pt x="279" y="476"/>
                  </a:cubicBezTo>
                  <a:cubicBezTo>
                    <a:pt x="286" y="473"/>
                    <a:pt x="293" y="471"/>
                    <a:pt x="300" y="468"/>
                  </a:cubicBezTo>
                  <a:cubicBezTo>
                    <a:pt x="296" y="476"/>
                    <a:pt x="296" y="480"/>
                    <a:pt x="305" y="484"/>
                  </a:cubicBezTo>
                  <a:cubicBezTo>
                    <a:pt x="305" y="485"/>
                    <a:pt x="305" y="486"/>
                    <a:pt x="305" y="487"/>
                  </a:cubicBezTo>
                  <a:cubicBezTo>
                    <a:pt x="306" y="488"/>
                    <a:pt x="307" y="489"/>
                    <a:pt x="308" y="490"/>
                  </a:cubicBezTo>
                  <a:cubicBezTo>
                    <a:pt x="307" y="494"/>
                    <a:pt x="310" y="499"/>
                    <a:pt x="314" y="496"/>
                  </a:cubicBezTo>
                  <a:cubicBezTo>
                    <a:pt x="325" y="501"/>
                    <a:pt x="326" y="486"/>
                    <a:pt x="326" y="480"/>
                  </a:cubicBezTo>
                  <a:cubicBezTo>
                    <a:pt x="332" y="473"/>
                    <a:pt x="333" y="463"/>
                    <a:pt x="322" y="466"/>
                  </a:cubicBezTo>
                  <a:cubicBezTo>
                    <a:pt x="320" y="461"/>
                    <a:pt x="316" y="455"/>
                    <a:pt x="310" y="457"/>
                  </a:cubicBezTo>
                  <a:cubicBezTo>
                    <a:pt x="307" y="455"/>
                    <a:pt x="304" y="454"/>
                    <a:pt x="301" y="453"/>
                  </a:cubicBezTo>
                  <a:cubicBezTo>
                    <a:pt x="301" y="453"/>
                    <a:pt x="302" y="452"/>
                    <a:pt x="302" y="452"/>
                  </a:cubicBezTo>
                  <a:cubicBezTo>
                    <a:pt x="305" y="452"/>
                    <a:pt x="307" y="452"/>
                    <a:pt x="310" y="452"/>
                  </a:cubicBezTo>
                  <a:cubicBezTo>
                    <a:pt x="310" y="459"/>
                    <a:pt x="317" y="454"/>
                    <a:pt x="319" y="452"/>
                  </a:cubicBezTo>
                  <a:cubicBezTo>
                    <a:pt x="334" y="451"/>
                    <a:pt x="349" y="452"/>
                    <a:pt x="364" y="454"/>
                  </a:cubicBezTo>
                  <a:cubicBezTo>
                    <a:pt x="360" y="464"/>
                    <a:pt x="377" y="456"/>
                    <a:pt x="377" y="456"/>
                  </a:cubicBezTo>
                  <a:cubicBezTo>
                    <a:pt x="386" y="458"/>
                    <a:pt x="395" y="460"/>
                    <a:pt x="404" y="464"/>
                  </a:cubicBezTo>
                  <a:cubicBezTo>
                    <a:pt x="426" y="481"/>
                    <a:pt x="436" y="519"/>
                    <a:pt x="464" y="528"/>
                  </a:cubicBezTo>
                  <a:cubicBezTo>
                    <a:pt x="459" y="529"/>
                    <a:pt x="441" y="542"/>
                    <a:pt x="451" y="547"/>
                  </a:cubicBezTo>
                  <a:cubicBezTo>
                    <a:pt x="463" y="583"/>
                    <a:pt x="513" y="532"/>
                    <a:pt x="469" y="528"/>
                  </a:cubicBezTo>
                  <a:cubicBezTo>
                    <a:pt x="474" y="524"/>
                    <a:pt x="470" y="507"/>
                    <a:pt x="470" y="501"/>
                  </a:cubicBezTo>
                  <a:cubicBezTo>
                    <a:pt x="476" y="512"/>
                    <a:pt x="485" y="522"/>
                    <a:pt x="493" y="532"/>
                  </a:cubicBezTo>
                  <a:cubicBezTo>
                    <a:pt x="502" y="543"/>
                    <a:pt x="508" y="538"/>
                    <a:pt x="499" y="527"/>
                  </a:cubicBezTo>
                  <a:cubicBezTo>
                    <a:pt x="489" y="513"/>
                    <a:pt x="476" y="500"/>
                    <a:pt x="470" y="484"/>
                  </a:cubicBezTo>
                  <a:cubicBezTo>
                    <a:pt x="462" y="463"/>
                    <a:pt x="459" y="475"/>
                    <a:pt x="460" y="490"/>
                  </a:cubicBezTo>
                  <a:cubicBezTo>
                    <a:pt x="445" y="474"/>
                    <a:pt x="427" y="463"/>
                    <a:pt x="408" y="456"/>
                  </a:cubicBezTo>
                  <a:cubicBezTo>
                    <a:pt x="395" y="447"/>
                    <a:pt x="383" y="450"/>
                    <a:pt x="369" y="445"/>
                  </a:cubicBezTo>
                  <a:cubicBezTo>
                    <a:pt x="367" y="441"/>
                    <a:pt x="364" y="438"/>
                    <a:pt x="359" y="438"/>
                  </a:cubicBezTo>
                  <a:cubicBezTo>
                    <a:pt x="361" y="438"/>
                    <a:pt x="363" y="438"/>
                    <a:pt x="366" y="438"/>
                  </a:cubicBezTo>
                  <a:cubicBezTo>
                    <a:pt x="393" y="438"/>
                    <a:pt x="423" y="441"/>
                    <a:pt x="450" y="448"/>
                  </a:cubicBezTo>
                  <a:cubicBezTo>
                    <a:pt x="458" y="451"/>
                    <a:pt x="514" y="489"/>
                    <a:pt x="516" y="487"/>
                  </a:cubicBezTo>
                  <a:cubicBezTo>
                    <a:pt x="530" y="474"/>
                    <a:pt x="495" y="456"/>
                    <a:pt x="485" y="451"/>
                  </a:cubicBezTo>
                  <a:cubicBezTo>
                    <a:pt x="435" y="429"/>
                    <a:pt x="377" y="425"/>
                    <a:pt x="323" y="432"/>
                  </a:cubicBezTo>
                  <a:cubicBezTo>
                    <a:pt x="323" y="429"/>
                    <a:pt x="320" y="428"/>
                    <a:pt x="317" y="428"/>
                  </a:cubicBezTo>
                  <a:cubicBezTo>
                    <a:pt x="326" y="408"/>
                    <a:pt x="338" y="389"/>
                    <a:pt x="342" y="367"/>
                  </a:cubicBezTo>
                  <a:cubicBezTo>
                    <a:pt x="356" y="372"/>
                    <a:pt x="371" y="376"/>
                    <a:pt x="385" y="381"/>
                  </a:cubicBezTo>
                  <a:cubicBezTo>
                    <a:pt x="405" y="393"/>
                    <a:pt x="422" y="408"/>
                    <a:pt x="441" y="420"/>
                  </a:cubicBezTo>
                  <a:cubicBezTo>
                    <a:pt x="470" y="439"/>
                    <a:pt x="463" y="417"/>
                    <a:pt x="445" y="402"/>
                  </a:cubicBezTo>
                  <a:cubicBezTo>
                    <a:pt x="451" y="404"/>
                    <a:pt x="483" y="425"/>
                    <a:pt x="488" y="421"/>
                  </a:cubicBezTo>
                  <a:cubicBezTo>
                    <a:pt x="503" y="436"/>
                    <a:pt x="520" y="452"/>
                    <a:pt x="542" y="458"/>
                  </a:cubicBezTo>
                  <a:cubicBezTo>
                    <a:pt x="545" y="459"/>
                    <a:pt x="549" y="453"/>
                    <a:pt x="545" y="451"/>
                  </a:cubicBezTo>
                  <a:cubicBezTo>
                    <a:pt x="533" y="442"/>
                    <a:pt x="521" y="433"/>
                    <a:pt x="509" y="424"/>
                  </a:cubicBezTo>
                  <a:cubicBezTo>
                    <a:pt x="469" y="392"/>
                    <a:pt x="428" y="365"/>
                    <a:pt x="376" y="358"/>
                  </a:cubicBezTo>
                  <a:cubicBezTo>
                    <a:pt x="365" y="356"/>
                    <a:pt x="353" y="354"/>
                    <a:pt x="343" y="354"/>
                  </a:cubicBezTo>
                  <a:cubicBezTo>
                    <a:pt x="342" y="340"/>
                    <a:pt x="334" y="348"/>
                    <a:pt x="329" y="355"/>
                  </a:cubicBezTo>
                  <a:cubicBezTo>
                    <a:pt x="328" y="355"/>
                    <a:pt x="328" y="355"/>
                    <a:pt x="327" y="356"/>
                  </a:cubicBezTo>
                  <a:cubicBezTo>
                    <a:pt x="325" y="356"/>
                    <a:pt x="323" y="356"/>
                    <a:pt x="320" y="355"/>
                  </a:cubicBezTo>
                  <a:cubicBezTo>
                    <a:pt x="322" y="349"/>
                    <a:pt x="324" y="343"/>
                    <a:pt x="326" y="337"/>
                  </a:cubicBezTo>
                  <a:cubicBezTo>
                    <a:pt x="340" y="331"/>
                    <a:pt x="353" y="324"/>
                    <a:pt x="367" y="320"/>
                  </a:cubicBezTo>
                  <a:cubicBezTo>
                    <a:pt x="372" y="320"/>
                    <a:pt x="376" y="320"/>
                    <a:pt x="380" y="320"/>
                  </a:cubicBezTo>
                  <a:cubicBezTo>
                    <a:pt x="377" y="321"/>
                    <a:pt x="367" y="322"/>
                    <a:pt x="365" y="325"/>
                  </a:cubicBezTo>
                  <a:cubicBezTo>
                    <a:pt x="361" y="327"/>
                    <a:pt x="344" y="331"/>
                    <a:pt x="348" y="337"/>
                  </a:cubicBezTo>
                  <a:cubicBezTo>
                    <a:pt x="351" y="344"/>
                    <a:pt x="367" y="333"/>
                    <a:pt x="371" y="332"/>
                  </a:cubicBezTo>
                  <a:cubicBezTo>
                    <a:pt x="398" y="331"/>
                    <a:pt x="426" y="334"/>
                    <a:pt x="452" y="340"/>
                  </a:cubicBezTo>
                  <a:cubicBezTo>
                    <a:pt x="478" y="359"/>
                    <a:pt x="503" y="384"/>
                    <a:pt x="519" y="412"/>
                  </a:cubicBezTo>
                  <a:cubicBezTo>
                    <a:pt x="523" y="420"/>
                    <a:pt x="526" y="408"/>
                    <a:pt x="521" y="401"/>
                  </a:cubicBezTo>
                  <a:cubicBezTo>
                    <a:pt x="510" y="383"/>
                    <a:pt x="496" y="367"/>
                    <a:pt x="480" y="353"/>
                  </a:cubicBezTo>
                  <a:cubicBezTo>
                    <a:pt x="503" y="369"/>
                    <a:pt x="527" y="380"/>
                    <a:pt x="552" y="392"/>
                  </a:cubicBezTo>
                  <a:cubicBezTo>
                    <a:pt x="556" y="396"/>
                    <a:pt x="563" y="411"/>
                    <a:pt x="571" y="423"/>
                  </a:cubicBezTo>
                  <a:cubicBezTo>
                    <a:pt x="563" y="414"/>
                    <a:pt x="551" y="402"/>
                    <a:pt x="543" y="419"/>
                  </a:cubicBezTo>
                  <a:cubicBezTo>
                    <a:pt x="538" y="430"/>
                    <a:pt x="546" y="437"/>
                    <a:pt x="547" y="430"/>
                  </a:cubicBezTo>
                  <a:cubicBezTo>
                    <a:pt x="547" y="430"/>
                    <a:pt x="550" y="417"/>
                    <a:pt x="554" y="418"/>
                  </a:cubicBezTo>
                  <a:cubicBezTo>
                    <a:pt x="537" y="432"/>
                    <a:pt x="579" y="440"/>
                    <a:pt x="573" y="426"/>
                  </a:cubicBezTo>
                  <a:cubicBezTo>
                    <a:pt x="580" y="437"/>
                    <a:pt x="587" y="443"/>
                    <a:pt x="591" y="433"/>
                  </a:cubicBezTo>
                  <a:cubicBezTo>
                    <a:pt x="592" y="434"/>
                    <a:pt x="593" y="435"/>
                    <a:pt x="594" y="436"/>
                  </a:cubicBezTo>
                  <a:cubicBezTo>
                    <a:pt x="588" y="446"/>
                    <a:pt x="582" y="455"/>
                    <a:pt x="577" y="465"/>
                  </a:cubicBezTo>
                  <a:cubicBezTo>
                    <a:pt x="569" y="467"/>
                    <a:pt x="557" y="493"/>
                    <a:pt x="553" y="500"/>
                  </a:cubicBezTo>
                  <a:cubicBezTo>
                    <a:pt x="541" y="513"/>
                    <a:pt x="530" y="527"/>
                    <a:pt x="518" y="541"/>
                  </a:cubicBezTo>
                  <a:cubicBezTo>
                    <a:pt x="515" y="545"/>
                    <a:pt x="486" y="570"/>
                    <a:pt x="493" y="575"/>
                  </a:cubicBezTo>
                  <a:cubicBezTo>
                    <a:pt x="500" y="581"/>
                    <a:pt x="520" y="550"/>
                    <a:pt x="524" y="546"/>
                  </a:cubicBezTo>
                  <a:cubicBezTo>
                    <a:pt x="508" y="572"/>
                    <a:pt x="490" y="595"/>
                    <a:pt x="468" y="616"/>
                  </a:cubicBezTo>
                  <a:close/>
                  <a:moveTo>
                    <a:pt x="306" y="476"/>
                  </a:moveTo>
                  <a:cubicBezTo>
                    <a:pt x="309" y="466"/>
                    <a:pt x="312" y="465"/>
                    <a:pt x="312" y="465"/>
                  </a:cubicBezTo>
                  <a:cubicBezTo>
                    <a:pt x="312" y="465"/>
                    <a:pt x="314" y="466"/>
                    <a:pt x="315" y="470"/>
                  </a:cubicBezTo>
                  <a:cubicBezTo>
                    <a:pt x="313" y="472"/>
                    <a:pt x="311" y="474"/>
                    <a:pt x="309" y="477"/>
                  </a:cubicBezTo>
                  <a:cubicBezTo>
                    <a:pt x="308" y="477"/>
                    <a:pt x="307" y="476"/>
                    <a:pt x="306" y="476"/>
                  </a:cubicBezTo>
                  <a:close/>
                  <a:moveTo>
                    <a:pt x="317" y="488"/>
                  </a:moveTo>
                  <a:cubicBezTo>
                    <a:pt x="317" y="487"/>
                    <a:pt x="318" y="486"/>
                    <a:pt x="318" y="484"/>
                  </a:cubicBezTo>
                  <a:cubicBezTo>
                    <a:pt x="318" y="484"/>
                    <a:pt x="318" y="484"/>
                    <a:pt x="318" y="484"/>
                  </a:cubicBezTo>
                  <a:cubicBezTo>
                    <a:pt x="318" y="486"/>
                    <a:pt x="318" y="488"/>
                    <a:pt x="317" y="488"/>
                  </a:cubicBezTo>
                  <a:cubicBezTo>
                    <a:pt x="317" y="488"/>
                    <a:pt x="317" y="488"/>
                    <a:pt x="317" y="488"/>
                  </a:cubicBezTo>
                  <a:close/>
                  <a:moveTo>
                    <a:pt x="423" y="472"/>
                  </a:moveTo>
                  <a:cubicBezTo>
                    <a:pt x="438" y="480"/>
                    <a:pt x="451" y="490"/>
                    <a:pt x="462" y="505"/>
                  </a:cubicBezTo>
                  <a:cubicBezTo>
                    <a:pt x="462" y="510"/>
                    <a:pt x="463" y="515"/>
                    <a:pt x="463" y="519"/>
                  </a:cubicBezTo>
                  <a:cubicBezTo>
                    <a:pt x="445" y="509"/>
                    <a:pt x="435" y="487"/>
                    <a:pt x="423" y="472"/>
                  </a:cubicBezTo>
                  <a:close/>
                  <a:moveTo>
                    <a:pt x="468" y="539"/>
                  </a:moveTo>
                  <a:cubicBezTo>
                    <a:pt x="470" y="540"/>
                    <a:pt x="472" y="539"/>
                    <a:pt x="472" y="537"/>
                  </a:cubicBezTo>
                  <a:cubicBezTo>
                    <a:pt x="484" y="544"/>
                    <a:pt x="474" y="553"/>
                    <a:pt x="465" y="550"/>
                  </a:cubicBezTo>
                  <a:cubicBezTo>
                    <a:pt x="466" y="550"/>
                    <a:pt x="467" y="550"/>
                    <a:pt x="469" y="550"/>
                  </a:cubicBezTo>
                  <a:cubicBezTo>
                    <a:pt x="477" y="549"/>
                    <a:pt x="469" y="541"/>
                    <a:pt x="468" y="539"/>
                  </a:cubicBezTo>
                  <a:close/>
                  <a:moveTo>
                    <a:pt x="379" y="367"/>
                  </a:moveTo>
                  <a:cubicBezTo>
                    <a:pt x="409" y="374"/>
                    <a:pt x="440" y="385"/>
                    <a:pt x="466" y="403"/>
                  </a:cubicBezTo>
                  <a:cubicBezTo>
                    <a:pt x="439" y="389"/>
                    <a:pt x="408" y="377"/>
                    <a:pt x="379" y="367"/>
                  </a:cubicBezTo>
                  <a:close/>
                  <a:moveTo>
                    <a:pt x="414" y="391"/>
                  </a:moveTo>
                  <a:cubicBezTo>
                    <a:pt x="427" y="398"/>
                    <a:pt x="438" y="405"/>
                    <a:pt x="446" y="414"/>
                  </a:cubicBezTo>
                  <a:cubicBezTo>
                    <a:pt x="435" y="407"/>
                    <a:pt x="425" y="399"/>
                    <a:pt x="414" y="391"/>
                  </a:cubicBezTo>
                  <a:close/>
                  <a:moveTo>
                    <a:pt x="562" y="425"/>
                  </a:moveTo>
                  <a:cubicBezTo>
                    <a:pt x="561" y="425"/>
                    <a:pt x="560" y="424"/>
                    <a:pt x="559" y="424"/>
                  </a:cubicBezTo>
                  <a:cubicBezTo>
                    <a:pt x="559" y="424"/>
                    <a:pt x="559" y="424"/>
                    <a:pt x="559" y="424"/>
                  </a:cubicBezTo>
                  <a:cubicBezTo>
                    <a:pt x="560" y="424"/>
                    <a:pt x="560" y="423"/>
                    <a:pt x="560" y="423"/>
                  </a:cubicBezTo>
                  <a:cubicBezTo>
                    <a:pt x="561" y="423"/>
                    <a:pt x="561" y="424"/>
                    <a:pt x="562" y="425"/>
                  </a:cubicBezTo>
                  <a:close/>
                  <a:moveTo>
                    <a:pt x="574" y="502"/>
                  </a:moveTo>
                  <a:cubicBezTo>
                    <a:pt x="564" y="513"/>
                    <a:pt x="554" y="526"/>
                    <a:pt x="545" y="538"/>
                  </a:cubicBezTo>
                  <a:cubicBezTo>
                    <a:pt x="548" y="533"/>
                    <a:pt x="551" y="527"/>
                    <a:pt x="554" y="522"/>
                  </a:cubicBezTo>
                  <a:cubicBezTo>
                    <a:pt x="557" y="519"/>
                    <a:pt x="559" y="516"/>
                    <a:pt x="561" y="513"/>
                  </a:cubicBezTo>
                  <a:cubicBezTo>
                    <a:pt x="566" y="509"/>
                    <a:pt x="570" y="506"/>
                    <a:pt x="574" y="502"/>
                  </a:cubicBezTo>
                  <a:close/>
                  <a:moveTo>
                    <a:pt x="596" y="505"/>
                  </a:moveTo>
                  <a:cubicBezTo>
                    <a:pt x="577" y="530"/>
                    <a:pt x="555" y="554"/>
                    <a:pt x="534" y="578"/>
                  </a:cubicBezTo>
                  <a:cubicBezTo>
                    <a:pt x="525" y="585"/>
                    <a:pt x="516" y="592"/>
                    <a:pt x="508" y="600"/>
                  </a:cubicBezTo>
                  <a:cubicBezTo>
                    <a:pt x="513" y="590"/>
                    <a:pt x="519" y="581"/>
                    <a:pt x="524" y="572"/>
                  </a:cubicBezTo>
                  <a:cubicBezTo>
                    <a:pt x="549" y="545"/>
                    <a:pt x="571" y="507"/>
                    <a:pt x="602" y="487"/>
                  </a:cubicBezTo>
                  <a:cubicBezTo>
                    <a:pt x="601" y="493"/>
                    <a:pt x="599" y="500"/>
                    <a:pt x="596" y="505"/>
                  </a:cubicBezTo>
                  <a:close/>
                  <a:moveTo>
                    <a:pt x="625" y="465"/>
                  </a:moveTo>
                  <a:cubicBezTo>
                    <a:pt x="620" y="473"/>
                    <a:pt x="615" y="480"/>
                    <a:pt x="610" y="487"/>
                  </a:cubicBezTo>
                  <a:cubicBezTo>
                    <a:pt x="612" y="483"/>
                    <a:pt x="612" y="480"/>
                    <a:pt x="610" y="476"/>
                  </a:cubicBezTo>
                  <a:cubicBezTo>
                    <a:pt x="605" y="473"/>
                    <a:pt x="597" y="480"/>
                    <a:pt x="595" y="482"/>
                  </a:cubicBezTo>
                  <a:cubicBezTo>
                    <a:pt x="597" y="480"/>
                    <a:pt x="618" y="450"/>
                    <a:pt x="604" y="461"/>
                  </a:cubicBezTo>
                  <a:cubicBezTo>
                    <a:pt x="606" y="458"/>
                    <a:pt x="608" y="456"/>
                    <a:pt x="610" y="453"/>
                  </a:cubicBezTo>
                  <a:cubicBezTo>
                    <a:pt x="615" y="454"/>
                    <a:pt x="616" y="445"/>
                    <a:pt x="613" y="442"/>
                  </a:cubicBezTo>
                  <a:cubicBezTo>
                    <a:pt x="611" y="435"/>
                    <a:pt x="609" y="428"/>
                    <a:pt x="605" y="421"/>
                  </a:cubicBezTo>
                  <a:cubicBezTo>
                    <a:pt x="620" y="431"/>
                    <a:pt x="631" y="443"/>
                    <a:pt x="631" y="453"/>
                  </a:cubicBezTo>
                  <a:cubicBezTo>
                    <a:pt x="627" y="457"/>
                    <a:pt x="625" y="461"/>
                    <a:pt x="625" y="465"/>
                  </a:cubicBezTo>
                  <a:close/>
                  <a:moveTo>
                    <a:pt x="709" y="356"/>
                  </a:moveTo>
                  <a:cubicBezTo>
                    <a:pt x="703" y="361"/>
                    <a:pt x="697" y="367"/>
                    <a:pt x="691" y="373"/>
                  </a:cubicBezTo>
                  <a:cubicBezTo>
                    <a:pt x="706" y="353"/>
                    <a:pt x="721" y="335"/>
                    <a:pt x="738" y="318"/>
                  </a:cubicBezTo>
                  <a:cubicBezTo>
                    <a:pt x="729" y="331"/>
                    <a:pt x="719" y="343"/>
                    <a:pt x="709" y="356"/>
                  </a:cubicBezTo>
                  <a:close/>
                  <a:moveTo>
                    <a:pt x="751" y="313"/>
                  </a:moveTo>
                  <a:cubicBezTo>
                    <a:pt x="754" y="308"/>
                    <a:pt x="757" y="303"/>
                    <a:pt x="760" y="299"/>
                  </a:cubicBezTo>
                  <a:cubicBezTo>
                    <a:pt x="762" y="297"/>
                    <a:pt x="765" y="295"/>
                    <a:pt x="767" y="293"/>
                  </a:cubicBezTo>
                  <a:cubicBezTo>
                    <a:pt x="762" y="299"/>
                    <a:pt x="757" y="306"/>
                    <a:pt x="751" y="313"/>
                  </a:cubicBezTo>
                  <a:close/>
                  <a:moveTo>
                    <a:pt x="810" y="221"/>
                  </a:moveTo>
                  <a:cubicBezTo>
                    <a:pt x="811" y="222"/>
                    <a:pt x="812" y="222"/>
                    <a:pt x="814" y="222"/>
                  </a:cubicBezTo>
                  <a:cubicBezTo>
                    <a:pt x="809" y="225"/>
                    <a:pt x="804" y="229"/>
                    <a:pt x="801" y="233"/>
                  </a:cubicBezTo>
                  <a:cubicBezTo>
                    <a:pt x="801" y="226"/>
                    <a:pt x="801" y="219"/>
                    <a:pt x="800" y="211"/>
                  </a:cubicBezTo>
                  <a:cubicBezTo>
                    <a:pt x="803" y="215"/>
                    <a:pt x="806" y="218"/>
                    <a:pt x="810" y="221"/>
                  </a:cubicBezTo>
                  <a:close/>
                  <a:moveTo>
                    <a:pt x="798" y="248"/>
                  </a:moveTo>
                  <a:cubicBezTo>
                    <a:pt x="804" y="241"/>
                    <a:pt x="809" y="235"/>
                    <a:pt x="816" y="230"/>
                  </a:cubicBezTo>
                  <a:cubicBezTo>
                    <a:pt x="811" y="239"/>
                    <a:pt x="804" y="248"/>
                    <a:pt x="795" y="257"/>
                  </a:cubicBezTo>
                  <a:cubicBezTo>
                    <a:pt x="796" y="254"/>
                    <a:pt x="797" y="251"/>
                    <a:pt x="798" y="248"/>
                  </a:cubicBezTo>
                  <a:close/>
                  <a:moveTo>
                    <a:pt x="790" y="245"/>
                  </a:moveTo>
                  <a:cubicBezTo>
                    <a:pt x="789" y="246"/>
                    <a:pt x="781" y="253"/>
                    <a:pt x="787" y="256"/>
                  </a:cubicBezTo>
                  <a:cubicBezTo>
                    <a:pt x="785" y="261"/>
                    <a:pt x="783" y="266"/>
                    <a:pt x="781" y="271"/>
                  </a:cubicBezTo>
                  <a:cubicBezTo>
                    <a:pt x="773" y="277"/>
                    <a:pt x="766" y="283"/>
                    <a:pt x="759" y="289"/>
                  </a:cubicBezTo>
                  <a:cubicBezTo>
                    <a:pt x="751" y="288"/>
                    <a:pt x="733" y="311"/>
                    <a:pt x="726" y="316"/>
                  </a:cubicBezTo>
                  <a:cubicBezTo>
                    <a:pt x="750" y="289"/>
                    <a:pt x="774" y="261"/>
                    <a:pt x="792" y="231"/>
                  </a:cubicBezTo>
                  <a:cubicBezTo>
                    <a:pt x="792" y="236"/>
                    <a:pt x="791" y="240"/>
                    <a:pt x="790" y="245"/>
                  </a:cubicBezTo>
                  <a:close/>
                  <a:moveTo>
                    <a:pt x="789" y="218"/>
                  </a:moveTo>
                  <a:cubicBezTo>
                    <a:pt x="788" y="210"/>
                    <a:pt x="788" y="202"/>
                    <a:pt x="787" y="194"/>
                  </a:cubicBezTo>
                  <a:cubicBezTo>
                    <a:pt x="790" y="201"/>
                    <a:pt x="792" y="208"/>
                    <a:pt x="792" y="215"/>
                  </a:cubicBezTo>
                  <a:cubicBezTo>
                    <a:pt x="791" y="216"/>
                    <a:pt x="790" y="217"/>
                    <a:pt x="789" y="218"/>
                  </a:cubicBezTo>
                  <a:close/>
                  <a:moveTo>
                    <a:pt x="791" y="180"/>
                  </a:moveTo>
                  <a:cubicBezTo>
                    <a:pt x="791" y="180"/>
                    <a:pt x="791" y="180"/>
                    <a:pt x="790" y="180"/>
                  </a:cubicBezTo>
                  <a:cubicBezTo>
                    <a:pt x="789" y="178"/>
                    <a:pt x="788" y="176"/>
                    <a:pt x="787" y="174"/>
                  </a:cubicBezTo>
                  <a:cubicBezTo>
                    <a:pt x="789" y="176"/>
                    <a:pt x="790" y="178"/>
                    <a:pt x="791" y="180"/>
                  </a:cubicBezTo>
                  <a:close/>
                  <a:moveTo>
                    <a:pt x="485" y="34"/>
                  </a:moveTo>
                  <a:cubicBezTo>
                    <a:pt x="487" y="33"/>
                    <a:pt x="489" y="31"/>
                    <a:pt x="491" y="30"/>
                  </a:cubicBezTo>
                  <a:cubicBezTo>
                    <a:pt x="494" y="30"/>
                    <a:pt x="498" y="31"/>
                    <a:pt x="500" y="32"/>
                  </a:cubicBezTo>
                  <a:cubicBezTo>
                    <a:pt x="495" y="33"/>
                    <a:pt x="490" y="34"/>
                    <a:pt x="485" y="35"/>
                  </a:cubicBezTo>
                  <a:cubicBezTo>
                    <a:pt x="485" y="35"/>
                    <a:pt x="485" y="34"/>
                    <a:pt x="485" y="34"/>
                  </a:cubicBezTo>
                  <a:close/>
                  <a:moveTo>
                    <a:pt x="485" y="43"/>
                  </a:moveTo>
                  <a:cubicBezTo>
                    <a:pt x="500" y="40"/>
                    <a:pt x="517" y="37"/>
                    <a:pt x="533" y="36"/>
                  </a:cubicBezTo>
                  <a:cubicBezTo>
                    <a:pt x="542" y="36"/>
                    <a:pt x="551" y="36"/>
                    <a:pt x="561" y="36"/>
                  </a:cubicBezTo>
                  <a:cubicBezTo>
                    <a:pt x="548" y="37"/>
                    <a:pt x="535" y="40"/>
                    <a:pt x="522" y="43"/>
                  </a:cubicBezTo>
                  <a:cubicBezTo>
                    <a:pt x="511" y="42"/>
                    <a:pt x="498" y="42"/>
                    <a:pt x="485" y="43"/>
                  </a:cubicBezTo>
                  <a:close/>
                  <a:moveTo>
                    <a:pt x="483" y="69"/>
                  </a:moveTo>
                  <a:cubicBezTo>
                    <a:pt x="486" y="68"/>
                    <a:pt x="489" y="66"/>
                    <a:pt x="492" y="64"/>
                  </a:cubicBezTo>
                  <a:cubicBezTo>
                    <a:pt x="494" y="67"/>
                    <a:pt x="496" y="68"/>
                    <a:pt x="499" y="69"/>
                  </a:cubicBezTo>
                  <a:cubicBezTo>
                    <a:pt x="493" y="69"/>
                    <a:pt x="488" y="69"/>
                    <a:pt x="483" y="69"/>
                  </a:cubicBezTo>
                  <a:close/>
                  <a:moveTo>
                    <a:pt x="523" y="51"/>
                  </a:moveTo>
                  <a:cubicBezTo>
                    <a:pt x="529" y="51"/>
                    <a:pt x="535" y="52"/>
                    <a:pt x="540" y="52"/>
                  </a:cubicBezTo>
                  <a:cubicBezTo>
                    <a:pt x="530" y="53"/>
                    <a:pt x="520" y="55"/>
                    <a:pt x="510" y="56"/>
                  </a:cubicBezTo>
                  <a:cubicBezTo>
                    <a:pt x="514" y="54"/>
                    <a:pt x="519" y="52"/>
                    <a:pt x="523" y="51"/>
                  </a:cubicBezTo>
                  <a:close/>
                  <a:moveTo>
                    <a:pt x="577" y="68"/>
                  </a:moveTo>
                  <a:cubicBezTo>
                    <a:pt x="558" y="66"/>
                    <a:pt x="539" y="65"/>
                    <a:pt x="520" y="63"/>
                  </a:cubicBezTo>
                  <a:cubicBezTo>
                    <a:pt x="538" y="61"/>
                    <a:pt x="557" y="58"/>
                    <a:pt x="575" y="58"/>
                  </a:cubicBezTo>
                  <a:cubicBezTo>
                    <a:pt x="583" y="61"/>
                    <a:pt x="589" y="63"/>
                    <a:pt x="595" y="68"/>
                  </a:cubicBezTo>
                  <a:cubicBezTo>
                    <a:pt x="589" y="68"/>
                    <a:pt x="583" y="68"/>
                    <a:pt x="577" y="68"/>
                  </a:cubicBezTo>
                  <a:close/>
                  <a:moveTo>
                    <a:pt x="609" y="72"/>
                  </a:moveTo>
                  <a:cubicBezTo>
                    <a:pt x="609" y="71"/>
                    <a:pt x="608" y="69"/>
                    <a:pt x="608" y="68"/>
                  </a:cubicBezTo>
                  <a:cubicBezTo>
                    <a:pt x="607" y="67"/>
                    <a:pt x="606" y="67"/>
                    <a:pt x="605" y="66"/>
                  </a:cubicBezTo>
                  <a:cubicBezTo>
                    <a:pt x="619" y="69"/>
                    <a:pt x="632" y="73"/>
                    <a:pt x="645" y="77"/>
                  </a:cubicBezTo>
                  <a:cubicBezTo>
                    <a:pt x="633" y="75"/>
                    <a:pt x="621" y="73"/>
                    <a:pt x="609" y="72"/>
                  </a:cubicBezTo>
                  <a:close/>
                  <a:moveTo>
                    <a:pt x="713" y="111"/>
                  </a:moveTo>
                  <a:cubicBezTo>
                    <a:pt x="708" y="107"/>
                    <a:pt x="704" y="103"/>
                    <a:pt x="699" y="99"/>
                  </a:cubicBezTo>
                  <a:cubicBezTo>
                    <a:pt x="699" y="99"/>
                    <a:pt x="699" y="99"/>
                    <a:pt x="699" y="99"/>
                  </a:cubicBezTo>
                  <a:cubicBezTo>
                    <a:pt x="713" y="104"/>
                    <a:pt x="726" y="110"/>
                    <a:pt x="738" y="117"/>
                  </a:cubicBezTo>
                  <a:cubicBezTo>
                    <a:pt x="741" y="120"/>
                    <a:pt x="744" y="124"/>
                    <a:pt x="747" y="127"/>
                  </a:cubicBezTo>
                  <a:cubicBezTo>
                    <a:pt x="736" y="121"/>
                    <a:pt x="725" y="115"/>
                    <a:pt x="713" y="111"/>
                  </a:cubicBezTo>
                  <a:close/>
                  <a:moveTo>
                    <a:pt x="777" y="172"/>
                  </a:moveTo>
                  <a:cubicBezTo>
                    <a:pt x="780" y="187"/>
                    <a:pt x="780" y="203"/>
                    <a:pt x="781" y="218"/>
                  </a:cubicBezTo>
                  <a:cubicBezTo>
                    <a:pt x="771" y="185"/>
                    <a:pt x="753" y="154"/>
                    <a:pt x="728" y="127"/>
                  </a:cubicBezTo>
                  <a:cubicBezTo>
                    <a:pt x="741" y="133"/>
                    <a:pt x="753" y="141"/>
                    <a:pt x="764" y="150"/>
                  </a:cubicBezTo>
                  <a:cubicBezTo>
                    <a:pt x="769" y="157"/>
                    <a:pt x="773" y="165"/>
                    <a:pt x="777" y="172"/>
                  </a:cubicBezTo>
                  <a:close/>
                  <a:moveTo>
                    <a:pt x="797" y="149"/>
                  </a:moveTo>
                  <a:cubicBezTo>
                    <a:pt x="783" y="136"/>
                    <a:pt x="768" y="125"/>
                    <a:pt x="752" y="115"/>
                  </a:cubicBezTo>
                  <a:cubicBezTo>
                    <a:pt x="732" y="103"/>
                    <a:pt x="718" y="85"/>
                    <a:pt x="699" y="71"/>
                  </a:cubicBezTo>
                  <a:cubicBezTo>
                    <a:pt x="743" y="91"/>
                    <a:pt x="774" y="115"/>
                    <a:pt x="797" y="149"/>
                  </a:cubicBezTo>
                  <a:close/>
                  <a:moveTo>
                    <a:pt x="689" y="74"/>
                  </a:moveTo>
                  <a:cubicBezTo>
                    <a:pt x="699" y="81"/>
                    <a:pt x="709" y="89"/>
                    <a:pt x="717" y="97"/>
                  </a:cubicBezTo>
                  <a:cubicBezTo>
                    <a:pt x="710" y="93"/>
                    <a:pt x="702" y="89"/>
                    <a:pt x="693" y="86"/>
                  </a:cubicBezTo>
                  <a:cubicBezTo>
                    <a:pt x="691" y="82"/>
                    <a:pt x="688" y="78"/>
                    <a:pt x="686" y="75"/>
                  </a:cubicBezTo>
                  <a:cubicBezTo>
                    <a:pt x="687" y="75"/>
                    <a:pt x="688" y="75"/>
                    <a:pt x="689" y="74"/>
                  </a:cubicBezTo>
                  <a:close/>
                  <a:moveTo>
                    <a:pt x="637" y="50"/>
                  </a:moveTo>
                  <a:cubicBezTo>
                    <a:pt x="653" y="57"/>
                    <a:pt x="668" y="67"/>
                    <a:pt x="680" y="81"/>
                  </a:cubicBezTo>
                  <a:cubicBezTo>
                    <a:pt x="636" y="64"/>
                    <a:pt x="597" y="51"/>
                    <a:pt x="550" y="45"/>
                  </a:cubicBezTo>
                  <a:cubicBezTo>
                    <a:pt x="578" y="41"/>
                    <a:pt x="607" y="43"/>
                    <a:pt x="637" y="50"/>
                  </a:cubicBezTo>
                  <a:close/>
                  <a:moveTo>
                    <a:pt x="513" y="30"/>
                  </a:moveTo>
                  <a:cubicBezTo>
                    <a:pt x="511" y="30"/>
                    <a:pt x="509" y="31"/>
                    <a:pt x="507" y="31"/>
                  </a:cubicBezTo>
                  <a:cubicBezTo>
                    <a:pt x="509" y="28"/>
                    <a:pt x="506" y="26"/>
                    <a:pt x="503" y="25"/>
                  </a:cubicBezTo>
                  <a:cubicBezTo>
                    <a:pt x="524" y="18"/>
                    <a:pt x="551" y="20"/>
                    <a:pt x="578" y="26"/>
                  </a:cubicBezTo>
                  <a:cubicBezTo>
                    <a:pt x="569" y="26"/>
                    <a:pt x="517" y="21"/>
                    <a:pt x="513" y="30"/>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19" name="Freeform 24"/>
            <p:cNvSpPr/>
            <p:nvPr/>
          </p:nvSpPr>
          <p:spPr bwMode="auto">
            <a:xfrm>
              <a:off x="2269622" y="4730543"/>
              <a:ext cx="216685" cy="195210"/>
            </a:xfrm>
            <a:custGeom>
              <a:avLst/>
              <a:gdLst/>
              <a:ahLst/>
              <a:cxnLst>
                <a:cxn ang="0">
                  <a:pos x="73" y="14"/>
                </a:cxn>
                <a:cxn ang="0">
                  <a:pos x="69" y="15"/>
                </a:cxn>
                <a:cxn ang="0">
                  <a:pos x="59" y="12"/>
                </a:cxn>
                <a:cxn ang="0">
                  <a:pos x="21" y="48"/>
                </a:cxn>
                <a:cxn ang="0">
                  <a:pos x="5" y="71"/>
                </a:cxn>
                <a:cxn ang="0">
                  <a:pos x="27" y="57"/>
                </a:cxn>
                <a:cxn ang="0">
                  <a:pos x="32" y="63"/>
                </a:cxn>
                <a:cxn ang="0">
                  <a:pos x="56" y="35"/>
                </a:cxn>
                <a:cxn ang="0">
                  <a:pos x="73" y="14"/>
                </a:cxn>
              </a:cxnLst>
              <a:rect l="0" t="0" r="r" b="b"/>
              <a:pathLst>
                <a:path w="87" h="78">
                  <a:moveTo>
                    <a:pt x="73" y="14"/>
                  </a:moveTo>
                  <a:cubicBezTo>
                    <a:pt x="72" y="14"/>
                    <a:pt x="70" y="14"/>
                    <a:pt x="69" y="15"/>
                  </a:cubicBezTo>
                  <a:cubicBezTo>
                    <a:pt x="75" y="6"/>
                    <a:pt x="61" y="11"/>
                    <a:pt x="59" y="12"/>
                  </a:cubicBezTo>
                  <a:cubicBezTo>
                    <a:pt x="59" y="0"/>
                    <a:pt x="24" y="44"/>
                    <a:pt x="21" y="48"/>
                  </a:cubicBezTo>
                  <a:cubicBezTo>
                    <a:pt x="18" y="51"/>
                    <a:pt x="0" y="66"/>
                    <a:pt x="5" y="71"/>
                  </a:cubicBezTo>
                  <a:cubicBezTo>
                    <a:pt x="11" y="78"/>
                    <a:pt x="24" y="60"/>
                    <a:pt x="27" y="57"/>
                  </a:cubicBezTo>
                  <a:cubicBezTo>
                    <a:pt x="25" y="60"/>
                    <a:pt x="27" y="68"/>
                    <a:pt x="32" y="63"/>
                  </a:cubicBezTo>
                  <a:cubicBezTo>
                    <a:pt x="41" y="54"/>
                    <a:pt x="48" y="44"/>
                    <a:pt x="56" y="35"/>
                  </a:cubicBezTo>
                  <a:cubicBezTo>
                    <a:pt x="57" y="35"/>
                    <a:pt x="87" y="12"/>
                    <a:pt x="73" y="14"/>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20" name="Freeform 25"/>
            <p:cNvSpPr/>
            <p:nvPr/>
          </p:nvSpPr>
          <p:spPr bwMode="auto">
            <a:xfrm>
              <a:off x="2033417" y="5076072"/>
              <a:ext cx="1417233" cy="562207"/>
            </a:xfrm>
            <a:custGeom>
              <a:avLst/>
              <a:gdLst/>
              <a:ahLst/>
              <a:cxnLst>
                <a:cxn ang="0">
                  <a:pos x="555" y="219"/>
                </a:cxn>
                <a:cxn ang="0">
                  <a:pos x="565" y="182"/>
                </a:cxn>
                <a:cxn ang="0">
                  <a:pos x="536" y="156"/>
                </a:cxn>
                <a:cxn ang="0">
                  <a:pos x="428" y="146"/>
                </a:cxn>
                <a:cxn ang="0">
                  <a:pos x="279" y="149"/>
                </a:cxn>
                <a:cxn ang="0">
                  <a:pos x="148" y="147"/>
                </a:cxn>
                <a:cxn ang="0">
                  <a:pos x="300" y="87"/>
                </a:cxn>
                <a:cxn ang="0">
                  <a:pos x="488" y="41"/>
                </a:cxn>
                <a:cxn ang="0">
                  <a:pos x="539" y="9"/>
                </a:cxn>
                <a:cxn ang="0">
                  <a:pos x="440" y="1"/>
                </a:cxn>
                <a:cxn ang="0">
                  <a:pos x="240" y="33"/>
                </a:cxn>
                <a:cxn ang="0">
                  <a:pos x="46" y="74"/>
                </a:cxn>
                <a:cxn ang="0">
                  <a:pos x="7" y="83"/>
                </a:cxn>
                <a:cxn ang="0">
                  <a:pos x="23" y="87"/>
                </a:cxn>
                <a:cxn ang="0">
                  <a:pos x="132" y="63"/>
                </a:cxn>
                <a:cxn ang="0">
                  <a:pos x="335" y="22"/>
                </a:cxn>
                <a:cxn ang="0">
                  <a:pos x="528" y="15"/>
                </a:cxn>
                <a:cxn ang="0">
                  <a:pos x="411" y="49"/>
                </a:cxn>
                <a:cxn ang="0">
                  <a:pos x="277" y="86"/>
                </a:cxn>
                <a:cxn ang="0">
                  <a:pos x="175" y="120"/>
                </a:cxn>
                <a:cxn ang="0">
                  <a:pos x="137" y="149"/>
                </a:cxn>
                <a:cxn ang="0">
                  <a:pos x="190" y="159"/>
                </a:cxn>
                <a:cxn ang="0">
                  <a:pos x="428" y="154"/>
                </a:cxn>
                <a:cxn ang="0">
                  <a:pos x="522" y="160"/>
                </a:cxn>
                <a:cxn ang="0">
                  <a:pos x="555" y="179"/>
                </a:cxn>
                <a:cxn ang="0">
                  <a:pos x="555" y="219"/>
                </a:cxn>
              </a:cxnLst>
              <a:rect l="0" t="0" r="r" b="b"/>
              <a:pathLst>
                <a:path w="567" h="225">
                  <a:moveTo>
                    <a:pt x="555" y="219"/>
                  </a:moveTo>
                  <a:cubicBezTo>
                    <a:pt x="567" y="225"/>
                    <a:pt x="567" y="187"/>
                    <a:pt x="565" y="182"/>
                  </a:cubicBezTo>
                  <a:cubicBezTo>
                    <a:pt x="561" y="168"/>
                    <a:pt x="548" y="161"/>
                    <a:pt x="536" y="156"/>
                  </a:cubicBezTo>
                  <a:cubicBezTo>
                    <a:pt x="502" y="143"/>
                    <a:pt x="463" y="145"/>
                    <a:pt x="428" y="146"/>
                  </a:cubicBezTo>
                  <a:cubicBezTo>
                    <a:pt x="378" y="148"/>
                    <a:pt x="329" y="148"/>
                    <a:pt x="279" y="149"/>
                  </a:cubicBezTo>
                  <a:cubicBezTo>
                    <a:pt x="239" y="150"/>
                    <a:pt x="188" y="158"/>
                    <a:pt x="148" y="147"/>
                  </a:cubicBezTo>
                  <a:cubicBezTo>
                    <a:pt x="185" y="113"/>
                    <a:pt x="253" y="101"/>
                    <a:pt x="300" y="87"/>
                  </a:cubicBezTo>
                  <a:cubicBezTo>
                    <a:pt x="362" y="68"/>
                    <a:pt x="426" y="59"/>
                    <a:pt x="488" y="41"/>
                  </a:cubicBezTo>
                  <a:cubicBezTo>
                    <a:pt x="494" y="39"/>
                    <a:pt x="552" y="12"/>
                    <a:pt x="539" y="9"/>
                  </a:cubicBezTo>
                  <a:cubicBezTo>
                    <a:pt x="507" y="1"/>
                    <a:pt x="473" y="0"/>
                    <a:pt x="440" y="1"/>
                  </a:cubicBezTo>
                  <a:cubicBezTo>
                    <a:pt x="372" y="4"/>
                    <a:pt x="306" y="20"/>
                    <a:pt x="240" y="33"/>
                  </a:cubicBezTo>
                  <a:cubicBezTo>
                    <a:pt x="175" y="46"/>
                    <a:pt x="111" y="61"/>
                    <a:pt x="46" y="74"/>
                  </a:cubicBezTo>
                  <a:cubicBezTo>
                    <a:pt x="39" y="76"/>
                    <a:pt x="11" y="77"/>
                    <a:pt x="7" y="83"/>
                  </a:cubicBezTo>
                  <a:cubicBezTo>
                    <a:pt x="0" y="93"/>
                    <a:pt x="26" y="86"/>
                    <a:pt x="23" y="87"/>
                  </a:cubicBezTo>
                  <a:cubicBezTo>
                    <a:pt x="60" y="80"/>
                    <a:pt x="96" y="71"/>
                    <a:pt x="132" y="63"/>
                  </a:cubicBezTo>
                  <a:cubicBezTo>
                    <a:pt x="199" y="47"/>
                    <a:pt x="267" y="34"/>
                    <a:pt x="335" y="22"/>
                  </a:cubicBezTo>
                  <a:cubicBezTo>
                    <a:pt x="398" y="11"/>
                    <a:pt x="465" y="2"/>
                    <a:pt x="528" y="15"/>
                  </a:cubicBezTo>
                  <a:cubicBezTo>
                    <a:pt x="494" y="37"/>
                    <a:pt x="450" y="42"/>
                    <a:pt x="411" y="49"/>
                  </a:cubicBezTo>
                  <a:cubicBezTo>
                    <a:pt x="366" y="58"/>
                    <a:pt x="321" y="72"/>
                    <a:pt x="277" y="86"/>
                  </a:cubicBezTo>
                  <a:cubicBezTo>
                    <a:pt x="243" y="96"/>
                    <a:pt x="207" y="106"/>
                    <a:pt x="175" y="120"/>
                  </a:cubicBezTo>
                  <a:cubicBezTo>
                    <a:pt x="168" y="124"/>
                    <a:pt x="135" y="139"/>
                    <a:pt x="137" y="149"/>
                  </a:cubicBezTo>
                  <a:cubicBezTo>
                    <a:pt x="140" y="161"/>
                    <a:pt x="181" y="159"/>
                    <a:pt x="190" y="159"/>
                  </a:cubicBezTo>
                  <a:cubicBezTo>
                    <a:pt x="269" y="158"/>
                    <a:pt x="349" y="157"/>
                    <a:pt x="428" y="154"/>
                  </a:cubicBezTo>
                  <a:cubicBezTo>
                    <a:pt x="459" y="153"/>
                    <a:pt x="491" y="152"/>
                    <a:pt x="522" y="160"/>
                  </a:cubicBezTo>
                  <a:cubicBezTo>
                    <a:pt x="534" y="163"/>
                    <a:pt x="548" y="168"/>
                    <a:pt x="555" y="179"/>
                  </a:cubicBezTo>
                  <a:cubicBezTo>
                    <a:pt x="561" y="188"/>
                    <a:pt x="551" y="217"/>
                    <a:pt x="555" y="219"/>
                  </a:cubicBezTo>
                  <a:close/>
                </a:path>
              </a:pathLst>
            </a:custGeom>
            <a:grpFill/>
            <a:ln w="9525">
              <a:noFill/>
              <a:round/>
            </a:ln>
          </p:spPr>
          <p:txBody>
            <a:bodyPr/>
            <a:lstStyle/>
            <a:p>
              <a:pPr fontAlgn="auto">
                <a:spcBef>
                  <a:spcPts val="0"/>
                </a:spcBef>
                <a:spcAft>
                  <a:spcPts val="0"/>
                </a:spcAft>
                <a:defRPr/>
              </a:pPr>
              <a:endParaRPr lang="zh-CN" altLang="en-US">
                <a:solidFill>
                  <a:prstClr val="black"/>
                </a:solidFill>
                <a:latin typeface="+mn-lt"/>
                <a:ea typeface="+mn-ea"/>
              </a:endParaRPr>
            </a:p>
          </p:txBody>
        </p:sp>
      </p:gr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650" y="300355"/>
            <a:ext cx="1385570" cy="398780"/>
          </a:xfrm>
          <a:prstGeom prst="rect">
            <a:avLst/>
          </a:prstGeom>
          <a:noFill/>
        </p:spPr>
        <p:txBody>
          <a:bodyPr wrap="square">
            <a:spAutoFit/>
          </a:bodyPr>
          <a:lstStyle/>
          <a:p>
            <a:pPr fontAlgn="auto">
              <a:spcBef>
                <a:spcPts val="0"/>
              </a:spcBef>
              <a:spcAft>
                <a:spcPts val="0"/>
              </a:spcAft>
              <a:defRP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背景介绍</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1786255" y="430530"/>
            <a:ext cx="1500505" cy="337185"/>
          </a:xfrm>
          <a:prstGeom prst="rect">
            <a:avLst/>
          </a:prstGeom>
          <a:noFill/>
        </p:spPr>
        <p:txBody>
          <a:bodyPr>
            <a:spAutoFit/>
          </a:bodyPr>
          <a:lstStyle/>
          <a:p>
            <a:pPr fontAlgn="auto">
              <a:spcBef>
                <a:spcPts val="0"/>
              </a:spcBef>
              <a:spcAft>
                <a:spcPts val="0"/>
              </a:spcAft>
              <a:defRPr/>
            </a:pP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0" y="785813"/>
            <a:ext cx="92868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200000" flipH="1">
            <a:off x="892969" y="821532"/>
            <a:ext cx="285750" cy="2143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43000" y="1071563"/>
            <a:ext cx="7858125"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0" y="714375"/>
            <a:ext cx="928688"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9228" name="图片 34" descr="学士帽 证书 黑色.jpg"/>
          <p:cNvPicPr>
            <a:picLocks noChangeAspect="1"/>
          </p:cNvPicPr>
          <p:nvPr/>
        </p:nvPicPr>
        <p:blipFill>
          <a:blip r:embed="rId1" cstate="print"/>
          <a:srcRect/>
          <a:stretch>
            <a:fillRect/>
          </a:stretch>
        </p:blipFill>
        <p:spPr bwMode="auto">
          <a:xfrm>
            <a:off x="7858125" y="142875"/>
            <a:ext cx="1095375" cy="714375"/>
          </a:xfrm>
          <a:prstGeom prst="rect">
            <a:avLst/>
          </a:prstGeom>
          <a:noFill/>
          <a:ln w="9525">
            <a:noFill/>
            <a:miter lim="800000"/>
            <a:headEnd/>
            <a:tailEnd/>
          </a:ln>
        </p:spPr>
      </p:pic>
      <p:sp>
        <p:nvSpPr>
          <p:cNvPr id="9239" name="TextBox 85"/>
          <p:cNvSpPr txBox="1">
            <a:spLocks noChangeArrowheads="1"/>
          </p:cNvSpPr>
          <p:nvPr/>
        </p:nvSpPr>
        <p:spPr bwMode="auto">
          <a:xfrm>
            <a:off x="8451850" y="6477000"/>
            <a:ext cx="203200" cy="276225"/>
          </a:xfrm>
          <a:prstGeom prst="rect">
            <a:avLst/>
          </a:prstGeom>
          <a:noFill/>
          <a:ln w="9525">
            <a:noFill/>
            <a:miter lim="800000"/>
          </a:ln>
        </p:spPr>
        <p:txBody>
          <a:bodyPr>
            <a:spAutoFit/>
          </a:bodyPr>
          <a:lstStyle/>
          <a:p>
            <a:r>
              <a:rPr lang="en-US" altLang="zh-CN" sz="1200" b="1">
                <a:solidFill>
                  <a:schemeClr val="bg1"/>
                </a:solidFill>
                <a:latin typeface="Calibri" panose="020F0502020204030204" pitchFamily="34" charset="0"/>
              </a:rPr>
              <a:t>1</a:t>
            </a:r>
            <a:endParaRPr lang="zh-CN" altLang="en-US" sz="1200" b="1">
              <a:solidFill>
                <a:schemeClr val="bg1"/>
              </a:solidFill>
              <a:latin typeface="Calibri" panose="020F0502020204030204" pitchFamily="34" charset="0"/>
            </a:endParaRPr>
          </a:p>
        </p:txBody>
      </p:sp>
      <p:sp>
        <p:nvSpPr>
          <p:cNvPr id="7" name="文本框 6"/>
          <p:cNvSpPr txBox="1"/>
          <p:nvPr/>
        </p:nvSpPr>
        <p:spPr>
          <a:xfrm>
            <a:off x="527050" y="1695450"/>
            <a:ext cx="8089900" cy="4523105"/>
          </a:xfrm>
          <a:prstGeom prst="rect">
            <a:avLst/>
          </a:prstGeom>
          <a:noFill/>
        </p:spPr>
        <p:txBody>
          <a:bodyPr wrap="square" rtlCol="0" anchor="t">
            <a:spAutoFit/>
          </a:bodyPr>
          <a:p>
            <a:pPr algn="just"/>
            <a:r>
              <a:rPr lang="zh-CN" altLang="en-US" sz="2400"/>
              <a:t>A. Sendonaris等人提出了用户间协作通信技术。协作通信的基本思想就是每个单用户之间共享彼此的天线，从而形成一种虚拟的多天线系统，以实现发送分集。从而达到增强网络覆盖能力和提高网络吞吐量的目的。</a:t>
            </a:r>
            <a:endParaRPr lang="zh-CN" altLang="en-US" sz="2400"/>
          </a:p>
          <a:p>
            <a:pPr algn="just"/>
            <a:endParaRPr lang="zh-CN" altLang="en-US" sz="2400"/>
          </a:p>
          <a:p>
            <a:pPr algn="just"/>
            <a:r>
              <a:rPr lang="zh-CN" altLang="en-US" sz="2400"/>
              <a:t>目前的大多数研究主要基于 AF 或者 DF，很少能够根据信道的情况把两者结合起来。本文我们提出了一种改进的自适应中继选择算法，使得目的节点 SNB 最大的情况下，在 N 个节点下选择两个中继。</a:t>
            </a:r>
            <a:r>
              <a:rPr lang="zh-CN" altLang="en-US" sz="2400" b="1"/>
              <a:t>一个中继采用 DF</a:t>
            </a:r>
            <a:r>
              <a:rPr lang="zh-CN" altLang="en-US" sz="2400"/>
              <a:t> 协作转发策略，</a:t>
            </a:r>
            <a:r>
              <a:rPr lang="zh-CN" altLang="en-US" sz="2400" b="1"/>
              <a:t>另一个中继选择 AF</a:t>
            </a:r>
            <a:r>
              <a:rPr lang="zh-CN" altLang="en-US" sz="2400"/>
              <a:t> 协作转发策略。这样我们就可以把 AF 和 DF 转发协作结合起来使用进而克服各自中继转发策略自身的缺点。</a:t>
            </a:r>
            <a:endParaRPr lang="zh-CN" altLang="en-US" sz="2400"/>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3505" y="300355"/>
            <a:ext cx="2796540" cy="398780"/>
          </a:xfrm>
          <a:prstGeom prst="rect">
            <a:avLst/>
          </a:prstGeom>
          <a:noFill/>
        </p:spPr>
        <p:txBody>
          <a:bodyPr wrap="square">
            <a:spAutoFit/>
          </a:bodyPr>
          <a:lstStyle/>
          <a:p>
            <a:pPr fontAlgn="auto">
              <a:spcBef>
                <a:spcPts val="0"/>
              </a:spcBef>
              <a:spcAft>
                <a:spcPts val="0"/>
              </a:spcAft>
              <a:defRP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自适应中继选择算法</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0" y="785813"/>
            <a:ext cx="92868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200000" flipH="1">
            <a:off x="892969" y="821532"/>
            <a:ext cx="285750" cy="2143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43000" y="1071563"/>
            <a:ext cx="7858125"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0" y="714375"/>
            <a:ext cx="928688"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10250" name="图片 32" descr="学士帽 证书 黑色.jpg"/>
          <p:cNvPicPr>
            <a:picLocks noChangeAspect="1"/>
          </p:cNvPicPr>
          <p:nvPr/>
        </p:nvPicPr>
        <p:blipFill>
          <a:blip r:embed="rId1" cstate="print"/>
          <a:srcRect/>
          <a:stretch>
            <a:fillRect/>
          </a:stretch>
        </p:blipFill>
        <p:spPr bwMode="auto">
          <a:xfrm>
            <a:off x="7858125" y="142875"/>
            <a:ext cx="1095375" cy="714375"/>
          </a:xfrm>
          <a:prstGeom prst="rect">
            <a:avLst/>
          </a:prstGeom>
          <a:noFill/>
          <a:ln w="9525">
            <a:noFill/>
            <a:miter lim="800000"/>
            <a:headEnd/>
            <a:tailEnd/>
          </a:ln>
        </p:spPr>
      </p:pic>
      <p:sp>
        <p:nvSpPr>
          <p:cNvPr id="2" name="文本框 1"/>
          <p:cNvSpPr txBox="1"/>
          <p:nvPr/>
        </p:nvSpPr>
        <p:spPr>
          <a:xfrm>
            <a:off x="574040" y="1731010"/>
            <a:ext cx="7613650" cy="4154170"/>
          </a:xfrm>
          <a:prstGeom prst="rect">
            <a:avLst/>
          </a:prstGeom>
          <a:noFill/>
        </p:spPr>
        <p:txBody>
          <a:bodyPr wrap="square" rtlCol="0" anchor="t">
            <a:spAutoFit/>
          </a:bodyPr>
          <a:p>
            <a:pPr algn="just"/>
            <a:r>
              <a:rPr lang="zh-CN" altLang="en-US" sz="2400"/>
              <a:t>当两个中继节点选出来后，哪一个应该被首先选出来也应该被考虑，因为中继节点的选择顺序会影响系统的性能。</a:t>
            </a:r>
            <a:endParaRPr lang="zh-CN" altLang="en-US" sz="2400"/>
          </a:p>
          <a:p>
            <a:pPr algn="just"/>
            <a:endParaRPr lang="zh-CN" altLang="en-US" sz="2400"/>
          </a:p>
          <a:p>
            <a:pPr algn="just"/>
            <a:r>
              <a:rPr lang="zh-CN" altLang="en-US" sz="2400"/>
              <a:t>假设目的节点知道 S → R 和S → D 的链路的瞬时信道增益，然后一种情况是先选择出使用 DF 协作策略的中继节点，然后选择出使用AF 协作策略的中继节点。另一种情况则与之相反。根据两种不同的选择顺序，计算出接收端的信噪比分别如式(3)和式(4)所示，然后从两个方案中选择出使得接收信噪比最大的那个中继节点的选择顺序</a:t>
            </a:r>
            <a:endParaRPr lang="zh-CN" altLang="en-US" sz="2400"/>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7630" y="300355"/>
            <a:ext cx="2854960" cy="398780"/>
          </a:xfrm>
          <a:prstGeom prst="rect">
            <a:avLst/>
          </a:prstGeom>
          <a:noFill/>
        </p:spPr>
        <p:txBody>
          <a:bodyPr wrap="square">
            <a:spAutoFit/>
          </a:bodyPr>
          <a:lstStyle/>
          <a:p>
            <a:pPr fontAlgn="auto">
              <a:spcBef>
                <a:spcPts val="0"/>
              </a:spcBef>
              <a:spcAft>
                <a:spcPts val="0"/>
              </a:spcAft>
              <a:defRP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自适应中继选择算法</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0" y="785813"/>
            <a:ext cx="92868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200000" flipH="1">
            <a:off x="892969" y="821532"/>
            <a:ext cx="285750" cy="2143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0" y="714375"/>
            <a:ext cx="928688"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11271" name="图片 34" descr="学士帽 证书 黑色.jpg"/>
          <p:cNvPicPr>
            <a:picLocks noChangeAspect="1"/>
          </p:cNvPicPr>
          <p:nvPr/>
        </p:nvPicPr>
        <p:blipFill>
          <a:blip r:embed="rId1" cstate="print"/>
          <a:srcRect/>
          <a:stretch>
            <a:fillRect/>
          </a:stretch>
        </p:blipFill>
        <p:spPr bwMode="auto">
          <a:xfrm>
            <a:off x="7858125" y="142875"/>
            <a:ext cx="1095375" cy="714375"/>
          </a:xfrm>
          <a:prstGeom prst="rect">
            <a:avLst/>
          </a:prstGeom>
          <a:noFill/>
          <a:ln w="9525">
            <a:noFill/>
            <a:miter lim="800000"/>
            <a:headEnd/>
            <a:tailEnd/>
          </a:ln>
        </p:spPr>
      </p:pic>
      <p:cxnSp>
        <p:nvCxnSpPr>
          <p:cNvPr id="32" name="直接连接符 31"/>
          <p:cNvCxnSpPr/>
          <p:nvPr/>
        </p:nvCxnSpPr>
        <p:spPr>
          <a:xfrm>
            <a:off x="1154113" y="1082675"/>
            <a:ext cx="7858125"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39775" y="1504950"/>
            <a:ext cx="8213725" cy="953135"/>
          </a:xfrm>
          <a:prstGeom prst="rect">
            <a:avLst/>
          </a:prstGeom>
          <a:noFill/>
        </p:spPr>
        <p:txBody>
          <a:bodyPr wrap="square" rtlCol="0" anchor="t">
            <a:spAutoFit/>
          </a:bodyPr>
          <a:p>
            <a:r>
              <a:rPr lang="zh-CN" altLang="en-US" sz="2800"/>
              <a:t>其中， </a:t>
            </a:r>
            <a:r>
              <a:rPr lang="zh-CN" altLang="en-US" sz="2800">
                <a:sym typeface="+mn-ea"/>
              </a:rPr>
              <a:t>γ</a:t>
            </a:r>
            <a:r>
              <a:rPr lang="zh-CN" altLang="en-US" sz="2800"/>
              <a:t>overall</a:t>
            </a:r>
            <a:r>
              <a:rPr lang="en-US" altLang="zh-CN" sz="2800"/>
              <a:t>_</a:t>
            </a:r>
            <a:r>
              <a:rPr lang="zh-CN" altLang="en-US" sz="2800"/>
              <a:t>DF</a:t>
            </a:r>
            <a:r>
              <a:rPr lang="en-US" altLang="zh-CN" sz="2800"/>
              <a:t>_</a:t>
            </a:r>
            <a:r>
              <a:rPr lang="zh-CN" altLang="en-US" sz="2800"/>
              <a:t>AF  和 </a:t>
            </a:r>
            <a:r>
              <a:rPr lang="zh-CN" altLang="en-US" sz="2800">
                <a:sym typeface="+mn-ea"/>
              </a:rPr>
              <a:t>γ</a:t>
            </a:r>
            <a:r>
              <a:rPr lang="zh-CN" altLang="en-US" sz="2800"/>
              <a:t>overall</a:t>
            </a:r>
            <a:r>
              <a:rPr lang="zh-CN" altLang="en-US" sz="2800">
                <a:sym typeface="+mn-ea"/>
              </a:rPr>
              <a:t>_</a:t>
            </a:r>
            <a:r>
              <a:rPr lang="zh-CN" altLang="en-US" sz="2800"/>
              <a:t>AF</a:t>
            </a:r>
            <a:r>
              <a:rPr lang="zh-CN" altLang="en-US" sz="2800">
                <a:sym typeface="+mn-ea"/>
              </a:rPr>
              <a:t>_</a:t>
            </a:r>
            <a:r>
              <a:rPr lang="zh-CN" altLang="en-US" sz="2800"/>
              <a:t>DF分别表示两种选择策略下的目的节点的接收信噪比。</a:t>
            </a:r>
            <a:endParaRPr lang="zh-CN" altLang="en-US" sz="2800"/>
          </a:p>
        </p:txBody>
      </p:sp>
      <p:pic>
        <p:nvPicPr>
          <p:cNvPr id="10" name="图片 9"/>
          <p:cNvPicPr>
            <a:picLocks noChangeAspect="1"/>
          </p:cNvPicPr>
          <p:nvPr/>
        </p:nvPicPr>
        <p:blipFill>
          <a:blip r:embed="rId2"/>
          <a:stretch>
            <a:fillRect/>
          </a:stretch>
        </p:blipFill>
        <p:spPr>
          <a:xfrm>
            <a:off x="4620895" y="2518410"/>
            <a:ext cx="4391660" cy="4199255"/>
          </a:xfrm>
          <a:prstGeom prst="rect">
            <a:avLst/>
          </a:prstGeom>
        </p:spPr>
      </p:pic>
      <p:pic>
        <p:nvPicPr>
          <p:cNvPr id="11" name="图片 10"/>
          <p:cNvPicPr>
            <a:picLocks noChangeAspect="1"/>
          </p:cNvPicPr>
          <p:nvPr/>
        </p:nvPicPr>
        <p:blipFill>
          <a:blip r:embed="rId3"/>
          <a:stretch>
            <a:fillRect/>
          </a:stretch>
        </p:blipFill>
        <p:spPr>
          <a:xfrm>
            <a:off x="0" y="2736215"/>
            <a:ext cx="4953635" cy="3981450"/>
          </a:xfrm>
          <a:prstGeom prst="rect">
            <a:avLst/>
          </a:prstGeom>
        </p:spPr>
      </p:pic>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0" y="142875"/>
            <a:ext cx="3533140" cy="521970"/>
          </a:xfrm>
          <a:prstGeom prst="rect">
            <a:avLst/>
          </a:prstGeom>
          <a:noFill/>
        </p:spPr>
        <p:txBody>
          <a:bodyPr wrap="square">
            <a:spAutoFit/>
          </a:bodyPr>
          <a:lstStyle/>
          <a:p>
            <a:pPr fontAlgn="auto">
              <a:spcBef>
                <a:spcPts val="0"/>
              </a:spcBef>
              <a:spcAft>
                <a:spcPts val="0"/>
              </a:spcAft>
              <a:defRPr/>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自适应功率分配控制</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0" y="785813"/>
            <a:ext cx="1571625"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200000" flipH="1">
            <a:off x="1535907" y="821531"/>
            <a:ext cx="285750" cy="21431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2700" y="714375"/>
            <a:ext cx="1558925"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12294" name="图片 71" descr="学士帽 证书 黑色.jpg"/>
          <p:cNvPicPr>
            <a:picLocks noChangeAspect="1"/>
          </p:cNvPicPr>
          <p:nvPr/>
        </p:nvPicPr>
        <p:blipFill>
          <a:blip r:embed="rId1" cstate="print"/>
          <a:srcRect/>
          <a:stretch>
            <a:fillRect/>
          </a:stretch>
        </p:blipFill>
        <p:spPr bwMode="auto">
          <a:xfrm>
            <a:off x="7858125" y="142875"/>
            <a:ext cx="1095375" cy="714375"/>
          </a:xfrm>
          <a:prstGeom prst="rect">
            <a:avLst/>
          </a:prstGeom>
          <a:noFill/>
          <a:ln w="9525">
            <a:noFill/>
            <a:miter lim="800000"/>
            <a:headEnd/>
            <a:tailEnd/>
          </a:ln>
        </p:spPr>
      </p:pic>
      <p:cxnSp>
        <p:nvCxnSpPr>
          <p:cNvPr id="32" name="直接连接符 31"/>
          <p:cNvCxnSpPr/>
          <p:nvPr/>
        </p:nvCxnSpPr>
        <p:spPr>
          <a:xfrm>
            <a:off x="1785938" y="1071563"/>
            <a:ext cx="7215187" cy="111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44195" y="1281430"/>
            <a:ext cx="8054975" cy="1014730"/>
          </a:xfrm>
          <a:prstGeom prst="rect">
            <a:avLst/>
          </a:prstGeom>
          <a:noFill/>
        </p:spPr>
        <p:txBody>
          <a:bodyPr wrap="square" rtlCol="0" anchor="t">
            <a:spAutoFit/>
          </a:bodyPr>
          <a:p>
            <a:pPr algn="just"/>
            <a:r>
              <a:rPr lang="zh-CN" altLang="en-US" sz="2000"/>
              <a:t>我们假设通信系统中源节点和参与转发的中继节点们的总功率的受限的，即 Ptotal = Ps + Pr _ AF + Pr _ DF ，我们采用的功率分配方案的准则是最大化目的节点的接收信噪比。</a:t>
            </a:r>
            <a:endParaRPr lang="zh-CN" altLang="en-US" sz="2000"/>
          </a:p>
        </p:txBody>
      </p:sp>
      <p:pic>
        <p:nvPicPr>
          <p:cNvPr id="2" name="图片 1"/>
          <p:cNvPicPr>
            <a:picLocks noChangeAspect="1"/>
          </p:cNvPicPr>
          <p:nvPr/>
        </p:nvPicPr>
        <p:blipFill>
          <a:blip r:embed="rId2"/>
          <a:stretch>
            <a:fillRect/>
          </a:stretch>
        </p:blipFill>
        <p:spPr>
          <a:xfrm>
            <a:off x="1296670" y="2592070"/>
            <a:ext cx="6212840" cy="3881120"/>
          </a:xfrm>
          <a:prstGeom prst="rect">
            <a:avLst/>
          </a:prstGeom>
        </p:spPr>
      </p:pic>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0" y="142875"/>
            <a:ext cx="3533140" cy="521970"/>
          </a:xfrm>
          <a:prstGeom prst="rect">
            <a:avLst/>
          </a:prstGeom>
          <a:noFill/>
        </p:spPr>
        <p:txBody>
          <a:bodyPr wrap="square">
            <a:spAutoFit/>
          </a:bodyPr>
          <a:lstStyle/>
          <a:p>
            <a:pPr fontAlgn="auto">
              <a:spcBef>
                <a:spcPts val="0"/>
              </a:spcBef>
              <a:spcAft>
                <a:spcPts val="0"/>
              </a:spcAft>
              <a:defRPr/>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自适应功率分配算法</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4" name="直接连接符 63"/>
          <p:cNvCxnSpPr/>
          <p:nvPr/>
        </p:nvCxnSpPr>
        <p:spPr>
          <a:xfrm>
            <a:off x="0" y="785813"/>
            <a:ext cx="1571625"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6200000" flipH="1">
            <a:off x="1535907" y="821531"/>
            <a:ext cx="285750" cy="21431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2700" y="714375"/>
            <a:ext cx="1558925"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13322" name="图片 66" descr="学士帽 证书 黑色.jpg"/>
          <p:cNvPicPr>
            <a:picLocks noChangeAspect="1"/>
          </p:cNvPicPr>
          <p:nvPr/>
        </p:nvPicPr>
        <p:blipFill>
          <a:blip r:embed="rId1" cstate="print"/>
          <a:srcRect/>
          <a:stretch>
            <a:fillRect/>
          </a:stretch>
        </p:blipFill>
        <p:spPr bwMode="auto">
          <a:xfrm>
            <a:off x="7858125" y="142875"/>
            <a:ext cx="1095375" cy="714375"/>
          </a:xfrm>
          <a:prstGeom prst="rect">
            <a:avLst/>
          </a:prstGeom>
          <a:noFill/>
          <a:ln w="9525">
            <a:noFill/>
            <a:miter lim="800000"/>
            <a:headEnd/>
            <a:tailEnd/>
          </a:ln>
        </p:spPr>
      </p:pic>
      <p:cxnSp>
        <p:nvCxnSpPr>
          <p:cNvPr id="68" name="直接连接符 67"/>
          <p:cNvCxnSpPr/>
          <p:nvPr/>
        </p:nvCxnSpPr>
        <p:spPr>
          <a:xfrm>
            <a:off x="1785938" y="1071563"/>
            <a:ext cx="7215187" cy="111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0840" y="1255395"/>
            <a:ext cx="1858645" cy="398780"/>
          </a:xfrm>
          <a:prstGeom prst="rect">
            <a:avLst/>
          </a:prstGeom>
          <a:noFill/>
        </p:spPr>
        <p:txBody>
          <a:bodyPr wrap="square" rtlCol="0" anchor="t">
            <a:spAutoFit/>
          </a:bodyPr>
          <a:p>
            <a:r>
              <a:rPr lang="zh-CN" altLang="en-US" sz="2000"/>
              <a:t>1) 第一种情况：</a:t>
            </a:r>
            <a:endParaRPr lang="zh-CN" altLang="en-US" sz="2000"/>
          </a:p>
        </p:txBody>
      </p:sp>
      <p:pic>
        <p:nvPicPr>
          <p:cNvPr id="3" name="图片 2"/>
          <p:cNvPicPr>
            <a:picLocks noChangeAspect="1"/>
          </p:cNvPicPr>
          <p:nvPr/>
        </p:nvPicPr>
        <p:blipFill>
          <a:blip r:embed="rId2"/>
          <a:stretch>
            <a:fillRect/>
          </a:stretch>
        </p:blipFill>
        <p:spPr>
          <a:xfrm>
            <a:off x="73660" y="1876425"/>
            <a:ext cx="4456430" cy="854075"/>
          </a:xfrm>
          <a:prstGeom prst="rect">
            <a:avLst/>
          </a:prstGeom>
        </p:spPr>
      </p:pic>
      <p:pic>
        <p:nvPicPr>
          <p:cNvPr id="4" name="图片 3"/>
          <p:cNvPicPr>
            <a:picLocks noChangeAspect="1"/>
          </p:cNvPicPr>
          <p:nvPr/>
        </p:nvPicPr>
        <p:blipFill>
          <a:blip r:embed="rId3"/>
          <a:stretch>
            <a:fillRect/>
          </a:stretch>
        </p:blipFill>
        <p:spPr>
          <a:xfrm>
            <a:off x="127000" y="2885440"/>
            <a:ext cx="6403975" cy="3238500"/>
          </a:xfrm>
          <a:prstGeom prst="rect">
            <a:avLst/>
          </a:prstGeom>
        </p:spPr>
      </p:pic>
      <p:sp>
        <p:nvSpPr>
          <p:cNvPr id="5" name="文本框 4"/>
          <p:cNvSpPr txBox="1"/>
          <p:nvPr/>
        </p:nvSpPr>
        <p:spPr>
          <a:xfrm>
            <a:off x="6531610" y="1654175"/>
            <a:ext cx="2540000" cy="368300"/>
          </a:xfrm>
          <a:prstGeom prst="rect">
            <a:avLst/>
          </a:prstGeom>
          <a:noFill/>
        </p:spPr>
        <p:txBody>
          <a:bodyPr wrap="square" rtlCol="0" anchor="t">
            <a:spAutoFit/>
          </a:bodyPr>
          <a:p>
            <a:r>
              <a:rPr lang="zh-CN" altLang="en-US"/>
              <a:t>其中</a:t>
            </a:r>
            <a:endParaRPr lang="zh-CN" altLang="en-US"/>
          </a:p>
        </p:txBody>
      </p:sp>
      <p:pic>
        <p:nvPicPr>
          <p:cNvPr id="6" name="图片 5"/>
          <p:cNvPicPr>
            <a:picLocks noChangeAspect="1"/>
          </p:cNvPicPr>
          <p:nvPr/>
        </p:nvPicPr>
        <p:blipFill>
          <a:blip r:embed="rId4"/>
          <a:stretch>
            <a:fillRect/>
          </a:stretch>
        </p:blipFill>
        <p:spPr>
          <a:xfrm>
            <a:off x="6531610" y="2092325"/>
            <a:ext cx="2597150" cy="1257300"/>
          </a:xfrm>
          <a:prstGeom prst="rect">
            <a:avLst/>
          </a:prstGeom>
        </p:spPr>
      </p:pic>
      <p:pic>
        <p:nvPicPr>
          <p:cNvPr id="7" name="图片 6"/>
          <p:cNvPicPr>
            <a:picLocks noChangeAspect="1"/>
          </p:cNvPicPr>
          <p:nvPr/>
        </p:nvPicPr>
        <p:blipFill>
          <a:blip r:embed="rId5"/>
          <a:stretch>
            <a:fillRect/>
          </a:stretch>
        </p:blipFill>
        <p:spPr>
          <a:xfrm>
            <a:off x="6782435" y="3459480"/>
            <a:ext cx="2271395" cy="1767840"/>
          </a:xfrm>
          <a:prstGeom prst="rect">
            <a:avLst/>
          </a:prstGeom>
        </p:spPr>
      </p:pic>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40"/>
          <p:cNvGrpSpPr/>
          <p:nvPr/>
        </p:nvGrpSpPr>
        <p:grpSpPr bwMode="auto">
          <a:xfrm>
            <a:off x="0" y="142875"/>
            <a:ext cx="9001125" cy="928689"/>
            <a:chOff x="0" y="142852"/>
            <a:chExt cx="9001124" cy="928880"/>
          </a:xfrm>
        </p:grpSpPr>
        <p:sp>
          <p:nvSpPr>
            <p:cNvPr id="6" name="TextBox 5"/>
            <p:cNvSpPr txBox="1"/>
            <p:nvPr/>
          </p:nvSpPr>
          <p:spPr>
            <a:xfrm>
              <a:off x="0" y="142852"/>
              <a:ext cx="3498215" cy="522077"/>
            </a:xfrm>
            <a:prstGeom prst="rect">
              <a:avLst/>
            </a:prstGeom>
            <a:noFill/>
          </p:spPr>
          <p:txBody>
            <a:bodyPr wrap="square">
              <a:spAutoFit/>
            </a:bodyPr>
            <a:lstStyle/>
            <a:p>
              <a:pPr fontAlgn="auto">
                <a:spcBef>
                  <a:spcPts val="0"/>
                </a:spcBef>
                <a:spcAft>
                  <a:spcPts val="0"/>
                </a:spcAft>
                <a:defRPr/>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自适应功率分配算法</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0" y="785923"/>
              <a:ext cx="150018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200000" flipH="1">
              <a:off x="1464439" y="821671"/>
              <a:ext cx="285809" cy="2143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714500" y="1071731"/>
              <a:ext cx="728662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0" y="714470"/>
              <a:ext cx="1500188"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35610" y="1235710"/>
            <a:ext cx="2128520" cy="460375"/>
          </a:xfrm>
          <a:prstGeom prst="rect">
            <a:avLst/>
          </a:prstGeom>
          <a:noFill/>
        </p:spPr>
        <p:txBody>
          <a:bodyPr wrap="square" rtlCol="0" anchor="t">
            <a:spAutoFit/>
          </a:bodyPr>
          <a:p>
            <a:r>
              <a:rPr lang="zh-CN" altLang="en-US" sz="2400"/>
              <a:t>2) 第二种情况：</a:t>
            </a:r>
            <a:endParaRPr lang="zh-CN" altLang="en-US" sz="2400"/>
          </a:p>
        </p:txBody>
      </p:sp>
      <p:pic>
        <p:nvPicPr>
          <p:cNvPr id="3" name="图片 2"/>
          <p:cNvPicPr>
            <a:picLocks noChangeAspect="1"/>
          </p:cNvPicPr>
          <p:nvPr/>
        </p:nvPicPr>
        <p:blipFill>
          <a:blip r:embed="rId1"/>
          <a:stretch>
            <a:fillRect/>
          </a:stretch>
        </p:blipFill>
        <p:spPr>
          <a:xfrm>
            <a:off x="4339590" y="1071880"/>
            <a:ext cx="3724910" cy="991235"/>
          </a:xfrm>
          <a:prstGeom prst="rect">
            <a:avLst/>
          </a:prstGeom>
        </p:spPr>
      </p:pic>
      <p:pic>
        <p:nvPicPr>
          <p:cNvPr id="4" name="图片 3"/>
          <p:cNvPicPr>
            <a:picLocks noChangeAspect="1"/>
          </p:cNvPicPr>
          <p:nvPr/>
        </p:nvPicPr>
        <p:blipFill>
          <a:blip r:embed="rId2"/>
          <a:stretch>
            <a:fillRect/>
          </a:stretch>
        </p:blipFill>
        <p:spPr>
          <a:xfrm>
            <a:off x="435610" y="2062480"/>
            <a:ext cx="7628890" cy="3451860"/>
          </a:xfrm>
          <a:prstGeom prst="rect">
            <a:avLst/>
          </a:prstGeom>
        </p:spPr>
      </p:pic>
      <p:sp>
        <p:nvSpPr>
          <p:cNvPr id="5" name="文本框 4"/>
          <p:cNvSpPr txBox="1"/>
          <p:nvPr/>
        </p:nvSpPr>
        <p:spPr>
          <a:xfrm>
            <a:off x="559435" y="5514340"/>
            <a:ext cx="7505065" cy="1198880"/>
          </a:xfrm>
          <a:prstGeom prst="rect">
            <a:avLst/>
          </a:prstGeom>
          <a:noFill/>
        </p:spPr>
        <p:txBody>
          <a:bodyPr wrap="square" rtlCol="0" anchor="t">
            <a:spAutoFit/>
          </a:bodyPr>
          <a:p>
            <a:r>
              <a:rPr lang="zh-CN" altLang="en-US"/>
              <a:t>说明：第二种情况适用于采用 DF 协作策略的中继节点与和目的节点之间的信道链路很差的状况。因为R → D 所在的链路状况比较差，所以 Pr _ DF 分配的功率大小为 0。这个结果也证明了给那些信道状况很差的中继节点分配功率是不必要的。</a:t>
            </a:r>
            <a:endParaRPr lang="zh-CN" altLang="en-US"/>
          </a:p>
        </p:txBody>
      </p:sp>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42875"/>
            <a:ext cx="1714500" cy="521970"/>
          </a:xfrm>
          <a:prstGeom prst="rect">
            <a:avLst/>
          </a:prstGeom>
          <a:noFill/>
        </p:spPr>
        <p:txBody>
          <a:bodyPr wrap="square">
            <a:spAutoFit/>
          </a:bodyPr>
          <a:lstStyle/>
          <a:p>
            <a:pPr fontAlgn="auto">
              <a:spcBef>
                <a:spcPts val="0"/>
              </a:spcBef>
              <a:spcAft>
                <a:spcPts val="0"/>
              </a:spcAft>
              <a:defRPr/>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仿真结果</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0" y="785813"/>
            <a:ext cx="92868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200000" flipH="1">
            <a:off x="892969" y="821532"/>
            <a:ext cx="285750" cy="2143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43000" y="1071563"/>
            <a:ext cx="7858125"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0" y="714375"/>
            <a:ext cx="928688"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9228" name="图片 34" descr="学士帽 证书 黑色.jpg"/>
          <p:cNvPicPr>
            <a:picLocks noChangeAspect="1"/>
          </p:cNvPicPr>
          <p:nvPr/>
        </p:nvPicPr>
        <p:blipFill>
          <a:blip r:embed="rId1" cstate="print"/>
          <a:srcRect/>
          <a:stretch>
            <a:fillRect/>
          </a:stretch>
        </p:blipFill>
        <p:spPr bwMode="auto">
          <a:xfrm>
            <a:off x="7858125" y="142875"/>
            <a:ext cx="1095375" cy="714375"/>
          </a:xfrm>
          <a:prstGeom prst="rect">
            <a:avLst/>
          </a:prstGeom>
          <a:noFill/>
          <a:ln w="9525">
            <a:noFill/>
            <a:miter lim="800000"/>
            <a:headEnd/>
            <a:tailEnd/>
          </a:ln>
        </p:spPr>
      </p:pic>
      <p:pic>
        <p:nvPicPr>
          <p:cNvPr id="2" name="图片 1"/>
          <p:cNvPicPr>
            <a:picLocks noChangeAspect="1"/>
          </p:cNvPicPr>
          <p:nvPr/>
        </p:nvPicPr>
        <p:blipFill>
          <a:blip r:embed="rId2"/>
          <a:stretch>
            <a:fillRect/>
          </a:stretch>
        </p:blipFill>
        <p:spPr>
          <a:xfrm>
            <a:off x="869950" y="1258570"/>
            <a:ext cx="2941955" cy="2642235"/>
          </a:xfrm>
          <a:prstGeom prst="rect">
            <a:avLst/>
          </a:prstGeom>
        </p:spPr>
      </p:pic>
      <p:pic>
        <p:nvPicPr>
          <p:cNvPr id="5" name="图片 4"/>
          <p:cNvPicPr>
            <a:picLocks noChangeAspect="1"/>
          </p:cNvPicPr>
          <p:nvPr/>
        </p:nvPicPr>
        <p:blipFill>
          <a:blip r:embed="rId3"/>
          <a:stretch>
            <a:fillRect/>
          </a:stretch>
        </p:blipFill>
        <p:spPr>
          <a:xfrm>
            <a:off x="1055370" y="4100830"/>
            <a:ext cx="2809875" cy="2642235"/>
          </a:xfrm>
          <a:prstGeom prst="rect">
            <a:avLst/>
          </a:prstGeom>
        </p:spPr>
      </p:pic>
      <p:pic>
        <p:nvPicPr>
          <p:cNvPr id="7" name="图片 6"/>
          <p:cNvPicPr>
            <a:picLocks noChangeAspect="1"/>
          </p:cNvPicPr>
          <p:nvPr/>
        </p:nvPicPr>
        <p:blipFill>
          <a:blip r:embed="rId4"/>
          <a:stretch>
            <a:fillRect/>
          </a:stretch>
        </p:blipFill>
        <p:spPr>
          <a:xfrm>
            <a:off x="5314950" y="1216025"/>
            <a:ext cx="2611755" cy="2684780"/>
          </a:xfrm>
          <a:prstGeom prst="rect">
            <a:avLst/>
          </a:prstGeom>
        </p:spPr>
      </p:pic>
      <p:pic>
        <p:nvPicPr>
          <p:cNvPr id="8" name="图片 7"/>
          <p:cNvPicPr>
            <a:picLocks noChangeAspect="1"/>
          </p:cNvPicPr>
          <p:nvPr/>
        </p:nvPicPr>
        <p:blipFill>
          <a:blip r:embed="rId5"/>
          <a:stretch>
            <a:fillRect/>
          </a:stretch>
        </p:blipFill>
        <p:spPr>
          <a:xfrm>
            <a:off x="5314950" y="4100830"/>
            <a:ext cx="2611755" cy="2689860"/>
          </a:xfrm>
          <a:prstGeom prst="rect">
            <a:avLst/>
          </a:prstGeom>
        </p:spPr>
      </p:pic>
    </p:spTree>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1119</Words>
  <Application>WPS 演示</Application>
  <PresentationFormat>全屏显示(4:3)</PresentationFormat>
  <Paragraphs>62</Paragraphs>
  <Slides>11</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Calibri</vt:lpstr>
      <vt:lpstr>Calibri</vt:lpstr>
      <vt:lpstr>微软雅黑</vt:lpstr>
      <vt:lpstr>Arial Unicode MS</vt:lpstr>
      <vt:lpstr>隶书</vt:lpstr>
      <vt:lpstr>Arial Unicode MS</vt:lpstr>
      <vt:lpstr>Lao UI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请输入昵称</cp:lastModifiedBy>
  <cp:revision>507</cp:revision>
  <dcterms:created xsi:type="dcterms:W3CDTF">2014-05-05T10:48:00Z</dcterms:created>
  <dcterms:modified xsi:type="dcterms:W3CDTF">2018-12-29T02:16:50Z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2052-11.1.0.8214</vt:lpwstr>
  </property>
</Properties>
</file>