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75" r:id="rId3"/>
    <p:sldId id="260" r:id="rId4"/>
    <p:sldId id="333" r:id="rId5"/>
    <p:sldId id="335" r:id="rId6"/>
    <p:sldId id="336" r:id="rId7"/>
    <p:sldId id="337" r:id="rId8"/>
    <p:sldId id="338" r:id="rId9"/>
    <p:sldId id="309" r:id="rId10"/>
    <p:sldId id="293" r:id="rId11"/>
    <p:sldId id="339" r:id="rId12"/>
    <p:sldId id="341" r:id="rId13"/>
    <p:sldId id="340" r:id="rId14"/>
    <p:sldId id="342" r:id="rId15"/>
    <p:sldId id="343" r:id="rId16"/>
    <p:sldId id="321" r:id="rId17"/>
    <p:sldId id="344" r:id="rId18"/>
    <p:sldId id="345" r:id="rId19"/>
    <p:sldId id="346" r:id="rId20"/>
    <p:sldId id="347" r:id="rId21"/>
    <p:sldId id="348" r:id="rId22"/>
    <p:sldId id="349" r:id="rId23"/>
    <p:sldId id="350" r:id="rId24"/>
    <p:sldId id="351" r:id="rId25"/>
    <p:sldId id="352" r:id="rId26"/>
    <p:sldId id="33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8A2A0"/>
    <a:srgbClr val="A4D6D5"/>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9867" autoAdjust="0"/>
  </p:normalViewPr>
  <p:slideViewPr>
    <p:cSldViewPr snapToGrid="0" showGuides="1">
      <p:cViewPr>
        <p:scale>
          <a:sx n="50" d="100"/>
          <a:sy n="50" d="100"/>
        </p:scale>
        <p:origin x="-1156" y="-45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7023" y="2903221"/>
            <a:ext cx="9417963" cy="1015663"/>
          </a:xfrm>
          <a:prstGeom prst="rect">
            <a:avLst/>
          </a:prstGeom>
          <a:noFill/>
        </p:spPr>
        <p:txBody>
          <a:bodyPr wrap="none" rtlCol="0">
            <a:spAutoFit/>
          </a:bodyPr>
          <a:lstStyle/>
          <a:p>
            <a:pPr algn="ctr"/>
            <a:r>
              <a:rPr lang="zh-CN" altLang="en-US" sz="6000" dirty="0">
                <a:solidFill>
                  <a:srgbClr val="48A2A0"/>
                </a:solidFill>
                <a:latin typeface="微软雅黑" pitchFamily="34" charset="-122"/>
                <a:ea typeface="微软雅黑" pitchFamily="34" charset="-122"/>
                <a:cs typeface="+mn-ea"/>
                <a:sym typeface="+mn-lt"/>
              </a:rPr>
              <a:t>卫星协作通信功率分配研究</a:t>
            </a:r>
          </a:p>
        </p:txBody>
      </p:sp>
      <p:sp>
        <p:nvSpPr>
          <p:cNvPr id="10" name="矩形 9"/>
          <p:cNvSpPr/>
          <p:nvPr/>
        </p:nvSpPr>
        <p:spPr>
          <a:xfrm>
            <a:off x="985126" y="1058551"/>
            <a:ext cx="10221756" cy="1200329"/>
          </a:xfrm>
          <a:prstGeom prst="rect">
            <a:avLst/>
          </a:prstGeom>
        </p:spPr>
        <p:txBody>
          <a:bodyPr wrap="square">
            <a:spAutoFit/>
          </a:bodyPr>
          <a:lstStyle/>
          <a:p>
            <a:pPr algn="ctr"/>
            <a:r>
              <a:rPr lang="en-US" altLang="zh-CN" sz="3600" b="1" dirty="0"/>
              <a:t>Research on Power Allocation in Satellite Cooperative Communication</a:t>
            </a:r>
            <a:endParaRPr lang="zh-CN" altLang="en-US" sz="3600" b="1" dirty="0">
              <a:solidFill>
                <a:schemeClr val="tx1">
                  <a:lumMod val="65000"/>
                  <a:lumOff val="35000"/>
                </a:schemeClr>
              </a:solidFill>
              <a:latin typeface="Impact" panose="020B0806030902050204" pitchFamily="34" charset="0"/>
              <a:cs typeface="+mn-ea"/>
              <a:sym typeface="+mn-lt"/>
            </a:endParaRPr>
          </a:p>
        </p:txBody>
      </p:sp>
      <p:grpSp>
        <p:nvGrpSpPr>
          <p:cNvPr id="4" name="组合 3"/>
          <p:cNvGrpSpPr/>
          <p:nvPr/>
        </p:nvGrpSpPr>
        <p:grpSpPr>
          <a:xfrm>
            <a:off x="4843463" y="4750041"/>
            <a:ext cx="2520286" cy="257175"/>
            <a:chOff x="4843463" y="4520714"/>
            <a:chExt cx="2520286" cy="257175"/>
          </a:xfrm>
        </p:grpSpPr>
        <p:sp>
          <p:nvSpPr>
            <p:cNvPr id="3" name="椭圆 2"/>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067175" y="2457450"/>
            <a:ext cx="4057650" cy="0"/>
            <a:chOff x="4129088" y="2457450"/>
            <a:chExt cx="4057650" cy="0"/>
          </a:xfrm>
        </p:grpSpPr>
        <p:cxnSp>
          <p:nvCxnSpPr>
            <p:cNvPr id="6" name="直接连接符 5"/>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843463" y="4150566"/>
            <a:ext cx="2563191" cy="461665"/>
          </a:xfrm>
          <a:prstGeom prst="rect">
            <a:avLst/>
          </a:prstGeom>
          <a:noFill/>
        </p:spPr>
        <p:txBody>
          <a:bodyPr wrap="square" rtlCol="0">
            <a:spAutoFit/>
          </a:bodyPr>
          <a:lstStyle/>
          <a:p>
            <a:r>
              <a:rPr lang="en-US" altLang="zh-CN" sz="2400" b="1" dirty="0" smtClean="0"/>
              <a:t>04016542 </a:t>
            </a:r>
            <a:r>
              <a:rPr lang="zh-CN" altLang="en-US" sz="2400" b="1" dirty="0" smtClean="0"/>
              <a:t>陈睿哲</a:t>
            </a:r>
            <a:endParaRPr lang="zh-CN" altLang="en-US" sz="2400" b="1" dirty="0"/>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747632" y="513189"/>
            <a:ext cx="1620958"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模型假设</a:t>
            </a:r>
            <a:endParaRPr lang="zh-CN" altLang="en-US" sz="2800" b="1" dirty="0">
              <a:solidFill>
                <a:schemeClr val="tx1">
                  <a:lumMod val="75000"/>
                  <a:lumOff val="25000"/>
                </a:schemeClr>
              </a:solidFill>
              <a:cs typeface="+mn-ea"/>
              <a:sym typeface="+mn-lt"/>
            </a:endParaRPr>
          </a:p>
        </p:txBody>
      </p:sp>
      <p:sp>
        <p:nvSpPr>
          <p:cNvPr id="6" name="TextBox 5"/>
          <p:cNvSpPr txBox="1"/>
          <p:nvPr/>
        </p:nvSpPr>
        <p:spPr>
          <a:xfrm>
            <a:off x="2755899" y="1881604"/>
            <a:ext cx="7112002" cy="2554545"/>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各</a:t>
            </a:r>
            <a:r>
              <a:rPr lang="zh-CN" altLang="zh-CN" sz="2000" dirty="0">
                <a:latin typeface="微软雅黑" pitchFamily="34" charset="-122"/>
                <a:ea typeface="微软雅黑" pitchFamily="34" charset="-122"/>
              </a:rPr>
              <a:t>节点均工作在半双工状态，即可进行收、发操作，但却不能同时进行收发</a:t>
            </a:r>
            <a:r>
              <a:rPr lang="zh-CN" altLang="zh-CN" sz="2000" dirty="0" smtClean="0">
                <a:latin typeface="微软雅黑" pitchFamily="34" charset="-122"/>
                <a:ea typeface="微软雅黑" pitchFamily="34" charset="-122"/>
              </a:rPr>
              <a:t>操作。</a:t>
            </a:r>
            <a:r>
              <a:rPr lang="zh-CN" altLang="zh-CN" sz="2000" dirty="0">
                <a:latin typeface="微软雅黑" pitchFamily="34" charset="-122"/>
                <a:ea typeface="微软雅黑" pitchFamily="34" charset="-122"/>
              </a:rPr>
              <a:t>这主要为了避免强发射信号淹没接收信号</a:t>
            </a:r>
            <a:r>
              <a:rPr lang="zh-CN" altLang="zh-CN"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系统</a:t>
            </a:r>
            <a:r>
              <a:rPr lang="zh-CN" altLang="zh-CN" sz="2000" dirty="0">
                <a:latin typeface="微软雅黑" pitchFamily="34" charset="-122"/>
                <a:ea typeface="微软雅黑" pitchFamily="34" charset="-122"/>
              </a:rPr>
              <a:t>采用</a:t>
            </a:r>
            <a:r>
              <a:rPr lang="en-US" altLang="zh-CN" sz="2000" dirty="0">
                <a:latin typeface="微软雅黑" pitchFamily="34" charset="-122"/>
                <a:ea typeface="微软雅黑" pitchFamily="34" charset="-122"/>
              </a:rPr>
              <a:t>BPSK</a:t>
            </a:r>
            <a:r>
              <a:rPr lang="zh-CN" altLang="zh-CN" sz="2000" dirty="0">
                <a:latin typeface="微软雅黑" pitchFamily="34" charset="-122"/>
                <a:ea typeface="微软雅黑" pitchFamily="34" charset="-122"/>
              </a:rPr>
              <a:t>调制、无信道编码、</a:t>
            </a:r>
            <a:r>
              <a:rPr lang="en-US" altLang="zh-CN" sz="2000" dirty="0">
                <a:latin typeface="微软雅黑" pitchFamily="34" charset="-122"/>
                <a:ea typeface="微软雅黑" pitchFamily="34" charset="-122"/>
              </a:rPr>
              <a:t>Monte Carlo</a:t>
            </a:r>
            <a:r>
              <a:rPr lang="zh-CN" altLang="zh-CN" sz="2000" dirty="0">
                <a:latin typeface="微软雅黑" pitchFamily="34" charset="-122"/>
                <a:ea typeface="微软雅黑" pitchFamily="34" charset="-122"/>
              </a:rPr>
              <a:t>仿真方法，信道的状态信息对接收节点是已知的，对发送节点是未知的。接收节点对接收到的信号采用相关检测。源节点与中继节点之间以及二者和目的节点之间的信道是相互独立的，均服从瑞利慢衰落。</a:t>
            </a:r>
          </a:p>
        </p:txBody>
      </p:sp>
    </p:spTree>
    <p:extLst>
      <p:ext uri="{BB962C8B-B14F-4D97-AF65-F5344CB8AC3E}">
        <p14:creationId xmlns:p14="http://schemas.microsoft.com/office/powerpoint/2010/main" val="599694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405785"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209023" y="513189"/>
            <a:ext cx="2698176" cy="523220"/>
          </a:xfrm>
          <a:prstGeom prst="rect">
            <a:avLst/>
          </a:prstGeom>
        </p:spPr>
        <p:txBody>
          <a:bodyPr wrap="none">
            <a:spAutoFit/>
          </a:bodyPr>
          <a:lstStyle/>
          <a:p>
            <a:pPr algn="ctr"/>
            <a:r>
              <a:rPr lang="zh-CN" altLang="zh-CN" sz="2800" dirty="0">
                <a:latin typeface="微软雅黑" pitchFamily="34" charset="-122"/>
                <a:ea typeface="微软雅黑" pitchFamily="34" charset="-122"/>
              </a:rPr>
              <a:t>各协作策略仿真</a:t>
            </a:r>
            <a:endParaRPr lang="zh-CN" altLang="en-US" sz="2800" b="1" dirty="0">
              <a:solidFill>
                <a:schemeClr val="tx1">
                  <a:lumMod val="75000"/>
                  <a:lumOff val="25000"/>
                </a:schemeClr>
              </a:solidFill>
              <a:latin typeface="微软雅黑" pitchFamily="34" charset="-122"/>
              <a:ea typeface="微软雅黑" pitchFamily="34" charset="-122"/>
              <a:cs typeface="+mn-ea"/>
              <a:sym typeface="+mn-lt"/>
            </a:endParaRPr>
          </a:p>
        </p:txBody>
      </p:sp>
      <p:sp>
        <p:nvSpPr>
          <p:cNvPr id="6" name="TextBox 5"/>
          <p:cNvSpPr txBox="1"/>
          <p:nvPr/>
        </p:nvSpPr>
        <p:spPr>
          <a:xfrm>
            <a:off x="2387597" y="2874376"/>
            <a:ext cx="7391401" cy="1015663"/>
          </a:xfrm>
          <a:prstGeom prst="rect">
            <a:avLst/>
          </a:prstGeom>
          <a:noFill/>
        </p:spPr>
        <p:txBody>
          <a:bodyPr wrap="square" rtlCol="0">
            <a:spAutoFit/>
          </a:bodyPr>
          <a:lstStyle/>
          <a:p>
            <a:r>
              <a:rPr lang="en-US" altLang="zh-CN" sz="2000" dirty="0" smtClean="0"/>
              <a:t>       </a:t>
            </a:r>
            <a:r>
              <a:rPr lang="zh-CN" altLang="zh-CN" sz="2000" dirty="0" smtClean="0"/>
              <a:t>以</a:t>
            </a:r>
            <a:r>
              <a:rPr lang="zh-CN" altLang="zh-CN" sz="2000" dirty="0"/>
              <a:t>下行链路为例，对卫星协作传输采用无协作、</a:t>
            </a:r>
            <a:r>
              <a:rPr lang="en-US" altLang="zh-CN" sz="2000" dirty="0"/>
              <a:t>AF</a:t>
            </a:r>
            <a:r>
              <a:rPr lang="zh-CN" altLang="zh-CN" sz="2000" dirty="0"/>
              <a:t>协作和</a:t>
            </a:r>
            <a:r>
              <a:rPr lang="en-US" altLang="zh-CN" sz="2000" dirty="0"/>
              <a:t>DF</a:t>
            </a:r>
            <a:r>
              <a:rPr lang="zh-CN" altLang="zh-CN" sz="2000" dirty="0"/>
              <a:t>协作进行仿真，得到不同信噪比的理论误码率曲线和实际误码率曲线图。</a:t>
            </a:r>
            <a:endParaRPr lang="zh-CN"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988829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ERA\Desktop\协作通信期末论文\20.pn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0000"/>
                    </a14:imgEffect>
                  </a14:imgLayer>
                </a14:imgProps>
              </a:ext>
              <a:ext uri="{28A0092B-C50C-407E-A947-70E740481C1C}">
                <a14:useLocalDpi xmlns:a14="http://schemas.microsoft.com/office/drawing/2010/main" val="0"/>
              </a:ext>
            </a:extLst>
          </a:blip>
          <a:srcRect/>
          <a:stretch>
            <a:fillRect/>
          </a:stretch>
        </p:blipFill>
        <p:spPr bwMode="auto">
          <a:xfrm>
            <a:off x="2579687" y="425616"/>
            <a:ext cx="6869113" cy="515285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652331" y="5622407"/>
            <a:ext cx="2723823" cy="369332"/>
          </a:xfrm>
          <a:prstGeom prst="rect">
            <a:avLst/>
          </a:prstGeom>
        </p:spPr>
        <p:txBody>
          <a:bodyPr wrap="none">
            <a:spAutoFit/>
          </a:bodyPr>
          <a:lstStyle/>
          <a:p>
            <a:r>
              <a:rPr lang="zh-CN" altLang="zh-CN" b="1" dirty="0"/>
              <a:t>三种传输方式理论误码率</a:t>
            </a:r>
          </a:p>
        </p:txBody>
      </p:sp>
    </p:spTree>
    <p:extLst>
      <p:ext uri="{BB962C8B-B14F-4D97-AF65-F5344CB8AC3E}">
        <p14:creationId xmlns:p14="http://schemas.microsoft.com/office/powerpoint/2010/main" val="767876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ERA\Desktop\协作通信期末论文\10.pn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18000"/>
                    </a14:imgEffect>
                  </a14:imgLayer>
                </a14:imgProps>
              </a:ext>
              <a:ext uri="{28A0092B-C50C-407E-A947-70E740481C1C}">
                <a14:useLocalDpi xmlns:a14="http://schemas.microsoft.com/office/drawing/2010/main" val="0"/>
              </a:ext>
            </a:extLst>
          </a:blip>
          <a:srcRect/>
          <a:stretch>
            <a:fillRect/>
          </a:stretch>
        </p:blipFill>
        <p:spPr bwMode="auto">
          <a:xfrm>
            <a:off x="2592387" y="482809"/>
            <a:ext cx="6589713" cy="494326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538031" y="5548868"/>
            <a:ext cx="2723823" cy="369332"/>
          </a:xfrm>
          <a:prstGeom prst="rect">
            <a:avLst/>
          </a:prstGeom>
        </p:spPr>
        <p:txBody>
          <a:bodyPr wrap="none">
            <a:spAutoFit/>
          </a:bodyPr>
          <a:lstStyle/>
          <a:p>
            <a:r>
              <a:rPr lang="zh-CN" altLang="zh-CN" b="1" dirty="0" smtClean="0"/>
              <a:t>三</a:t>
            </a:r>
            <a:r>
              <a:rPr lang="zh-CN" altLang="zh-CN" b="1" dirty="0"/>
              <a:t>种传输方式实际误码率</a:t>
            </a:r>
          </a:p>
        </p:txBody>
      </p:sp>
    </p:spTree>
    <p:extLst>
      <p:ext uri="{BB962C8B-B14F-4D97-AF65-F5344CB8AC3E}">
        <p14:creationId xmlns:p14="http://schemas.microsoft.com/office/powerpoint/2010/main" val="47082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ERA\Desktop\协作通信期末论文\30.pn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0000"/>
                    </a14:imgEffect>
                  </a14:imgLayer>
                </a14:imgProps>
              </a:ext>
              <a:ext uri="{28A0092B-C50C-407E-A947-70E740481C1C}">
                <a14:useLocalDpi xmlns:a14="http://schemas.microsoft.com/office/drawing/2010/main" val="0"/>
              </a:ext>
            </a:extLst>
          </a:blip>
          <a:srcRect/>
          <a:stretch>
            <a:fillRect/>
          </a:stretch>
        </p:blipFill>
        <p:spPr bwMode="auto">
          <a:xfrm>
            <a:off x="2782886" y="520887"/>
            <a:ext cx="6742113" cy="50575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214949" y="5584309"/>
            <a:ext cx="3877985" cy="369332"/>
          </a:xfrm>
          <a:prstGeom prst="rect">
            <a:avLst/>
          </a:prstGeom>
        </p:spPr>
        <p:txBody>
          <a:bodyPr wrap="none">
            <a:spAutoFit/>
          </a:bodyPr>
          <a:lstStyle/>
          <a:p>
            <a:r>
              <a:rPr lang="zh-CN" altLang="zh-CN" b="1" dirty="0"/>
              <a:t>两种协作方式实际与理论误码率对比</a:t>
            </a:r>
            <a:endParaRPr lang="zh-CN" altLang="en-US" b="1" dirty="0"/>
          </a:p>
        </p:txBody>
      </p:sp>
    </p:spTree>
    <p:extLst>
      <p:ext uri="{BB962C8B-B14F-4D97-AF65-F5344CB8AC3E}">
        <p14:creationId xmlns:p14="http://schemas.microsoft.com/office/powerpoint/2010/main" val="4262678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405785"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198370" y="505678"/>
            <a:ext cx="3057248" cy="523220"/>
          </a:xfrm>
          <a:prstGeom prst="rect">
            <a:avLst/>
          </a:prstGeom>
        </p:spPr>
        <p:txBody>
          <a:bodyPr wrap="none">
            <a:spAutoFit/>
          </a:bodyPr>
          <a:lstStyle/>
          <a:p>
            <a:pPr algn="ctr"/>
            <a:r>
              <a:rPr lang="zh-CN" altLang="en-US" sz="2800" dirty="0" smtClean="0">
                <a:latin typeface="微软雅黑" pitchFamily="34" charset="-122"/>
                <a:ea typeface="微软雅黑" pitchFamily="34" charset="-122"/>
              </a:rPr>
              <a:t>卫星</a:t>
            </a:r>
            <a:r>
              <a:rPr lang="zh-CN" altLang="zh-CN" sz="2800" dirty="0" smtClean="0">
                <a:latin typeface="微软雅黑" pitchFamily="34" charset="-122"/>
                <a:ea typeface="微软雅黑" pitchFamily="34" charset="-122"/>
              </a:rPr>
              <a:t>协作策略</a:t>
            </a:r>
            <a:r>
              <a:rPr lang="zh-CN" altLang="en-US" sz="2800" dirty="0" smtClean="0">
                <a:latin typeface="微软雅黑" pitchFamily="34" charset="-122"/>
                <a:ea typeface="微软雅黑" pitchFamily="34" charset="-122"/>
              </a:rPr>
              <a:t>选择</a:t>
            </a:r>
            <a:endParaRPr lang="zh-CN" altLang="en-US" sz="2800" b="1" dirty="0">
              <a:solidFill>
                <a:schemeClr val="tx1">
                  <a:lumMod val="75000"/>
                  <a:lumOff val="25000"/>
                </a:schemeClr>
              </a:solidFill>
              <a:latin typeface="微软雅黑" pitchFamily="34" charset="-122"/>
              <a:ea typeface="微软雅黑" pitchFamily="34" charset="-122"/>
              <a:cs typeface="+mn-ea"/>
              <a:sym typeface="+mn-lt"/>
            </a:endParaRPr>
          </a:p>
        </p:txBody>
      </p:sp>
      <p:sp>
        <p:nvSpPr>
          <p:cNvPr id="6" name="TextBox 5"/>
          <p:cNvSpPr txBox="1"/>
          <p:nvPr/>
        </p:nvSpPr>
        <p:spPr>
          <a:xfrm>
            <a:off x="2604975" y="2045624"/>
            <a:ext cx="6754926" cy="1938992"/>
          </a:xfrm>
          <a:prstGeom prst="rect">
            <a:avLst/>
          </a:prstGeom>
          <a:noFill/>
        </p:spPr>
        <p:txBody>
          <a:bodyPr wrap="square" rtlCol="0">
            <a:spAutoFit/>
          </a:bodyPr>
          <a:lstStyle/>
          <a:p>
            <a:r>
              <a:rPr lang="zh-CN" altLang="zh-CN" sz="2000" dirty="0"/>
              <a:t>可以看出，采用</a:t>
            </a:r>
            <a:r>
              <a:rPr lang="en-US" altLang="zh-CN" sz="2000" dirty="0"/>
              <a:t>AF</a:t>
            </a:r>
            <a:r>
              <a:rPr lang="zh-CN" altLang="zh-CN" sz="2000" dirty="0"/>
              <a:t>协作和</a:t>
            </a:r>
            <a:r>
              <a:rPr lang="en-US" altLang="zh-CN" sz="2000" dirty="0"/>
              <a:t>DF</a:t>
            </a:r>
            <a:r>
              <a:rPr lang="zh-CN" altLang="zh-CN" sz="2000" dirty="0"/>
              <a:t>协作的卫星协作通信系统，其误码率明显低于非协作直传系统</a:t>
            </a:r>
            <a:r>
              <a:rPr lang="zh-CN" altLang="zh-CN" sz="2000" dirty="0" smtClean="0"/>
              <a:t>。</a:t>
            </a:r>
            <a:r>
              <a:rPr lang="zh-CN" altLang="zh-CN" sz="2000" dirty="0"/>
              <a:t>同时可以看出，</a:t>
            </a:r>
            <a:r>
              <a:rPr lang="en-US" altLang="zh-CN" sz="2000" dirty="0"/>
              <a:t>DF</a:t>
            </a:r>
            <a:r>
              <a:rPr lang="zh-CN" altLang="zh-CN" sz="2000" dirty="0"/>
              <a:t>协作能要稍优于</a:t>
            </a:r>
            <a:r>
              <a:rPr lang="en-US" altLang="zh-CN" sz="2000" dirty="0"/>
              <a:t>AF</a:t>
            </a:r>
            <a:r>
              <a:rPr lang="zh-CN" altLang="zh-CN" sz="2000" dirty="0"/>
              <a:t>协作</a:t>
            </a:r>
            <a:r>
              <a:rPr lang="zh-CN" altLang="zh-CN" sz="2000" dirty="0" smtClean="0"/>
              <a:t>。</a:t>
            </a:r>
            <a:r>
              <a:rPr lang="zh-CN" altLang="zh-CN" sz="2000" dirty="0"/>
              <a:t>考虑到卫星系统的高成本以及</a:t>
            </a:r>
            <a:r>
              <a:rPr lang="en-US" altLang="zh-CN" sz="2000" dirty="0"/>
              <a:t>DF</a:t>
            </a:r>
            <a:r>
              <a:rPr lang="zh-CN" altLang="zh-CN" sz="2000" dirty="0"/>
              <a:t>协作对设备的高要求与性能提升有限之间的矛盾，我们</a:t>
            </a:r>
            <a:r>
              <a:rPr lang="zh-CN" altLang="zh-CN" sz="2000" dirty="0" smtClean="0"/>
              <a:t>考虑</a:t>
            </a:r>
            <a:r>
              <a:rPr lang="zh-CN" altLang="en-US" sz="2000" dirty="0" smtClean="0"/>
              <a:t>选择</a:t>
            </a:r>
            <a:r>
              <a:rPr lang="en-US" altLang="zh-CN" sz="2000" dirty="0" smtClean="0"/>
              <a:t>AF</a:t>
            </a:r>
            <a:r>
              <a:rPr lang="zh-CN" altLang="en-US" sz="2000" dirty="0" smtClean="0"/>
              <a:t>协作作为卫星的协作策略，并</a:t>
            </a:r>
            <a:r>
              <a:rPr lang="zh-CN" altLang="zh-CN" sz="2000" dirty="0" smtClean="0"/>
              <a:t>对</a:t>
            </a:r>
            <a:r>
              <a:rPr lang="en-US" altLang="zh-CN" sz="2000" dirty="0"/>
              <a:t>AF</a:t>
            </a:r>
            <a:r>
              <a:rPr lang="zh-CN" altLang="zh-CN" sz="2000" dirty="0"/>
              <a:t>协作进行优化，使之性能进一步提升。</a:t>
            </a:r>
            <a:endParaRPr lang="zh-CN"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854579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a:t>
            </a:r>
            <a:r>
              <a:rPr lang="en-US" altLang="zh-CN" sz="4400" dirty="0" smtClean="0">
                <a:solidFill>
                  <a:schemeClr val="bg1"/>
                </a:solidFill>
                <a:effectLst>
                  <a:outerShdw blurRad="38100" dist="38100" dir="2700000" algn="tl">
                    <a:srgbClr val="000000">
                      <a:alpha val="43137"/>
                    </a:srgbClr>
                  </a:outerShdw>
                </a:effectLst>
                <a:cs typeface="+mn-ea"/>
                <a:sym typeface="+mn-lt"/>
              </a:rPr>
              <a:t>3</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smtClean="0">
                <a:cs typeface="+mn-ea"/>
                <a:sym typeface="+mn-lt"/>
              </a:rPr>
              <a:t>功率分配算法</a:t>
            </a:r>
            <a:endParaRPr lang="zh-CN" altLang="en-US" sz="2000" b="1" dirty="0">
              <a:cs typeface="+mn-ea"/>
              <a:sym typeface="+mn-lt"/>
            </a:endParaRPr>
          </a:p>
        </p:txBody>
      </p:sp>
    </p:spTree>
    <p:extLst>
      <p:ext uri="{BB962C8B-B14F-4D97-AF65-F5344CB8AC3E}">
        <p14:creationId xmlns:p14="http://schemas.microsoft.com/office/powerpoint/2010/main" val="301036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747632" y="505678"/>
            <a:ext cx="198003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误码率性能</a:t>
            </a:r>
            <a:endParaRPr lang="zh-CN" altLang="en-US" sz="2800" b="1" dirty="0">
              <a:solidFill>
                <a:schemeClr val="tx1">
                  <a:lumMod val="75000"/>
                  <a:lumOff val="25000"/>
                </a:schemeClr>
              </a:solidFill>
              <a:cs typeface="+mn-ea"/>
              <a:sym typeface="+mn-lt"/>
            </a:endParaRPr>
          </a:p>
        </p:txBody>
      </p:sp>
      <p:sp>
        <p:nvSpPr>
          <p:cNvPr id="6" name="TextBox 5"/>
          <p:cNvSpPr txBox="1"/>
          <p:nvPr/>
        </p:nvSpPr>
        <p:spPr>
          <a:xfrm>
            <a:off x="2755899" y="1373772"/>
            <a:ext cx="7112002" cy="1015663"/>
          </a:xfrm>
          <a:prstGeom prst="rect">
            <a:avLst/>
          </a:prstGeom>
          <a:noFill/>
        </p:spPr>
        <p:txBody>
          <a:bodyPr wrap="square" rtlCol="0">
            <a:spAutoFit/>
          </a:bodyPr>
          <a:lstStyle/>
          <a:p>
            <a:r>
              <a:rPr lang="zh-CN" altLang="en-US" sz="2000" dirty="0" smtClean="0"/>
              <a:t>      为了方便计算，选择单中继</a:t>
            </a:r>
            <a:r>
              <a:rPr lang="en-US" altLang="zh-CN" sz="2000" dirty="0" smtClean="0"/>
              <a:t>AF</a:t>
            </a:r>
            <a:r>
              <a:rPr lang="zh-CN" altLang="en-US" sz="2000" dirty="0" smtClean="0"/>
              <a:t>协作策略。</a:t>
            </a:r>
            <a:r>
              <a:rPr lang="zh-CN" altLang="zh-CN" sz="2000" dirty="0" smtClean="0"/>
              <a:t>假定</a:t>
            </a:r>
            <a:r>
              <a:rPr lang="zh-CN" altLang="zh-CN" sz="2000" dirty="0"/>
              <a:t>所传输的信号功率归一化，采用</a:t>
            </a:r>
            <a:r>
              <a:rPr lang="en-US" altLang="zh-CN" sz="2000" dirty="0"/>
              <a:t>MRC</a:t>
            </a:r>
            <a:r>
              <a:rPr lang="zh-CN" altLang="zh-CN" sz="2000" dirty="0"/>
              <a:t>合并方式</a:t>
            </a:r>
            <a:r>
              <a:rPr lang="zh-CN" altLang="zh-CN" sz="2000" dirty="0" smtClean="0"/>
              <a:t>，</a:t>
            </a:r>
            <a:r>
              <a:rPr lang="zh-CN" altLang="zh-CN" sz="2000" dirty="0"/>
              <a:t>则此单中继模型下的</a:t>
            </a:r>
            <a:r>
              <a:rPr lang="en-US" altLang="zh-CN" sz="2000" dirty="0"/>
              <a:t>AF</a:t>
            </a:r>
            <a:r>
              <a:rPr lang="zh-CN" altLang="zh-CN" sz="2000" dirty="0"/>
              <a:t>协作通信系统的理论信噪比为：</a:t>
            </a:r>
            <a:endParaRPr lang="zh-CN" altLang="zh-CN" sz="2000" dirty="0">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4" name="矩形 3"/>
              <p:cNvSpPr/>
              <p:nvPr/>
            </p:nvSpPr>
            <p:spPr>
              <a:xfrm>
                <a:off x="5434913" y="2402146"/>
                <a:ext cx="1243097" cy="4315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a:latin typeface="Times New Roman" pitchFamily="18" charset="0"/>
                          <a:cs typeface="Times New Roman" pitchFamily="18" charset="0"/>
                        </a:rPr>
                        <m:t>γ</m:t>
                      </m:r>
                      <m:r>
                        <m:rPr>
                          <m:nor/>
                        </m:rPr>
                        <a:rPr lang="en-US" altLang="zh-CN" sz="2000" b="1">
                          <a:latin typeface="Times New Roman" pitchFamily="18" charset="0"/>
                          <a:cs typeface="Times New Roman" pitchFamily="18" charset="0"/>
                        </a:rPr>
                        <m:t>=</m:t>
                      </m:r>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γ</m:t>
                          </m:r>
                        </m:e>
                        <m:sub>
                          <m:r>
                            <m:rPr>
                              <m:nor/>
                            </m:rPr>
                            <a:rPr lang="en-US" altLang="zh-CN" sz="2000" b="1">
                              <a:latin typeface="Times New Roman" pitchFamily="18" charset="0"/>
                              <a:cs typeface="Times New Roman" pitchFamily="18" charset="0"/>
                            </a:rPr>
                            <m:t>1</m:t>
                          </m:r>
                        </m:sub>
                      </m:sSub>
                      <m:r>
                        <m:rPr>
                          <m:nor/>
                        </m:rPr>
                        <a:rPr lang="en-US" altLang="zh-CN" sz="2000" b="1">
                          <a:latin typeface="Times New Roman" pitchFamily="18" charset="0"/>
                          <a:cs typeface="Times New Roman" pitchFamily="18" charset="0"/>
                        </a:rPr>
                        <m:t>+</m:t>
                      </m:r>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γ</m:t>
                          </m:r>
                        </m:e>
                        <m:sub>
                          <m:r>
                            <m:rPr>
                              <m:nor/>
                            </m:rPr>
                            <a:rPr lang="en-US" altLang="zh-CN" sz="2000" b="1">
                              <a:latin typeface="Times New Roman" pitchFamily="18" charset="0"/>
                              <a:cs typeface="Times New Roman" pitchFamily="18" charset="0"/>
                            </a:rPr>
                            <m:t>2 </m:t>
                          </m:r>
                        </m:sub>
                      </m:sSub>
                    </m:oMath>
                  </m:oMathPara>
                </a14:m>
                <a:endParaRPr lang="zh-CN" altLang="en-US" sz="2000" b="1" dirty="0">
                  <a:latin typeface="Times New Roman" pitchFamily="18" charset="0"/>
                  <a:cs typeface="Times New Roman"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5434913" y="2402146"/>
                <a:ext cx="1243097" cy="431528"/>
              </a:xfrm>
              <a:prstGeom prst="rect">
                <a:avLst/>
              </a:prstGeom>
              <a:blipFill rotWithShape="1">
                <a:blip r:embed="rId2"/>
                <a:stretch>
                  <a:fillRect b="-98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4516708" y="2993922"/>
                <a:ext cx="3393301" cy="1173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γ</m:t>
                          </m:r>
                        </m:e>
                        <m:sub>
                          <m:r>
                            <m:rPr>
                              <m:nor/>
                            </m:rPr>
                            <a:rPr lang="en-US" altLang="zh-CN" sz="2000" b="1">
                              <a:latin typeface="Times New Roman" pitchFamily="18" charset="0"/>
                              <a:cs typeface="Times New Roman" pitchFamily="18" charset="0"/>
                            </a:rPr>
                            <m:t>1</m:t>
                          </m:r>
                        </m:sub>
                      </m:sSub>
                      <m:r>
                        <m:rPr>
                          <m:nor/>
                        </m:rPr>
                        <a:rPr lang="en-US" altLang="zh-CN" sz="2000" b="1">
                          <a:latin typeface="Times New Roman" pitchFamily="18" charset="0"/>
                          <a:cs typeface="Times New Roman" pitchFamily="18" charset="0"/>
                        </a:rPr>
                        <m:t>=</m:t>
                      </m:r>
                      <m:f>
                        <m:fPr>
                          <m:ctrlPr>
                            <a:rPr lang="zh-CN" altLang="zh-CN" sz="2000" b="1" i="1">
                              <a:latin typeface="Cambria Math"/>
                            </a:rPr>
                          </m:ctrlPr>
                        </m:fPr>
                        <m:num>
                          <m:sSup>
                            <m:sSupPr>
                              <m:ctrlPr>
                                <a:rPr lang="zh-CN" altLang="zh-CN" sz="2000" b="1" i="1">
                                  <a:latin typeface="Cambria Math"/>
                                </a:rPr>
                              </m:ctrlPr>
                            </m:sSupPr>
                            <m:e>
                              <m:d>
                                <m:dPr>
                                  <m:begChr m:val="|"/>
                                  <m:endChr m:val="|"/>
                                  <m:ctrlPr>
                                    <a:rPr lang="zh-CN" altLang="zh-CN" sz="2000" b="1" i="1">
                                      <a:latin typeface="Cambria Math"/>
                                    </a:rPr>
                                  </m:ctrlPr>
                                </m:dPr>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a</m:t>
                                      </m:r>
                                    </m:e>
                                    <m:sub>
                                      <m:r>
                                        <m:rPr>
                                          <m:nor/>
                                        </m:rPr>
                                        <a:rPr lang="en-US" altLang="zh-CN" sz="2000" b="1">
                                          <a:latin typeface="Times New Roman" pitchFamily="18" charset="0"/>
                                          <a:cs typeface="Times New Roman" pitchFamily="18" charset="0"/>
                                        </a:rPr>
                                        <m:t>1</m:t>
                                      </m:r>
                                    </m:sub>
                                  </m:sSub>
                                  <m:rad>
                                    <m:radPr>
                                      <m:degHide m:val="on"/>
                                      <m:ctrlPr>
                                        <a:rPr lang="zh-CN" altLang="zh-CN" sz="2000" b="1" i="1">
                                          <a:latin typeface="Cambria Math"/>
                                        </a:rPr>
                                      </m:ctrlPr>
                                    </m:radPr>
                                    <m:deg/>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P</m:t>
                                          </m:r>
                                        </m:e>
                                        <m:sub>
                                          <m:r>
                                            <m:rPr>
                                              <m:nor/>
                                            </m:rPr>
                                            <a:rPr lang="en-US" altLang="zh-CN" sz="2000" b="1">
                                              <a:latin typeface="Times New Roman" pitchFamily="18" charset="0"/>
                                              <a:cs typeface="Times New Roman" pitchFamily="18" charset="0"/>
                                            </a:rPr>
                                            <m:t>s</m:t>
                                          </m:r>
                                        </m:sub>
                                      </m:sSub>
                                    </m:e>
                                  </m:rad>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h</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Sub>
                                </m:e>
                              </m:d>
                            </m:e>
                            <m:sup>
                              <m:r>
                                <m:rPr>
                                  <m:nor/>
                                </m:rPr>
                                <a:rPr lang="en-US" altLang="zh-CN" sz="2000" b="1">
                                  <a:latin typeface="Times New Roman" pitchFamily="18" charset="0"/>
                                  <a:cs typeface="Times New Roman" pitchFamily="18" charset="0"/>
                                </a:rPr>
                                <m:t>2</m:t>
                              </m:r>
                            </m:sup>
                          </m:sSup>
                        </m:num>
                        <m:den>
                          <m:sSup>
                            <m:sSupPr>
                              <m:ctrlPr>
                                <a:rPr lang="zh-CN" altLang="zh-CN" sz="2000" b="1" i="1">
                                  <a:latin typeface="Cambria Math"/>
                                </a:rPr>
                              </m:ctrlPr>
                            </m:sSupPr>
                            <m:e>
                              <m:d>
                                <m:dPr>
                                  <m:begChr m:val="|"/>
                                  <m:endChr m:val="|"/>
                                  <m:ctrlPr>
                                    <a:rPr lang="zh-CN" altLang="zh-CN" sz="2000" b="1" i="1">
                                      <a:latin typeface="Cambria Math"/>
                                    </a:rPr>
                                  </m:ctrlPr>
                                </m:dPr>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a</m:t>
                                      </m:r>
                                    </m:e>
                                    <m:sub>
                                      <m:r>
                                        <m:rPr>
                                          <m:nor/>
                                        </m:rPr>
                                        <a:rPr lang="en-US" altLang="zh-CN" sz="2000" b="1">
                                          <a:latin typeface="Times New Roman" pitchFamily="18" charset="0"/>
                                          <a:cs typeface="Times New Roman" pitchFamily="18" charset="0"/>
                                        </a:rPr>
                                        <m:t>1</m:t>
                                      </m:r>
                                    </m:sub>
                                  </m:sSub>
                                </m:e>
                              </m:d>
                            </m:e>
                            <m:sup>
                              <m:r>
                                <m:rPr>
                                  <m:nor/>
                                </m:rPr>
                                <a:rPr lang="en-US" altLang="zh-CN" sz="2000" b="1">
                                  <a:latin typeface="Times New Roman" pitchFamily="18" charset="0"/>
                                  <a:cs typeface="Times New Roman" pitchFamily="18" charset="0"/>
                                </a:rPr>
                                <m:t>2</m:t>
                              </m:r>
                            </m:sup>
                          </m:sSup>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N</m:t>
                              </m:r>
                            </m:e>
                            <m:sub>
                              <m:r>
                                <m:rPr>
                                  <m:nor/>
                                </m:rPr>
                                <a:rPr lang="en-US" altLang="zh-CN" sz="2000" b="1">
                                  <a:latin typeface="Times New Roman" pitchFamily="18" charset="0"/>
                                  <a:cs typeface="Times New Roman" pitchFamily="18" charset="0"/>
                                </a:rPr>
                                <m:t>0</m:t>
                              </m:r>
                            </m:sub>
                          </m:sSub>
                        </m:den>
                      </m:f>
                      <m:r>
                        <m:rPr>
                          <m:nor/>
                        </m:rPr>
                        <a:rPr lang="en-US" altLang="zh-CN" sz="2000" b="1">
                          <a:latin typeface="Times New Roman" pitchFamily="18" charset="0"/>
                          <a:cs typeface="Times New Roman" pitchFamily="18" charset="0"/>
                        </a:rPr>
                        <m:t>=</m:t>
                      </m:r>
                      <m:f>
                        <m:fPr>
                          <m:ctrlPr>
                            <a:rPr lang="zh-CN" altLang="zh-CN" sz="2000" b="1" i="1">
                              <a:latin typeface="Cambria Math"/>
                            </a:rPr>
                          </m:ctrlPr>
                        </m:fPr>
                        <m:num>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P</m:t>
                              </m:r>
                            </m:e>
                            <m:sub>
                              <m:r>
                                <m:rPr>
                                  <m:nor/>
                                </m:rPr>
                                <a:rPr lang="en-US" altLang="zh-CN" sz="2000" b="1">
                                  <a:latin typeface="Times New Roman" pitchFamily="18" charset="0"/>
                                  <a:cs typeface="Times New Roman" pitchFamily="18" charset="0"/>
                                </a:rPr>
                                <m:t>s</m:t>
                              </m:r>
                            </m:sub>
                          </m:sSub>
                          <m:sSup>
                            <m:sSupPr>
                              <m:ctrlPr>
                                <a:rPr lang="zh-CN" altLang="zh-CN" sz="2000" b="1" i="1">
                                  <a:latin typeface="Cambria Math"/>
                                </a:rPr>
                              </m:ctrlPr>
                            </m:sSupPr>
                            <m:e>
                              <m:r>
                                <m:rPr>
                                  <m:nor/>
                                </m:rPr>
                                <a:rPr lang="en-US" altLang="zh-CN" sz="2000" b="1">
                                  <a:latin typeface="Times New Roman" pitchFamily="18" charset="0"/>
                                  <a:cs typeface="Times New Roman" pitchFamily="18" charset="0"/>
                                </a:rPr>
                                <m:t>|</m:t>
                              </m:r>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h</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Sub>
                              <m:r>
                                <m:rPr>
                                  <m:nor/>
                                </m:rPr>
                                <a:rPr lang="en-US" altLang="zh-CN" sz="2000" b="1">
                                  <a:latin typeface="Times New Roman" pitchFamily="18" charset="0"/>
                                  <a:cs typeface="Times New Roman" pitchFamily="18" charset="0"/>
                                </a:rPr>
                                <m:t>|</m:t>
                              </m:r>
                            </m:e>
                            <m:sup>
                              <m:r>
                                <m:rPr>
                                  <m:nor/>
                                </m:rPr>
                                <a:rPr lang="en-US" altLang="zh-CN" sz="2000" b="1">
                                  <a:latin typeface="Times New Roman" pitchFamily="18" charset="0"/>
                                  <a:cs typeface="Times New Roman" pitchFamily="18" charset="0"/>
                                </a:rPr>
                                <m:t>2</m:t>
                              </m:r>
                            </m:sup>
                          </m:sSup>
                        </m:num>
                        <m:den>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N</m:t>
                              </m:r>
                            </m:e>
                            <m:sub>
                              <m:r>
                                <m:rPr>
                                  <m:nor/>
                                </m:rPr>
                                <a:rPr lang="en-US" altLang="zh-CN" sz="2000" b="1">
                                  <a:latin typeface="Times New Roman" pitchFamily="18" charset="0"/>
                                  <a:cs typeface="Times New Roman" pitchFamily="18" charset="0"/>
                                </a:rPr>
                                <m:t>0</m:t>
                              </m:r>
                            </m:sub>
                          </m:sSub>
                        </m:den>
                      </m:f>
                    </m:oMath>
                  </m:oMathPara>
                </a14:m>
                <a:endParaRPr lang="zh-CN" altLang="en-US" sz="2000" b="1" dirty="0">
                  <a:latin typeface="Times New Roman" pitchFamily="18" charset="0"/>
                  <a:cs typeface="Times New Roman"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4516708" y="2993922"/>
                <a:ext cx="3393301" cy="1173911"/>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4297802" y="4284616"/>
                <a:ext cx="3809697" cy="1284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γ</m:t>
                          </m:r>
                        </m:e>
                        <m:sub>
                          <m:r>
                            <m:rPr>
                              <m:nor/>
                            </m:rPr>
                            <a:rPr lang="en-US" altLang="zh-CN" sz="2000" b="1">
                              <a:latin typeface="Times New Roman" pitchFamily="18" charset="0"/>
                              <a:cs typeface="Times New Roman" pitchFamily="18" charset="0"/>
                            </a:rPr>
                            <m:t>2</m:t>
                          </m:r>
                        </m:sub>
                      </m:sSub>
                      <m:r>
                        <m:rPr>
                          <m:nor/>
                        </m:rPr>
                        <a:rPr lang="en-US" altLang="zh-CN" sz="2000" b="1">
                          <a:latin typeface="Times New Roman" pitchFamily="18" charset="0"/>
                          <a:cs typeface="Times New Roman" pitchFamily="18" charset="0"/>
                        </a:rPr>
                        <m:t>=</m:t>
                      </m:r>
                      <m:f>
                        <m:fPr>
                          <m:ctrlPr>
                            <a:rPr lang="zh-CN" altLang="zh-CN" sz="2000" b="1" i="1">
                              <a:latin typeface="Cambria Math"/>
                            </a:rPr>
                          </m:ctrlPr>
                        </m:fPr>
                        <m:num>
                          <m:r>
                            <m:rPr>
                              <m:nor/>
                            </m:rPr>
                            <a:rPr lang="en-US" altLang="zh-CN" sz="2000" b="1">
                              <a:latin typeface="Times New Roman" pitchFamily="18" charset="0"/>
                              <a:cs typeface="Times New Roman" pitchFamily="18" charset="0"/>
                            </a:rPr>
                            <m:t>1</m:t>
                          </m:r>
                        </m:num>
                        <m:den>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N</m:t>
                              </m:r>
                            </m:e>
                            <m:sub>
                              <m:r>
                                <m:rPr>
                                  <m:nor/>
                                </m:rPr>
                                <a:rPr lang="en-US" altLang="zh-CN" sz="2000" b="1">
                                  <a:latin typeface="Times New Roman" pitchFamily="18" charset="0"/>
                                  <a:cs typeface="Times New Roman" pitchFamily="18" charset="0"/>
                                </a:rPr>
                                <m:t>0</m:t>
                              </m:r>
                            </m:sub>
                          </m:sSub>
                        </m:den>
                      </m:f>
                      <m:f>
                        <m:fPr>
                          <m:ctrlPr>
                            <a:rPr lang="zh-CN" altLang="zh-CN" sz="2000" b="1" i="1">
                              <a:latin typeface="Cambria Math"/>
                            </a:rPr>
                          </m:ctrlPr>
                        </m:fPr>
                        <m:num>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P</m:t>
                              </m:r>
                            </m:e>
                            <m:sub>
                              <m:r>
                                <m:rPr>
                                  <m:nor/>
                                </m:rPr>
                                <a:rPr lang="en-US" altLang="zh-CN" sz="2000" b="1">
                                  <a:latin typeface="Times New Roman" pitchFamily="18" charset="0"/>
                                  <a:cs typeface="Times New Roman" pitchFamily="18" charset="0"/>
                                </a:rPr>
                                <m:t>s</m:t>
                              </m:r>
                            </m:sub>
                          </m:sSub>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P</m:t>
                              </m:r>
                            </m:e>
                            <m:sub>
                              <m:r>
                                <m:rPr>
                                  <m:nor/>
                                </m:rPr>
                                <a:rPr lang="en-US" altLang="zh-CN" sz="2000" b="1">
                                  <a:latin typeface="Times New Roman" pitchFamily="18" charset="0"/>
                                  <a:cs typeface="Times New Roman" pitchFamily="18" charset="0"/>
                                </a:rPr>
                                <m:t>r</m:t>
                              </m:r>
                            </m:sub>
                          </m:sSub>
                          <m:sSup>
                            <m:sSupPr>
                              <m:ctrlPr>
                                <a:rPr lang="zh-CN" altLang="zh-CN" sz="2000" b="1" i="1">
                                  <a:latin typeface="Cambria Math"/>
                                </a:rPr>
                              </m:ctrlPr>
                            </m:sSupPr>
                            <m:e>
                              <m:d>
                                <m:dPr>
                                  <m:begChr m:val="|"/>
                                  <m:endChr m:val="|"/>
                                  <m:ctrlPr>
                                    <a:rPr lang="zh-CN" altLang="zh-CN" sz="2000" b="1" i="1">
                                      <a:latin typeface="Cambria Math"/>
                                    </a:rPr>
                                  </m:ctrlPr>
                                </m:dPr>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h</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r</m:t>
                                      </m:r>
                                    </m:sub>
                                  </m:sSub>
                                </m:e>
                              </m:d>
                            </m:e>
                            <m:sup>
                              <m:r>
                                <m:rPr>
                                  <m:nor/>
                                </m:rPr>
                                <a:rPr lang="en-US" altLang="zh-CN" sz="2000" b="1">
                                  <a:latin typeface="Times New Roman" pitchFamily="18" charset="0"/>
                                  <a:cs typeface="Times New Roman" pitchFamily="18" charset="0"/>
                                </a:rPr>
                                <m:t>2</m:t>
                              </m:r>
                            </m:sup>
                          </m:sSup>
                          <m:sSup>
                            <m:sSupPr>
                              <m:ctrlPr>
                                <a:rPr lang="zh-CN" altLang="zh-CN" sz="2000" b="1" i="1">
                                  <a:latin typeface="Cambria Math"/>
                                </a:rPr>
                              </m:ctrlPr>
                            </m:sSupPr>
                            <m:e>
                              <m:d>
                                <m:dPr>
                                  <m:begChr m:val="|"/>
                                  <m:endChr m:val="|"/>
                                  <m:ctrlPr>
                                    <a:rPr lang="zh-CN" altLang="zh-CN" sz="2000" b="1" i="1">
                                      <a:latin typeface="Cambria Math"/>
                                    </a:rPr>
                                  </m:ctrlPr>
                                </m:dPr>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h</m:t>
                                      </m:r>
                                    </m:e>
                                    <m:sub>
                                      <m:r>
                                        <m:rPr>
                                          <m:nor/>
                                        </m:rPr>
                                        <a:rPr lang="en-US" altLang="zh-CN" sz="2000" b="1">
                                          <a:latin typeface="Times New Roman" pitchFamily="18" charset="0"/>
                                          <a:cs typeface="Times New Roman" pitchFamily="18" charset="0"/>
                                        </a:rPr>
                                        <m:t>r</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Sub>
                                </m:e>
                              </m:d>
                            </m:e>
                            <m:sup>
                              <m:r>
                                <m:rPr>
                                  <m:nor/>
                                </m:rPr>
                                <a:rPr lang="en-US" altLang="zh-CN" sz="2000" b="1">
                                  <a:latin typeface="Times New Roman" pitchFamily="18" charset="0"/>
                                  <a:cs typeface="Times New Roman" pitchFamily="18" charset="0"/>
                                </a:rPr>
                                <m:t>2</m:t>
                              </m:r>
                            </m:sup>
                          </m:sSup>
                        </m:num>
                        <m:den>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P</m:t>
                              </m:r>
                            </m:e>
                            <m:sub>
                              <m:r>
                                <m:rPr>
                                  <m:nor/>
                                </m:rPr>
                                <a:rPr lang="en-US" altLang="zh-CN" sz="2000" b="1">
                                  <a:latin typeface="Times New Roman" pitchFamily="18" charset="0"/>
                                  <a:cs typeface="Times New Roman" pitchFamily="18" charset="0"/>
                                </a:rPr>
                                <m:t>s</m:t>
                              </m:r>
                            </m:sub>
                          </m:sSub>
                          <m:sSup>
                            <m:sSupPr>
                              <m:ctrlPr>
                                <a:rPr lang="zh-CN" altLang="zh-CN" sz="2000" b="1" i="1">
                                  <a:latin typeface="Cambria Math"/>
                                </a:rPr>
                              </m:ctrlPr>
                            </m:sSupPr>
                            <m:e>
                              <m:d>
                                <m:dPr>
                                  <m:begChr m:val="|"/>
                                  <m:endChr m:val="|"/>
                                  <m:ctrlPr>
                                    <a:rPr lang="zh-CN" altLang="zh-CN" sz="2000" b="1" i="1">
                                      <a:latin typeface="Cambria Math"/>
                                    </a:rPr>
                                  </m:ctrlPr>
                                </m:dPr>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h</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r</m:t>
                                      </m:r>
                                    </m:sub>
                                  </m:sSub>
                                </m:e>
                              </m:d>
                            </m:e>
                            <m:sup>
                              <m:r>
                                <m:rPr>
                                  <m:nor/>
                                </m:rPr>
                                <a:rPr lang="en-US" altLang="zh-CN" sz="2000" b="1">
                                  <a:latin typeface="Times New Roman" pitchFamily="18" charset="0"/>
                                  <a:cs typeface="Times New Roman" pitchFamily="18" charset="0"/>
                                </a:rPr>
                                <m:t>2</m:t>
                              </m:r>
                            </m:sup>
                          </m:sSup>
                          <m:r>
                            <m:rPr>
                              <m:nor/>
                            </m:rPr>
                            <a:rPr lang="en-US" altLang="zh-CN" sz="2000" b="1">
                              <a:latin typeface="Times New Roman" pitchFamily="18" charset="0"/>
                              <a:cs typeface="Times New Roman" pitchFamily="18" charset="0"/>
                            </a:rPr>
                            <m:t>+</m:t>
                          </m:r>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P</m:t>
                              </m:r>
                            </m:e>
                            <m:sub>
                              <m:r>
                                <m:rPr>
                                  <m:nor/>
                                </m:rPr>
                                <a:rPr lang="en-US" altLang="zh-CN" sz="2000" b="1">
                                  <a:latin typeface="Times New Roman" pitchFamily="18" charset="0"/>
                                  <a:cs typeface="Times New Roman" pitchFamily="18" charset="0"/>
                                </a:rPr>
                                <m:t>s</m:t>
                              </m:r>
                            </m:sub>
                          </m:sSub>
                          <m:sSup>
                            <m:sSupPr>
                              <m:ctrlPr>
                                <a:rPr lang="zh-CN" altLang="zh-CN" sz="2000" b="1" i="1">
                                  <a:latin typeface="Cambria Math"/>
                                </a:rPr>
                              </m:ctrlPr>
                            </m:sSupPr>
                            <m:e>
                              <m:d>
                                <m:dPr>
                                  <m:begChr m:val="|"/>
                                  <m:endChr m:val="|"/>
                                  <m:ctrlPr>
                                    <a:rPr lang="zh-CN" altLang="zh-CN" sz="2000" b="1" i="1">
                                      <a:latin typeface="Cambria Math"/>
                                    </a:rPr>
                                  </m:ctrlPr>
                                </m:dPr>
                                <m:e>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h</m:t>
                                      </m:r>
                                    </m:e>
                                    <m:sub>
                                      <m:r>
                                        <m:rPr>
                                          <m:nor/>
                                        </m:rPr>
                                        <a:rPr lang="en-US" altLang="zh-CN" sz="2000" b="1">
                                          <a:latin typeface="Times New Roman" pitchFamily="18" charset="0"/>
                                          <a:cs typeface="Times New Roman" pitchFamily="18" charset="0"/>
                                        </a:rPr>
                                        <m:t>r</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Sub>
                                </m:e>
                              </m:d>
                            </m:e>
                            <m:sup>
                              <m:r>
                                <m:rPr>
                                  <m:nor/>
                                </m:rPr>
                                <a:rPr lang="en-US" altLang="zh-CN" sz="2000" b="1">
                                  <a:latin typeface="Times New Roman" pitchFamily="18" charset="0"/>
                                  <a:cs typeface="Times New Roman" pitchFamily="18" charset="0"/>
                                </a:rPr>
                                <m:t>2</m:t>
                              </m:r>
                            </m:sup>
                          </m:sSup>
                          <m:r>
                            <m:rPr>
                              <m:nor/>
                            </m:rPr>
                            <a:rPr lang="en-US" altLang="zh-CN" sz="2000" b="1">
                              <a:latin typeface="Times New Roman" pitchFamily="18" charset="0"/>
                              <a:cs typeface="Times New Roman" pitchFamily="18" charset="0"/>
                            </a:rPr>
                            <m:t>+</m:t>
                          </m:r>
                          <m:sSub>
                            <m:sSubPr>
                              <m:ctrlPr>
                                <a:rPr lang="zh-CN" altLang="zh-CN" sz="2000" b="1" i="1">
                                  <a:latin typeface="Cambria Math"/>
                                </a:rPr>
                              </m:ctrlPr>
                            </m:sSubPr>
                            <m:e>
                              <m:r>
                                <m:rPr>
                                  <m:nor/>
                                </m:rPr>
                                <a:rPr lang="en-US" altLang="zh-CN" sz="2000" b="1">
                                  <a:latin typeface="Times New Roman" pitchFamily="18" charset="0"/>
                                  <a:cs typeface="Times New Roman" pitchFamily="18" charset="0"/>
                                </a:rPr>
                                <m:t>N</m:t>
                              </m:r>
                            </m:e>
                            <m:sub>
                              <m:r>
                                <m:rPr>
                                  <m:nor/>
                                </m:rPr>
                                <a:rPr lang="en-US" altLang="zh-CN" sz="2000" b="1">
                                  <a:latin typeface="Times New Roman" pitchFamily="18" charset="0"/>
                                  <a:cs typeface="Times New Roman" pitchFamily="18" charset="0"/>
                                </a:rPr>
                                <m:t>0</m:t>
                              </m:r>
                            </m:sub>
                          </m:sSub>
                        </m:den>
                      </m:f>
                    </m:oMath>
                  </m:oMathPara>
                </a14:m>
                <a:endParaRPr lang="zh-CN" altLang="en-US" sz="2000" b="1" dirty="0">
                  <a:latin typeface="Times New Roman" pitchFamily="18" charset="0"/>
                  <a:cs typeface="Times New Roman"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4297802" y="4284616"/>
                <a:ext cx="3809697" cy="1284839"/>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5370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747632" y="505678"/>
            <a:ext cx="198003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误码率性能</a:t>
            </a:r>
            <a:endParaRPr lang="zh-CN" altLang="en-US" sz="2800" b="1"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6" name="TextBox 5"/>
              <p:cNvSpPr txBox="1"/>
              <p:nvPr/>
            </p:nvSpPr>
            <p:spPr>
              <a:xfrm>
                <a:off x="3088548" y="1373772"/>
                <a:ext cx="6057901" cy="401007"/>
              </a:xfrm>
              <a:prstGeom prst="rect">
                <a:avLst/>
              </a:prstGeom>
              <a:noFill/>
            </p:spPr>
            <p:txBody>
              <a:bodyPr wrap="square" rtlCol="0">
                <a:spAutoFit/>
              </a:bodyPr>
              <a:lstStyle/>
              <a:p>
                <a:r>
                  <a:rPr lang="zh-CN" altLang="zh-CN" sz="2000" dirty="0"/>
                  <a:t>在大信噪比（</a:t>
                </a:r>
                <a14:m>
                  <m:oMath xmlns:m="http://schemas.openxmlformats.org/officeDocument/2006/math">
                    <m:r>
                      <m:rPr>
                        <m:nor/>
                      </m:rPr>
                      <a:rPr lang="en-US" altLang="zh-CN" sz="2000"/>
                      <m:t>γ</m:t>
                    </m:r>
                    <m:r>
                      <m:rPr>
                        <m:nor/>
                      </m:rPr>
                      <a:rPr lang="en-US" altLang="zh-CN" sz="2000"/>
                      <m:t>≫1</m:t>
                    </m:r>
                  </m:oMath>
                </a14:m>
                <a:r>
                  <a:rPr lang="zh-CN" altLang="zh-CN" sz="2000" dirty="0"/>
                  <a:t>）条件下，误码率近似为：</a:t>
                </a:r>
              </a:p>
            </p:txBody>
          </p:sp>
        </mc:Choice>
        <mc:Fallback xmlns="">
          <p:sp>
            <p:nvSpPr>
              <p:cNvPr id="6" name="TextBox 5"/>
              <p:cNvSpPr txBox="1">
                <a:spLocks noRot="1" noChangeAspect="1" noMove="1" noResize="1" noEditPoints="1" noAdjustHandles="1" noChangeArrowheads="1" noChangeShapeType="1" noTextEdit="1"/>
              </p:cNvSpPr>
              <p:nvPr/>
            </p:nvSpPr>
            <p:spPr>
              <a:xfrm>
                <a:off x="3088548" y="1373772"/>
                <a:ext cx="6057901" cy="401007"/>
              </a:xfrm>
              <a:prstGeom prst="rect">
                <a:avLst/>
              </a:prstGeom>
              <a:blipFill rotWithShape="1">
                <a:blip r:embed="rId2"/>
                <a:stretch>
                  <a:fillRect l="-1108"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5114608" y="2383907"/>
                <a:ext cx="2016898" cy="8732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a:latin typeface="Cambria Math"/>
                            </a:rPr>
                          </m:ctrlPr>
                        </m:sSubPr>
                        <m:e>
                          <m:r>
                            <m:rPr>
                              <m:nor/>
                            </m:rPr>
                            <a:rPr lang="en-US" altLang="zh-CN" sz="2400" b="1">
                              <a:latin typeface="Times New Roman" pitchFamily="18" charset="0"/>
                              <a:cs typeface="Times New Roman" pitchFamily="18" charset="0"/>
                            </a:rPr>
                            <m:t>P</m:t>
                          </m:r>
                        </m:e>
                        <m:sub>
                          <m:r>
                            <m:rPr>
                              <m:nor/>
                            </m:rPr>
                            <a:rPr lang="en-US" altLang="zh-CN" sz="2400" b="1">
                              <a:latin typeface="Times New Roman" pitchFamily="18" charset="0"/>
                              <a:cs typeface="Times New Roman" pitchFamily="18" charset="0"/>
                            </a:rPr>
                            <m:t>e</m:t>
                          </m:r>
                        </m:sub>
                      </m:sSub>
                      <m:r>
                        <m:rPr>
                          <m:nor/>
                        </m:rPr>
                        <a:rPr lang="en-US" altLang="zh-CN" sz="2400" b="1">
                          <a:latin typeface="Times New Roman" pitchFamily="18" charset="0"/>
                          <a:cs typeface="Times New Roman" pitchFamily="18" charset="0"/>
                        </a:rPr>
                        <m:t>≈</m:t>
                      </m:r>
                      <m:f>
                        <m:fPr>
                          <m:ctrlPr>
                            <a:rPr lang="zh-CN" altLang="zh-CN" sz="2400" b="1" i="1">
                              <a:latin typeface="Cambria Math"/>
                            </a:rPr>
                          </m:ctrlPr>
                        </m:fPr>
                        <m:num>
                          <m:r>
                            <m:rPr>
                              <m:nor/>
                            </m:rPr>
                            <a:rPr lang="en-US" altLang="zh-CN" sz="2400" b="1">
                              <a:latin typeface="Times New Roman" pitchFamily="18" charset="0"/>
                              <a:cs typeface="Times New Roman" pitchFamily="18" charset="0"/>
                            </a:rPr>
                            <m:t>1</m:t>
                          </m:r>
                        </m:num>
                        <m:den>
                          <m:r>
                            <m:rPr>
                              <m:nor/>
                            </m:rPr>
                            <a:rPr lang="en-US" altLang="zh-CN" sz="2400" b="1">
                              <a:latin typeface="Times New Roman" pitchFamily="18" charset="0"/>
                              <a:cs typeface="Times New Roman" pitchFamily="18" charset="0"/>
                            </a:rPr>
                            <m:t>2</m:t>
                          </m:r>
                          <m:rad>
                            <m:radPr>
                              <m:degHide m:val="on"/>
                              <m:ctrlPr>
                                <a:rPr lang="zh-CN" altLang="zh-CN" sz="2400" b="1" i="1">
                                  <a:latin typeface="Cambria Math"/>
                                </a:rPr>
                              </m:ctrlPr>
                            </m:radPr>
                            <m:deg/>
                            <m:e>
                              <m:r>
                                <m:rPr>
                                  <m:nor/>
                                </m:rPr>
                                <a:rPr lang="en-US" altLang="zh-CN" sz="2400" b="1">
                                  <a:latin typeface="Times New Roman" pitchFamily="18" charset="0"/>
                                  <a:cs typeface="Times New Roman" pitchFamily="18" charset="0"/>
                                </a:rPr>
                                <m:t>πγ</m:t>
                              </m:r>
                            </m:e>
                          </m:rad>
                        </m:den>
                      </m:f>
                      <m:sSup>
                        <m:sSupPr>
                          <m:ctrlPr>
                            <a:rPr lang="zh-CN" altLang="zh-CN" sz="2400" b="1" i="1">
                              <a:latin typeface="Cambria Math"/>
                            </a:rPr>
                          </m:ctrlPr>
                        </m:sSupPr>
                        <m:e>
                          <m:r>
                            <m:rPr>
                              <m:nor/>
                            </m:rPr>
                            <a:rPr lang="en-US" altLang="zh-CN" sz="2400" b="1">
                              <a:latin typeface="Times New Roman" pitchFamily="18" charset="0"/>
                              <a:cs typeface="Times New Roman" pitchFamily="18" charset="0"/>
                            </a:rPr>
                            <m:t>e</m:t>
                          </m:r>
                        </m:e>
                        <m:sup>
                          <m:r>
                            <m:rPr>
                              <m:nor/>
                            </m:rPr>
                            <a:rPr lang="en-US" altLang="zh-CN" sz="2400" b="1" i="1">
                              <a:latin typeface="Times New Roman" pitchFamily="18" charset="0"/>
                              <a:cs typeface="Times New Roman" pitchFamily="18" charset="0"/>
                            </a:rPr>
                            <m:t>−</m:t>
                          </m:r>
                          <m:r>
                            <m:rPr>
                              <m:nor/>
                            </m:rPr>
                            <a:rPr lang="en-US" altLang="zh-CN" sz="2400" b="1">
                              <a:latin typeface="Times New Roman" pitchFamily="18" charset="0"/>
                              <a:cs typeface="Times New Roman" pitchFamily="18" charset="0"/>
                            </a:rPr>
                            <m:t>γ</m:t>
                          </m:r>
                        </m:sup>
                      </m:sSup>
                    </m:oMath>
                  </m:oMathPara>
                </a14:m>
                <a:endParaRPr lang="zh-CN" altLang="en-US" sz="2400" b="1" dirty="0">
                  <a:latin typeface="Times New Roman" pitchFamily="18" charset="0"/>
                  <a:cs typeface="Times New Roman"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5114608" y="2383907"/>
                <a:ext cx="2016898" cy="873252"/>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矩形 6"/>
          <p:cNvSpPr/>
          <p:nvPr/>
        </p:nvSpPr>
        <p:spPr>
          <a:xfrm>
            <a:off x="2882900" y="3589635"/>
            <a:ext cx="6096000" cy="1015663"/>
          </a:xfrm>
          <a:prstGeom prst="rect">
            <a:avLst/>
          </a:prstGeom>
        </p:spPr>
        <p:txBody>
          <a:bodyPr>
            <a:spAutoFit/>
          </a:bodyPr>
          <a:lstStyle/>
          <a:p>
            <a:r>
              <a:rPr lang="zh-CN" altLang="zh-CN" sz="2000" b="1" dirty="0"/>
              <a:t>对其求一阶导数，恒小于</a:t>
            </a:r>
            <a:r>
              <a:rPr lang="en-US" altLang="zh-CN" sz="2000" b="1" dirty="0"/>
              <a:t>0</a:t>
            </a:r>
            <a:r>
              <a:rPr lang="zh-CN" altLang="zh-CN" sz="2000" b="1" dirty="0"/>
              <a:t>，因此误码率随着信噪比增加而降低。问题就明确为在总功率受限的条件下，实现最大接收信噪比从而实现最小误码率。</a:t>
            </a:r>
            <a:endParaRPr lang="zh-CN" altLang="en-US" sz="2000" b="1" dirty="0"/>
          </a:p>
        </p:txBody>
      </p:sp>
    </p:spTree>
    <p:extLst>
      <p:ext uri="{BB962C8B-B14F-4D97-AF65-F5344CB8AC3E}">
        <p14:creationId xmlns:p14="http://schemas.microsoft.com/office/powerpoint/2010/main" val="4204907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747632" y="505678"/>
            <a:ext cx="198003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误码率性能</a:t>
            </a:r>
            <a:endParaRPr lang="zh-CN" altLang="en-US" sz="2800" b="1"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6" name="TextBox 5"/>
              <p:cNvSpPr txBox="1"/>
              <p:nvPr/>
            </p:nvSpPr>
            <p:spPr>
              <a:xfrm>
                <a:off x="2362200" y="1373772"/>
                <a:ext cx="7264400" cy="707886"/>
              </a:xfrm>
              <a:prstGeom prst="rect">
                <a:avLst/>
              </a:prstGeom>
              <a:noFill/>
            </p:spPr>
            <p:txBody>
              <a:bodyPr wrap="square" rtlCol="0">
                <a:spAutoFit/>
              </a:bodyPr>
              <a:lstStyle/>
              <a:p>
                <a:r>
                  <a:rPr lang="zh-CN" altLang="zh-CN" sz="2000" dirty="0" smtClean="0"/>
                  <a:t>不妨</a:t>
                </a:r>
                <a:r>
                  <a:rPr lang="zh-CN" altLang="zh-CN" sz="2000" dirty="0"/>
                  <a:t>引入功率分配因子。设源节点发射功率为</a:t>
                </a:r>
                <a14:m>
                  <m:oMath xmlns:m="http://schemas.openxmlformats.org/officeDocument/2006/math">
                    <m:r>
                      <m:rPr>
                        <m:nor/>
                      </m:rPr>
                      <a:rPr lang="en-US" altLang="zh-CN" sz="2000"/>
                      <m:t>α</m:t>
                    </m:r>
                    <m:r>
                      <m:rPr>
                        <m:nor/>
                      </m:rPr>
                      <a:rPr lang="en-US" altLang="zh-CN" sz="2000"/>
                      <m:t>(0≤</m:t>
                    </m:r>
                    <m:r>
                      <m:rPr>
                        <m:nor/>
                      </m:rPr>
                      <a:rPr lang="en-US" altLang="zh-CN" sz="2000"/>
                      <m:t>α</m:t>
                    </m:r>
                    <m:r>
                      <m:rPr>
                        <m:nor/>
                      </m:rPr>
                      <a:rPr lang="en-US" altLang="zh-CN" sz="2000"/>
                      <m:t>≤1)</m:t>
                    </m:r>
                  </m:oMath>
                </a14:m>
                <a:r>
                  <a:rPr lang="zh-CN" altLang="zh-CN" sz="2000" dirty="0"/>
                  <a:t>，则中继节点发射功率为</a:t>
                </a:r>
                <a:r>
                  <a:rPr lang="en-US" altLang="zh-CN" sz="2000" dirty="0"/>
                  <a:t>1-</a:t>
                </a:r>
                <a14:m>
                  <m:oMath xmlns:m="http://schemas.openxmlformats.org/officeDocument/2006/math">
                    <m:r>
                      <m:rPr>
                        <m:nor/>
                      </m:rPr>
                      <a:rPr lang="en-US" altLang="zh-CN" sz="2000"/>
                      <m:t>α</m:t>
                    </m:r>
                  </m:oMath>
                </a14:m>
                <a:r>
                  <a:rPr lang="zh-CN" altLang="zh-CN" sz="2000" dirty="0" smtClean="0"/>
                  <a:t>，</a:t>
                </a:r>
                <a:r>
                  <a:rPr lang="zh-CN" altLang="en-US" sz="2000" dirty="0" smtClean="0"/>
                  <a:t>总接收信噪比</a:t>
                </a:r>
                <a:r>
                  <a:rPr lang="zh-CN" altLang="zh-CN" sz="2000" dirty="0" smtClean="0"/>
                  <a:t>变为</a:t>
                </a:r>
                <a:r>
                  <a:rPr lang="zh-CN" altLang="zh-CN"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362200" y="1373772"/>
                <a:ext cx="7264400" cy="707886"/>
              </a:xfrm>
              <a:prstGeom prst="rect">
                <a:avLst/>
              </a:prstGeom>
              <a:blipFill rotWithShape="1">
                <a:blip r:embed="rId2"/>
                <a:stretch>
                  <a:fillRect l="-924" t="-4310" b="-146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3800368" y="2081658"/>
                <a:ext cx="4073872" cy="1165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b="1">
                          <a:latin typeface="Times New Roman" pitchFamily="18" charset="0"/>
                          <a:cs typeface="Times New Roman" pitchFamily="18" charset="0"/>
                        </a:rPr>
                        <m:t>γ</m:t>
                      </m:r>
                      <m:r>
                        <m:rPr>
                          <m:nor/>
                        </m:rPr>
                        <a:rPr lang="en-US" altLang="zh-CN" b="1">
                          <a:latin typeface="Times New Roman" pitchFamily="18" charset="0"/>
                          <a:cs typeface="Times New Roman" pitchFamily="18" charset="0"/>
                        </a:rPr>
                        <m:t>=</m:t>
                      </m:r>
                      <m:f>
                        <m:fPr>
                          <m:ctrlPr>
                            <a:rPr lang="zh-CN" altLang="zh-CN" b="1" i="1">
                              <a:latin typeface="Cambria Math"/>
                            </a:rPr>
                          </m:ctrlPr>
                        </m:fPr>
                        <m:num>
                          <m:r>
                            <m:rPr>
                              <m:nor/>
                            </m:rPr>
                            <a:rPr lang="en-US" altLang="zh-CN" b="1">
                              <a:latin typeface="Times New Roman" pitchFamily="18" charset="0"/>
                              <a:cs typeface="Times New Roman" pitchFamily="18" charset="0"/>
                            </a:rPr>
                            <m:t>α</m:t>
                          </m:r>
                          <m:sSup>
                            <m:sSupPr>
                              <m:ctrlPr>
                                <a:rPr lang="zh-CN" altLang="zh-CN" b="1" i="1">
                                  <a:latin typeface="Cambria Math"/>
                                </a:rPr>
                              </m:ctrlPr>
                            </m:sSupPr>
                            <m:e>
                              <m:r>
                                <m:rPr>
                                  <m:nor/>
                                </m:rPr>
                                <a:rPr lang="en-US" altLang="zh-CN" b="1">
                                  <a:latin typeface="Times New Roman" pitchFamily="18" charset="0"/>
                                  <a:cs typeface="Times New Roman" pitchFamily="18" charset="0"/>
                                </a:rPr>
                                <m:t>|</m:t>
                              </m:r>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r>
                                <m:rPr>
                                  <m:nor/>
                                </m:rPr>
                                <a:rPr lang="en-US" altLang="zh-CN" b="1">
                                  <a:latin typeface="Times New Roman" pitchFamily="18" charset="0"/>
                                  <a:cs typeface="Times New Roman" pitchFamily="18" charset="0"/>
                                </a:rPr>
                                <m:t>|</m:t>
                              </m:r>
                            </m:e>
                            <m:sup>
                              <m:r>
                                <m:rPr>
                                  <m:nor/>
                                </m:rPr>
                                <a:rPr lang="en-US" altLang="zh-CN" b="1">
                                  <a:latin typeface="Times New Roman" pitchFamily="18" charset="0"/>
                                  <a:cs typeface="Times New Roman" pitchFamily="18" charset="0"/>
                                </a:rPr>
                                <m:t>2</m:t>
                              </m:r>
                            </m:sup>
                          </m:sSup>
                        </m:num>
                        <m:den>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den>
                      </m:f>
                      <m:r>
                        <m:rPr>
                          <m:nor/>
                        </m:rPr>
                        <a:rPr lang="en-US" altLang="zh-CN" b="1">
                          <a:latin typeface="Times New Roman" pitchFamily="18" charset="0"/>
                          <a:cs typeface="Times New Roman" pitchFamily="18" charset="0"/>
                        </a:rPr>
                        <m:t>+</m:t>
                      </m:r>
                      <m:f>
                        <m:fPr>
                          <m:ctrlPr>
                            <a:rPr lang="zh-CN" altLang="zh-CN" b="1" i="1">
                              <a:latin typeface="Cambria Math"/>
                            </a:rPr>
                          </m:ctrlPr>
                        </m:fPr>
                        <m:num>
                          <m:r>
                            <m:rPr>
                              <m:nor/>
                            </m:rPr>
                            <a:rPr lang="en-US" altLang="zh-CN" b="1">
                              <a:latin typeface="Times New Roman" pitchFamily="18" charset="0"/>
                              <a:cs typeface="Times New Roman" pitchFamily="18" charset="0"/>
                            </a:rPr>
                            <m:t>1</m:t>
                          </m:r>
                        </m:num>
                        <m:den>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den>
                      </m:f>
                      <m:f>
                        <m:fPr>
                          <m:ctrlPr>
                            <a:rPr lang="zh-CN" altLang="zh-CN" b="1" i="1">
                              <a:latin typeface="Cambria Math"/>
                            </a:rPr>
                          </m:ctrlPr>
                        </m:fPr>
                        <m:num>
                          <m:r>
                            <m:rPr>
                              <m:nor/>
                            </m:rPr>
                            <a:rPr lang="en-US" altLang="zh-CN" b="1">
                              <a:latin typeface="Times New Roman" pitchFamily="18" charset="0"/>
                              <a:cs typeface="Times New Roman" pitchFamily="18" charset="0"/>
                            </a:rPr>
                            <m:t>α</m:t>
                          </m:r>
                          <m:r>
                            <m:rPr>
                              <m:nor/>
                            </m:rPr>
                            <a:rPr lang="en-US" altLang="zh-CN" b="1">
                              <a:latin typeface="Times New Roman" pitchFamily="18" charset="0"/>
                              <a:cs typeface="Times New Roman" pitchFamily="18" charset="0"/>
                            </a:rPr>
                            <m:t>(1</m:t>
                          </m:r>
                          <m:r>
                            <m:rPr>
                              <m:nor/>
                            </m:rPr>
                            <a:rPr lang="en-US" altLang="zh-CN" b="1" i="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r>
                            <m:rPr>
                              <m:nor/>
                            </m:rPr>
                            <a:rPr lang="en-US" altLang="zh-CN" b="1">
                              <a:latin typeface="Times New Roman" pitchFamily="18" charset="0"/>
                              <a:cs typeface="Times New Roman" pitchFamily="18" charset="0"/>
                            </a:rPr>
                            <m:t>)</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num>
                        <m:den>
                          <m:r>
                            <m:rPr>
                              <m:nor/>
                            </m:rPr>
                            <a:rPr lang="en-US" altLang="zh-CN" b="1">
                              <a:latin typeface="Times New Roman" pitchFamily="18" charset="0"/>
                              <a:cs typeface="Times New Roman" pitchFamily="18" charset="0"/>
                            </a:rPr>
                            <m:t>α</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den>
                      </m:f>
                    </m:oMath>
                  </m:oMathPara>
                </a14:m>
                <a:endParaRPr lang="zh-CN" altLang="en-US" b="1" dirty="0">
                  <a:latin typeface="Times New Roman" pitchFamily="18" charset="0"/>
                  <a:cs typeface="Times New Roman"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3800368" y="2081658"/>
                <a:ext cx="4073872" cy="1165384"/>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2760341" y="3352598"/>
                <a:ext cx="6385979" cy="1269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b="1" i="1">
                              <a:latin typeface="Cambria Math"/>
                            </a:rPr>
                          </m:ctrlPr>
                        </m:fPr>
                        <m:num>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γ</m:t>
                          </m:r>
                        </m:num>
                        <m:den>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den>
                      </m:f>
                      <m:r>
                        <m:rPr>
                          <m:nor/>
                        </m:rPr>
                        <a:rPr lang="en-US" altLang="zh-CN" b="1">
                          <a:latin typeface="Times New Roman" pitchFamily="18" charset="0"/>
                          <a:cs typeface="Times New Roman" pitchFamily="18" charset="0"/>
                        </a:rPr>
                        <m:t>=</m:t>
                      </m:r>
                      <m:f>
                        <m:fPr>
                          <m:ctrlPr>
                            <a:rPr lang="zh-CN" altLang="zh-CN" b="1" i="1">
                              <a:latin typeface="Cambria Math"/>
                            </a:rPr>
                          </m:ctrlPr>
                        </m:fPr>
                        <m:num>
                          <m:sSup>
                            <m:sSupPr>
                              <m:ctrlPr>
                                <a:rPr lang="zh-CN" altLang="zh-CN" b="1" i="1">
                                  <a:latin typeface="Cambria Math"/>
                                </a:rPr>
                              </m:ctrlPr>
                            </m:sSupPr>
                            <m:e>
                              <m:r>
                                <m:rPr>
                                  <m:nor/>
                                </m:rPr>
                                <a:rPr lang="en-US" altLang="zh-CN" b="1">
                                  <a:latin typeface="Times New Roman" pitchFamily="18" charset="0"/>
                                  <a:cs typeface="Times New Roman" pitchFamily="18" charset="0"/>
                                </a:rPr>
                                <m:t>|</m:t>
                              </m:r>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r>
                                <m:rPr>
                                  <m:nor/>
                                </m:rPr>
                                <a:rPr lang="en-US" altLang="zh-CN" b="1">
                                  <a:latin typeface="Times New Roman" pitchFamily="18" charset="0"/>
                                  <a:cs typeface="Times New Roman" pitchFamily="18" charset="0"/>
                                </a:rPr>
                                <m:t>|</m:t>
                              </m:r>
                            </m:e>
                            <m:sup>
                              <m:r>
                                <m:rPr>
                                  <m:nor/>
                                </m:rPr>
                                <a:rPr lang="en-US" altLang="zh-CN" b="1">
                                  <a:latin typeface="Times New Roman" pitchFamily="18" charset="0"/>
                                  <a:cs typeface="Times New Roman" pitchFamily="18" charset="0"/>
                                </a:rPr>
                                <m:t>2</m:t>
                              </m:r>
                            </m:sup>
                          </m:sSup>
                        </m:num>
                        <m:den>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den>
                      </m:f>
                      <m:r>
                        <m:rPr>
                          <m:nor/>
                        </m:rPr>
                        <a:rPr lang="en-US" altLang="zh-CN" b="1">
                          <a:latin typeface="Times New Roman" pitchFamily="18" charset="0"/>
                          <a:cs typeface="Times New Roman" pitchFamily="18" charset="0"/>
                        </a:rPr>
                        <m:t>+</m:t>
                      </m:r>
                      <m:f>
                        <m:fPr>
                          <m:ctrlPr>
                            <a:rPr lang="zh-CN" altLang="zh-CN" b="1" i="1">
                              <a:latin typeface="Cambria Math"/>
                            </a:rPr>
                          </m:ctrlPr>
                        </m:fPr>
                        <m:num>
                          <m:r>
                            <m:rPr>
                              <m:nor/>
                            </m:rPr>
                            <a:rPr lang="en-US" altLang="zh-CN" b="1">
                              <a:latin typeface="Times New Roman" pitchFamily="18" charset="0"/>
                              <a:cs typeface="Times New Roman" pitchFamily="18" charset="0"/>
                            </a:rPr>
                            <m:t>1</m:t>
                          </m:r>
                        </m:num>
                        <m:den>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den>
                      </m:f>
                      <m:f>
                        <m:fPr>
                          <m:ctrlPr>
                            <a:rPr lang="zh-CN" altLang="zh-CN" b="1" i="1">
                              <a:latin typeface="Cambria Math"/>
                            </a:rPr>
                          </m:ctrlPr>
                        </m:fPr>
                        <m:num>
                          <m:r>
                            <m:rPr>
                              <m:nor/>
                            </m:rPr>
                            <a:rPr lang="en-US" altLang="zh-CN" b="1">
                              <a:latin typeface="Times New Roman" pitchFamily="18" charset="0"/>
                              <a:cs typeface="Times New Roman" pitchFamily="18" charset="0"/>
                            </a:rPr>
                            <m:t>(1</m:t>
                          </m:r>
                          <m:r>
                            <m:rPr>
                              <m:nor/>
                            </m:rPr>
                            <a:rPr lang="en-US" altLang="zh-CN" b="1" i="1">
                              <a:latin typeface="Times New Roman" pitchFamily="18" charset="0"/>
                              <a:cs typeface="Times New Roman" pitchFamily="18" charset="0"/>
                            </a:rPr>
                            <m:t>−</m:t>
                          </m:r>
                          <m:r>
                            <m:rPr>
                              <m:nor/>
                            </m:rPr>
                            <a:rPr lang="en-US" altLang="zh-CN" b="1">
                              <a:latin typeface="Times New Roman" pitchFamily="18" charset="0"/>
                              <a:cs typeface="Times New Roman" pitchFamily="18" charset="0"/>
                            </a:rPr>
                            <m:t>2</m:t>
                          </m:r>
                          <m:r>
                            <m:rPr>
                              <m:nor/>
                            </m:rPr>
                            <a:rPr lang="en-US" altLang="zh-CN" b="1">
                              <a:latin typeface="Times New Roman" pitchFamily="18" charset="0"/>
                              <a:cs typeface="Times New Roman" pitchFamily="18" charset="0"/>
                            </a:rPr>
                            <m:t>α</m:t>
                          </m:r>
                          <m:r>
                            <m:rPr>
                              <m:nor/>
                            </m:rPr>
                            <a:rPr lang="en-US" altLang="zh-CN" b="1">
                              <a:latin typeface="Times New Roman" pitchFamily="18" charset="0"/>
                              <a:cs typeface="Times New Roman" pitchFamily="18" charset="0"/>
                            </a:rPr>
                            <m:t>)</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sSup>
                            <m:sSupPr>
                              <m:ctrlPr>
                                <a:rPr lang="zh-CN" altLang="zh-CN" b="1" i="1">
                                  <a:latin typeface="Cambria Math"/>
                                </a:rPr>
                              </m:ctrlPr>
                            </m:sSupPr>
                            <m:e>
                              <m:r>
                                <m:rPr>
                                  <m:nor/>
                                </m:rPr>
                                <a:rPr lang="en-US" altLang="zh-CN" b="1">
                                  <a:latin typeface="Times New Roman" pitchFamily="18" charset="0"/>
                                  <a:cs typeface="Times New Roman" pitchFamily="18" charset="0"/>
                                </a:rPr>
                                <m:t>(</m:t>
                              </m:r>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r>
                            <m:rPr>
                              <m:nor/>
                            </m:rPr>
                            <a:rPr lang="en-US" altLang="zh-CN" b="1">
                              <a:latin typeface="Times New Roman" pitchFamily="18" charset="0"/>
                              <a:cs typeface="Times New Roman" pitchFamily="18" charset="0"/>
                            </a:rPr>
                            <m:t>]</m:t>
                          </m:r>
                        </m:num>
                        <m:den>
                          <m:sSup>
                            <m:sSupPr>
                              <m:ctrlPr>
                                <a:rPr lang="zh-CN" altLang="zh-CN" b="1" i="1">
                                  <a:latin typeface="Cambria Math"/>
                                </a:rPr>
                              </m:ctrlPr>
                            </m:sSupPr>
                            <m:e>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r>
                                <m:rPr>
                                  <m:nor/>
                                </m:rPr>
                                <a:rPr lang="en-US" altLang="zh-CN" b="1">
                                  <a:latin typeface="Times New Roman" pitchFamily="18" charset="0"/>
                                  <a:cs typeface="Times New Roman" pitchFamily="18" charset="0"/>
                                </a:rPr>
                                <m:t>)</m:t>
                              </m:r>
                            </m:e>
                            <m:sup>
                              <m:r>
                                <m:rPr>
                                  <m:nor/>
                                </m:rPr>
                                <a:rPr lang="en-US" altLang="zh-CN" b="1">
                                  <a:latin typeface="Times New Roman" pitchFamily="18" charset="0"/>
                                  <a:cs typeface="Times New Roman" pitchFamily="18" charset="0"/>
                                </a:rPr>
                                <m:t>2</m:t>
                              </m:r>
                            </m:sup>
                          </m:sSup>
                        </m:den>
                      </m:f>
                    </m:oMath>
                  </m:oMathPara>
                </a14:m>
                <a:endParaRPr lang="zh-CN" altLang="en-US" b="1" dirty="0">
                  <a:latin typeface="Times New Roman" pitchFamily="18" charset="0"/>
                  <a:cs typeface="Times New Roman"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2760341" y="3352598"/>
                <a:ext cx="6385979" cy="126951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222649" y="4685715"/>
                <a:ext cx="3275640" cy="1269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b="1" i="1">
                          <a:latin typeface="Times New Roman" pitchFamily="18" charset="0"/>
                          <a:cs typeface="Times New Roman" pitchFamily="18" charset="0"/>
                        </a:rPr>
                        <m:t>−</m:t>
                      </m:r>
                      <m:f>
                        <m:fPr>
                          <m:ctrlPr>
                            <a:rPr lang="zh-CN" altLang="zh-CN" b="1" i="1">
                              <a:latin typeface="Cambria Math"/>
                            </a:rPr>
                          </m:ctrlPr>
                        </m:fPr>
                        <m:num>
                          <m:r>
                            <m:rPr>
                              <m:nor/>
                            </m:rPr>
                            <a:rPr lang="en-US" altLang="zh-CN" b="1">
                              <a:latin typeface="Times New Roman" pitchFamily="18" charset="0"/>
                              <a:cs typeface="Times New Roman" pitchFamily="18" charset="0"/>
                            </a:rPr>
                            <m:t>1</m:t>
                          </m:r>
                        </m:num>
                        <m:den>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den>
                      </m:f>
                      <m:f>
                        <m:fPr>
                          <m:ctrlPr>
                            <a:rPr lang="zh-CN" altLang="zh-CN" b="1" i="1">
                              <a:latin typeface="Cambria Math"/>
                            </a:rPr>
                          </m:ctrlPr>
                        </m:fPr>
                        <m:num>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r>
                            <m:rPr>
                              <m:nor/>
                            </m:rPr>
                            <a:rPr lang="en-US" altLang="zh-CN" b="1" i="1">
                              <a:latin typeface="Times New Roman" pitchFamily="18" charset="0"/>
                              <a:cs typeface="Times New Roman" pitchFamily="18" charset="0"/>
                            </a:rPr>
                            <m:t>−</m:t>
                          </m:r>
                          <m:sSup>
                            <m:sSupPr>
                              <m:ctrlPr>
                                <a:rPr lang="zh-CN" altLang="zh-CN" b="1" i="1">
                                  <a:latin typeface="Cambria Math"/>
                                </a:rPr>
                              </m:ctrlPr>
                            </m:sSupPr>
                            <m:e>
                              <m:r>
                                <m:rPr>
                                  <m:nor/>
                                </m:rPr>
                                <a:rPr lang="en-US" altLang="zh-CN" b="1">
                                  <a:latin typeface="Times New Roman" pitchFamily="18" charset="0"/>
                                  <a:cs typeface="Times New Roman" pitchFamily="18" charset="0"/>
                                </a:rPr>
                                <m:t>α</m:t>
                              </m:r>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num>
                        <m:den>
                          <m:sSup>
                            <m:sSupPr>
                              <m:ctrlPr>
                                <a:rPr lang="zh-CN" altLang="zh-CN" b="1" i="1">
                                  <a:latin typeface="Cambria Math"/>
                                </a:rPr>
                              </m:ctrlPr>
                            </m:sSupPr>
                            <m:e>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s</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r</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α</m:t>
                              </m:r>
                              <m:sSup>
                                <m:sSupPr>
                                  <m:ctrlPr>
                                    <a:rPr lang="zh-CN" altLang="zh-CN" b="1" i="1">
                                      <a:latin typeface="Cambria Math"/>
                                    </a:rPr>
                                  </m:ctrlPr>
                                </m:sSupPr>
                                <m:e>
                                  <m:d>
                                    <m:dPr>
                                      <m:begChr m:val="|"/>
                                      <m:endChr m:val="|"/>
                                      <m:ctrlPr>
                                        <a:rPr lang="zh-CN" altLang="zh-CN" b="1" i="1">
                                          <a:latin typeface="Cambria Math"/>
                                        </a:rPr>
                                      </m:ctrlPr>
                                    </m:dPr>
                                    <m:e>
                                      <m:sSub>
                                        <m:sSubPr>
                                          <m:ctrlPr>
                                            <a:rPr lang="zh-CN" altLang="zh-CN" b="1" i="1">
                                              <a:latin typeface="Cambria Math"/>
                                            </a:rPr>
                                          </m:ctrlPr>
                                        </m:sSubPr>
                                        <m:e>
                                          <m:r>
                                            <m:rPr>
                                              <m:nor/>
                                            </m:rPr>
                                            <a:rPr lang="en-US" altLang="zh-CN" b="1">
                                              <a:latin typeface="Times New Roman" pitchFamily="18" charset="0"/>
                                              <a:cs typeface="Times New Roman" pitchFamily="18" charset="0"/>
                                            </a:rPr>
                                            <m:t>h</m:t>
                                          </m:r>
                                        </m:e>
                                        <m:sub>
                                          <m:r>
                                            <m:rPr>
                                              <m:nor/>
                                            </m:rPr>
                                            <a:rPr lang="en-US" altLang="zh-CN" b="1">
                                              <a:latin typeface="Times New Roman" pitchFamily="18" charset="0"/>
                                              <a:cs typeface="Times New Roman" pitchFamily="18" charset="0"/>
                                            </a:rPr>
                                            <m:t>r</m:t>
                                          </m:r>
                                          <m:r>
                                            <m:rPr>
                                              <m:nor/>
                                            </m:rPr>
                                            <a:rPr lang="en-US" altLang="zh-CN" b="1">
                                              <a:latin typeface="Times New Roman" pitchFamily="18" charset="0"/>
                                              <a:cs typeface="Times New Roman" pitchFamily="18" charset="0"/>
                                            </a:rPr>
                                            <m:t>,</m:t>
                                          </m:r>
                                          <m:r>
                                            <m:rPr>
                                              <m:nor/>
                                            </m:rPr>
                                            <a:rPr lang="en-US" altLang="zh-CN" b="1">
                                              <a:latin typeface="Times New Roman" pitchFamily="18" charset="0"/>
                                              <a:cs typeface="Times New Roman" pitchFamily="18" charset="0"/>
                                            </a:rPr>
                                            <m:t>d</m:t>
                                          </m:r>
                                        </m:sub>
                                      </m:sSub>
                                    </m:e>
                                  </m:d>
                                </m:e>
                                <m:sup>
                                  <m:r>
                                    <m:rPr>
                                      <m:nor/>
                                    </m:rPr>
                                    <a:rPr lang="en-US" altLang="zh-CN" b="1">
                                      <a:latin typeface="Times New Roman" pitchFamily="18" charset="0"/>
                                      <a:cs typeface="Times New Roman" pitchFamily="18" charset="0"/>
                                    </a:rPr>
                                    <m:t>2</m:t>
                                  </m:r>
                                </m:sup>
                              </m:sSup>
                              <m:r>
                                <m:rPr>
                                  <m:nor/>
                                </m:rPr>
                                <a:rPr lang="en-US" altLang="zh-CN" b="1">
                                  <a:latin typeface="Times New Roman" pitchFamily="18" charset="0"/>
                                  <a:cs typeface="Times New Roman" pitchFamily="18" charset="0"/>
                                </a:rPr>
                                <m:t>+</m:t>
                              </m:r>
                              <m:sSub>
                                <m:sSubPr>
                                  <m:ctrlPr>
                                    <a:rPr lang="zh-CN" altLang="zh-CN" b="1" i="1">
                                      <a:latin typeface="Cambria Math"/>
                                    </a:rPr>
                                  </m:ctrlPr>
                                </m:sSubPr>
                                <m:e>
                                  <m:r>
                                    <m:rPr>
                                      <m:nor/>
                                    </m:rPr>
                                    <a:rPr lang="en-US" altLang="zh-CN" b="1">
                                      <a:latin typeface="Times New Roman" pitchFamily="18" charset="0"/>
                                      <a:cs typeface="Times New Roman" pitchFamily="18" charset="0"/>
                                    </a:rPr>
                                    <m:t>N</m:t>
                                  </m:r>
                                </m:e>
                                <m:sub>
                                  <m:r>
                                    <m:rPr>
                                      <m:nor/>
                                    </m:rPr>
                                    <a:rPr lang="en-US" altLang="zh-CN" b="1">
                                      <a:latin typeface="Times New Roman" pitchFamily="18" charset="0"/>
                                      <a:cs typeface="Times New Roman" pitchFamily="18" charset="0"/>
                                    </a:rPr>
                                    <m:t>0</m:t>
                                  </m:r>
                                </m:sub>
                              </m:sSub>
                              <m:r>
                                <m:rPr>
                                  <m:nor/>
                                </m:rPr>
                                <a:rPr lang="en-US" altLang="zh-CN" b="1">
                                  <a:latin typeface="Times New Roman" pitchFamily="18" charset="0"/>
                                  <a:cs typeface="Times New Roman" pitchFamily="18" charset="0"/>
                                </a:rPr>
                                <m:t>)</m:t>
                              </m:r>
                            </m:e>
                            <m:sup>
                              <m:r>
                                <m:rPr>
                                  <m:nor/>
                                </m:rPr>
                                <a:rPr lang="en-US" altLang="zh-CN" b="1">
                                  <a:latin typeface="Times New Roman" pitchFamily="18" charset="0"/>
                                  <a:cs typeface="Times New Roman" pitchFamily="18" charset="0"/>
                                </a:rPr>
                                <m:t>2</m:t>
                              </m:r>
                            </m:sup>
                          </m:sSup>
                        </m:den>
                      </m:f>
                    </m:oMath>
                  </m:oMathPara>
                </a14:m>
                <a:endParaRPr lang="zh-CN" altLang="en-US" b="1" dirty="0">
                  <a:latin typeface="Times New Roman" pitchFamily="18" charset="0"/>
                  <a:cs typeface="Times New Roman"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3222649" y="4685715"/>
                <a:ext cx="3275640" cy="1269515"/>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1990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4064012"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370119" y="3195454"/>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3499109" y="3286983"/>
            <a:ext cx="716863" cy="769441"/>
          </a:xfrm>
          <a:prstGeom prst="rect">
            <a:avLst/>
          </a:prstGeom>
          <a:noFill/>
        </p:spPr>
        <p:txBody>
          <a:bodyPr wrap="non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6" name="文本框 5"/>
          <p:cNvSpPr txBox="1"/>
          <p:nvPr/>
        </p:nvSpPr>
        <p:spPr>
          <a:xfrm>
            <a:off x="3272203" y="4239483"/>
            <a:ext cx="1066702" cy="369332"/>
          </a:xfrm>
          <a:prstGeom prst="rect">
            <a:avLst/>
          </a:prstGeom>
          <a:noFill/>
        </p:spPr>
        <p:txBody>
          <a:bodyPr wrap="none" rtlCol="0">
            <a:spAutoFit/>
          </a:bodyPr>
          <a:lstStyle/>
          <a:p>
            <a:pPr algn="ctr"/>
            <a:r>
              <a:rPr lang="en-US" altLang="zh-CN" dirty="0">
                <a:cs typeface="+mn-ea"/>
                <a:sym typeface="+mn-lt"/>
              </a:rPr>
              <a:t>Part one</a:t>
            </a:r>
            <a:endParaRPr lang="zh-CN" altLang="en-US" dirty="0">
              <a:cs typeface="+mn-ea"/>
              <a:sym typeface="+mn-lt"/>
            </a:endParaRPr>
          </a:p>
        </p:txBody>
      </p:sp>
      <p:sp>
        <p:nvSpPr>
          <p:cNvPr id="11" name="文本框 10"/>
          <p:cNvSpPr txBox="1"/>
          <p:nvPr/>
        </p:nvSpPr>
        <p:spPr>
          <a:xfrm>
            <a:off x="5637314" y="4220748"/>
            <a:ext cx="1049070" cy="369332"/>
          </a:xfrm>
          <a:prstGeom prst="rect">
            <a:avLst/>
          </a:prstGeom>
          <a:noFill/>
        </p:spPr>
        <p:txBody>
          <a:bodyPr wrap="none" rtlCol="0">
            <a:spAutoFit/>
          </a:bodyPr>
          <a:lstStyle/>
          <a:p>
            <a:pPr algn="ctr"/>
            <a:r>
              <a:rPr lang="en-US" altLang="zh-CN" dirty="0">
                <a:cs typeface="+mn-ea"/>
                <a:sym typeface="+mn-lt"/>
              </a:rPr>
              <a:t>Part two</a:t>
            </a:r>
            <a:endParaRPr lang="zh-CN" altLang="en-US" dirty="0">
              <a:cs typeface="+mn-ea"/>
              <a:sym typeface="+mn-lt"/>
            </a:endParaRPr>
          </a:p>
        </p:txBody>
      </p:sp>
      <p:sp>
        <p:nvSpPr>
          <p:cNvPr id="16" name="文本框 15"/>
          <p:cNvSpPr txBox="1"/>
          <p:nvPr/>
        </p:nvSpPr>
        <p:spPr>
          <a:xfrm>
            <a:off x="7855307" y="4234765"/>
            <a:ext cx="1204432" cy="369332"/>
          </a:xfrm>
          <a:prstGeom prst="rect">
            <a:avLst/>
          </a:prstGeom>
          <a:noFill/>
        </p:spPr>
        <p:txBody>
          <a:bodyPr wrap="none" rtlCol="0">
            <a:spAutoFit/>
          </a:bodyPr>
          <a:lstStyle/>
          <a:p>
            <a:pPr algn="ctr"/>
            <a:r>
              <a:rPr lang="en-US" altLang="zh-CN" dirty="0">
                <a:cs typeface="+mn-ea"/>
                <a:sym typeface="+mn-lt"/>
              </a:rPr>
              <a:t>Part three</a:t>
            </a:r>
            <a:endParaRPr lang="zh-CN" altLang="en-US" dirty="0">
              <a:cs typeface="+mn-ea"/>
              <a:sym typeface="+mn-lt"/>
            </a:endParaRPr>
          </a:p>
        </p:txBody>
      </p:sp>
      <p:sp>
        <p:nvSpPr>
          <p:cNvPr id="2" name="MH_Others_1"/>
          <p:cNvSpPr txBox="1"/>
          <p:nvPr>
            <p:custDataLst>
              <p:tags r:id="rId1"/>
            </p:custDataLst>
          </p:nvPr>
        </p:nvSpPr>
        <p:spPr>
          <a:xfrm>
            <a:off x="4160902" y="1270802"/>
            <a:ext cx="3955467" cy="847938"/>
          </a:xfrm>
          <a:prstGeom prst="rect">
            <a:avLst/>
          </a:prstGeom>
          <a:noFill/>
        </p:spPr>
        <p:txBody>
          <a:bodyPr wrap="square" rtlCol="0">
            <a:noAutofit/>
          </a:bodyPr>
          <a:lstStyle/>
          <a:p>
            <a:pPr algn="ctr"/>
            <a:r>
              <a:rPr lang="en-US" altLang="zh-CN" sz="4400" dirty="0">
                <a:solidFill>
                  <a:schemeClr val="tx1">
                    <a:lumMod val="65000"/>
                    <a:lumOff val="35000"/>
                  </a:schemeClr>
                </a:solidFill>
                <a:latin typeface="Impact" panose="020B0806030902050204" pitchFamily="34" charset="0"/>
                <a:cs typeface="+mn-ea"/>
                <a:sym typeface="+mn-lt"/>
              </a:rPr>
              <a:t>CONTENT</a:t>
            </a:r>
            <a:endParaRPr lang="zh-CN" altLang="en-US" sz="4400" dirty="0">
              <a:solidFill>
                <a:schemeClr val="tx1">
                  <a:lumMod val="65000"/>
                  <a:lumOff val="35000"/>
                </a:schemeClr>
              </a:solidFill>
              <a:latin typeface="Impact" panose="020B0806030902050204" pitchFamily="34" charset="0"/>
              <a:cs typeface="+mn-ea"/>
              <a:sym typeface="+mn-lt"/>
            </a:endParaRPr>
          </a:p>
        </p:txBody>
      </p:sp>
      <p:sp>
        <p:nvSpPr>
          <p:cNvPr id="9" name="椭圆 8"/>
          <p:cNvSpPr/>
          <p:nvPr/>
        </p:nvSpPr>
        <p:spPr>
          <a:xfrm>
            <a:off x="5649769" y="3214189"/>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19497"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3" name="椭圆 32"/>
          <p:cNvSpPr/>
          <p:nvPr/>
        </p:nvSpPr>
        <p:spPr>
          <a:xfrm>
            <a:off x="6357809"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929419" y="321418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7970324"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4" name="椭圆 33"/>
          <p:cNvSpPr/>
          <p:nvPr/>
        </p:nvSpPr>
        <p:spPr>
          <a:xfrm>
            <a:off x="8670641"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4067175" y="1666571"/>
            <a:ext cx="4057650" cy="0"/>
            <a:chOff x="4129088" y="2457450"/>
            <a:chExt cx="4057650" cy="0"/>
          </a:xfrm>
        </p:grpSpPr>
        <p:cxnSp>
          <p:nvCxnSpPr>
            <p:cNvPr id="27" name="直接连接符 26"/>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843463" y="2101366"/>
            <a:ext cx="2520286" cy="257175"/>
            <a:chOff x="4843463" y="4520714"/>
            <a:chExt cx="2520286" cy="257175"/>
          </a:xfrm>
        </p:grpSpPr>
        <p:sp>
          <p:nvSpPr>
            <p:cNvPr id="30" name="椭圆 29"/>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4843463" y="899270"/>
            <a:ext cx="2520286" cy="257175"/>
            <a:chOff x="4843463" y="4520714"/>
            <a:chExt cx="2520286" cy="257175"/>
          </a:xfrm>
        </p:grpSpPr>
        <p:sp>
          <p:nvSpPr>
            <p:cNvPr id="40" name="椭圆 39"/>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4" name="矩形 53"/>
          <p:cNvSpPr/>
          <p:nvPr/>
        </p:nvSpPr>
        <p:spPr>
          <a:xfrm>
            <a:off x="5141712" y="4670370"/>
            <a:ext cx="2040274" cy="400110"/>
          </a:xfrm>
          <a:prstGeom prst="rect">
            <a:avLst/>
          </a:prstGeom>
        </p:spPr>
        <p:txBody>
          <a:bodyPr wrap="square">
            <a:spAutoFit/>
          </a:bodyPr>
          <a:lstStyle/>
          <a:p>
            <a:pPr algn="ctr"/>
            <a:r>
              <a:rPr lang="zh-CN" altLang="en-US" sz="2000" b="1" dirty="0" smtClean="0">
                <a:cs typeface="+mn-ea"/>
                <a:sym typeface="+mn-lt"/>
              </a:rPr>
              <a:t>协作策略选择</a:t>
            </a:r>
            <a:endParaRPr lang="zh-CN" altLang="en-US" sz="2000" b="1" dirty="0">
              <a:cs typeface="+mn-ea"/>
              <a:sym typeface="+mn-lt"/>
            </a:endParaRPr>
          </a:p>
        </p:txBody>
      </p:sp>
      <p:sp>
        <p:nvSpPr>
          <p:cNvPr id="3" name="矩形 2"/>
          <p:cNvSpPr/>
          <p:nvPr/>
        </p:nvSpPr>
        <p:spPr>
          <a:xfrm>
            <a:off x="2716565" y="4670370"/>
            <a:ext cx="2177978" cy="369332"/>
          </a:xfrm>
          <a:prstGeom prst="rect">
            <a:avLst/>
          </a:prstGeom>
        </p:spPr>
        <p:txBody>
          <a:bodyPr wrap="square">
            <a:spAutoFit/>
          </a:bodyPr>
          <a:lstStyle/>
          <a:p>
            <a:pPr algn="ctr"/>
            <a:r>
              <a:rPr lang="zh-CN" altLang="en-US" b="1" dirty="0" smtClean="0">
                <a:cs typeface="+mn-ea"/>
                <a:sym typeface="+mn-lt"/>
              </a:rPr>
              <a:t>介绍</a:t>
            </a:r>
            <a:endParaRPr lang="zh-CN" altLang="en-US" b="1" dirty="0">
              <a:cs typeface="+mn-ea"/>
              <a:sym typeface="+mn-lt"/>
            </a:endParaRPr>
          </a:p>
        </p:txBody>
      </p:sp>
      <p:sp>
        <p:nvSpPr>
          <p:cNvPr id="46" name="矩形 45"/>
          <p:cNvSpPr/>
          <p:nvPr/>
        </p:nvSpPr>
        <p:spPr>
          <a:xfrm>
            <a:off x="7287857" y="4670370"/>
            <a:ext cx="2177978" cy="369332"/>
          </a:xfrm>
          <a:prstGeom prst="rect">
            <a:avLst/>
          </a:prstGeom>
        </p:spPr>
        <p:txBody>
          <a:bodyPr wrap="square">
            <a:spAutoFit/>
          </a:bodyPr>
          <a:lstStyle/>
          <a:p>
            <a:pPr algn="ctr"/>
            <a:r>
              <a:rPr lang="zh-CN" altLang="en-US" b="1" dirty="0" smtClean="0">
                <a:cs typeface="+mn-ea"/>
                <a:sym typeface="+mn-lt"/>
              </a:rPr>
              <a:t>功率分配算法</a:t>
            </a:r>
            <a:endParaRPr lang="zh-CN" altLang="en-US" b="1" dirty="0">
              <a:cs typeface="+mn-ea"/>
              <a:sym typeface="+mn-lt"/>
            </a:endParaRPr>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747632" y="505678"/>
            <a:ext cx="198003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误码率性能</a:t>
            </a:r>
            <a:endParaRPr lang="zh-CN" altLang="en-US" sz="2800" b="1"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6" name="TextBox 5"/>
              <p:cNvSpPr txBox="1"/>
              <p:nvPr/>
            </p:nvSpPr>
            <p:spPr>
              <a:xfrm>
                <a:off x="2362198" y="1171564"/>
                <a:ext cx="7264400" cy="1207510"/>
              </a:xfrm>
              <a:prstGeom prst="rect">
                <a:avLst/>
              </a:prstGeom>
              <a:noFill/>
            </p:spPr>
            <p:txBody>
              <a:bodyPr wrap="square" rtlCol="0">
                <a:spAutoFit/>
              </a:bodyPr>
              <a:lstStyle/>
              <a:p>
                <a:r>
                  <a:rPr lang="zh-CN" altLang="zh-CN" sz="2000" dirty="0"/>
                  <a:t>其中，</a:t>
                </a:r>
                <a14:m>
                  <m:oMath xmlns:m="http://schemas.openxmlformats.org/officeDocument/2006/math">
                    <m:sSup>
                      <m:sSupPr>
                        <m:ctrlPr>
                          <a:rPr lang="zh-CN" altLang="zh-CN" sz="2000" i="1">
                            <a:latin typeface="Cambria Math"/>
                          </a:rPr>
                        </m:ctrlPr>
                      </m:sSupPr>
                      <m:e>
                        <m:d>
                          <m:dPr>
                            <m:begChr m:val="|"/>
                            <m:endChr m:val="|"/>
                            <m:ctrlPr>
                              <a:rPr lang="zh-CN" altLang="zh-CN" sz="2000" i="1">
                                <a:latin typeface="Cambria Math"/>
                              </a:rPr>
                            </m:ctrlPr>
                          </m:dPr>
                          <m:e>
                            <m:sSub>
                              <m:sSubPr>
                                <m:ctrlPr>
                                  <a:rPr lang="zh-CN" altLang="zh-CN" sz="2000" i="1">
                                    <a:latin typeface="Cambria Math"/>
                                  </a:rPr>
                                </m:ctrlPr>
                              </m:sSubPr>
                              <m:e>
                                <m:r>
                                  <m:rPr>
                                    <m:nor/>
                                  </m:rPr>
                                  <a:rPr lang="en-US" altLang="zh-CN" sz="2000"/>
                                  <m:t>h</m:t>
                                </m:r>
                              </m:e>
                              <m:sub>
                                <m:r>
                                  <m:rPr>
                                    <m:nor/>
                                  </m:rPr>
                                  <a:rPr lang="en-US" altLang="zh-CN" sz="2000"/>
                                  <m:t>s</m:t>
                                </m:r>
                                <m:r>
                                  <m:rPr>
                                    <m:nor/>
                                  </m:rPr>
                                  <a:rPr lang="en-US" altLang="zh-CN" sz="2000"/>
                                  <m:t>,</m:t>
                                </m:r>
                                <m:r>
                                  <m:rPr>
                                    <m:nor/>
                                  </m:rPr>
                                  <a:rPr lang="en-US" altLang="zh-CN" sz="2000"/>
                                  <m:t>r</m:t>
                                </m:r>
                              </m:sub>
                            </m:sSub>
                          </m:e>
                        </m:d>
                      </m:e>
                      <m:sup>
                        <m:r>
                          <m:rPr>
                            <m:nor/>
                          </m:rPr>
                          <a:rPr lang="en-US" altLang="zh-CN" sz="2000"/>
                          <m:t>2</m:t>
                        </m:r>
                      </m:sup>
                    </m:sSup>
                  </m:oMath>
                </a14:m>
                <a:r>
                  <a:rPr lang="zh-CN" altLang="zh-CN" sz="2000" dirty="0"/>
                  <a:t>满足</a:t>
                </a:r>
                <a14:m>
                  <m:oMath xmlns:m="http://schemas.openxmlformats.org/officeDocument/2006/math">
                    <m:sSubSup>
                      <m:sSubSupPr>
                        <m:ctrlPr>
                          <a:rPr lang="zh-CN" altLang="zh-CN" sz="2000" i="1">
                            <a:latin typeface="Cambria Math"/>
                          </a:rPr>
                        </m:ctrlPr>
                      </m:sSubSupPr>
                      <m:e>
                        <m:r>
                          <m:rPr>
                            <m:nor/>
                          </m:rPr>
                          <a:rPr lang="en-US" altLang="zh-CN" sz="2000"/>
                          <m:t>σ</m:t>
                        </m:r>
                      </m:e>
                      <m:sub>
                        <m:r>
                          <m:rPr>
                            <m:nor/>
                          </m:rPr>
                          <a:rPr lang="en-US" altLang="zh-CN" sz="2000"/>
                          <m:t>s</m:t>
                        </m:r>
                        <m:r>
                          <m:rPr>
                            <m:nor/>
                          </m:rPr>
                          <a:rPr lang="en-US" altLang="zh-CN" sz="2000"/>
                          <m:t>,</m:t>
                        </m:r>
                        <m:r>
                          <m:rPr>
                            <m:nor/>
                          </m:rPr>
                          <a:rPr lang="en-US" altLang="zh-CN" sz="2000"/>
                          <m:t>r</m:t>
                        </m:r>
                      </m:sub>
                      <m:sup>
                        <m:r>
                          <m:rPr>
                            <m:nor/>
                          </m:rPr>
                          <a:rPr lang="en-US" altLang="zh-CN" sz="2000"/>
                          <m:t>2</m:t>
                        </m:r>
                      </m:sup>
                    </m:sSubSup>
                  </m:oMath>
                </a14:m>
                <a:r>
                  <a:rPr lang="zh-CN" altLang="zh-CN" sz="2000" dirty="0"/>
                  <a:t>分布，</a:t>
                </a:r>
                <a14:m>
                  <m:oMath xmlns:m="http://schemas.openxmlformats.org/officeDocument/2006/math">
                    <m:sSup>
                      <m:sSupPr>
                        <m:ctrlPr>
                          <a:rPr lang="zh-CN" altLang="zh-CN" sz="2000" i="1">
                            <a:latin typeface="Cambria Math"/>
                          </a:rPr>
                        </m:ctrlPr>
                      </m:sSupPr>
                      <m:e>
                        <m:d>
                          <m:dPr>
                            <m:begChr m:val="|"/>
                            <m:endChr m:val="|"/>
                            <m:ctrlPr>
                              <a:rPr lang="zh-CN" altLang="zh-CN" sz="2000" i="1">
                                <a:latin typeface="Cambria Math"/>
                              </a:rPr>
                            </m:ctrlPr>
                          </m:dPr>
                          <m:e>
                            <m:sSub>
                              <m:sSubPr>
                                <m:ctrlPr>
                                  <a:rPr lang="zh-CN" altLang="zh-CN" sz="2000" i="1">
                                    <a:latin typeface="Cambria Math"/>
                                  </a:rPr>
                                </m:ctrlPr>
                              </m:sSubPr>
                              <m:e>
                                <m:r>
                                  <m:rPr>
                                    <m:nor/>
                                  </m:rPr>
                                  <a:rPr lang="en-US" altLang="zh-CN" sz="2000"/>
                                  <m:t>h</m:t>
                                </m:r>
                              </m:e>
                              <m:sub>
                                <m:r>
                                  <m:rPr>
                                    <m:nor/>
                                  </m:rPr>
                                  <a:rPr lang="en-US" altLang="zh-CN" sz="2000"/>
                                  <m:t>r</m:t>
                                </m:r>
                                <m:r>
                                  <m:rPr>
                                    <m:nor/>
                                  </m:rPr>
                                  <a:rPr lang="en-US" altLang="zh-CN" sz="2000"/>
                                  <m:t>,</m:t>
                                </m:r>
                                <m:r>
                                  <m:rPr>
                                    <m:nor/>
                                  </m:rPr>
                                  <a:rPr lang="en-US" altLang="zh-CN" sz="2000"/>
                                  <m:t>d</m:t>
                                </m:r>
                              </m:sub>
                            </m:sSub>
                          </m:e>
                        </m:d>
                      </m:e>
                      <m:sup>
                        <m:r>
                          <m:rPr>
                            <m:nor/>
                          </m:rPr>
                          <a:rPr lang="en-US" altLang="zh-CN" sz="2000"/>
                          <m:t>2</m:t>
                        </m:r>
                      </m:sup>
                    </m:sSup>
                  </m:oMath>
                </a14:m>
                <a:r>
                  <a:rPr lang="zh-CN" altLang="zh-CN" sz="2000" dirty="0"/>
                  <a:t>满足</a:t>
                </a:r>
                <a14:m>
                  <m:oMath xmlns:m="http://schemas.openxmlformats.org/officeDocument/2006/math">
                    <m:sSubSup>
                      <m:sSubSupPr>
                        <m:ctrlPr>
                          <a:rPr lang="zh-CN" altLang="zh-CN" sz="2000" i="1">
                            <a:latin typeface="Cambria Math"/>
                          </a:rPr>
                        </m:ctrlPr>
                      </m:sSubSupPr>
                      <m:e>
                        <m:r>
                          <m:rPr>
                            <m:nor/>
                          </m:rPr>
                          <a:rPr lang="en-US" altLang="zh-CN" sz="2000"/>
                          <m:t>σ</m:t>
                        </m:r>
                      </m:e>
                      <m:sub>
                        <m:r>
                          <m:rPr>
                            <m:nor/>
                          </m:rPr>
                          <a:rPr lang="en-US" altLang="zh-CN" sz="2000"/>
                          <m:t>r</m:t>
                        </m:r>
                        <m:r>
                          <m:rPr>
                            <m:nor/>
                          </m:rPr>
                          <a:rPr lang="en-US" altLang="zh-CN" sz="2000"/>
                          <m:t>,</m:t>
                        </m:r>
                        <m:r>
                          <m:rPr>
                            <m:nor/>
                          </m:rPr>
                          <a:rPr lang="en-US" altLang="zh-CN" sz="2000"/>
                          <m:t>d</m:t>
                        </m:r>
                      </m:sub>
                      <m:sup>
                        <m:r>
                          <m:rPr>
                            <m:nor/>
                          </m:rPr>
                          <a:rPr lang="en-US" altLang="zh-CN" sz="2000"/>
                          <m:t>2</m:t>
                        </m:r>
                      </m:sup>
                    </m:sSubSup>
                  </m:oMath>
                </a14:m>
                <a:r>
                  <a:rPr lang="zh-CN" altLang="zh-CN" sz="2000" dirty="0"/>
                  <a:t>分布，</a:t>
                </a:r>
                <a14:m>
                  <m:oMath xmlns:m="http://schemas.openxmlformats.org/officeDocument/2006/math">
                    <m:sSup>
                      <m:sSupPr>
                        <m:ctrlPr>
                          <a:rPr lang="zh-CN" altLang="zh-CN" sz="2000" i="1">
                            <a:latin typeface="Cambria Math"/>
                          </a:rPr>
                        </m:ctrlPr>
                      </m:sSupPr>
                      <m:e>
                        <m:r>
                          <m:rPr>
                            <m:nor/>
                          </m:rPr>
                          <a:rPr lang="en-US" altLang="zh-CN" sz="2000"/>
                          <m:t>|</m:t>
                        </m:r>
                        <m:sSub>
                          <m:sSubPr>
                            <m:ctrlPr>
                              <a:rPr lang="zh-CN" altLang="zh-CN" sz="2000" i="1">
                                <a:latin typeface="Cambria Math"/>
                              </a:rPr>
                            </m:ctrlPr>
                          </m:sSubPr>
                          <m:e>
                            <m:r>
                              <m:rPr>
                                <m:nor/>
                              </m:rPr>
                              <a:rPr lang="en-US" altLang="zh-CN" sz="2000"/>
                              <m:t>h</m:t>
                            </m:r>
                          </m:e>
                          <m:sub>
                            <m:r>
                              <m:rPr>
                                <m:nor/>
                              </m:rPr>
                              <a:rPr lang="en-US" altLang="zh-CN" sz="2000"/>
                              <m:t>s</m:t>
                            </m:r>
                            <m:r>
                              <m:rPr>
                                <m:nor/>
                              </m:rPr>
                              <a:rPr lang="en-US" altLang="zh-CN" sz="2000"/>
                              <m:t>,</m:t>
                            </m:r>
                            <m:r>
                              <m:rPr>
                                <m:nor/>
                              </m:rPr>
                              <a:rPr lang="en-US" altLang="zh-CN" sz="2000"/>
                              <m:t>d</m:t>
                            </m:r>
                          </m:sub>
                        </m:sSub>
                        <m:r>
                          <m:rPr>
                            <m:nor/>
                          </m:rPr>
                          <a:rPr lang="en-US" altLang="zh-CN" sz="2000"/>
                          <m:t>|</m:t>
                        </m:r>
                      </m:e>
                      <m:sup>
                        <m:r>
                          <m:rPr>
                            <m:nor/>
                          </m:rPr>
                          <a:rPr lang="en-US" altLang="zh-CN" sz="2000"/>
                          <m:t>2</m:t>
                        </m:r>
                      </m:sup>
                    </m:sSup>
                  </m:oMath>
                </a14:m>
                <a:r>
                  <a:rPr lang="zh-CN" altLang="zh-CN" sz="2000" dirty="0"/>
                  <a:t>满足</a:t>
                </a:r>
                <a14:m>
                  <m:oMath xmlns:m="http://schemas.openxmlformats.org/officeDocument/2006/math">
                    <m:sSubSup>
                      <m:sSubSupPr>
                        <m:ctrlPr>
                          <a:rPr lang="zh-CN" altLang="zh-CN" sz="2000" i="1">
                            <a:latin typeface="Cambria Math"/>
                          </a:rPr>
                        </m:ctrlPr>
                      </m:sSubSupPr>
                      <m:e>
                        <m:r>
                          <m:rPr>
                            <m:nor/>
                          </m:rPr>
                          <a:rPr lang="en-US" altLang="zh-CN" sz="2000"/>
                          <m:t>σ</m:t>
                        </m:r>
                      </m:e>
                      <m:sub>
                        <m:r>
                          <m:rPr>
                            <m:nor/>
                          </m:rPr>
                          <a:rPr lang="en-US" altLang="zh-CN" sz="2000"/>
                          <m:t>s</m:t>
                        </m:r>
                        <m:r>
                          <m:rPr>
                            <m:nor/>
                          </m:rPr>
                          <a:rPr lang="en-US" altLang="zh-CN" sz="2000"/>
                          <m:t>,</m:t>
                        </m:r>
                        <m:r>
                          <m:rPr>
                            <m:nor/>
                          </m:rPr>
                          <a:rPr lang="en-US" altLang="zh-CN" sz="2000"/>
                          <m:t>d</m:t>
                        </m:r>
                      </m:sub>
                      <m:sup>
                        <m:r>
                          <m:rPr>
                            <m:nor/>
                          </m:rPr>
                          <a:rPr lang="en-US" altLang="zh-CN" sz="2000"/>
                          <m:t>2</m:t>
                        </m:r>
                      </m:sup>
                    </m:sSubSup>
                  </m:oMath>
                </a14:m>
                <a:r>
                  <a:rPr lang="zh-CN" altLang="zh-CN" sz="2000" dirty="0"/>
                  <a:t>分布</a:t>
                </a:r>
                <a:r>
                  <a:rPr lang="zh-CN" altLang="zh-CN" sz="2000" dirty="0" smtClean="0"/>
                  <a:t>。</a:t>
                </a:r>
                <a:r>
                  <a:rPr lang="zh-CN" altLang="en-US" sz="2000" dirty="0" smtClean="0"/>
                  <a:t>查阅</a:t>
                </a:r>
                <a:r>
                  <a:rPr lang="zh-CN" altLang="zh-CN" sz="2000" dirty="0" smtClean="0"/>
                  <a:t>参考</a:t>
                </a:r>
                <a:r>
                  <a:rPr lang="zh-CN" altLang="zh-CN" sz="2000" dirty="0"/>
                  <a:t>文献可</a:t>
                </a:r>
                <a:r>
                  <a:rPr lang="zh-CN" altLang="zh-CN" sz="2000" dirty="0" smtClean="0"/>
                  <a:t>得</a:t>
                </a:r>
                <a:r>
                  <a:rPr lang="zh-CN" altLang="en-US" sz="2000" dirty="0" smtClean="0"/>
                  <a:t>上式有极大值点，并计算出：</a:t>
                </a:r>
                <a:endParaRPr lang="zh-CN" altLang="zh-CN"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2362198" y="1171564"/>
                <a:ext cx="7264400" cy="1207510"/>
              </a:xfrm>
              <a:prstGeom prst="rect">
                <a:avLst/>
              </a:prstGeom>
              <a:blipFill rotWithShape="1">
                <a:blip r:embed="rId2"/>
                <a:stretch>
                  <a:fillRect l="-8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3972594" y="2922605"/>
                <a:ext cx="4244688" cy="16247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a:latin typeface="Times New Roman" pitchFamily="18" charset="0"/>
                          <a:cs typeface="Times New Roman" pitchFamily="18" charset="0"/>
                        </a:rPr>
                        <m:t>α</m:t>
                      </m:r>
                      <m:r>
                        <m:rPr>
                          <m:nor/>
                        </m:rPr>
                        <a:rPr lang="en-US" altLang="zh-CN" sz="2000" b="1">
                          <a:latin typeface="Times New Roman" pitchFamily="18" charset="0"/>
                          <a:cs typeface="Times New Roman" pitchFamily="18" charset="0"/>
                        </a:rPr>
                        <m:t>=</m:t>
                      </m:r>
                      <m:f>
                        <m:fPr>
                          <m:ctrlPr>
                            <a:rPr lang="zh-CN" altLang="zh-CN" sz="2000" b="1" i="1">
                              <a:latin typeface="Cambria Math"/>
                            </a:rPr>
                          </m:ctrlPr>
                        </m:fPr>
                        <m:num>
                          <m:r>
                            <m:rPr>
                              <m:nor/>
                            </m:rPr>
                            <a:rPr lang="en-US" altLang="zh-CN" sz="2000" b="1">
                              <a:latin typeface="Times New Roman" pitchFamily="18" charset="0"/>
                              <a:cs typeface="Times New Roman" pitchFamily="18" charset="0"/>
                            </a:rPr>
                            <m:t>4</m:t>
                          </m:r>
                        </m:num>
                        <m:den>
                          <m:rad>
                            <m:radPr>
                              <m:degHide m:val="on"/>
                              <m:ctrlPr>
                                <a:rPr lang="zh-CN" altLang="zh-CN" sz="2000" b="1" i="1">
                                  <a:latin typeface="Cambria Math"/>
                                </a:rPr>
                              </m:ctrlPr>
                            </m:radPr>
                            <m:deg/>
                            <m:e>
                              <m:sSup>
                                <m:sSupPr>
                                  <m:ctrlPr>
                                    <a:rPr lang="zh-CN" altLang="zh-CN" sz="2000" b="1" i="1">
                                      <a:latin typeface="Cambria Math"/>
                                    </a:rPr>
                                  </m:ctrlPr>
                                </m:sSupPr>
                                <m:e>
                                  <m:d>
                                    <m:dPr>
                                      <m:ctrlPr>
                                        <a:rPr lang="zh-CN" altLang="zh-CN" sz="2000" b="1" i="1">
                                          <a:latin typeface="Cambria Math"/>
                                        </a:rPr>
                                      </m:ctrlPr>
                                    </m:dPr>
                                    <m:e>
                                      <m:f>
                                        <m:fPr>
                                          <m:ctrlPr>
                                            <a:rPr lang="zh-CN" altLang="zh-CN" sz="2000" b="1" i="1">
                                              <a:latin typeface="Cambria Math"/>
                                            </a:rPr>
                                          </m:ctrlPr>
                                        </m:fPr>
                                        <m:num>
                                          <m:sSubSup>
                                            <m:sSubSupPr>
                                              <m:ctrlPr>
                                                <a:rPr lang="zh-CN" altLang="zh-CN" sz="2000" b="1" i="1">
                                                  <a:latin typeface="Cambria Math"/>
                                                </a:rPr>
                                              </m:ctrlPr>
                                            </m:sSubSupPr>
                                            <m:e>
                                              <m:r>
                                                <m:rPr>
                                                  <m:nor/>
                                                </m:rPr>
                                                <a:rPr lang="en-US" altLang="zh-CN" sz="2000" b="1">
                                                  <a:latin typeface="Times New Roman" pitchFamily="18" charset="0"/>
                                                  <a:cs typeface="Times New Roman" pitchFamily="18" charset="0"/>
                                                </a:rPr>
                                                <m:t>σ</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r</m:t>
                                              </m:r>
                                            </m:sub>
                                            <m:sup>
                                              <m:r>
                                                <m:rPr>
                                                  <m:nor/>
                                                </m:rPr>
                                                <a:rPr lang="en-US" altLang="zh-CN" sz="2000" b="1">
                                                  <a:latin typeface="Times New Roman" pitchFamily="18" charset="0"/>
                                                  <a:cs typeface="Times New Roman" pitchFamily="18" charset="0"/>
                                                </a:rPr>
                                                <m:t>2</m:t>
                                              </m:r>
                                            </m:sup>
                                          </m:sSubSup>
                                        </m:num>
                                        <m:den>
                                          <m:sSubSup>
                                            <m:sSubSupPr>
                                              <m:ctrlPr>
                                                <a:rPr lang="zh-CN" altLang="zh-CN" sz="2000" b="1" i="1">
                                                  <a:latin typeface="Cambria Math"/>
                                                </a:rPr>
                                              </m:ctrlPr>
                                            </m:sSubSupPr>
                                            <m:e>
                                              <m:r>
                                                <m:rPr>
                                                  <m:nor/>
                                                </m:rPr>
                                                <a:rPr lang="en-US" altLang="zh-CN" sz="2000" b="1">
                                                  <a:latin typeface="Times New Roman" pitchFamily="18" charset="0"/>
                                                  <a:cs typeface="Times New Roman" pitchFamily="18" charset="0"/>
                                                </a:rPr>
                                                <m:t>σ</m:t>
                                              </m:r>
                                            </m:e>
                                            <m:sub>
                                              <m:r>
                                                <m:rPr>
                                                  <m:nor/>
                                                </m:rPr>
                                                <a:rPr lang="en-US" altLang="zh-CN" sz="2000" b="1">
                                                  <a:latin typeface="Times New Roman" pitchFamily="18" charset="0"/>
                                                  <a:cs typeface="Times New Roman" pitchFamily="18" charset="0"/>
                                                </a:rPr>
                                                <m:t>r</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up>
                                              <m:r>
                                                <m:rPr>
                                                  <m:nor/>
                                                </m:rPr>
                                                <a:rPr lang="en-US" altLang="zh-CN" sz="2000" b="1">
                                                  <a:latin typeface="Times New Roman" pitchFamily="18" charset="0"/>
                                                  <a:cs typeface="Times New Roman" pitchFamily="18" charset="0"/>
                                                </a:rPr>
                                                <m:t>2</m:t>
                                              </m:r>
                                            </m:sup>
                                          </m:sSubSup>
                                        </m:den>
                                      </m:f>
                                    </m:e>
                                  </m:d>
                                </m:e>
                                <m:sup>
                                  <m:r>
                                    <m:rPr>
                                      <m:nor/>
                                    </m:rPr>
                                    <a:rPr lang="en-US" altLang="zh-CN" sz="2000" b="1">
                                      <a:latin typeface="Times New Roman" pitchFamily="18" charset="0"/>
                                      <a:cs typeface="Times New Roman" pitchFamily="18" charset="0"/>
                                    </a:rPr>
                                    <m:t>2</m:t>
                                  </m:r>
                                </m:sup>
                              </m:sSup>
                              <m:r>
                                <m:rPr>
                                  <m:nor/>
                                </m:rPr>
                                <a:rPr lang="en-US" altLang="zh-CN" sz="2000" b="1">
                                  <a:latin typeface="Times New Roman" pitchFamily="18" charset="0"/>
                                  <a:cs typeface="Times New Roman" pitchFamily="18" charset="0"/>
                                </a:rPr>
                                <m:t>+8×</m:t>
                              </m:r>
                              <m:d>
                                <m:dPr>
                                  <m:ctrlPr>
                                    <a:rPr lang="zh-CN" altLang="zh-CN" sz="2000" b="1" i="1">
                                      <a:latin typeface="Cambria Math"/>
                                    </a:rPr>
                                  </m:ctrlPr>
                                </m:dPr>
                                <m:e>
                                  <m:f>
                                    <m:fPr>
                                      <m:ctrlPr>
                                        <a:rPr lang="zh-CN" altLang="zh-CN" sz="2000" b="1" i="1">
                                          <a:latin typeface="Cambria Math"/>
                                        </a:rPr>
                                      </m:ctrlPr>
                                    </m:fPr>
                                    <m:num>
                                      <m:sSubSup>
                                        <m:sSubSupPr>
                                          <m:ctrlPr>
                                            <a:rPr lang="zh-CN" altLang="zh-CN" sz="2000" b="1" i="1">
                                              <a:latin typeface="Cambria Math"/>
                                            </a:rPr>
                                          </m:ctrlPr>
                                        </m:sSubSupPr>
                                        <m:e>
                                          <m:r>
                                            <m:rPr>
                                              <m:nor/>
                                            </m:rPr>
                                            <a:rPr lang="en-US" altLang="zh-CN" sz="2000" b="1">
                                              <a:latin typeface="Times New Roman" pitchFamily="18" charset="0"/>
                                              <a:cs typeface="Times New Roman" pitchFamily="18" charset="0"/>
                                            </a:rPr>
                                            <m:t>σ</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r</m:t>
                                          </m:r>
                                        </m:sub>
                                        <m:sup>
                                          <m:r>
                                            <m:rPr>
                                              <m:nor/>
                                            </m:rPr>
                                            <a:rPr lang="en-US" altLang="zh-CN" sz="2000" b="1">
                                              <a:latin typeface="Times New Roman" pitchFamily="18" charset="0"/>
                                              <a:cs typeface="Times New Roman" pitchFamily="18" charset="0"/>
                                            </a:rPr>
                                            <m:t>2</m:t>
                                          </m:r>
                                        </m:sup>
                                      </m:sSubSup>
                                    </m:num>
                                    <m:den>
                                      <m:sSubSup>
                                        <m:sSubSupPr>
                                          <m:ctrlPr>
                                            <a:rPr lang="zh-CN" altLang="zh-CN" sz="2000" b="1" i="1">
                                              <a:latin typeface="Cambria Math"/>
                                            </a:rPr>
                                          </m:ctrlPr>
                                        </m:sSubSupPr>
                                        <m:e>
                                          <m:r>
                                            <m:rPr>
                                              <m:nor/>
                                            </m:rPr>
                                            <a:rPr lang="en-US" altLang="zh-CN" sz="2000" b="1">
                                              <a:latin typeface="Times New Roman" pitchFamily="18" charset="0"/>
                                              <a:cs typeface="Times New Roman" pitchFamily="18" charset="0"/>
                                            </a:rPr>
                                            <m:t>σ</m:t>
                                          </m:r>
                                        </m:e>
                                        <m:sub>
                                          <m:r>
                                            <m:rPr>
                                              <m:nor/>
                                            </m:rPr>
                                            <a:rPr lang="en-US" altLang="zh-CN" sz="2000" b="1">
                                              <a:latin typeface="Times New Roman" pitchFamily="18" charset="0"/>
                                              <a:cs typeface="Times New Roman" pitchFamily="18" charset="0"/>
                                            </a:rPr>
                                            <m:t>r</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up>
                                          <m:r>
                                            <m:rPr>
                                              <m:nor/>
                                            </m:rPr>
                                            <a:rPr lang="en-US" altLang="zh-CN" sz="2000" b="1">
                                              <a:latin typeface="Times New Roman" pitchFamily="18" charset="0"/>
                                              <a:cs typeface="Times New Roman" pitchFamily="18" charset="0"/>
                                            </a:rPr>
                                            <m:t>2</m:t>
                                          </m:r>
                                        </m:sup>
                                      </m:sSubSup>
                                    </m:den>
                                  </m:f>
                                </m:e>
                              </m:d>
                            </m:e>
                          </m:rad>
                          <m:r>
                            <a:rPr lang="en-US" altLang="zh-CN" sz="2000" b="1" i="1">
                              <a:latin typeface="Cambria Math"/>
                            </a:rPr>
                            <m:t> </m:t>
                          </m:r>
                          <m:r>
                            <m:rPr>
                              <m:nor/>
                            </m:rPr>
                            <a:rPr lang="en-US" altLang="zh-CN" sz="2000" b="1" i="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 </m:t>
                          </m:r>
                          <m:f>
                            <m:fPr>
                              <m:ctrlPr>
                                <a:rPr lang="zh-CN" altLang="zh-CN" sz="2000" b="1" i="1">
                                  <a:latin typeface="Cambria Math"/>
                                </a:rPr>
                              </m:ctrlPr>
                            </m:fPr>
                            <m:num>
                              <m:sSubSup>
                                <m:sSubSupPr>
                                  <m:ctrlPr>
                                    <a:rPr lang="zh-CN" altLang="zh-CN" sz="2000" b="1" i="1">
                                      <a:latin typeface="Cambria Math"/>
                                    </a:rPr>
                                  </m:ctrlPr>
                                </m:sSubSupPr>
                                <m:e>
                                  <m:r>
                                    <m:rPr>
                                      <m:nor/>
                                    </m:rPr>
                                    <a:rPr lang="en-US" altLang="zh-CN" sz="2000" b="1">
                                      <a:latin typeface="Times New Roman" pitchFamily="18" charset="0"/>
                                      <a:cs typeface="Times New Roman" pitchFamily="18" charset="0"/>
                                    </a:rPr>
                                    <m:t>σ</m:t>
                                  </m:r>
                                </m:e>
                                <m:sub>
                                  <m:r>
                                    <m:rPr>
                                      <m:nor/>
                                    </m:rPr>
                                    <a:rPr lang="en-US" altLang="zh-CN" sz="2000" b="1">
                                      <a:latin typeface="Times New Roman" pitchFamily="18" charset="0"/>
                                      <a:cs typeface="Times New Roman" pitchFamily="18" charset="0"/>
                                    </a:rPr>
                                    <m:t>s</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r</m:t>
                                  </m:r>
                                </m:sub>
                                <m:sup>
                                  <m:r>
                                    <m:rPr>
                                      <m:nor/>
                                    </m:rPr>
                                    <a:rPr lang="en-US" altLang="zh-CN" sz="2000" b="1">
                                      <a:latin typeface="Times New Roman" pitchFamily="18" charset="0"/>
                                      <a:cs typeface="Times New Roman" pitchFamily="18" charset="0"/>
                                    </a:rPr>
                                    <m:t>2</m:t>
                                  </m:r>
                                </m:sup>
                              </m:sSubSup>
                            </m:num>
                            <m:den>
                              <m:sSubSup>
                                <m:sSubSupPr>
                                  <m:ctrlPr>
                                    <a:rPr lang="zh-CN" altLang="zh-CN" sz="2000" b="1" i="1">
                                      <a:latin typeface="Cambria Math"/>
                                    </a:rPr>
                                  </m:ctrlPr>
                                </m:sSubSupPr>
                                <m:e>
                                  <m:r>
                                    <m:rPr>
                                      <m:nor/>
                                    </m:rPr>
                                    <a:rPr lang="en-US" altLang="zh-CN" sz="2000" b="1">
                                      <a:latin typeface="Times New Roman" pitchFamily="18" charset="0"/>
                                      <a:cs typeface="Times New Roman" pitchFamily="18" charset="0"/>
                                    </a:rPr>
                                    <m:t>σ</m:t>
                                  </m:r>
                                </m:e>
                                <m:sub>
                                  <m:r>
                                    <m:rPr>
                                      <m:nor/>
                                    </m:rPr>
                                    <a:rPr lang="en-US" altLang="zh-CN" sz="2000" b="1">
                                      <a:latin typeface="Times New Roman" pitchFamily="18" charset="0"/>
                                      <a:cs typeface="Times New Roman" pitchFamily="18" charset="0"/>
                                    </a:rPr>
                                    <m:t>r</m:t>
                                  </m:r>
                                  <m:r>
                                    <m:rPr>
                                      <m:nor/>
                                    </m:rPr>
                                    <a:rPr lang="en-US" altLang="zh-CN" sz="2000" b="1">
                                      <a:latin typeface="Times New Roman" pitchFamily="18" charset="0"/>
                                      <a:cs typeface="Times New Roman" pitchFamily="18" charset="0"/>
                                    </a:rPr>
                                    <m:t>,</m:t>
                                  </m:r>
                                  <m:r>
                                    <m:rPr>
                                      <m:nor/>
                                    </m:rPr>
                                    <a:rPr lang="en-US" altLang="zh-CN" sz="2000" b="1">
                                      <a:latin typeface="Times New Roman" pitchFamily="18" charset="0"/>
                                      <a:cs typeface="Times New Roman" pitchFamily="18" charset="0"/>
                                    </a:rPr>
                                    <m:t>d</m:t>
                                  </m:r>
                                </m:sub>
                                <m:sup>
                                  <m:r>
                                    <m:rPr>
                                      <m:nor/>
                                    </m:rPr>
                                    <a:rPr lang="en-US" altLang="zh-CN" sz="2000" b="1">
                                      <a:latin typeface="Times New Roman" pitchFamily="18" charset="0"/>
                                      <a:cs typeface="Times New Roman" pitchFamily="18" charset="0"/>
                                    </a:rPr>
                                    <m:t>2</m:t>
                                  </m:r>
                                </m:sup>
                              </m:sSubSup>
                            </m:den>
                          </m:f>
                          <m:r>
                            <m:rPr>
                              <m:nor/>
                            </m:rPr>
                            <a:rPr lang="en-US" altLang="zh-CN" sz="2000" b="1">
                              <a:latin typeface="Times New Roman" pitchFamily="18" charset="0"/>
                              <a:cs typeface="Times New Roman" pitchFamily="18" charset="0"/>
                            </a:rPr>
                            <m:t>+4</m:t>
                          </m:r>
                        </m:den>
                      </m:f>
                    </m:oMath>
                  </m:oMathPara>
                </a14:m>
                <a:endParaRPr lang="zh-CN" altLang="en-US" sz="2000" b="1" dirty="0">
                  <a:latin typeface="Times New Roman" pitchFamily="18" charset="0"/>
                  <a:cs typeface="Times New Roman"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3972594" y="2922605"/>
                <a:ext cx="4244688" cy="1624740"/>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176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936693" y="513661"/>
            <a:ext cx="902812"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仿真</a:t>
            </a:r>
            <a:endParaRPr lang="zh-CN" altLang="en-US" sz="2800" b="1" dirty="0">
              <a:solidFill>
                <a:schemeClr val="tx1">
                  <a:lumMod val="75000"/>
                  <a:lumOff val="25000"/>
                </a:schemeClr>
              </a:solidFill>
              <a:cs typeface="+mn-ea"/>
              <a:sym typeface="+mn-lt"/>
            </a:endParaRPr>
          </a:p>
        </p:txBody>
      </p:sp>
      <p:sp>
        <p:nvSpPr>
          <p:cNvPr id="6" name="TextBox 5"/>
          <p:cNvSpPr txBox="1"/>
          <p:nvPr/>
        </p:nvSpPr>
        <p:spPr>
          <a:xfrm>
            <a:off x="3086100" y="1793863"/>
            <a:ext cx="6603998" cy="1015663"/>
          </a:xfrm>
          <a:prstGeom prst="rect">
            <a:avLst/>
          </a:prstGeom>
          <a:noFill/>
        </p:spPr>
        <p:txBody>
          <a:bodyPr wrap="square" rtlCol="0">
            <a:spAutoFit/>
          </a:bodyPr>
          <a:lstStyle/>
          <a:p>
            <a:r>
              <a:rPr lang="zh-CN" altLang="en-US" sz="2000" dirty="0" smtClean="0"/>
              <a:t>根据计算出的</a:t>
            </a:r>
            <a:r>
              <a:rPr lang="en-US" altLang="zh-CN" sz="2000" dirty="0" smtClean="0"/>
              <a:t>α</a:t>
            </a:r>
            <a:r>
              <a:rPr lang="zh-CN" altLang="zh-CN" sz="2000" dirty="0" smtClean="0"/>
              <a:t>可以</a:t>
            </a:r>
            <a:r>
              <a:rPr lang="zh-CN" altLang="zh-CN" sz="2000" dirty="0"/>
              <a:t>分别得到源节点和中继节点发射功率。使用</a:t>
            </a:r>
            <a:r>
              <a:rPr lang="en-US" altLang="zh-CN" sz="2000" dirty="0" err="1"/>
              <a:t>Matlab</a:t>
            </a:r>
            <a:r>
              <a:rPr lang="zh-CN" altLang="zh-CN" sz="2000" dirty="0"/>
              <a:t>仿真，得到不同</a:t>
            </a:r>
            <a:r>
              <a:rPr lang="zh-CN" altLang="zh-CN" sz="2000" dirty="0" smtClean="0"/>
              <a:t>信噪比</a:t>
            </a:r>
            <a:r>
              <a:rPr lang="zh-CN" altLang="en-US" sz="2000" dirty="0" smtClean="0"/>
              <a:t>下</a:t>
            </a:r>
            <a:r>
              <a:rPr lang="zh-CN" altLang="zh-CN" sz="2000" dirty="0" smtClean="0"/>
              <a:t>非</a:t>
            </a:r>
            <a:r>
              <a:rPr lang="zh-CN" altLang="zh-CN" sz="2000" dirty="0"/>
              <a:t>协作、等功率</a:t>
            </a:r>
            <a:r>
              <a:rPr lang="en-US" altLang="zh-CN" sz="2000" dirty="0"/>
              <a:t>AF</a:t>
            </a:r>
            <a:r>
              <a:rPr lang="zh-CN" altLang="zh-CN" sz="2000" dirty="0"/>
              <a:t>协作和分配功率</a:t>
            </a:r>
            <a:r>
              <a:rPr lang="en-US" altLang="zh-CN" sz="2000" dirty="0"/>
              <a:t>AF</a:t>
            </a:r>
            <a:r>
              <a:rPr lang="zh-CN" altLang="zh-CN" sz="2000" dirty="0"/>
              <a:t>协作的理论与实际误码率曲线。</a:t>
            </a:r>
          </a:p>
        </p:txBody>
      </p:sp>
    </p:spTree>
    <p:extLst>
      <p:ext uri="{BB962C8B-B14F-4D97-AF65-F5344CB8AC3E}">
        <p14:creationId xmlns:p14="http://schemas.microsoft.com/office/powerpoint/2010/main" val="2886804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ERA\Desktop\协作通信期末论文\21.pn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19000"/>
                    </a14:imgEffect>
                  </a14:imgLayer>
                </a14:imgProps>
              </a:ext>
              <a:ext uri="{28A0092B-C50C-407E-A947-70E740481C1C}">
                <a14:useLocalDpi xmlns:a14="http://schemas.microsoft.com/office/drawing/2010/main" val="0"/>
              </a:ext>
            </a:extLst>
          </a:blip>
          <a:srcRect/>
          <a:stretch>
            <a:fillRect/>
          </a:stretch>
        </p:blipFill>
        <p:spPr bwMode="auto">
          <a:xfrm>
            <a:off x="2693986" y="476394"/>
            <a:ext cx="7021513" cy="526717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073663" y="5847834"/>
            <a:ext cx="2262158" cy="369332"/>
          </a:xfrm>
          <a:prstGeom prst="rect">
            <a:avLst/>
          </a:prstGeom>
        </p:spPr>
        <p:txBody>
          <a:bodyPr wrap="none">
            <a:spAutoFit/>
          </a:bodyPr>
          <a:lstStyle/>
          <a:p>
            <a:r>
              <a:rPr lang="zh-CN" altLang="zh-CN" b="1" dirty="0" smtClean="0"/>
              <a:t>三</a:t>
            </a:r>
            <a:r>
              <a:rPr lang="zh-CN" altLang="zh-CN" b="1" dirty="0"/>
              <a:t>种方式理论误码率</a:t>
            </a:r>
          </a:p>
        </p:txBody>
      </p:sp>
    </p:spTree>
    <p:extLst>
      <p:ext uri="{BB962C8B-B14F-4D97-AF65-F5344CB8AC3E}">
        <p14:creationId xmlns:p14="http://schemas.microsoft.com/office/powerpoint/2010/main" val="2961327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ERA\Desktop\协作通信期末论文\11.pn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1000"/>
                    </a14:imgEffect>
                  </a14:imgLayer>
                </a14:imgProps>
              </a:ext>
              <a:ext uri="{28A0092B-C50C-407E-A947-70E740481C1C}">
                <a14:useLocalDpi xmlns:a14="http://schemas.microsoft.com/office/drawing/2010/main" val="0"/>
              </a:ext>
            </a:extLst>
          </a:blip>
          <a:srcRect/>
          <a:stretch>
            <a:fillRect/>
          </a:stretch>
        </p:blipFill>
        <p:spPr bwMode="auto">
          <a:xfrm>
            <a:off x="2757487" y="409775"/>
            <a:ext cx="6653213" cy="49909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953014" y="5638284"/>
            <a:ext cx="2262158" cy="369332"/>
          </a:xfrm>
          <a:prstGeom prst="rect">
            <a:avLst/>
          </a:prstGeom>
        </p:spPr>
        <p:txBody>
          <a:bodyPr wrap="none">
            <a:spAutoFit/>
          </a:bodyPr>
          <a:lstStyle/>
          <a:p>
            <a:r>
              <a:rPr lang="zh-CN" altLang="zh-CN" b="1" dirty="0" smtClean="0"/>
              <a:t>三</a:t>
            </a:r>
            <a:r>
              <a:rPr lang="zh-CN" altLang="zh-CN" b="1" dirty="0"/>
              <a:t>种方式实际误码率</a:t>
            </a:r>
          </a:p>
        </p:txBody>
      </p:sp>
    </p:spTree>
    <p:extLst>
      <p:ext uri="{BB962C8B-B14F-4D97-AF65-F5344CB8AC3E}">
        <p14:creationId xmlns:p14="http://schemas.microsoft.com/office/powerpoint/2010/main" val="424687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ERA\Desktop\协作通信期末论文\31.pn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19000"/>
                    </a14:imgEffect>
                  </a14:imgLayer>
                </a14:imgProps>
              </a:ext>
              <a:ext uri="{28A0092B-C50C-407E-A947-70E740481C1C}">
                <a14:useLocalDpi xmlns:a14="http://schemas.microsoft.com/office/drawing/2010/main" val="0"/>
              </a:ext>
            </a:extLst>
          </a:blip>
          <a:srcRect/>
          <a:stretch>
            <a:fillRect/>
          </a:stretch>
        </p:blipFill>
        <p:spPr bwMode="auto">
          <a:xfrm>
            <a:off x="2643187" y="387526"/>
            <a:ext cx="6805614" cy="510522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07001" y="5619234"/>
            <a:ext cx="3877985" cy="369332"/>
          </a:xfrm>
          <a:prstGeom prst="rect">
            <a:avLst/>
          </a:prstGeom>
        </p:spPr>
        <p:txBody>
          <a:bodyPr wrap="none">
            <a:spAutoFit/>
          </a:bodyPr>
          <a:lstStyle/>
          <a:p>
            <a:r>
              <a:rPr lang="zh-CN" altLang="zh-CN" b="1" dirty="0"/>
              <a:t>有无功率分配实际与理论误码率对比</a:t>
            </a:r>
            <a:endParaRPr lang="zh-CN" altLang="en-US" b="1" dirty="0"/>
          </a:p>
        </p:txBody>
      </p:sp>
    </p:spTree>
    <p:extLst>
      <p:ext uri="{BB962C8B-B14F-4D97-AF65-F5344CB8AC3E}">
        <p14:creationId xmlns:p14="http://schemas.microsoft.com/office/powerpoint/2010/main" val="69044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0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936694" y="513661"/>
            <a:ext cx="902812"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总结</a:t>
            </a:r>
            <a:endParaRPr lang="zh-CN" altLang="en-US" sz="2800" b="1" dirty="0">
              <a:solidFill>
                <a:schemeClr val="tx1">
                  <a:lumMod val="75000"/>
                  <a:lumOff val="25000"/>
                </a:schemeClr>
              </a:solidFill>
              <a:cs typeface="+mn-ea"/>
              <a:sym typeface="+mn-lt"/>
            </a:endParaRPr>
          </a:p>
        </p:txBody>
      </p:sp>
      <p:sp>
        <p:nvSpPr>
          <p:cNvPr id="6" name="TextBox 5"/>
          <p:cNvSpPr txBox="1"/>
          <p:nvPr/>
        </p:nvSpPr>
        <p:spPr>
          <a:xfrm>
            <a:off x="2565400" y="1311263"/>
            <a:ext cx="7645400" cy="4524315"/>
          </a:xfrm>
          <a:prstGeom prst="rect">
            <a:avLst/>
          </a:prstGeom>
          <a:noFill/>
        </p:spPr>
        <p:txBody>
          <a:bodyPr wrap="square" rtlCol="0">
            <a:spAutoFit/>
          </a:bodyPr>
          <a:lstStyle/>
          <a:p>
            <a:r>
              <a:rPr lang="en-US" altLang="zh-CN" sz="2400" dirty="0" smtClean="0"/>
              <a:t>       </a:t>
            </a:r>
            <a:r>
              <a:rPr lang="zh-CN" altLang="zh-CN" sz="2400" dirty="0" smtClean="0"/>
              <a:t>可以</a:t>
            </a:r>
            <a:r>
              <a:rPr lang="zh-CN" altLang="zh-CN" sz="2400" dirty="0"/>
              <a:t>看出，通过计算得出功率分配比，在对</a:t>
            </a:r>
            <a:r>
              <a:rPr lang="en-US" altLang="zh-CN" sz="2400" dirty="0"/>
              <a:t>AF</a:t>
            </a:r>
            <a:r>
              <a:rPr lang="zh-CN" altLang="zh-CN" sz="2400" dirty="0"/>
              <a:t>协作方式进行源节点和中继节点功率进行分配后，理论误码率有了较大改善，其性能相比于等功率传输，大约提高了一个数量级。此外，结合第</a:t>
            </a:r>
            <a:r>
              <a:rPr lang="en-US" altLang="zh-CN" sz="2400" dirty="0"/>
              <a:t>2</a:t>
            </a:r>
            <a:r>
              <a:rPr lang="zh-CN" altLang="zh-CN" sz="2400" dirty="0"/>
              <a:t>节的仿真结果，在同等信噪比条件下，达到了接近</a:t>
            </a:r>
            <a:r>
              <a:rPr lang="en-US" altLang="zh-CN" sz="2400" dirty="0"/>
              <a:t>DF</a:t>
            </a:r>
            <a:r>
              <a:rPr lang="zh-CN" altLang="zh-CN" sz="2400" dirty="0"/>
              <a:t>协作的效果。相比于</a:t>
            </a:r>
            <a:r>
              <a:rPr lang="en-US" altLang="zh-CN" sz="2400" dirty="0"/>
              <a:t>DF</a:t>
            </a:r>
            <a:r>
              <a:rPr lang="zh-CN" altLang="zh-CN" sz="2400" dirty="0"/>
              <a:t>协作，分配功率的</a:t>
            </a:r>
            <a:r>
              <a:rPr lang="en-US" altLang="zh-CN" sz="2400" dirty="0"/>
              <a:t>AF</a:t>
            </a:r>
            <a:r>
              <a:rPr lang="zh-CN" altLang="zh-CN" sz="2400" dirty="0"/>
              <a:t>协作能够使设备负担减轻，节约设备的技术成本，同时，可以结合</a:t>
            </a:r>
            <a:r>
              <a:rPr lang="en-US" altLang="zh-CN" sz="2400" dirty="0"/>
              <a:t>DF</a:t>
            </a:r>
            <a:r>
              <a:rPr lang="zh-CN" altLang="zh-CN" sz="2400" dirty="0"/>
              <a:t>协作，使用混合协作的方式，进一步改善卫星协作传输系统的性能。由于这个方案中各个链路采用瑞利信道模型，因此这一思路也可应用于地面移动终端之间的协作通信，还可应用于卫星移动通信系统中各条链路信号的直传分量受到严重遮蔽的情况。</a:t>
            </a:r>
          </a:p>
        </p:txBody>
      </p:sp>
    </p:spTree>
    <p:extLst>
      <p:ext uri="{BB962C8B-B14F-4D97-AF65-F5344CB8AC3E}">
        <p14:creationId xmlns:p14="http://schemas.microsoft.com/office/powerpoint/2010/main" val="906466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5911" y="2903221"/>
            <a:ext cx="4200188" cy="1200329"/>
          </a:xfrm>
          <a:prstGeom prst="rect">
            <a:avLst/>
          </a:prstGeom>
          <a:noFill/>
        </p:spPr>
        <p:txBody>
          <a:bodyPr wrap="none" rtlCol="0">
            <a:spAutoFit/>
          </a:bodyPr>
          <a:lstStyle/>
          <a:p>
            <a:pPr algn="ctr"/>
            <a:r>
              <a:rPr lang="en-US" altLang="zh-CN" sz="7200" dirty="0">
                <a:solidFill>
                  <a:schemeClr val="tx1">
                    <a:lumMod val="65000"/>
                    <a:lumOff val="35000"/>
                  </a:schemeClr>
                </a:solidFill>
                <a:latin typeface="Impact" panose="020B0806030902050204" pitchFamily="34" charset="0"/>
                <a:cs typeface="+mn-ea"/>
                <a:sym typeface="+mn-lt"/>
              </a:rPr>
              <a:t>THANK YOU</a:t>
            </a:r>
            <a:endParaRPr lang="zh-CN" altLang="en-US" sz="7200" dirty="0">
              <a:solidFill>
                <a:srgbClr val="48A2A0"/>
              </a:solidFill>
              <a:latin typeface="Impact" panose="020B0806030902050204" pitchFamily="34" charset="0"/>
              <a:cs typeface="+mn-ea"/>
              <a:sym typeface="+mn-lt"/>
            </a:endParaRPr>
          </a:p>
        </p:txBody>
      </p:sp>
      <p:sp>
        <p:nvSpPr>
          <p:cNvPr id="8" name="矩形 7"/>
          <p:cNvSpPr/>
          <p:nvPr/>
        </p:nvSpPr>
        <p:spPr>
          <a:xfrm>
            <a:off x="5228615" y="1829482"/>
            <a:ext cx="1734770" cy="1323439"/>
          </a:xfrm>
          <a:prstGeom prst="rect">
            <a:avLst/>
          </a:prstGeom>
        </p:spPr>
        <p:txBody>
          <a:bodyPr wrap="none">
            <a:spAutoFit/>
          </a:bodyPr>
          <a:lstStyle/>
          <a:p>
            <a:pPr algn="ctr"/>
            <a:r>
              <a:rPr lang="en-US" altLang="zh-CN" sz="8000" dirty="0">
                <a:solidFill>
                  <a:schemeClr val="tx1">
                    <a:lumMod val="65000"/>
                    <a:lumOff val="35000"/>
                  </a:schemeClr>
                </a:solidFill>
                <a:latin typeface="Impact" panose="020B0806030902050204" pitchFamily="34" charset="0"/>
                <a:cs typeface="+mn-ea"/>
                <a:sym typeface="+mn-lt"/>
              </a:rPr>
              <a:t>END</a:t>
            </a:r>
            <a:endParaRPr lang="zh-CN" altLang="en-US" sz="8000" dirty="0">
              <a:solidFill>
                <a:schemeClr val="tx1">
                  <a:lumMod val="65000"/>
                  <a:lumOff val="35000"/>
                </a:schemeClr>
              </a:solidFill>
              <a:latin typeface="Impact" panose="020B0806030902050204" pitchFamily="34" charset="0"/>
              <a:cs typeface="+mn-ea"/>
              <a:sym typeface="+mn-lt"/>
            </a:endParaRPr>
          </a:p>
        </p:txBody>
      </p:sp>
      <p:grpSp>
        <p:nvGrpSpPr>
          <p:cNvPr id="10" name="组合 9"/>
          <p:cNvGrpSpPr/>
          <p:nvPr/>
        </p:nvGrpSpPr>
        <p:grpSpPr>
          <a:xfrm>
            <a:off x="4843463" y="4810201"/>
            <a:ext cx="2520286" cy="257175"/>
            <a:chOff x="4843463" y="4520714"/>
            <a:chExt cx="2520286" cy="257175"/>
          </a:xfrm>
        </p:grpSpPr>
        <p:sp>
          <p:nvSpPr>
            <p:cNvPr id="11" name="椭圆 10"/>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4067175" y="2457450"/>
            <a:ext cx="4057650" cy="0"/>
            <a:chOff x="4129088" y="2457450"/>
            <a:chExt cx="4057650" cy="0"/>
          </a:xfrm>
        </p:grpSpPr>
        <p:cxnSp>
          <p:nvCxnSpPr>
            <p:cNvPr id="18" name="直接连接符 17"/>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38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a:t>
            </a:r>
            <a:r>
              <a:rPr lang="en-US" altLang="zh-CN" sz="4400" dirty="0" smtClean="0">
                <a:solidFill>
                  <a:schemeClr val="bg1"/>
                </a:solidFill>
                <a:effectLst>
                  <a:outerShdw blurRad="38100" dist="38100" dir="2700000" algn="tl">
                    <a:srgbClr val="000000">
                      <a:alpha val="43137"/>
                    </a:srgbClr>
                  </a:outerShdw>
                </a:effectLst>
                <a:cs typeface="+mn-ea"/>
                <a:sym typeface="+mn-lt"/>
              </a:rPr>
              <a:t>1</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819993" y="3040204"/>
            <a:ext cx="902811" cy="523220"/>
          </a:xfrm>
          <a:prstGeom prst="rect">
            <a:avLst/>
          </a:prstGeom>
        </p:spPr>
        <p:txBody>
          <a:bodyPr wrap="none">
            <a:spAutoFit/>
          </a:bodyPr>
          <a:lstStyle/>
          <a:p>
            <a:pPr algn="ctr"/>
            <a:r>
              <a:rPr lang="zh-CN" altLang="en-US" sz="2800" b="1" dirty="0" smtClean="0">
                <a:cs typeface="+mn-ea"/>
                <a:sym typeface="+mn-lt"/>
              </a:rPr>
              <a:t>介绍</a:t>
            </a:r>
            <a:endParaRPr lang="en-US" altLang="zh-CN" sz="2800" b="1" dirty="0" smtClean="0">
              <a:cs typeface="+mn-ea"/>
              <a:sym typeface="+mn-lt"/>
            </a:endParaRPr>
          </a:p>
        </p:txBody>
      </p:sp>
    </p:spTree>
    <p:extLst>
      <p:ext uri="{BB962C8B-B14F-4D97-AF65-F5344CB8AC3E}">
        <p14:creationId xmlns:p14="http://schemas.microsoft.com/office/powerpoint/2010/main" val="422334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4216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214232" y="513189"/>
            <a:ext cx="244490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卫星通信系统 </a:t>
            </a:r>
            <a:endParaRPr lang="zh-CN" altLang="en-US" sz="2800" b="1" dirty="0">
              <a:solidFill>
                <a:schemeClr val="tx1">
                  <a:lumMod val="75000"/>
                  <a:lumOff val="25000"/>
                </a:schemeClr>
              </a:solidFill>
              <a:cs typeface="+mn-ea"/>
              <a:sym typeface="+mn-lt"/>
            </a:endParaRPr>
          </a:p>
        </p:txBody>
      </p:sp>
      <p:sp>
        <p:nvSpPr>
          <p:cNvPr id="4" name="TextBox 3"/>
          <p:cNvSpPr txBox="1"/>
          <p:nvPr/>
        </p:nvSpPr>
        <p:spPr>
          <a:xfrm>
            <a:off x="2603419" y="2010788"/>
            <a:ext cx="7239081" cy="1877437"/>
          </a:xfrm>
          <a:prstGeom prst="rect">
            <a:avLst/>
          </a:prstGeom>
          <a:noFill/>
        </p:spPr>
        <p:txBody>
          <a:bodyPr wrap="square" rtlCol="0">
            <a:spAutoFit/>
          </a:bodyPr>
          <a:lstStyle/>
          <a:p>
            <a:r>
              <a:rPr lang="zh-CN" altLang="en-US" sz="2000" dirty="0">
                <a:latin typeface="微软雅黑" pitchFamily="34" charset="-122"/>
                <a:ea typeface="微软雅黑" pitchFamily="34" charset="-122"/>
              </a:rPr>
              <a:t>卫星通信系统由卫星端、地面端、用户端三部分组成。卫星端在空中起中继站的作用，即把地面站发上来的电磁波放大后再返送回另一地面站，卫星星体又包括两大子系统：星载设备和卫星</a:t>
            </a:r>
            <a:r>
              <a:rPr lang="zh-CN" altLang="en-US" sz="2000" dirty="0" smtClean="0">
                <a:latin typeface="微软雅黑" pitchFamily="34" charset="-122"/>
                <a:ea typeface="微软雅黑" pitchFamily="34" charset="-122"/>
              </a:rPr>
              <a:t>母体</a:t>
            </a:r>
            <a:endParaRPr lang="en-US" altLang="zh-CN" sz="2000" dirty="0" smtClean="0">
              <a:latin typeface="微软雅黑" pitchFamily="34" charset="-122"/>
              <a:ea typeface="微软雅黑" pitchFamily="34" charset="-122"/>
            </a:endParaRPr>
          </a:p>
          <a:p>
            <a:endParaRPr lang="zh-CN"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89253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4216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214232" y="513189"/>
            <a:ext cx="244490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卫星通信系统 </a:t>
            </a:r>
            <a:endParaRPr lang="zh-CN" altLang="en-US" sz="2800" b="1" dirty="0">
              <a:solidFill>
                <a:schemeClr val="tx1">
                  <a:lumMod val="75000"/>
                  <a:lumOff val="25000"/>
                </a:schemeClr>
              </a:solidFill>
              <a:cs typeface="+mn-ea"/>
              <a:sym typeface="+mn-lt"/>
            </a:endParaRPr>
          </a:p>
        </p:txBody>
      </p:sp>
      <p:sp>
        <p:nvSpPr>
          <p:cNvPr id="4" name="TextBox 3"/>
          <p:cNvSpPr txBox="1"/>
          <p:nvPr/>
        </p:nvSpPr>
        <p:spPr>
          <a:xfrm>
            <a:off x="1638300" y="1455152"/>
            <a:ext cx="8724899" cy="3385542"/>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按照</a:t>
            </a:r>
            <a:r>
              <a:rPr lang="zh-CN" altLang="en-US" sz="2000" dirty="0">
                <a:latin typeface="微软雅黑" pitchFamily="34" charset="-122"/>
                <a:ea typeface="微软雅黑" pitchFamily="34" charset="-122"/>
              </a:rPr>
              <a:t>工作轨道区分，卫星通信系统一般分为以下</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类</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t>低轨道卫星通信系统</a:t>
            </a:r>
            <a:r>
              <a:rPr lang="en-US" altLang="zh-CN" sz="2000" b="1" dirty="0"/>
              <a:t>(LEO)</a:t>
            </a:r>
            <a:r>
              <a:rPr lang="zh-CN" altLang="en-US" sz="2000" b="1" dirty="0"/>
              <a:t>：</a:t>
            </a:r>
            <a:endParaRPr lang="zh-CN" altLang="en-US" sz="2000" dirty="0"/>
          </a:p>
          <a:p>
            <a:r>
              <a:rPr lang="zh-CN" altLang="en-US" sz="2000" dirty="0"/>
              <a:t>距地面</a:t>
            </a:r>
            <a:r>
              <a:rPr lang="en-US" altLang="zh-CN" sz="2000" dirty="0"/>
              <a:t>500—2000Km</a:t>
            </a:r>
            <a:r>
              <a:rPr lang="zh-CN" altLang="en-US" sz="2000" dirty="0"/>
              <a:t>，传输时延和功耗都比较小，但每颗星的覆盖范围也比较小，典型系统</a:t>
            </a:r>
            <a:r>
              <a:rPr lang="zh-CN" altLang="en-US" sz="2000" dirty="0" smtClean="0"/>
              <a:t>有铱</a:t>
            </a:r>
            <a:r>
              <a:rPr lang="zh-CN" altLang="en-US" sz="2000" dirty="0"/>
              <a:t>星系统。低轨道卫星通信系统由于卫星轨道低，信号传播时延短，所以可支持多跳通信；其链路损耗小，可以降低对卫星和用户终端的要求，可以采用微型</a:t>
            </a:r>
            <a:r>
              <a:rPr lang="en-US" altLang="zh-CN" sz="2000" dirty="0"/>
              <a:t>/</a:t>
            </a:r>
            <a:r>
              <a:rPr lang="zh-CN" altLang="en-US" sz="2000" dirty="0"/>
              <a:t>小型卫星和手持用户终端</a:t>
            </a:r>
            <a:r>
              <a:rPr lang="zh-CN" altLang="en-US" sz="2000" dirty="0" smtClean="0"/>
              <a:t>。</a:t>
            </a:r>
            <a:r>
              <a:rPr lang="zh-CN" altLang="en-US" sz="2000" dirty="0"/>
              <a:t>由于低轨道卫星的运动速度快</a:t>
            </a:r>
            <a:r>
              <a:rPr lang="zh-CN" altLang="en-US" sz="2000" dirty="0" smtClean="0"/>
              <a:t>，</a:t>
            </a:r>
            <a:r>
              <a:rPr lang="zh-CN" altLang="en-US" sz="2000" dirty="0"/>
              <a:t>卫星间或载波间切换频繁。因此，低轨系统的系统构成和控制复杂、技术风险大、建设成本也相对较高。</a:t>
            </a:r>
          </a:p>
          <a:p>
            <a:endParaRPr lang="zh-CN"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4131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4216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214232" y="513189"/>
            <a:ext cx="244490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卫星通信系统 </a:t>
            </a:r>
            <a:endParaRPr lang="zh-CN" altLang="en-US" sz="2800" b="1" dirty="0">
              <a:solidFill>
                <a:schemeClr val="tx1">
                  <a:lumMod val="75000"/>
                  <a:lumOff val="25000"/>
                </a:schemeClr>
              </a:solidFill>
              <a:cs typeface="+mn-ea"/>
              <a:sym typeface="+mn-lt"/>
            </a:endParaRPr>
          </a:p>
        </p:txBody>
      </p:sp>
      <p:sp>
        <p:nvSpPr>
          <p:cNvPr id="4" name="TextBox 3"/>
          <p:cNvSpPr txBox="1"/>
          <p:nvPr/>
        </p:nvSpPr>
        <p:spPr>
          <a:xfrm>
            <a:off x="1790699" y="2122904"/>
            <a:ext cx="8724899" cy="2215991"/>
          </a:xfrm>
          <a:prstGeom prst="rect">
            <a:avLst/>
          </a:prstGeom>
          <a:noFill/>
        </p:spPr>
        <p:txBody>
          <a:bodyPr wrap="square" rtlCol="0">
            <a:spAutoFit/>
          </a:bodyPr>
          <a:lstStyle/>
          <a:p>
            <a:r>
              <a:rPr lang="zh-CN" altLang="en-US" sz="2000" dirty="0">
                <a:latin typeface="微软雅黑" pitchFamily="34" charset="-122"/>
                <a:ea typeface="微软雅黑" pitchFamily="34" charset="-122"/>
              </a:rPr>
              <a:t>中轨道卫星通信系统</a:t>
            </a:r>
            <a:r>
              <a:rPr lang="en-US" altLang="zh-CN" sz="2000" dirty="0">
                <a:latin typeface="微软雅黑" pitchFamily="34" charset="-122"/>
                <a:ea typeface="微软雅黑" pitchFamily="34" charset="-122"/>
              </a:rPr>
              <a:t>(MEO)</a:t>
            </a:r>
            <a:r>
              <a:rPr lang="zh-CN" altLang="en-US" sz="2000" dirty="0">
                <a:latin typeface="微软雅黑" pitchFamily="34" charset="-122"/>
                <a:ea typeface="微软雅黑" pitchFamily="34" charset="-122"/>
              </a:rPr>
              <a:t>：</a:t>
            </a:r>
          </a:p>
          <a:p>
            <a:r>
              <a:rPr lang="zh-CN" altLang="en-US" sz="2000" dirty="0">
                <a:latin typeface="+mn-ea"/>
              </a:rPr>
              <a:t>距地面</a:t>
            </a:r>
            <a:r>
              <a:rPr lang="en-US" altLang="zh-CN" sz="2000" dirty="0">
                <a:latin typeface="+mn-ea"/>
              </a:rPr>
              <a:t>2000—20000Km</a:t>
            </a:r>
            <a:r>
              <a:rPr lang="zh-CN" altLang="en-US" sz="2000" dirty="0">
                <a:latin typeface="+mn-ea"/>
              </a:rPr>
              <a:t>，传输时延要大于低轨道卫星，但覆盖范围也更大，典型系统是国际海事卫星系统。中轨道卫星通信系统可以说是同步卫星系统和低轨道卫星系统的折衷，中轨道卫星系统兼有这两种方案的优点，同时又在一定程度上克服了这两种方案的不足之处。中轨道卫星的链路损耗和传播时延都比较小，仍然可采用简单的小型卫星。</a:t>
            </a:r>
            <a:endParaRPr lang="zh-CN" altLang="zh-CN" sz="2000" dirty="0" smtClean="0">
              <a:latin typeface="+mn-ea"/>
            </a:endParaRP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68701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421647" y="3789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5214232" y="513189"/>
            <a:ext cx="2444900"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卫星通信系统 </a:t>
            </a:r>
            <a:endParaRPr lang="zh-CN" altLang="en-US" sz="2800" b="1" dirty="0">
              <a:solidFill>
                <a:schemeClr val="tx1">
                  <a:lumMod val="75000"/>
                  <a:lumOff val="25000"/>
                </a:schemeClr>
              </a:solidFill>
              <a:cs typeface="+mn-ea"/>
              <a:sym typeface="+mn-lt"/>
            </a:endParaRPr>
          </a:p>
        </p:txBody>
      </p:sp>
      <p:sp>
        <p:nvSpPr>
          <p:cNvPr id="4" name="TextBox 3"/>
          <p:cNvSpPr txBox="1"/>
          <p:nvPr/>
        </p:nvSpPr>
        <p:spPr>
          <a:xfrm>
            <a:off x="1790698" y="1576804"/>
            <a:ext cx="8724899" cy="3170099"/>
          </a:xfrm>
          <a:prstGeom prst="rect">
            <a:avLst/>
          </a:prstGeom>
          <a:noFill/>
        </p:spPr>
        <p:txBody>
          <a:bodyPr wrap="square" rtlCol="0">
            <a:spAutoFit/>
          </a:bodyPr>
          <a:lstStyle/>
          <a:p>
            <a:r>
              <a:rPr lang="zh-CN" altLang="en-US" sz="2000" dirty="0">
                <a:latin typeface="微软雅黑" pitchFamily="34" charset="-122"/>
                <a:ea typeface="微软雅黑" pitchFamily="34" charset="-122"/>
              </a:rPr>
              <a:t>高轨道卫星通信系统</a:t>
            </a:r>
            <a:r>
              <a:rPr lang="en-US" altLang="zh-CN" sz="2000" dirty="0">
                <a:latin typeface="微软雅黑" pitchFamily="34" charset="-122"/>
                <a:ea typeface="微软雅黑" pitchFamily="34" charset="-122"/>
              </a:rPr>
              <a:t>(GEO)</a:t>
            </a:r>
            <a:r>
              <a:rPr lang="zh-CN" altLang="en-US" sz="2000" dirty="0">
                <a:latin typeface="微软雅黑" pitchFamily="34" charset="-122"/>
                <a:ea typeface="微软雅黑" pitchFamily="34" charset="-122"/>
              </a:rPr>
              <a:t>：</a:t>
            </a:r>
          </a:p>
          <a:p>
            <a:r>
              <a:rPr lang="zh-CN" altLang="en-US" sz="2000" dirty="0">
                <a:latin typeface="+mn-ea"/>
              </a:rPr>
              <a:t>距地面</a:t>
            </a:r>
            <a:r>
              <a:rPr lang="en-US" altLang="zh-CN" sz="2000" dirty="0">
                <a:latin typeface="+mn-ea"/>
              </a:rPr>
              <a:t>35800km</a:t>
            </a:r>
            <a:r>
              <a:rPr lang="zh-CN" altLang="en-US" sz="2000" dirty="0">
                <a:latin typeface="+mn-ea"/>
              </a:rPr>
              <a:t>，即同步静止轨道。理论上，用三颗高轨道卫星即可以实现全球覆盖。传统的同步轨道卫星通信系统的技术最为成熟，自从同步卫星被用于通信业务以来，用同步卫星来建立全球卫星通信系统已经成为了建立卫星通信系统的传统模式。但是，同步卫星</a:t>
            </a:r>
            <a:r>
              <a:rPr lang="zh-CN" altLang="en-US" sz="2000" dirty="0" smtClean="0">
                <a:latin typeface="+mn-ea"/>
              </a:rPr>
              <a:t>有较</a:t>
            </a:r>
            <a:r>
              <a:rPr lang="zh-CN" altLang="en-US" sz="2000" dirty="0">
                <a:latin typeface="+mn-ea"/>
              </a:rPr>
              <a:t>长的传播时延和较大的链路损耗，严重影响到它在某些通信领域的应用，特别是在卫星移动通信方面的应用</a:t>
            </a:r>
            <a:r>
              <a:rPr lang="zh-CN" altLang="en-US" sz="2000" dirty="0" smtClean="0">
                <a:latin typeface="+mn-ea"/>
              </a:rPr>
              <a:t>。</a:t>
            </a:r>
            <a:endParaRPr lang="en-US" altLang="zh-CN" sz="2000" dirty="0" smtClean="0">
              <a:latin typeface="+mn-ea"/>
            </a:endParaRPr>
          </a:p>
          <a:p>
            <a:endParaRPr lang="en-US" altLang="zh-CN" sz="2000" dirty="0">
              <a:latin typeface="+mn-ea"/>
            </a:endParaRPr>
          </a:p>
          <a:p>
            <a:r>
              <a:rPr lang="zh-CN" altLang="zh-CN" sz="2000" dirty="0"/>
              <a:t>为了方便计算</a:t>
            </a:r>
            <a:r>
              <a:rPr lang="zh-CN" altLang="zh-CN" sz="2000" dirty="0" smtClean="0"/>
              <a:t>，</a:t>
            </a:r>
            <a:r>
              <a:rPr lang="zh-CN" altLang="zh-CN" sz="2000" dirty="0"/>
              <a:t>这里</a:t>
            </a:r>
            <a:r>
              <a:rPr lang="zh-CN" altLang="zh-CN" sz="2000" dirty="0" smtClean="0"/>
              <a:t>选取</a:t>
            </a:r>
            <a:r>
              <a:rPr lang="zh-CN" altLang="zh-CN" sz="2000" dirty="0"/>
              <a:t>同步轨道卫星作为研究对象，这样卫星与地面相对静止，无需考虑卫星和地面的</a:t>
            </a:r>
            <a:r>
              <a:rPr lang="zh-CN" altLang="zh-CN" sz="2000" dirty="0" smtClean="0"/>
              <a:t>多普勒效应</a:t>
            </a:r>
            <a:r>
              <a:rPr lang="zh-CN" altLang="en-US" sz="2000" dirty="0"/>
              <a:t>。</a:t>
            </a:r>
            <a:endParaRPr lang="zh-CN" altLang="en-US" sz="2000" dirty="0">
              <a:latin typeface="+mn-ea"/>
            </a:endParaRPr>
          </a:p>
        </p:txBody>
      </p:sp>
    </p:spTree>
    <p:extLst>
      <p:ext uri="{BB962C8B-B14F-4D97-AF65-F5344CB8AC3E}">
        <p14:creationId xmlns:p14="http://schemas.microsoft.com/office/powerpoint/2010/main" val="3457425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142247" y="277379"/>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3" name="矩形 2"/>
          <p:cNvSpPr/>
          <p:nvPr/>
        </p:nvSpPr>
        <p:spPr>
          <a:xfrm>
            <a:off x="4908058" y="513189"/>
            <a:ext cx="3057248" cy="523220"/>
          </a:xfrm>
          <a:prstGeom prst="rect">
            <a:avLst/>
          </a:prstGeom>
        </p:spPr>
        <p:txBody>
          <a:bodyPr wrap="none">
            <a:spAutoFit/>
          </a:bodyPr>
          <a:lstStyle/>
          <a:p>
            <a:pPr algn="ctr"/>
            <a:r>
              <a:rPr lang="zh-CN" altLang="en-US" sz="2800" b="1" dirty="0" smtClean="0">
                <a:solidFill>
                  <a:schemeClr val="tx1">
                    <a:lumMod val="75000"/>
                    <a:lumOff val="25000"/>
                  </a:schemeClr>
                </a:solidFill>
                <a:cs typeface="+mn-ea"/>
                <a:sym typeface="+mn-lt"/>
              </a:rPr>
              <a:t>卫星协作通信模型</a:t>
            </a:r>
            <a:endParaRPr lang="zh-CN" altLang="en-US" sz="2800" b="1" dirty="0">
              <a:solidFill>
                <a:schemeClr val="tx1">
                  <a:lumMod val="75000"/>
                  <a:lumOff val="25000"/>
                </a:schemeClr>
              </a:solidFill>
              <a:cs typeface="+mn-ea"/>
              <a:sym typeface="+mn-lt"/>
            </a:endParaRPr>
          </a:p>
        </p:txBody>
      </p:sp>
      <p:sp>
        <p:nvSpPr>
          <p:cNvPr id="4" name="TextBox 3"/>
          <p:cNvSpPr txBox="1"/>
          <p:nvPr/>
        </p:nvSpPr>
        <p:spPr>
          <a:xfrm>
            <a:off x="1371600" y="1038413"/>
            <a:ext cx="9270999" cy="2246769"/>
          </a:xfrm>
          <a:prstGeom prst="rect">
            <a:avLst/>
          </a:prstGeom>
          <a:noFill/>
        </p:spPr>
        <p:txBody>
          <a:bodyPr wrap="square" rtlCol="0">
            <a:spAutoFit/>
          </a:bodyPr>
          <a:lstStyle/>
          <a:p>
            <a:r>
              <a:rPr lang="en-US" altLang="zh-CN" sz="2000" dirty="0" smtClean="0"/>
              <a:t>       </a:t>
            </a:r>
            <a:r>
              <a:rPr lang="zh-CN" altLang="zh-CN" sz="2000" dirty="0" smtClean="0"/>
              <a:t>卫星</a:t>
            </a:r>
            <a:r>
              <a:rPr lang="zh-CN" altLang="zh-CN" sz="2000" dirty="0"/>
              <a:t>移动通信系统的馈电链路中，地面站</a:t>
            </a:r>
            <a:r>
              <a:rPr lang="zh-CN" altLang="zh-CN" sz="2000" dirty="0" smtClean="0"/>
              <a:t>能力较强</a:t>
            </a:r>
            <a:r>
              <a:rPr lang="zh-CN" altLang="zh-CN" sz="2000" dirty="0"/>
              <a:t>，其信道特性相对较好，因此，通常只考虑用户链路进行协作传输的</a:t>
            </a:r>
            <a:r>
              <a:rPr lang="zh-CN" altLang="zh-CN" sz="2000" dirty="0" smtClean="0"/>
              <a:t>情况。图为</a:t>
            </a:r>
            <a:r>
              <a:rPr lang="zh-CN" altLang="zh-CN" sz="2000" dirty="0"/>
              <a:t>一星两用户三节点协作传输的系统模型，分别为上行链路和下行链路</a:t>
            </a:r>
            <a:r>
              <a:rPr lang="zh-CN" altLang="zh-CN" sz="2000" dirty="0" smtClean="0"/>
              <a:t>。</a:t>
            </a:r>
            <a:r>
              <a:rPr lang="zh-CN" altLang="zh-CN" sz="2000" dirty="0"/>
              <a:t>在上行链路传输过程中，协作节点首先将接收到的源节点信号进行相应处理</a:t>
            </a:r>
            <a:r>
              <a:rPr lang="en-US" altLang="zh-CN" sz="2000" dirty="0"/>
              <a:t>(</a:t>
            </a:r>
            <a:r>
              <a:rPr lang="zh-CN" altLang="zh-CN" sz="2000" dirty="0"/>
              <a:t>放大、译码、编码</a:t>
            </a:r>
            <a:r>
              <a:rPr lang="en-US" altLang="zh-CN" sz="2000" dirty="0"/>
              <a:t>)</a:t>
            </a:r>
            <a:r>
              <a:rPr lang="zh-CN" altLang="zh-CN" sz="2000" dirty="0"/>
              <a:t>后再转发到卫星，卫星将源节点、协作节点的信号进行合并后发送到地面站，在下行链路传输过程中，协作节点首先将接收到的源节点</a:t>
            </a:r>
            <a:r>
              <a:rPr lang="en-US" altLang="zh-CN" sz="2000" dirty="0"/>
              <a:t>(</a:t>
            </a:r>
            <a:r>
              <a:rPr lang="zh-CN" altLang="zh-CN" sz="2000" dirty="0"/>
              <a:t>卫星</a:t>
            </a:r>
            <a:r>
              <a:rPr lang="en-US" altLang="zh-CN" sz="2000" dirty="0"/>
              <a:t>) </a:t>
            </a:r>
            <a:r>
              <a:rPr lang="zh-CN" altLang="zh-CN" sz="2000" dirty="0"/>
              <a:t>信号进行处理</a:t>
            </a:r>
            <a:r>
              <a:rPr lang="en-US" altLang="zh-CN" sz="2000" dirty="0"/>
              <a:t>(</a:t>
            </a:r>
            <a:r>
              <a:rPr lang="zh-CN" altLang="zh-CN" sz="2000" dirty="0"/>
              <a:t>放大、译码、编码</a:t>
            </a:r>
            <a:r>
              <a:rPr lang="en-US" altLang="zh-CN" sz="2000" dirty="0"/>
              <a:t>)</a:t>
            </a:r>
            <a:r>
              <a:rPr lang="zh-CN" altLang="zh-CN" sz="2000" dirty="0"/>
              <a:t>后再发送到目的节点，目的节点将接收到的源节点、协作节点的信号进行合并后</a:t>
            </a:r>
            <a:r>
              <a:rPr lang="zh-CN" altLang="zh-CN" sz="2000" dirty="0" smtClean="0"/>
              <a:t>检测</a:t>
            </a:r>
            <a:r>
              <a:rPr lang="zh-CN" altLang="en-US" sz="2000" dirty="0" smtClean="0"/>
              <a:t>。</a:t>
            </a:r>
            <a:endParaRPr lang="zh-CN" altLang="en-US" sz="2000" dirty="0">
              <a:latin typeface="+mn-ea"/>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678906" y="3285182"/>
            <a:ext cx="4353099" cy="2713037"/>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6627" y="3285182"/>
            <a:ext cx="4265677" cy="2676263"/>
          </a:xfrm>
          <a:prstGeom prst="rect">
            <a:avLst/>
          </a:prstGeom>
        </p:spPr>
      </p:pic>
      <p:sp>
        <p:nvSpPr>
          <p:cNvPr id="9" name="矩形 8"/>
          <p:cNvSpPr/>
          <p:nvPr/>
        </p:nvSpPr>
        <p:spPr>
          <a:xfrm>
            <a:off x="3386546" y="6071926"/>
            <a:ext cx="1107996" cy="369332"/>
          </a:xfrm>
          <a:prstGeom prst="rect">
            <a:avLst/>
          </a:prstGeom>
        </p:spPr>
        <p:txBody>
          <a:bodyPr wrap="none">
            <a:spAutoFit/>
          </a:bodyPr>
          <a:lstStyle/>
          <a:p>
            <a:pPr lvl="0"/>
            <a:r>
              <a:rPr lang="zh-CN" altLang="zh-CN" dirty="0"/>
              <a:t>上行链路</a:t>
            </a:r>
          </a:p>
        </p:txBody>
      </p:sp>
      <p:sp>
        <p:nvSpPr>
          <p:cNvPr id="10" name="矩形 9"/>
          <p:cNvSpPr/>
          <p:nvPr/>
        </p:nvSpPr>
        <p:spPr>
          <a:xfrm>
            <a:off x="7725467" y="6071926"/>
            <a:ext cx="1107996" cy="369332"/>
          </a:xfrm>
          <a:prstGeom prst="rect">
            <a:avLst/>
          </a:prstGeom>
        </p:spPr>
        <p:txBody>
          <a:bodyPr wrap="none">
            <a:spAutoFit/>
          </a:bodyPr>
          <a:lstStyle/>
          <a:p>
            <a:pPr lvl="0"/>
            <a:r>
              <a:rPr lang="zh-CN" altLang="zh-CN" dirty="0"/>
              <a:t>下行链路</a:t>
            </a:r>
          </a:p>
        </p:txBody>
      </p:sp>
    </p:spTree>
    <p:extLst>
      <p:ext uri="{BB962C8B-B14F-4D97-AF65-F5344CB8AC3E}">
        <p14:creationId xmlns:p14="http://schemas.microsoft.com/office/powerpoint/2010/main" val="3380688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a:t>
            </a:r>
            <a:r>
              <a:rPr lang="en-US" altLang="zh-CN" sz="4400" dirty="0" smtClean="0">
                <a:solidFill>
                  <a:schemeClr val="bg1"/>
                </a:solidFill>
                <a:effectLst>
                  <a:outerShdw blurRad="38100" dist="38100" dir="2700000" algn="tl">
                    <a:srgbClr val="000000">
                      <a:alpha val="43137"/>
                    </a:srgbClr>
                  </a:outerShdw>
                </a:effectLst>
                <a:cs typeface="+mn-ea"/>
                <a:sym typeface="+mn-lt"/>
              </a:rPr>
              <a:t>2</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819993" y="3040204"/>
            <a:ext cx="3057247" cy="523220"/>
          </a:xfrm>
          <a:prstGeom prst="rect">
            <a:avLst/>
          </a:prstGeom>
        </p:spPr>
        <p:txBody>
          <a:bodyPr wrap="none">
            <a:spAutoFit/>
          </a:bodyPr>
          <a:lstStyle/>
          <a:p>
            <a:r>
              <a:rPr lang="zh-CN" altLang="en-US" sz="2800" b="1" dirty="0" smtClean="0">
                <a:cs typeface="+mn-ea"/>
                <a:sym typeface="+mn-lt"/>
              </a:rPr>
              <a:t>卫星协作策略选择</a:t>
            </a:r>
            <a:endParaRPr lang="zh-CN" altLang="en-US" sz="2800" b="1" dirty="0">
              <a:cs typeface="+mn-ea"/>
              <a:sym typeface="+mn-lt"/>
            </a:endParaRPr>
          </a:p>
        </p:txBody>
      </p:sp>
    </p:spTree>
    <p:extLst>
      <p:ext uri="{BB962C8B-B14F-4D97-AF65-F5344CB8AC3E}">
        <p14:creationId xmlns:p14="http://schemas.microsoft.com/office/powerpoint/2010/main" val="23217364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1709</Words>
  <Application>Microsoft Office PowerPoint</Application>
  <PresentationFormat>自定义</PresentationFormat>
  <Paragraphs>74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ERA</cp:lastModifiedBy>
  <cp:revision>96</cp:revision>
  <dcterms:created xsi:type="dcterms:W3CDTF">2016-01-19T08:46:18Z</dcterms:created>
  <dcterms:modified xsi:type="dcterms:W3CDTF">2018-12-28T15:22:11Z</dcterms:modified>
</cp:coreProperties>
</file>