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55" r:id="rId3"/>
    <p:sldId id="295" r:id="rId5"/>
    <p:sldId id="356" r:id="rId6"/>
    <p:sldId id="363" r:id="rId7"/>
    <p:sldId id="312" r:id="rId8"/>
    <p:sldId id="342" r:id="rId9"/>
    <p:sldId id="361" r:id="rId10"/>
    <p:sldId id="3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14C"/>
    <a:srgbClr val="2E2D33"/>
    <a:srgbClr val="005797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2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296"/>
    </p:cViewPr>
  </p:sorterViewPr>
  <p:notesViewPr>
    <p:cSldViewPr snapToGrid="0">
      <p:cViewPr varScale="1">
        <p:scale>
          <a:sx n="67" d="100"/>
          <a:sy n="67" d="100"/>
        </p:scale>
        <p:origin x="374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A209B-2A58-46BD-98C4-4ADC420342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3B42-D1E1-47CB-A9E4-A63D9C533E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3B42-D1E1-47CB-A9E4-A63D9C533E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3B42-D1E1-47CB-A9E4-A63D9C533E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3B42-D1E1-47CB-A9E4-A63D9C533E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7"/>
          <p:cNvSpPr>
            <a:spLocks noGrp="1"/>
          </p:cNvSpPr>
          <p:nvPr>
            <p:ph type="pic" sz="quarter" idx="10" hasCustomPrompt="1"/>
          </p:nvPr>
        </p:nvSpPr>
        <p:spPr>
          <a:xfrm>
            <a:off x="4176712" y="1174746"/>
            <a:ext cx="3838576" cy="3838575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5026660" y="267722"/>
            <a:ext cx="2138680" cy="353851"/>
          </a:xfrm>
          <a:prstGeom prst="rect">
            <a:avLst/>
          </a:prstGeom>
          <a:solidFill>
            <a:srgbClr val="163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6186998" y="2092960"/>
            <a:ext cx="2375110" cy="36906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 hasCustomPrompt="1"/>
          </p:nvPr>
        </p:nvSpPr>
        <p:spPr>
          <a:xfrm>
            <a:off x="1088526" y="2092960"/>
            <a:ext cx="2375110" cy="36906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026660" y="267722"/>
            <a:ext cx="2138680" cy="353851"/>
          </a:xfrm>
          <a:prstGeom prst="rect">
            <a:avLst/>
          </a:prstGeom>
          <a:solidFill>
            <a:srgbClr val="163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8725169" y="1560068"/>
            <a:ext cx="2114550" cy="211296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 hasCustomPrompt="1"/>
          </p:nvPr>
        </p:nvSpPr>
        <p:spPr>
          <a:xfrm>
            <a:off x="5239019" y="1560068"/>
            <a:ext cx="2114550" cy="211296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026660" y="267722"/>
            <a:ext cx="2138680" cy="353851"/>
          </a:xfrm>
          <a:prstGeom prst="rect">
            <a:avLst/>
          </a:prstGeom>
          <a:solidFill>
            <a:srgbClr val="163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8798220" y="1702868"/>
            <a:ext cx="2114550" cy="211296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9" name="图片占位符 7"/>
          <p:cNvSpPr>
            <a:spLocks noGrp="1"/>
          </p:cNvSpPr>
          <p:nvPr>
            <p:ph type="pic" sz="quarter" idx="10" hasCustomPrompt="1"/>
          </p:nvPr>
        </p:nvSpPr>
        <p:spPr>
          <a:xfrm>
            <a:off x="5037138" y="1702868"/>
            <a:ext cx="2114550" cy="211296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11" name="图片占位符 7"/>
          <p:cNvSpPr>
            <a:spLocks noGrp="1"/>
          </p:cNvSpPr>
          <p:nvPr>
            <p:ph type="pic" sz="quarter" idx="12" hasCustomPrompt="1"/>
          </p:nvPr>
        </p:nvSpPr>
        <p:spPr>
          <a:xfrm>
            <a:off x="1461307" y="1702868"/>
            <a:ext cx="2114550" cy="211296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5026660" y="267722"/>
            <a:ext cx="2138680" cy="353851"/>
          </a:xfrm>
          <a:prstGeom prst="rect">
            <a:avLst/>
          </a:prstGeom>
          <a:solidFill>
            <a:srgbClr val="163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2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6299200" y="4352636"/>
            <a:ext cx="4461162" cy="15670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33306"/>
            <a:ext cx="4572000" cy="6234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026660" y="267722"/>
            <a:ext cx="2138680" cy="353851"/>
          </a:xfrm>
          <a:prstGeom prst="rect">
            <a:avLst/>
          </a:prstGeom>
          <a:solidFill>
            <a:srgbClr val="163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2951544" y="0"/>
            <a:ext cx="9240456" cy="6857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1" hasCustomPrompt="1"/>
          </p:nvPr>
        </p:nvSpPr>
        <p:spPr>
          <a:xfrm>
            <a:off x="3307782" y="3440322"/>
            <a:ext cx="5563906" cy="3417677"/>
          </a:xfrm>
          <a:custGeom>
            <a:avLst/>
            <a:gdLst>
              <a:gd name="connsiteX0" fmla="*/ 3111940 w 6246994"/>
              <a:gd name="connsiteY0" fmla="*/ 0 h 3837270"/>
              <a:gd name="connsiteX1" fmla="*/ 6246994 w 6246994"/>
              <a:gd name="connsiteY1" fmla="*/ 3837270 h 3837270"/>
              <a:gd name="connsiteX2" fmla="*/ 0 w 6246994"/>
              <a:gd name="connsiteY2" fmla="*/ 3837270 h 383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6994" h="3837270">
                <a:moveTo>
                  <a:pt x="3111940" y="0"/>
                </a:moveTo>
                <a:lnTo>
                  <a:pt x="6246994" y="3837270"/>
                </a:lnTo>
                <a:lnTo>
                  <a:pt x="0" y="383727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3321014" y="636338"/>
            <a:ext cx="5563906" cy="3417677"/>
          </a:xfrm>
          <a:custGeom>
            <a:avLst/>
            <a:gdLst>
              <a:gd name="connsiteX0" fmla="*/ 0 w 6246994"/>
              <a:gd name="connsiteY0" fmla="*/ 0 h 3837270"/>
              <a:gd name="connsiteX1" fmla="*/ 6246994 w 6246994"/>
              <a:gd name="connsiteY1" fmla="*/ 0 h 3837270"/>
              <a:gd name="connsiteX2" fmla="*/ 3135054 w 6246994"/>
              <a:gd name="connsiteY2" fmla="*/ 3837270 h 383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6994" h="3837270">
                <a:moveTo>
                  <a:pt x="0" y="0"/>
                </a:moveTo>
                <a:lnTo>
                  <a:pt x="6246994" y="0"/>
                </a:lnTo>
                <a:lnTo>
                  <a:pt x="3135054" y="383727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5026660" y="267722"/>
            <a:ext cx="2138680" cy="353851"/>
          </a:xfrm>
          <a:prstGeom prst="rect">
            <a:avLst/>
          </a:prstGeom>
          <a:solidFill>
            <a:srgbClr val="163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 advClick="0" advTm="0">
    <p:randomBar dir="vert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6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26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1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1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xit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2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3" grpId="0" animBg="1"/>
          <p:bldP spid="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xit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2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3" grpId="0" animBg="1"/>
          <p:bldP spid="8" grpId="0" animBg="1"/>
        </p:bldLst>
      </p:timing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>
            <a:off x="5026660" y="267722"/>
            <a:ext cx="2138680" cy="353851"/>
          </a:xfrm>
          <a:prstGeom prst="rect">
            <a:avLst/>
          </a:prstGeom>
          <a:solidFill>
            <a:srgbClr val="163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996972" y="4329000"/>
            <a:ext cx="2012999" cy="1779270"/>
          </a:xfrm>
          <a:prstGeom prst="rect">
            <a:avLst/>
          </a:prstGeom>
          <a:solidFill>
            <a:srgbClr val="163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3248278" y="4639605"/>
            <a:ext cx="227035" cy="2270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1148501" y="1622236"/>
            <a:ext cx="1684350" cy="169741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13" name="图片占位符 7"/>
          <p:cNvSpPr>
            <a:spLocks noGrp="1"/>
          </p:cNvSpPr>
          <p:nvPr>
            <p:ph type="pic" sz="quarter" idx="12" hasCustomPrompt="1"/>
          </p:nvPr>
        </p:nvSpPr>
        <p:spPr>
          <a:xfrm>
            <a:off x="2482471" y="2932177"/>
            <a:ext cx="1684350" cy="140708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14" name="图片占位符 7"/>
          <p:cNvSpPr>
            <a:spLocks noGrp="1"/>
          </p:cNvSpPr>
          <p:nvPr>
            <p:ph type="pic" sz="quarter" idx="13" hasCustomPrompt="1"/>
          </p:nvPr>
        </p:nvSpPr>
        <p:spPr>
          <a:xfrm>
            <a:off x="884750" y="3915645"/>
            <a:ext cx="1948100" cy="206147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 userDrawn="1"/>
        </p:nvSpPr>
        <p:spPr>
          <a:xfrm>
            <a:off x="5026660" y="267722"/>
            <a:ext cx="2138680" cy="353851"/>
          </a:xfrm>
          <a:prstGeom prst="rect">
            <a:avLst/>
          </a:prstGeom>
          <a:solidFill>
            <a:srgbClr val="163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04167E-6 4.81481E-6 C -0.07396 -0.01204 -0.14453 -0.01551 -0.22174 -0.03565 C -0.30768 -0.05394 -0.34492 -0.07639 -0.40612 -0.0963 " pathEditMode="relative" rAng="0" ptsTypes="AAA">
                                      <p:cBhvr>
                                        <p:cTn id="21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99" y="-481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75E-6 -2.59259E-6 C -0.07396 -0.01203 -0.14453 -0.01551 -0.22175 -0.03565 C -0.30769 -0.05393 -0.34493 -0.07639 -0.40612 -0.09629 " pathEditMode="relative" rAng="0" ptsTypes="AAA">
                                      <p:cBhvr>
                                        <p:cTn id="26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3" y="-481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75E-6 3.7037E-6 C -0.07395 -0.01204 -0.14453 -0.01551 -0.22174 -0.03565 C -0.30768 -0.05394 -0.34492 -0.07639 -0.40612 -0.0963 " pathEditMode="relative" rAng="0" ptsTypes="AAA">
                                      <p:cBhvr>
                                        <p:cTn id="31" dur="1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99" y="-481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560015" y="1920025"/>
            <a:ext cx="3718144" cy="43303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5026660" y="267722"/>
            <a:ext cx="2138680" cy="353851"/>
          </a:xfrm>
          <a:prstGeom prst="rect">
            <a:avLst/>
          </a:prstGeom>
          <a:solidFill>
            <a:srgbClr val="163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5E-6 -1.85185E-6 C -0.07396 -0.01204 -0.14453 -0.01551 -0.22175 -0.03565 C -0.30768 -0.05393 -0.34492 -0.07639 -0.40612 -0.09629 " pathEditMode="relative" rAng="0" ptsTypes="AAA">
                                      <p:cBhvr>
                                        <p:cTn id="9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99" y="-481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1481559" y="2025571"/>
            <a:ext cx="9375493" cy="15625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026660" y="267722"/>
            <a:ext cx="2138680" cy="353851"/>
          </a:xfrm>
          <a:prstGeom prst="rect">
            <a:avLst/>
          </a:prstGeom>
          <a:solidFill>
            <a:srgbClr val="163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>
            <a:off x="5026660" y="267722"/>
            <a:ext cx="2138680" cy="353851"/>
          </a:xfrm>
          <a:prstGeom prst="rect">
            <a:avLst/>
          </a:prstGeom>
          <a:solidFill>
            <a:srgbClr val="163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7992243" y="4374722"/>
            <a:ext cx="2310514" cy="1842543"/>
          </a:xfrm>
          <a:prstGeom prst="rect">
            <a:avLst/>
          </a:prstGeom>
          <a:solidFill>
            <a:srgbClr val="163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0886159" y="4848824"/>
            <a:ext cx="190500" cy="190500"/>
          </a:xfrm>
          <a:prstGeom prst="rect">
            <a:avLst/>
          </a:prstGeom>
          <a:solidFill>
            <a:srgbClr val="16314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1076659" y="5033054"/>
            <a:ext cx="311820" cy="3118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图片占位符 7"/>
          <p:cNvSpPr>
            <a:spLocks noGrp="1"/>
          </p:cNvSpPr>
          <p:nvPr>
            <p:ph type="pic" sz="quarter" idx="12" hasCustomPrompt="1"/>
          </p:nvPr>
        </p:nvSpPr>
        <p:spPr>
          <a:xfrm>
            <a:off x="7898260" y="3729823"/>
            <a:ext cx="2326813" cy="2340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11" name="图片占位符 7"/>
          <p:cNvSpPr>
            <a:spLocks noGrp="1"/>
          </p:cNvSpPr>
          <p:nvPr>
            <p:ph type="pic" sz="quarter" idx="11" hasCustomPrompt="1"/>
          </p:nvPr>
        </p:nvSpPr>
        <p:spPr>
          <a:xfrm>
            <a:off x="9245247" y="2180794"/>
            <a:ext cx="2326813" cy="2340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0" y="624515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5026660" y="267722"/>
            <a:ext cx="2138680" cy="353851"/>
          </a:xfrm>
          <a:prstGeom prst="rect">
            <a:avLst/>
          </a:prstGeom>
          <a:solidFill>
            <a:srgbClr val="163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16667E-6 2.59259E-6 C 0.03958 -0.01991 0.07773 -0.02547 0.11927 -0.05857 C 0.16549 -0.08843 0.18554 -0.12547 0.21888 -0.15787 " pathEditMode="relative" rAng="0" ptsTypes="AAA">
                                      <p:cBhvr>
                                        <p:cTn id="21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8" y="-789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8.33333E-7 -1.85185E-6 C 0.05221 -0.02153 0.10208 -0.02754 0.15651 -0.06319 C 0.21732 -0.0956 0.24362 -0.13541 0.28685 -0.1706 " pathEditMode="relative" rAng="0" ptsTypes="AAA">
                                      <p:cBhvr>
                                        <p:cTn id="26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36" y="-854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2" grpId="0" animBg="1"/>
      <p:bldP spid="12" grpId="1" animBg="1"/>
      <p:bldP spid="11" grpId="0" animBg="1"/>
      <p:bldP spid="11" grpId="1" animBg="1"/>
      <p:bldP spid="14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58" hasCustomPrompt="1"/>
          </p:nvPr>
        </p:nvSpPr>
        <p:spPr>
          <a:xfrm>
            <a:off x="7352482" y="2803411"/>
            <a:ext cx="3579677" cy="2242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>
              <a:defRPr lang="en-US" dirty="0"/>
            </a:lvl1pPr>
          </a:lstStyle>
          <a:p>
            <a:pPr marL="0" lvl="0" indent="0" algn="ctr">
              <a:buNone/>
            </a:pPr>
            <a:r>
              <a:rPr lang="zh-CN" altLang="en-US" dirty="0"/>
              <a:t>点击添加图片</a:t>
            </a:r>
            <a:endParaRPr lang="en-US" dirty="0"/>
          </a:p>
        </p:txBody>
      </p:sp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3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22344 -0.2456 L 4.16667E-7 -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72" y="122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1" hasCustomPrompt="1"/>
          </p:nvPr>
        </p:nvSpPr>
        <p:spPr>
          <a:xfrm>
            <a:off x="5000243" y="2247900"/>
            <a:ext cx="7191757" cy="4610100"/>
          </a:xfrm>
          <a:custGeom>
            <a:avLst/>
            <a:gdLst>
              <a:gd name="connsiteX0" fmla="*/ 5209088 w 10418176"/>
              <a:gd name="connsiteY0" fmla="*/ 0 h 5209089"/>
              <a:gd name="connsiteX1" fmla="*/ 10418176 w 10418176"/>
              <a:gd name="connsiteY1" fmla="*/ 5209089 h 5209089"/>
              <a:gd name="connsiteX2" fmla="*/ 0 w 10418176"/>
              <a:gd name="connsiteY2" fmla="*/ 5209089 h 520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18176" h="5209089">
                <a:moveTo>
                  <a:pt x="5209088" y="0"/>
                </a:moveTo>
                <a:lnTo>
                  <a:pt x="10418176" y="5209089"/>
                </a:lnTo>
                <a:lnTo>
                  <a:pt x="0" y="520908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985483" cy="4636520"/>
          </a:xfrm>
          <a:custGeom>
            <a:avLst/>
            <a:gdLst>
              <a:gd name="connsiteX0" fmla="*/ 0 w 6217069"/>
              <a:gd name="connsiteY0" fmla="*/ 0 h 3108535"/>
              <a:gd name="connsiteX1" fmla="*/ 6217069 w 6217069"/>
              <a:gd name="connsiteY1" fmla="*/ 0 h 3108535"/>
              <a:gd name="connsiteX2" fmla="*/ 3108535 w 6217069"/>
              <a:gd name="connsiteY2" fmla="*/ 3108535 h 310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17069" h="3108535">
                <a:moveTo>
                  <a:pt x="0" y="0"/>
                </a:moveTo>
                <a:lnTo>
                  <a:pt x="6217069" y="0"/>
                </a:lnTo>
                <a:lnTo>
                  <a:pt x="3108535" y="31085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 spd="slow" advClick="0" advTm="0">
    <p:randomBar dir="vert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4.xml"/><Relationship Id="rId6" Type="http://schemas.openxmlformats.org/officeDocument/2006/relationships/image" Target="../media/image1.png"/><Relationship Id="rId5" Type="http://schemas.microsoft.com/office/2007/relationships/media" Target="../media/media1.mp3"/><Relationship Id="rId4" Type="http://schemas.openxmlformats.org/officeDocument/2006/relationships/audio" Target="../media/media1.mp3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0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media" Target="../media/media1.mp3"/><Relationship Id="rId4" Type="http://schemas.openxmlformats.org/officeDocument/2006/relationships/audio" Target="../media/media1.mp3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椭圆 4"/>
          <p:cNvSpPr/>
          <p:nvPr>
            <p:custDataLst>
              <p:tags r:id="rId1"/>
            </p:custDataLst>
          </p:nvPr>
        </p:nvSpPr>
        <p:spPr>
          <a:xfrm>
            <a:off x="-1884514" y="1544486"/>
            <a:ext cx="3769028" cy="3769028"/>
          </a:xfrm>
          <a:prstGeom prst="ellipse">
            <a:avLst/>
          </a:prstGeom>
          <a:noFill/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005797"/>
                </a:gs>
                <a:gs pos="81000">
                  <a:srgbClr val="59869B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19" name="PA_组合 2"/>
          <p:cNvGrpSpPr/>
          <p:nvPr>
            <p:custDataLst>
              <p:tags r:id="rId2"/>
            </p:custDataLst>
          </p:nvPr>
        </p:nvGrpSpPr>
        <p:grpSpPr>
          <a:xfrm>
            <a:off x="-1473587" y="2108191"/>
            <a:ext cx="2947174" cy="2641618"/>
            <a:chOff x="4218413" y="1840884"/>
            <a:chExt cx="3799166" cy="3405278"/>
          </a:xfrm>
          <a:solidFill>
            <a:srgbClr val="BBBEBF"/>
          </a:solidFill>
        </p:grpSpPr>
        <p:sp>
          <p:nvSpPr>
            <p:cNvPr id="21" name="椭圆 20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24" name="PA_文本框 2"/>
          <p:cNvSpPr txBox="1"/>
          <p:nvPr>
            <p:custDataLst>
              <p:tags r:id="rId3"/>
            </p:custDataLst>
          </p:nvPr>
        </p:nvSpPr>
        <p:spPr>
          <a:xfrm>
            <a:off x="86203" y="2236625"/>
            <a:ext cx="1413510" cy="23847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2018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07080" y="3343275"/>
            <a:ext cx="8057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rgbClr val="16314C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霍夫曼编码算法在</a:t>
            </a:r>
            <a:r>
              <a:rPr lang="en-US" altLang="zh-CN" sz="3600" b="1" dirty="0">
                <a:solidFill>
                  <a:srgbClr val="16314C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matlab</a:t>
            </a:r>
            <a:r>
              <a:rPr lang="zh-CN" altLang="en-US" sz="3600" b="1" dirty="0">
                <a:solidFill>
                  <a:srgbClr val="16314C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下的实现</a:t>
            </a:r>
            <a:endParaRPr lang="zh-CN" altLang="en-US" sz="3600" b="1" dirty="0">
              <a:solidFill>
                <a:srgbClr val="16314C"/>
              </a:solidFill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56828" y="4104335"/>
            <a:ext cx="480785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张书琪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04016606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3730171" y="3988448"/>
            <a:ext cx="75038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背景音乐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931965" y="-953960"/>
            <a:ext cx="260161" cy="260161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numSld="999" showWhenStopped="0">
                <p:cTn id="35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</p:childTnLst>
        </p:cTn>
      </p:par>
    </p:tnLst>
    <p:bldLst>
      <p:bldP spid="17" grpId="0" animBg="1"/>
      <p:bldP spid="24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39741" y="2137017"/>
            <a:ext cx="4939539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霍夫曼在1952年提出一种构造最优码的方法，该方法完全依据字符出现概率来构造编码长度。出现概率大的信息所得编码长度短，出现概率小的信息所得编码长度长，这使得编码后的编码字符串的平均长度最短，从而达到无损压缩数据的目的。</a:t>
            </a:r>
            <a:endParaRPr lang="zh-CN" altLang="en-US" dirty="0"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6096000" y="1255916"/>
            <a:ext cx="1980000" cy="3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092420" y="1257574"/>
            <a:ext cx="20035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 flipV="1">
            <a:off x="4092575" y="1179830"/>
            <a:ext cx="2948305" cy="76200"/>
          </a:xfrm>
          <a:prstGeom prst="rect">
            <a:avLst/>
          </a:prstGeom>
          <a:solidFill>
            <a:srgbClr val="163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52164" y="585805"/>
            <a:ext cx="3429762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霍夫曼编码 </a:t>
            </a:r>
            <a:endParaRPr lang="zh-CN" altLang="en-US" sz="3200" spc="3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  <a:p>
            <a:pPr algn="ctr"/>
            <a:r>
              <a:rPr lang="en-US" altLang="zh-CN" sz="24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Huffman Coding</a:t>
            </a:r>
            <a:endParaRPr lang="en-US" altLang="zh-CN" sz="2400" spc="3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39520" y="1593215"/>
            <a:ext cx="2386330" cy="303530"/>
          </a:xfrm>
          <a:prstGeom prst="rect">
            <a:avLst/>
          </a:prstGeom>
          <a:solidFill>
            <a:srgbClr val="163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29" name="Rectangle 70"/>
          <p:cNvSpPr>
            <a:spLocks noChangeArrowheads="1"/>
          </p:cNvSpPr>
          <p:nvPr/>
        </p:nvSpPr>
        <p:spPr bwMode="auto">
          <a:xfrm>
            <a:off x="1452880" y="1515110"/>
            <a:ext cx="16624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noProof="1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cs typeface="Open Sans" panose="020B0606030504020204" pitchFamily="34" charset="0"/>
                <a:sym typeface="Century Gothic" panose="020B0502020202020204" pitchFamily="34" charset="0"/>
              </a:rPr>
              <a:t>定义</a:t>
            </a:r>
            <a:endParaRPr lang="zh-CN" altLang="en-US" sz="2400" b="1" noProof="1">
              <a:solidFill>
                <a:schemeClr val="bg1"/>
              </a:solidFill>
              <a:latin typeface="Century Gothic" panose="020B0502020202020204" pitchFamily="34" charset="0"/>
              <a:ea typeface="微软雅黑 Light" panose="020B0502040204020203" pitchFamily="34" charset="-122"/>
              <a:cs typeface="Open Sans" panose="020B0606030504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09578" y="2800095"/>
            <a:ext cx="10372845" cy="2673752"/>
          </a:xfrm>
          <a:custGeom>
            <a:avLst/>
            <a:gdLst>
              <a:gd name="connsiteX0" fmla="*/ 10637134 w 10637134"/>
              <a:gd name="connsiteY0" fmla="*/ 0 h 2673752"/>
              <a:gd name="connsiteX1" fmla="*/ 10637134 w 10637134"/>
              <a:gd name="connsiteY1" fmla="*/ 2673752 h 2673752"/>
              <a:gd name="connsiteX2" fmla="*/ 0 w 10637134"/>
              <a:gd name="connsiteY2" fmla="*/ 2673752 h 267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37134" h="2673752">
                <a:moveTo>
                  <a:pt x="10637134" y="0"/>
                </a:moveTo>
                <a:lnTo>
                  <a:pt x="10637134" y="2673752"/>
                </a:lnTo>
                <a:lnTo>
                  <a:pt x="0" y="2673752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3" name="图片 2" descr="u=3745909184,1491688291&amp;fm=26&amp;gp=0"/>
          <p:cNvPicPr>
            <a:picLocks noChangeAspect="1"/>
          </p:cNvPicPr>
          <p:nvPr/>
        </p:nvPicPr>
        <p:blipFill>
          <a:blip r:embed="rId1"/>
          <a:srcRect l="11324" b="13787"/>
          <a:stretch>
            <a:fillRect/>
          </a:stretch>
        </p:blipFill>
        <p:spPr>
          <a:xfrm>
            <a:off x="6624955" y="2093595"/>
            <a:ext cx="4423410" cy="338074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28" grpId="0" bldLvl="0" animBg="1"/>
      <p:bldP spid="29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直接连接符 68"/>
          <p:cNvCxnSpPr/>
          <p:nvPr/>
        </p:nvCxnSpPr>
        <p:spPr>
          <a:xfrm>
            <a:off x="-187843" y="332185"/>
            <a:ext cx="345261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626828" y="-362754"/>
            <a:ext cx="0" cy="496911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解释"/>
          <p:cNvPicPr>
            <a:picLocks noChangeAspect="1"/>
          </p:cNvPicPr>
          <p:nvPr/>
        </p:nvPicPr>
        <p:blipFill>
          <a:blip r:embed="rId1"/>
          <a:srcRect l="1800" t="13610" r="1950" b="11668"/>
          <a:stretch>
            <a:fillRect/>
          </a:stretch>
        </p:blipFill>
        <p:spPr>
          <a:xfrm>
            <a:off x="1692275" y="1741805"/>
            <a:ext cx="9528175" cy="4239895"/>
          </a:xfrm>
          <a:prstGeom prst="rect">
            <a:avLst/>
          </a:prstGeom>
        </p:spPr>
      </p:pic>
      <p:pic>
        <p:nvPicPr>
          <p:cNvPr id="3" name="图片 2" descr="举个栗子"/>
          <p:cNvPicPr>
            <a:picLocks noChangeAspect="1"/>
          </p:cNvPicPr>
          <p:nvPr/>
        </p:nvPicPr>
        <p:blipFill>
          <a:blip r:embed="rId2"/>
          <a:srcRect t="9787" r="13522" b="14002"/>
          <a:stretch>
            <a:fillRect/>
          </a:stretch>
        </p:blipFill>
        <p:spPr>
          <a:xfrm>
            <a:off x="640080" y="332105"/>
            <a:ext cx="2197100" cy="12719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29890" y="405130"/>
            <a:ext cx="5772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</a:t>
            </a:r>
            <a:r>
              <a:rPr lang="en-US" altLang="zh-CN"/>
              <a:t>8</a:t>
            </a:r>
            <a:r>
              <a:rPr lang="zh-CN" altLang="en-US"/>
              <a:t>个符号的信源</a:t>
            </a:r>
            <a:r>
              <a:rPr lang="en-US" altLang="zh-CN"/>
              <a:t>X</a:t>
            </a:r>
            <a:r>
              <a:rPr lang="zh-CN" altLang="en-US"/>
              <a:t>，概率情况如下</a:t>
            </a:r>
            <a:endParaRPr lang="zh-CN" altLang="en-US"/>
          </a:p>
          <a:p>
            <a:r>
              <a:rPr lang="zh-CN" altLang="en-US"/>
              <a:t>P(X1)=0.12 , P(X2)=0.17 , P(X3)=0.24 , P(X4)=0.08 , P(X5)=0.03 , P(X6)=0.21 ,</a:t>
            </a:r>
            <a:endParaRPr lang="zh-CN" altLang="en-US"/>
          </a:p>
          <a:p>
            <a:r>
              <a:rPr lang="zh-CN" altLang="en-US"/>
              <a:t>P(X7)=0.09 , P(X8)=0.06 .</a:t>
            </a:r>
            <a:endParaRPr lang="zh-CN" altLang="en-US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 descr="霍夫曼树"/>
          <p:cNvPicPr>
            <a:picLocks noChangeAspect="1"/>
          </p:cNvPicPr>
          <p:nvPr/>
        </p:nvPicPr>
        <p:blipFill>
          <a:blip r:embed="rId1"/>
          <a:srcRect l="10511" t="4415" r="10186" b="3945"/>
          <a:stretch>
            <a:fillRect/>
          </a:stretch>
        </p:blipFill>
        <p:spPr>
          <a:xfrm>
            <a:off x="1442085" y="132080"/>
            <a:ext cx="8299450" cy="6096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90180" y="3468370"/>
            <a:ext cx="158115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X3  10</a:t>
            </a:r>
            <a:endParaRPr lang="zh-CN" altLang="en-US" sz="2000"/>
          </a:p>
          <a:p>
            <a:r>
              <a:rPr lang="zh-CN" altLang="en-US" sz="2000"/>
              <a:t>X6  00</a:t>
            </a:r>
            <a:endParaRPr lang="zh-CN" altLang="en-US" sz="2000"/>
          </a:p>
          <a:p>
            <a:r>
              <a:rPr lang="zh-CN" altLang="en-US" sz="2000"/>
              <a:t>X2  110</a:t>
            </a:r>
            <a:endParaRPr lang="zh-CN" altLang="en-US" sz="2000"/>
          </a:p>
          <a:p>
            <a:r>
              <a:rPr lang="zh-CN" altLang="en-US" sz="2000"/>
              <a:t>X1  011</a:t>
            </a:r>
            <a:endParaRPr lang="zh-CN" altLang="en-US" sz="2000"/>
          </a:p>
          <a:p>
            <a:r>
              <a:rPr lang="zh-CN" altLang="en-US" sz="2000"/>
              <a:t>X7  1111</a:t>
            </a:r>
            <a:endParaRPr lang="zh-CN" altLang="en-US" sz="2000"/>
          </a:p>
          <a:p>
            <a:r>
              <a:rPr lang="zh-CN" altLang="en-US" sz="2000"/>
              <a:t>X4  1110</a:t>
            </a:r>
            <a:endParaRPr lang="zh-CN" altLang="en-US" sz="2000"/>
          </a:p>
          <a:p>
            <a:r>
              <a:rPr lang="zh-CN" altLang="en-US" sz="2000"/>
              <a:t>X8  0101</a:t>
            </a:r>
            <a:endParaRPr lang="zh-CN" altLang="en-US" sz="2000"/>
          </a:p>
          <a:p>
            <a:r>
              <a:rPr lang="zh-CN" altLang="en-US" sz="2000"/>
              <a:t>X5  0100</a:t>
            </a:r>
            <a:endParaRPr lang="zh-CN" altLang="en-US" sz="2000"/>
          </a:p>
        </p:txBody>
      </p:sp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解释"/>
          <p:cNvPicPr>
            <a:picLocks noChangeAspect="1"/>
          </p:cNvPicPr>
          <p:nvPr/>
        </p:nvPicPr>
        <p:blipFill>
          <a:blip r:embed="rId1"/>
          <a:srcRect l="1800" t="13610" r="1950" b="11668"/>
          <a:stretch>
            <a:fillRect/>
          </a:stretch>
        </p:blipFill>
        <p:spPr>
          <a:xfrm>
            <a:off x="868680" y="806450"/>
            <a:ext cx="10454005" cy="46520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741535" y="2905125"/>
            <a:ext cx="158115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X3  10</a:t>
            </a:r>
            <a:endParaRPr lang="zh-CN" altLang="en-US" sz="2000"/>
          </a:p>
          <a:p>
            <a:r>
              <a:rPr lang="zh-CN" altLang="en-US" sz="2000"/>
              <a:t>X6  00</a:t>
            </a:r>
            <a:endParaRPr lang="zh-CN" altLang="en-US" sz="2000"/>
          </a:p>
          <a:p>
            <a:r>
              <a:rPr lang="zh-CN" altLang="en-US" sz="2000"/>
              <a:t>X2  110</a:t>
            </a:r>
            <a:endParaRPr lang="zh-CN" altLang="en-US" sz="2000"/>
          </a:p>
          <a:p>
            <a:r>
              <a:rPr lang="zh-CN" altLang="en-US" sz="2000"/>
              <a:t>X1  011</a:t>
            </a:r>
            <a:endParaRPr lang="zh-CN" altLang="en-US" sz="2000"/>
          </a:p>
          <a:p>
            <a:r>
              <a:rPr lang="zh-CN" altLang="en-US" sz="2000"/>
              <a:t>X7  1111</a:t>
            </a:r>
            <a:endParaRPr lang="zh-CN" altLang="en-US" sz="2000"/>
          </a:p>
          <a:p>
            <a:r>
              <a:rPr lang="zh-CN" altLang="en-US" sz="2000"/>
              <a:t>X4  1110</a:t>
            </a:r>
            <a:endParaRPr lang="zh-CN" altLang="en-US" sz="2000"/>
          </a:p>
          <a:p>
            <a:r>
              <a:rPr lang="zh-CN" altLang="en-US" sz="2000"/>
              <a:t>X8  0101</a:t>
            </a:r>
            <a:endParaRPr lang="zh-CN" altLang="en-US" sz="2000"/>
          </a:p>
          <a:p>
            <a:r>
              <a:rPr lang="zh-CN" altLang="en-US" sz="2000"/>
              <a:t>X5  0100</a:t>
            </a:r>
            <a:endParaRPr lang="zh-CN" altLang="en-US" sz="2000"/>
          </a:p>
        </p:txBody>
      </p:sp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5316220" y="223520"/>
            <a:ext cx="1560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算法实现</a:t>
            </a:r>
            <a:endParaRPr lang="zh-CN" altLang="en-US" sz="2400" spc="300" dirty="0">
              <a:solidFill>
                <a:schemeClr val="bg1"/>
              </a:solidFill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17" name="图片 19"/>
          <p:cNvPicPr>
            <a:picLocks noChangeAspect="1"/>
          </p:cNvPicPr>
          <p:nvPr/>
        </p:nvPicPr>
        <p:blipFill>
          <a:blip r:embed="rId1"/>
          <a:srcRect t="415" r="48000" b="2337"/>
          <a:stretch>
            <a:fillRect/>
          </a:stretch>
        </p:blipFill>
        <p:spPr>
          <a:xfrm>
            <a:off x="9897745" y="970280"/>
            <a:ext cx="1925320" cy="49422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图片 20"/>
          <p:cNvPicPr>
            <a:picLocks noChangeAspect="1"/>
          </p:cNvPicPr>
          <p:nvPr/>
        </p:nvPicPr>
        <p:blipFill>
          <a:blip r:embed="rId2"/>
          <a:srcRect r="21910" b="4936"/>
          <a:stretch>
            <a:fillRect/>
          </a:stretch>
        </p:blipFill>
        <p:spPr>
          <a:xfrm>
            <a:off x="198120" y="970280"/>
            <a:ext cx="3705225" cy="12782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图片 21"/>
          <p:cNvPicPr>
            <a:picLocks noChangeAspect="1"/>
          </p:cNvPicPr>
          <p:nvPr/>
        </p:nvPicPr>
        <p:blipFill>
          <a:blip r:embed="rId3"/>
          <a:srcRect r="9388"/>
          <a:stretch>
            <a:fillRect/>
          </a:stretch>
        </p:blipFill>
        <p:spPr>
          <a:xfrm>
            <a:off x="197485" y="2885440"/>
            <a:ext cx="3705860" cy="10864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18"/>
          <p:cNvPicPr>
            <a:picLocks noChangeAspect="1"/>
          </p:cNvPicPr>
          <p:nvPr/>
        </p:nvPicPr>
        <p:blipFill>
          <a:blip r:embed="rId4"/>
          <a:srcRect r="6521" b="6552"/>
          <a:stretch>
            <a:fillRect/>
          </a:stretch>
        </p:blipFill>
        <p:spPr>
          <a:xfrm>
            <a:off x="4124960" y="970280"/>
            <a:ext cx="5580380" cy="4972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椭圆 4"/>
          <p:cNvSpPr/>
          <p:nvPr>
            <p:custDataLst>
              <p:tags r:id="rId1"/>
            </p:custDataLst>
          </p:nvPr>
        </p:nvSpPr>
        <p:spPr>
          <a:xfrm>
            <a:off x="10302971" y="1544486"/>
            <a:ext cx="3769028" cy="3769028"/>
          </a:xfrm>
          <a:prstGeom prst="ellipse">
            <a:avLst/>
          </a:prstGeom>
          <a:noFill/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005797"/>
                </a:gs>
                <a:gs pos="81000">
                  <a:srgbClr val="59869B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19" name="PA_组合 2"/>
          <p:cNvGrpSpPr/>
          <p:nvPr>
            <p:custDataLst>
              <p:tags r:id="rId2"/>
            </p:custDataLst>
          </p:nvPr>
        </p:nvGrpSpPr>
        <p:grpSpPr>
          <a:xfrm>
            <a:off x="10713898" y="2108191"/>
            <a:ext cx="2947174" cy="2641618"/>
            <a:chOff x="4218413" y="1840884"/>
            <a:chExt cx="3799166" cy="3405278"/>
          </a:xfrm>
          <a:solidFill>
            <a:srgbClr val="BBBEBF"/>
          </a:solidFill>
        </p:grpSpPr>
        <p:sp>
          <p:nvSpPr>
            <p:cNvPr id="21" name="椭圆 20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24" name="PA_文本框 2"/>
          <p:cNvSpPr txBox="1"/>
          <p:nvPr>
            <p:custDataLst>
              <p:tags r:id="rId3"/>
            </p:custDataLst>
          </p:nvPr>
        </p:nvSpPr>
        <p:spPr>
          <a:xfrm>
            <a:off x="10688864" y="2236625"/>
            <a:ext cx="1413510" cy="23847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2018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29" name="背景音乐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931965" y="-953960"/>
            <a:ext cx="260161" cy="260161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996508" y="2384333"/>
            <a:ext cx="2947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16314C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THE END</a:t>
            </a:r>
            <a:endParaRPr lang="zh-CN" altLang="en-US" sz="4400" dirty="0">
              <a:solidFill>
                <a:srgbClr val="16314C"/>
              </a:solidFill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96508" y="3226231"/>
            <a:ext cx="838925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Thanks for watching!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996508" y="3988448"/>
            <a:ext cx="75038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numSld="999" showWhenStopped="0">
                <p:cTn id="34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</p:childTnLst>
        </p:cTn>
      </p:par>
    </p:tnLst>
    <p:bldLst>
      <p:bldP spid="17" grpId="0" animBg="1"/>
      <p:bldP spid="24" grpId="0"/>
      <p:bldP spid="31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52955" y="1169378"/>
            <a:ext cx="902428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0083E6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版权声明</a:t>
            </a:r>
            <a:endParaRPr lang="zh-CN" altLang="en-US" sz="2800" b="1" dirty="0">
              <a:solidFill>
                <a:srgbClr val="0083E6"/>
              </a:solidFill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rgbClr val="0083E6"/>
              </a:solidFill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0083E6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感谢您下载千库网平台上提供的</a:t>
            </a:r>
            <a:r>
              <a:rPr lang="en-US" altLang="zh-CN" sz="1200" dirty="0">
                <a:solidFill>
                  <a:srgbClr val="0083E6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作品，为了您和千库网以及原创作者的利益，请勿复制、传播、销售，否则将承担法律责任！千库网将对作品进行维权，按照传播下载次数进行十倍的索取赔偿！</a:t>
            </a:r>
            <a:endParaRPr lang="en-US" altLang="zh-CN" sz="1200" dirty="0">
              <a:solidFill>
                <a:srgbClr val="0083E6"/>
              </a:solidFill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rgbClr val="0083E6"/>
              </a:solidFill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083E6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1.</a:t>
            </a:r>
            <a:r>
              <a:rPr lang="zh-CN" altLang="en-US" sz="1200" dirty="0">
                <a:solidFill>
                  <a:srgbClr val="0083E6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在千库网出售的</a:t>
            </a:r>
            <a:r>
              <a:rPr lang="en-US" altLang="zh-CN" sz="1200" dirty="0">
                <a:solidFill>
                  <a:srgbClr val="0083E6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模板是免版税类（</a:t>
            </a:r>
            <a:r>
              <a:rPr lang="en-US" altLang="zh-CN" sz="1200" dirty="0">
                <a:solidFill>
                  <a:srgbClr val="0083E6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RF</a:t>
            </a:r>
            <a:r>
              <a:rPr lang="zh-CN" altLang="en-US" sz="1200" dirty="0">
                <a:solidFill>
                  <a:srgbClr val="0083E6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：</a:t>
            </a:r>
            <a:r>
              <a:rPr lang="en-US" altLang="zh-CN" sz="1200" dirty="0">
                <a:solidFill>
                  <a:srgbClr val="0083E6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Royalty-Free</a:t>
            </a:r>
            <a:r>
              <a:rPr lang="zh-CN" altLang="en-US" sz="1200" dirty="0">
                <a:solidFill>
                  <a:srgbClr val="0083E6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）正版受</a:t>
            </a:r>
            <a:r>
              <a:rPr lang="en-US" altLang="zh-CN" sz="1200" dirty="0">
                <a:solidFill>
                  <a:srgbClr val="0083E6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《</a:t>
            </a:r>
            <a:r>
              <a:rPr lang="zh-CN" altLang="en-US" sz="1200" dirty="0">
                <a:solidFill>
                  <a:srgbClr val="0083E6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中国人民共和国著作法</a:t>
            </a:r>
            <a:r>
              <a:rPr lang="en-US" altLang="zh-CN" sz="1200" dirty="0">
                <a:solidFill>
                  <a:srgbClr val="0083E6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》</a:t>
            </a:r>
            <a:r>
              <a:rPr lang="zh-CN" altLang="en-US" sz="1200" dirty="0">
                <a:solidFill>
                  <a:srgbClr val="0083E6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和</a:t>
            </a:r>
            <a:r>
              <a:rPr lang="en-US" altLang="zh-CN" sz="1200" dirty="0">
                <a:solidFill>
                  <a:srgbClr val="0083E6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《</a:t>
            </a:r>
            <a:r>
              <a:rPr lang="zh-CN" altLang="en-US" sz="1200" dirty="0">
                <a:solidFill>
                  <a:srgbClr val="0083E6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世界版权公约</a:t>
            </a:r>
            <a:r>
              <a:rPr lang="en-US" altLang="zh-CN" sz="1200" dirty="0">
                <a:solidFill>
                  <a:srgbClr val="0083E6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》</a:t>
            </a:r>
            <a:r>
              <a:rPr lang="zh-CN" altLang="en-US" sz="1200" dirty="0">
                <a:solidFill>
                  <a:srgbClr val="0083E6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的保护，作品的所有权、版权和著作权归千库网所有，您下载的是</a:t>
            </a:r>
            <a:r>
              <a:rPr lang="en-US" altLang="zh-CN" sz="1200" dirty="0">
                <a:solidFill>
                  <a:srgbClr val="0083E6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模板素材的使用权。</a:t>
            </a:r>
            <a:endParaRPr lang="zh-CN" altLang="en-US" sz="1200" dirty="0">
              <a:solidFill>
                <a:srgbClr val="0083E6"/>
              </a:solidFill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083E6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2.</a:t>
            </a:r>
            <a:r>
              <a:rPr lang="zh-CN" altLang="en-US" sz="1200" dirty="0">
                <a:solidFill>
                  <a:srgbClr val="0083E6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不得将千库网的</a:t>
            </a:r>
            <a:r>
              <a:rPr lang="en-US" altLang="zh-CN" sz="1200" dirty="0">
                <a:solidFill>
                  <a:srgbClr val="0083E6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模板、</a:t>
            </a:r>
            <a:r>
              <a:rPr lang="en-US" altLang="zh-CN" sz="1200" dirty="0">
                <a:solidFill>
                  <a:srgbClr val="0083E6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en-US" altLang="zh-CN" sz="1200" dirty="0">
              <a:solidFill>
                <a:srgbClr val="0083E6"/>
              </a:solidFill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rgbClr val="0083E6"/>
              </a:solidFill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52955" y="4719489"/>
            <a:ext cx="7297081" cy="368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rgbClr val="0083E6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cs typeface="微软雅黑" panose="020B0503020204020204" charset="-122"/>
                <a:sym typeface="Century Gothic" panose="020B0502020202020204" pitchFamily="34" charset="0"/>
              </a:rPr>
              <a:t>更多精品</a:t>
            </a:r>
            <a:r>
              <a:rPr lang="en-US" altLang="zh-CN" b="1" dirty="0">
                <a:solidFill>
                  <a:srgbClr val="0083E6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cs typeface="微软雅黑" panose="020B0503020204020204" charset="-122"/>
                <a:sym typeface="Century Gothic" panose="020B0502020202020204" pitchFamily="34" charset="0"/>
              </a:rPr>
              <a:t>PPT</a:t>
            </a:r>
            <a:r>
              <a:rPr lang="zh-CN" altLang="en-US" b="1" dirty="0">
                <a:solidFill>
                  <a:srgbClr val="0083E6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cs typeface="微软雅黑" panose="020B0503020204020204" charset="-122"/>
                <a:sym typeface="Century Gothic" panose="020B0502020202020204" pitchFamily="34" charset="0"/>
              </a:rPr>
              <a:t>模板：</a:t>
            </a:r>
            <a:r>
              <a:rPr lang="en-US" altLang="zh-CN" b="1" dirty="0">
                <a:solidFill>
                  <a:srgbClr val="0083E6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cs typeface="微软雅黑" panose="020B0503020204020204" charset="-122"/>
                <a:sym typeface="Century Gothic" panose="020B0502020202020204" pitchFamily="34" charset="0"/>
              </a:rPr>
              <a:t>http://588ku.com/ppt/</a:t>
            </a:r>
            <a:endParaRPr lang="zh-CN" altLang="en-US" b="1" dirty="0">
              <a:solidFill>
                <a:srgbClr val="0083E6"/>
              </a:solidFill>
              <a:latin typeface="Century Gothic" panose="020B0502020202020204" pitchFamily="34" charset="0"/>
              <a:ea typeface="微软雅黑 Light" panose="020B0502040204020203" pitchFamily="34" charset="-122"/>
              <a:cs typeface="微软雅黑" panose="020B050302020402020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兰亭粗黑+细黑_GBK">
      <a:majorFont>
        <a:latin typeface="Open Sans Semibold"/>
        <a:ea typeface="方正黑体简体"/>
        <a:cs typeface=""/>
      </a:majorFont>
      <a:minorFont>
        <a:latin typeface="Open Sans Light"/>
        <a:ea typeface="方正兰亭细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739</Words>
  <Application>WPS 演示</Application>
  <PresentationFormat>宽屏</PresentationFormat>
  <Paragraphs>53</Paragraphs>
  <Slides>8</Slides>
  <Notes>25</Notes>
  <HiddenSlides>0</HiddenSlides>
  <MMClips>2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宋体</vt:lpstr>
      <vt:lpstr>Wingdings</vt:lpstr>
      <vt:lpstr>Century Gothic</vt:lpstr>
      <vt:lpstr>微软雅黑 Light</vt:lpstr>
      <vt:lpstr>Calibri Light</vt:lpstr>
      <vt:lpstr>Roboto Light</vt:lpstr>
      <vt:lpstr>Open Sans</vt:lpstr>
      <vt:lpstr>微软雅黑</vt:lpstr>
      <vt:lpstr>Yu Gothic UI</vt:lpstr>
      <vt:lpstr>Arial Unicode MS</vt:lpstr>
      <vt:lpstr>等线</vt:lpstr>
      <vt:lpstr>方正兰亭细黑_GBK</vt:lpstr>
      <vt:lpstr>黑体</vt:lpstr>
      <vt:lpstr>Open Sans Light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执念.</dc:creator>
  <dc:description>http://www.ypppt.com/</dc:description>
  <cp:lastModifiedBy>不变瘦不改名称的flag</cp:lastModifiedBy>
  <cp:revision>137</cp:revision>
  <dcterms:created xsi:type="dcterms:W3CDTF">2017-03-26T06:32:00Z</dcterms:created>
  <dcterms:modified xsi:type="dcterms:W3CDTF">2019-01-05T08:33:53Z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2052-11.1.0.8214</vt:lpwstr>
  </property>
</Properties>
</file>