
<file path=[Content_Types].xml><?xml version="1.0" encoding="utf-8"?>
<Types xmlns="http://schemas.openxmlformats.org/package/2006/content-types">
  <Default Extension="jpeg" ContentType="image/jpeg"/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9" r:id="rId3"/>
    <p:sldId id="342" r:id="rId5"/>
    <p:sldId id="343" r:id="rId6"/>
    <p:sldId id="344" r:id="rId7"/>
    <p:sldId id="345" r:id="rId8"/>
    <p:sldId id="346" r:id="rId9"/>
    <p:sldId id="347" r:id="rId10"/>
    <p:sldId id="317" r:id="rId11"/>
    <p:sldId id="34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969"/>
    <a:srgbClr val="ECECEC"/>
    <a:srgbClr val="404040"/>
    <a:srgbClr val="D9D9D9"/>
    <a:srgbClr val="BFBFBF"/>
    <a:srgbClr val="F7F7F7"/>
    <a:srgbClr val="7F7F7F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79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microsoft.com/office/2007/relationships/media" Target="../media/media1.m4a"/><Relationship Id="rId1" Type="http://schemas.openxmlformats.org/officeDocument/2006/relationships/audio" Target="../media/media1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>
            <a:stCxn id="86" idx="1"/>
          </p:cNvCxnSpPr>
          <p:nvPr/>
        </p:nvCxnSpPr>
        <p:spPr>
          <a:xfrm flipH="1" flipV="1">
            <a:off x="8543130" y="3109994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11116131" y="299356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62" idx="5"/>
          </p:cNvCxnSpPr>
          <p:nvPr/>
        </p:nvCxnSpPr>
        <p:spPr>
          <a:xfrm>
            <a:off x="10601740" y="2701567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571705" y="2652252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903314" y="2542640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0" idx="0"/>
          </p:cNvCxnSpPr>
          <p:nvPr/>
        </p:nvCxnSpPr>
        <p:spPr>
          <a:xfrm flipH="1">
            <a:off x="8591527" y="2268794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42" idx="7"/>
          </p:cNvCxnSpPr>
          <p:nvPr/>
        </p:nvCxnSpPr>
        <p:spPr>
          <a:xfrm flipH="1">
            <a:off x="9613588" y="2618225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8572500" y="2574773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610600" y="3048000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8501831" y="29614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793134" y="246195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491699" y="3653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endCxn id="41" idx="1"/>
          </p:cNvCxnSpPr>
          <p:nvPr/>
        </p:nvCxnSpPr>
        <p:spPr>
          <a:xfrm>
            <a:off x="9083163" y="2298290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8973862" y="2233427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endCxn id="42" idx="5"/>
          </p:cNvCxnSpPr>
          <p:nvPr/>
        </p:nvCxnSpPr>
        <p:spPr>
          <a:xfrm flipH="1">
            <a:off x="9613588" y="341916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10926195" y="3421143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11000453" y="2032819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4" idx="7"/>
          </p:cNvCxnSpPr>
          <p:nvPr/>
        </p:nvCxnSpPr>
        <p:spPr>
          <a:xfrm flipV="1">
            <a:off x="9105937" y="1524637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1" idx="0"/>
          </p:cNvCxnSpPr>
          <p:nvPr/>
        </p:nvCxnSpPr>
        <p:spPr>
          <a:xfrm flipV="1">
            <a:off x="9918152" y="1504950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10028903" y="971550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10058400" y="1543050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61" idx="3"/>
          </p:cNvCxnSpPr>
          <p:nvPr/>
        </p:nvCxnSpPr>
        <p:spPr>
          <a:xfrm flipV="1">
            <a:off x="10295603" y="380847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61" idx="7"/>
          </p:cNvCxnSpPr>
          <p:nvPr/>
        </p:nvCxnSpPr>
        <p:spPr>
          <a:xfrm flipV="1">
            <a:off x="11169552" y="0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9" idx="0"/>
          </p:cNvCxnSpPr>
          <p:nvPr/>
        </p:nvCxnSpPr>
        <p:spPr>
          <a:xfrm flipH="1" flipV="1">
            <a:off x="11087100" y="34290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 flipV="1">
            <a:off x="10363200" y="952500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62" idx="7"/>
          </p:cNvCxnSpPr>
          <p:nvPr/>
        </p:nvCxnSpPr>
        <p:spPr>
          <a:xfrm flipV="1">
            <a:off x="10601740" y="108585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10134600" y="1143000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006049" y="14815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1044597" y="1089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0269384" y="87061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1016431" y="22772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0448619" y="254844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 flipH="1" flipV="1">
            <a:off x="11742057" y="0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9" idx="6"/>
          </p:cNvCxnSpPr>
          <p:nvPr/>
        </p:nvCxnSpPr>
        <p:spPr>
          <a:xfrm flipV="1">
            <a:off x="11199333" y="841829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11753983" y="841829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59" idx="6"/>
          </p:cNvCxnSpPr>
          <p:nvPr/>
        </p:nvCxnSpPr>
        <p:spPr>
          <a:xfrm flipH="1" flipV="1">
            <a:off x="11199333" y="1167160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59" idx="4"/>
          </p:cNvCxnSpPr>
          <p:nvPr/>
        </p:nvCxnSpPr>
        <p:spPr>
          <a:xfrm flipH="1" flipV="1">
            <a:off x="11121965" y="1244528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11205029" y="1277258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1219543" y="1988458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11829144" y="1901371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1814629" y="2365829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11640457" y="2380343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10972801" y="3077029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11611429" y="3149600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1292114" y="2061029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89" idx="3"/>
            <a:endCxn id="62" idx="7"/>
          </p:cNvCxnSpPr>
          <p:nvPr/>
        </p:nvCxnSpPr>
        <p:spPr>
          <a:xfrm flipH="1">
            <a:off x="10601740" y="2047367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2" idx="3"/>
          </p:cNvCxnSpPr>
          <p:nvPr/>
        </p:nvCxnSpPr>
        <p:spPr>
          <a:xfrm flipH="1">
            <a:off x="8667750" y="3775106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87" idx="1"/>
          </p:cNvCxnSpPr>
          <p:nvPr/>
        </p:nvCxnSpPr>
        <p:spPr>
          <a:xfrm flipH="1" flipV="1">
            <a:off x="8610600" y="3790950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42" idx="4"/>
          </p:cNvCxnSpPr>
          <p:nvPr/>
        </p:nvCxnSpPr>
        <p:spPr>
          <a:xfrm flipV="1">
            <a:off x="8991600" y="3796019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42" idx="4"/>
          </p:cNvCxnSpPr>
          <p:nvPr/>
        </p:nvCxnSpPr>
        <p:spPr>
          <a:xfrm flipH="1" flipV="1">
            <a:off x="9563100" y="3796019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10191750" y="3451534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9029700" y="4419600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90" idx="3"/>
          </p:cNvCxnSpPr>
          <p:nvPr/>
        </p:nvCxnSpPr>
        <p:spPr>
          <a:xfrm flipV="1">
            <a:off x="11089483" y="4133850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0248900" y="4419600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0972800" y="3600450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8544905" y="375372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8895590" y="47401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11774524" y="22816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11193822" y="19152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11066822" y="46203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11672924" y="4034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10121900" y="4351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11503947" y="30076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0860401" y="33407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endCxn id="90" idx="4"/>
          </p:cNvCxnSpPr>
          <p:nvPr/>
        </p:nvCxnSpPr>
        <p:spPr>
          <a:xfrm flipV="1">
            <a:off x="10553700" y="4775128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92" idx="4"/>
          </p:cNvCxnSpPr>
          <p:nvPr/>
        </p:nvCxnSpPr>
        <p:spPr>
          <a:xfrm flipH="1" flipV="1">
            <a:off x="10209149" y="4525736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87" idx="6"/>
          </p:cNvCxnSpPr>
          <p:nvPr/>
        </p:nvCxnSpPr>
        <p:spPr>
          <a:xfrm>
            <a:off x="9074982" y="4829799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87" idx="4"/>
          </p:cNvCxnSpPr>
          <p:nvPr/>
        </p:nvCxnSpPr>
        <p:spPr>
          <a:xfrm>
            <a:off x="8985286" y="4919495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endCxn id="152" idx="7"/>
          </p:cNvCxnSpPr>
          <p:nvPr/>
        </p:nvCxnSpPr>
        <p:spPr>
          <a:xfrm flipH="1">
            <a:off x="9870763" y="5408613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0" idx="5"/>
          </p:cNvCxnSpPr>
          <p:nvPr/>
        </p:nvCxnSpPr>
        <p:spPr>
          <a:xfrm>
            <a:off x="11198897" y="4752467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0648950" y="5408613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90" idx="6"/>
          </p:cNvCxnSpPr>
          <p:nvPr/>
        </p:nvCxnSpPr>
        <p:spPr>
          <a:xfrm>
            <a:off x="11221558" y="4697760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91" idx="5"/>
          </p:cNvCxnSpPr>
          <p:nvPr/>
        </p:nvCxnSpPr>
        <p:spPr>
          <a:xfrm>
            <a:off x="11794813" y="4156106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3" idx="6"/>
          </p:cNvCxnSpPr>
          <p:nvPr/>
        </p:nvCxnSpPr>
        <p:spPr>
          <a:xfrm>
            <a:off x="11753983" y="3132664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91" idx="7"/>
          </p:cNvCxnSpPr>
          <p:nvPr/>
        </p:nvCxnSpPr>
        <p:spPr>
          <a:xfrm flipV="1">
            <a:off x="11794813" y="3352802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90" idx="6"/>
          </p:cNvCxnSpPr>
          <p:nvPr/>
        </p:nvCxnSpPr>
        <p:spPr>
          <a:xfrm>
            <a:off x="11221558" y="4697760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V="1">
            <a:off x="11449050" y="5408613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V="1">
            <a:off x="11791950" y="4895850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10591800" y="5408613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9486900" y="5905500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87" idx="3"/>
          </p:cNvCxnSpPr>
          <p:nvPr/>
        </p:nvCxnSpPr>
        <p:spPr>
          <a:xfrm>
            <a:off x="8921861" y="4893224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9525000" y="6457950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9810750" y="5924550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10687050" y="6076950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11791950" y="5408613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468100" y="6115050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10706100" y="6438900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10668000" y="6534150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V="1">
            <a:off x="11144250" y="6572250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11906250" y="6496050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11906250" y="5886450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0581515" y="637885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10422251" y="528359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9748874" y="588013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11844374" y="6442112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11294397" y="59032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9393551" y="6722264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1185545" y="2701290"/>
            <a:ext cx="5035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协作通信与网络</a:t>
            </a:r>
            <a:endParaRPr lang="zh-CN" altLang="en-US" sz="5400" dirty="0"/>
          </a:p>
        </p:txBody>
      </p:sp>
      <p:sp>
        <p:nvSpPr>
          <p:cNvPr id="157" name="文本框 156"/>
          <p:cNvSpPr txBox="1"/>
          <p:nvPr/>
        </p:nvSpPr>
        <p:spPr>
          <a:xfrm>
            <a:off x="1924050" y="3581400"/>
            <a:ext cx="80695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基于误码率的中继协作通信功率分配的研究</a:t>
            </a:r>
            <a:r>
              <a:rPr lang="zh-CN" altLang="en-US" sz="4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8" name="直接连接符 157"/>
          <p:cNvCxnSpPr/>
          <p:nvPr/>
        </p:nvCxnSpPr>
        <p:spPr>
          <a:xfrm rot="11174285" flipH="1">
            <a:off x="311114" y="3515865"/>
            <a:ext cx="190563" cy="6380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rot="11174285" flipH="1">
            <a:off x="262523" y="3881807"/>
            <a:ext cx="860986" cy="331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rot="11174285">
            <a:off x="550844" y="3476915"/>
            <a:ext cx="587028" cy="4550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 rot="11174285">
            <a:off x="1067390" y="3905787"/>
            <a:ext cx="112175" cy="112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 rot="11174285">
            <a:off x="189132" y="4082061"/>
            <a:ext cx="156349" cy="15634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 rot="11174285">
            <a:off x="520660" y="3432549"/>
            <a:ext cx="89295" cy="8929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连接符 163"/>
          <p:cNvCxnSpPr/>
          <p:nvPr/>
        </p:nvCxnSpPr>
        <p:spPr>
          <a:xfrm rot="7715704" flipH="1">
            <a:off x="1054829" y="2632404"/>
            <a:ext cx="82782" cy="277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 rot="7715704" flipH="1">
            <a:off x="1053920" y="2643236"/>
            <a:ext cx="374020" cy="1440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7" idx="5"/>
          </p:cNvCxnSpPr>
          <p:nvPr/>
        </p:nvCxnSpPr>
        <p:spPr>
          <a:xfrm flipH="1">
            <a:off x="993390" y="2540090"/>
            <a:ext cx="291937" cy="77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 rot="7715704">
            <a:off x="1285175" y="2513007"/>
            <a:ext cx="48730" cy="48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7715704">
            <a:off x="1149317" y="2863708"/>
            <a:ext cx="67919" cy="679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7715704">
            <a:off x="982518" y="2610118"/>
            <a:ext cx="38791" cy="3879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59370" y="5469890"/>
            <a:ext cx="119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04016632</a:t>
            </a:r>
            <a:endParaRPr lang="en-US" altLang="zh-CN"/>
          </a:p>
          <a:p>
            <a:pPr algn="ctr"/>
            <a:r>
              <a:rPr lang="zh-CN" altLang="en-US"/>
              <a:t>张鹏辉</a:t>
            </a:r>
            <a:endParaRPr lang="zh-CN" altLang="en-US"/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116"/>
          <p:cNvPicPr>
            <a:picLocks noChangeAspect="1"/>
          </p:cNvPicPr>
          <p:nvPr/>
        </p:nvPicPr>
        <p:blipFill rotWithShape="1">
          <a:blip r:embed="rId1"/>
          <a:srcRect l="25463" t="290" r="23725" b="-290"/>
          <a:stretch>
            <a:fillRect/>
          </a:stretch>
        </p:blipFill>
        <p:spPr>
          <a:xfrm>
            <a:off x="651269" y="903819"/>
            <a:ext cx="3829960" cy="5000264"/>
          </a:xfrm>
          <a:prstGeom prst="roundRect">
            <a:avLst>
              <a:gd name="adj" fmla="val 18196"/>
            </a:avLst>
          </a:prstGeom>
        </p:spPr>
      </p:pic>
      <p:sp>
        <p:nvSpPr>
          <p:cNvPr id="119" name="椭圆 118"/>
          <p:cNvSpPr/>
          <p:nvPr/>
        </p:nvSpPr>
        <p:spPr>
          <a:xfrm>
            <a:off x="4095000" y="825250"/>
            <a:ext cx="1292917" cy="1292917"/>
          </a:xfrm>
          <a:prstGeom prst="ellipse">
            <a:avLst/>
          </a:prstGeom>
          <a:solidFill>
            <a:srgbClr val="C6C6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095000" y="2463564"/>
            <a:ext cx="1292917" cy="1292917"/>
          </a:xfrm>
          <a:prstGeom prst="ellipse">
            <a:avLst/>
          </a:prstGeom>
          <a:solidFill>
            <a:srgbClr val="C6C6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090838" y="4097304"/>
            <a:ext cx="1292917" cy="1292917"/>
          </a:xfrm>
          <a:prstGeom prst="ellipse">
            <a:avLst/>
          </a:prstGeom>
          <a:solidFill>
            <a:srgbClr val="C6C6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Freeform 122"/>
          <p:cNvSpPr>
            <a:spLocks noEditPoints="1"/>
          </p:cNvSpPr>
          <p:nvPr/>
        </p:nvSpPr>
        <p:spPr bwMode="auto">
          <a:xfrm>
            <a:off x="4596410" y="1225821"/>
            <a:ext cx="339758" cy="626127"/>
          </a:xfrm>
          <a:custGeom>
            <a:avLst/>
            <a:gdLst>
              <a:gd name="T0" fmla="*/ 28 w 30"/>
              <a:gd name="T1" fmla="*/ 0 h 54"/>
              <a:gd name="T2" fmla="*/ 3 w 30"/>
              <a:gd name="T3" fmla="*/ 0 h 54"/>
              <a:gd name="T4" fmla="*/ 0 w 30"/>
              <a:gd name="T5" fmla="*/ 2 h 54"/>
              <a:gd name="T6" fmla="*/ 0 w 30"/>
              <a:gd name="T7" fmla="*/ 52 h 54"/>
              <a:gd name="T8" fmla="*/ 3 w 30"/>
              <a:gd name="T9" fmla="*/ 54 h 54"/>
              <a:gd name="T10" fmla="*/ 28 w 30"/>
              <a:gd name="T11" fmla="*/ 54 h 54"/>
              <a:gd name="T12" fmla="*/ 30 w 30"/>
              <a:gd name="T13" fmla="*/ 52 h 54"/>
              <a:gd name="T14" fmla="*/ 30 w 30"/>
              <a:gd name="T15" fmla="*/ 2 h 54"/>
              <a:gd name="T16" fmla="*/ 28 w 30"/>
              <a:gd name="T17" fmla="*/ 0 h 54"/>
              <a:gd name="T18" fmla="*/ 12 w 30"/>
              <a:gd name="T19" fmla="*/ 1 h 54"/>
              <a:gd name="T20" fmla="*/ 18 w 30"/>
              <a:gd name="T21" fmla="*/ 1 h 54"/>
              <a:gd name="T22" fmla="*/ 18 w 30"/>
              <a:gd name="T23" fmla="*/ 2 h 54"/>
              <a:gd name="T24" fmla="*/ 12 w 30"/>
              <a:gd name="T25" fmla="*/ 2 h 54"/>
              <a:gd name="T26" fmla="*/ 12 w 30"/>
              <a:gd name="T27" fmla="*/ 1 h 54"/>
              <a:gd name="T28" fmla="*/ 28 w 30"/>
              <a:gd name="T29" fmla="*/ 47 h 54"/>
              <a:gd name="T30" fmla="*/ 3 w 30"/>
              <a:gd name="T31" fmla="*/ 47 h 54"/>
              <a:gd name="T32" fmla="*/ 3 w 30"/>
              <a:gd name="T33" fmla="*/ 4 h 54"/>
              <a:gd name="T34" fmla="*/ 28 w 30"/>
              <a:gd name="T35" fmla="*/ 4 h 54"/>
              <a:gd name="T36" fmla="*/ 28 w 30"/>
              <a:gd name="T37" fmla="*/ 4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" h="54">
                <a:moveTo>
                  <a:pt x="28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3"/>
                  <a:pt x="1" y="54"/>
                  <a:pt x="3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9" y="54"/>
                  <a:pt x="30" y="53"/>
                  <a:pt x="30" y="52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1"/>
                  <a:pt x="29" y="0"/>
                  <a:pt x="28" y="0"/>
                </a:cubicBezTo>
                <a:close/>
                <a:moveTo>
                  <a:pt x="12" y="1"/>
                </a:moveTo>
                <a:cubicBezTo>
                  <a:pt x="18" y="1"/>
                  <a:pt x="18" y="1"/>
                  <a:pt x="18" y="1"/>
                </a:cubicBezTo>
                <a:cubicBezTo>
                  <a:pt x="18" y="2"/>
                  <a:pt x="18" y="2"/>
                  <a:pt x="18" y="2"/>
                </a:cubicBezTo>
                <a:cubicBezTo>
                  <a:pt x="12" y="2"/>
                  <a:pt x="12" y="2"/>
                  <a:pt x="12" y="2"/>
                </a:cubicBezTo>
                <a:lnTo>
                  <a:pt x="12" y="1"/>
                </a:lnTo>
                <a:close/>
                <a:moveTo>
                  <a:pt x="28" y="47"/>
                </a:moveTo>
                <a:cubicBezTo>
                  <a:pt x="3" y="47"/>
                  <a:pt x="3" y="47"/>
                  <a:pt x="3" y="47"/>
                </a:cubicBezTo>
                <a:cubicBezTo>
                  <a:pt x="3" y="4"/>
                  <a:pt x="3" y="4"/>
                  <a:pt x="3" y="4"/>
                </a:cubicBezTo>
                <a:cubicBezTo>
                  <a:pt x="28" y="4"/>
                  <a:pt x="28" y="4"/>
                  <a:pt x="28" y="4"/>
                </a:cubicBezTo>
                <a:lnTo>
                  <a:pt x="28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Freeform 125"/>
          <p:cNvSpPr>
            <a:spLocks noEditPoints="1"/>
          </p:cNvSpPr>
          <p:nvPr/>
        </p:nvSpPr>
        <p:spPr bwMode="auto">
          <a:xfrm>
            <a:off x="4447267" y="4487263"/>
            <a:ext cx="580057" cy="512998"/>
          </a:xfrm>
          <a:custGeom>
            <a:avLst/>
            <a:gdLst>
              <a:gd name="T0" fmla="*/ 70 w 73"/>
              <a:gd name="T1" fmla="*/ 0 h 64"/>
              <a:gd name="T2" fmla="*/ 2 w 73"/>
              <a:gd name="T3" fmla="*/ 0 h 64"/>
              <a:gd name="T4" fmla="*/ 0 w 73"/>
              <a:gd name="T5" fmla="*/ 2 h 64"/>
              <a:gd name="T6" fmla="*/ 0 w 73"/>
              <a:gd name="T7" fmla="*/ 52 h 64"/>
              <a:gd name="T8" fmla="*/ 2 w 73"/>
              <a:gd name="T9" fmla="*/ 54 h 64"/>
              <a:gd name="T10" fmla="*/ 28 w 73"/>
              <a:gd name="T11" fmla="*/ 54 h 64"/>
              <a:gd name="T12" fmla="*/ 28 w 73"/>
              <a:gd name="T13" fmla="*/ 57 h 64"/>
              <a:gd name="T14" fmla="*/ 26 w 73"/>
              <a:gd name="T15" fmla="*/ 61 h 64"/>
              <a:gd name="T16" fmla="*/ 24 w 73"/>
              <a:gd name="T17" fmla="*/ 61 h 64"/>
              <a:gd name="T18" fmla="*/ 23 w 73"/>
              <a:gd name="T19" fmla="*/ 63 h 64"/>
              <a:gd name="T20" fmla="*/ 24 w 73"/>
              <a:gd name="T21" fmla="*/ 64 h 64"/>
              <a:gd name="T22" fmla="*/ 48 w 73"/>
              <a:gd name="T23" fmla="*/ 64 h 64"/>
              <a:gd name="T24" fmla="*/ 49 w 73"/>
              <a:gd name="T25" fmla="*/ 63 h 64"/>
              <a:gd name="T26" fmla="*/ 48 w 73"/>
              <a:gd name="T27" fmla="*/ 61 h 64"/>
              <a:gd name="T28" fmla="*/ 46 w 73"/>
              <a:gd name="T29" fmla="*/ 61 h 64"/>
              <a:gd name="T30" fmla="*/ 44 w 73"/>
              <a:gd name="T31" fmla="*/ 58 h 64"/>
              <a:gd name="T32" fmla="*/ 44 w 73"/>
              <a:gd name="T33" fmla="*/ 54 h 64"/>
              <a:gd name="T34" fmla="*/ 70 w 73"/>
              <a:gd name="T35" fmla="*/ 54 h 64"/>
              <a:gd name="T36" fmla="*/ 73 w 73"/>
              <a:gd name="T37" fmla="*/ 52 h 64"/>
              <a:gd name="T38" fmla="*/ 73 w 73"/>
              <a:gd name="T39" fmla="*/ 2 h 64"/>
              <a:gd name="T40" fmla="*/ 70 w 73"/>
              <a:gd name="T41" fmla="*/ 0 h 64"/>
              <a:gd name="T42" fmla="*/ 69 w 73"/>
              <a:gd name="T43" fmla="*/ 43 h 64"/>
              <a:gd name="T44" fmla="*/ 3 w 73"/>
              <a:gd name="T45" fmla="*/ 43 h 64"/>
              <a:gd name="T46" fmla="*/ 3 w 73"/>
              <a:gd name="T47" fmla="*/ 4 h 64"/>
              <a:gd name="T48" fmla="*/ 69 w 73"/>
              <a:gd name="T49" fmla="*/ 4 h 64"/>
              <a:gd name="T50" fmla="*/ 69 w 73"/>
              <a:gd name="T51" fmla="*/ 4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3" h="64">
                <a:moveTo>
                  <a:pt x="70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3"/>
                  <a:pt x="1" y="54"/>
                  <a:pt x="2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7"/>
                  <a:pt x="28" y="57"/>
                  <a:pt x="28" y="57"/>
                </a:cubicBezTo>
                <a:cubicBezTo>
                  <a:pt x="28" y="57"/>
                  <a:pt x="28" y="60"/>
                  <a:pt x="26" y="61"/>
                </a:cubicBezTo>
                <a:cubicBezTo>
                  <a:pt x="26" y="61"/>
                  <a:pt x="24" y="61"/>
                  <a:pt x="24" y="61"/>
                </a:cubicBezTo>
                <a:cubicBezTo>
                  <a:pt x="24" y="61"/>
                  <a:pt x="23" y="62"/>
                  <a:pt x="23" y="63"/>
                </a:cubicBezTo>
                <a:cubicBezTo>
                  <a:pt x="23" y="64"/>
                  <a:pt x="24" y="64"/>
                  <a:pt x="24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4"/>
                  <a:pt x="49" y="64"/>
                  <a:pt x="49" y="63"/>
                </a:cubicBezTo>
                <a:cubicBezTo>
                  <a:pt x="49" y="62"/>
                  <a:pt x="49" y="61"/>
                  <a:pt x="48" y="61"/>
                </a:cubicBezTo>
                <a:cubicBezTo>
                  <a:pt x="48" y="61"/>
                  <a:pt x="46" y="61"/>
                  <a:pt x="46" y="61"/>
                </a:cubicBezTo>
                <a:cubicBezTo>
                  <a:pt x="45" y="60"/>
                  <a:pt x="44" y="59"/>
                  <a:pt x="44" y="58"/>
                </a:cubicBezTo>
                <a:cubicBezTo>
                  <a:pt x="44" y="57"/>
                  <a:pt x="44" y="54"/>
                  <a:pt x="44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71" y="54"/>
                  <a:pt x="73" y="53"/>
                  <a:pt x="73" y="52"/>
                </a:cubicBezTo>
                <a:cubicBezTo>
                  <a:pt x="73" y="2"/>
                  <a:pt x="73" y="2"/>
                  <a:pt x="73" y="2"/>
                </a:cubicBezTo>
                <a:cubicBezTo>
                  <a:pt x="73" y="1"/>
                  <a:pt x="71" y="0"/>
                  <a:pt x="70" y="0"/>
                </a:cubicBezTo>
                <a:close/>
                <a:moveTo>
                  <a:pt x="69" y="43"/>
                </a:moveTo>
                <a:cubicBezTo>
                  <a:pt x="3" y="43"/>
                  <a:pt x="3" y="43"/>
                  <a:pt x="3" y="43"/>
                </a:cubicBezTo>
                <a:cubicBezTo>
                  <a:pt x="3" y="4"/>
                  <a:pt x="3" y="4"/>
                  <a:pt x="3" y="4"/>
                </a:cubicBezTo>
                <a:cubicBezTo>
                  <a:pt x="69" y="4"/>
                  <a:pt x="69" y="4"/>
                  <a:pt x="69" y="4"/>
                </a:cubicBezTo>
                <a:lnTo>
                  <a:pt x="69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Freeform 128"/>
          <p:cNvSpPr>
            <a:spLocks noEditPoints="1"/>
          </p:cNvSpPr>
          <p:nvPr/>
        </p:nvSpPr>
        <p:spPr bwMode="auto">
          <a:xfrm>
            <a:off x="4406190" y="2880014"/>
            <a:ext cx="692692" cy="461794"/>
          </a:xfrm>
          <a:custGeom>
            <a:avLst/>
            <a:gdLst>
              <a:gd name="T0" fmla="*/ 77 w 85"/>
              <a:gd name="T1" fmla="*/ 43 h 56"/>
              <a:gd name="T2" fmla="*/ 77 w 85"/>
              <a:gd name="T3" fmla="*/ 3 h 56"/>
              <a:gd name="T4" fmla="*/ 75 w 85"/>
              <a:gd name="T5" fmla="*/ 0 h 56"/>
              <a:gd name="T6" fmla="*/ 10 w 85"/>
              <a:gd name="T7" fmla="*/ 0 h 56"/>
              <a:gd name="T8" fmla="*/ 8 w 85"/>
              <a:gd name="T9" fmla="*/ 3 h 56"/>
              <a:gd name="T10" fmla="*/ 8 w 85"/>
              <a:gd name="T11" fmla="*/ 43 h 56"/>
              <a:gd name="T12" fmla="*/ 0 w 85"/>
              <a:gd name="T13" fmla="*/ 53 h 56"/>
              <a:gd name="T14" fmla="*/ 2 w 85"/>
              <a:gd name="T15" fmla="*/ 56 h 56"/>
              <a:gd name="T16" fmla="*/ 83 w 85"/>
              <a:gd name="T17" fmla="*/ 56 h 56"/>
              <a:gd name="T18" fmla="*/ 85 w 85"/>
              <a:gd name="T19" fmla="*/ 53 h 56"/>
              <a:gd name="T20" fmla="*/ 77 w 85"/>
              <a:gd name="T21" fmla="*/ 43 h 56"/>
              <a:gd name="T22" fmla="*/ 47 w 85"/>
              <a:gd name="T23" fmla="*/ 55 h 56"/>
              <a:gd name="T24" fmla="*/ 38 w 85"/>
              <a:gd name="T25" fmla="*/ 55 h 56"/>
              <a:gd name="T26" fmla="*/ 37 w 85"/>
              <a:gd name="T27" fmla="*/ 53 h 56"/>
              <a:gd name="T28" fmla="*/ 37 w 85"/>
              <a:gd name="T29" fmla="*/ 53 h 56"/>
              <a:gd name="T30" fmla="*/ 48 w 85"/>
              <a:gd name="T31" fmla="*/ 53 h 56"/>
              <a:gd name="T32" fmla="*/ 48 w 85"/>
              <a:gd name="T33" fmla="*/ 53 h 56"/>
              <a:gd name="T34" fmla="*/ 47 w 85"/>
              <a:gd name="T35" fmla="*/ 55 h 56"/>
              <a:gd name="T36" fmla="*/ 73 w 85"/>
              <a:gd name="T37" fmla="*/ 41 h 56"/>
              <a:gd name="T38" fmla="*/ 12 w 85"/>
              <a:gd name="T39" fmla="*/ 41 h 56"/>
              <a:gd name="T40" fmla="*/ 12 w 85"/>
              <a:gd name="T41" fmla="*/ 4 h 56"/>
              <a:gd name="T42" fmla="*/ 73 w 85"/>
              <a:gd name="T43" fmla="*/ 4 h 56"/>
              <a:gd name="T44" fmla="*/ 73 w 85"/>
              <a:gd name="T45" fmla="*/ 41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56">
                <a:moveTo>
                  <a:pt x="77" y="43"/>
                </a:moveTo>
                <a:cubicBezTo>
                  <a:pt x="77" y="3"/>
                  <a:pt x="77" y="3"/>
                  <a:pt x="77" y="3"/>
                </a:cubicBezTo>
                <a:cubicBezTo>
                  <a:pt x="77" y="1"/>
                  <a:pt x="76" y="0"/>
                  <a:pt x="75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0"/>
                  <a:pt x="8" y="1"/>
                  <a:pt x="8" y="3"/>
                </a:cubicBezTo>
                <a:cubicBezTo>
                  <a:pt x="8" y="43"/>
                  <a:pt x="8" y="43"/>
                  <a:pt x="8" y="4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4"/>
                  <a:pt x="1" y="56"/>
                  <a:pt x="2" y="56"/>
                </a:cubicBezTo>
                <a:cubicBezTo>
                  <a:pt x="83" y="56"/>
                  <a:pt x="83" y="56"/>
                  <a:pt x="83" y="56"/>
                </a:cubicBezTo>
                <a:cubicBezTo>
                  <a:pt x="84" y="56"/>
                  <a:pt x="85" y="54"/>
                  <a:pt x="85" y="53"/>
                </a:cubicBezTo>
                <a:lnTo>
                  <a:pt x="77" y="43"/>
                </a:lnTo>
                <a:close/>
                <a:moveTo>
                  <a:pt x="47" y="55"/>
                </a:moveTo>
                <a:cubicBezTo>
                  <a:pt x="38" y="55"/>
                  <a:pt x="38" y="55"/>
                  <a:pt x="38" y="55"/>
                </a:cubicBezTo>
                <a:cubicBezTo>
                  <a:pt x="37" y="55"/>
                  <a:pt x="37" y="53"/>
                  <a:pt x="37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3"/>
                  <a:pt x="48" y="55"/>
                  <a:pt x="47" y="55"/>
                </a:cubicBezTo>
                <a:close/>
                <a:moveTo>
                  <a:pt x="73" y="41"/>
                </a:moveTo>
                <a:cubicBezTo>
                  <a:pt x="12" y="41"/>
                  <a:pt x="12" y="41"/>
                  <a:pt x="12" y="41"/>
                </a:cubicBezTo>
                <a:cubicBezTo>
                  <a:pt x="12" y="4"/>
                  <a:pt x="12" y="4"/>
                  <a:pt x="12" y="4"/>
                </a:cubicBezTo>
                <a:cubicBezTo>
                  <a:pt x="73" y="4"/>
                  <a:pt x="73" y="4"/>
                  <a:pt x="73" y="4"/>
                </a:cubicBezTo>
                <a:lnTo>
                  <a:pt x="73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文本框 37"/>
          <p:cNvSpPr txBox="1"/>
          <p:nvPr/>
        </p:nvSpPr>
        <p:spPr>
          <a:xfrm>
            <a:off x="5806250" y="1166573"/>
            <a:ext cx="2013789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AF</a:t>
            </a:r>
            <a:r>
              <a:rPr lang="zh-CN" altLang="en-US" dirty="0">
                <a:solidFill>
                  <a:schemeClr val="bg1"/>
                </a:solidFill>
              </a:rPr>
              <a:t>协作模式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806250" y="1516613"/>
            <a:ext cx="5338672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400" dirty="0">
                <a:solidFill>
                  <a:srgbClr val="444444"/>
                </a:solidFill>
              </a:rPr>
              <a:t>在</a:t>
            </a:r>
            <a:r>
              <a:rPr lang="en-US" altLang="zh-CN" sz="1400" dirty="0">
                <a:solidFill>
                  <a:srgbClr val="444444"/>
                </a:solidFill>
              </a:rPr>
              <a:t>AF</a:t>
            </a:r>
            <a:r>
              <a:rPr lang="zh-CN" altLang="en-US" sz="1400" dirty="0">
                <a:solidFill>
                  <a:srgbClr val="444444"/>
                </a:solidFill>
              </a:rPr>
              <a:t>协作模式下，对不同中继位置对应的系统实际误码率进行仿真；并与理论值进行对比分析。总结得出在</a:t>
            </a:r>
            <a:r>
              <a:rPr lang="en-US" altLang="zh-CN" sz="1400" dirty="0">
                <a:solidFill>
                  <a:srgbClr val="444444"/>
                </a:solidFill>
              </a:rPr>
              <a:t>EPA</a:t>
            </a:r>
            <a:r>
              <a:rPr lang="zh-CN" altLang="en-US" sz="1400" dirty="0">
                <a:solidFill>
                  <a:srgbClr val="444444"/>
                </a:solidFill>
              </a:rPr>
              <a:t>功率分配方案下，</a:t>
            </a:r>
            <a:r>
              <a:rPr lang="en-US" altLang="zh-CN" sz="1400" dirty="0">
                <a:solidFill>
                  <a:srgbClr val="444444"/>
                </a:solidFill>
              </a:rPr>
              <a:t>AF</a:t>
            </a:r>
            <a:r>
              <a:rPr lang="zh-CN" altLang="en-US" sz="1400" dirty="0">
                <a:solidFill>
                  <a:srgbClr val="444444"/>
                </a:solidFill>
              </a:rPr>
              <a:t>协作模式中继节点的最佳位置。</a:t>
            </a:r>
            <a:endParaRPr lang="zh-CN" altLang="en-US" sz="1400" dirty="0">
              <a:solidFill>
                <a:srgbClr val="444444"/>
              </a:solidFill>
            </a:endParaRPr>
          </a:p>
        </p:txBody>
      </p:sp>
      <p:sp>
        <p:nvSpPr>
          <p:cNvPr id="136" name="文本框 37"/>
          <p:cNvSpPr txBox="1"/>
          <p:nvPr/>
        </p:nvSpPr>
        <p:spPr>
          <a:xfrm>
            <a:off x="5806250" y="2683402"/>
            <a:ext cx="2013789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DF</a:t>
            </a:r>
            <a:r>
              <a:rPr lang="zh-CN" altLang="en-US" dirty="0"/>
              <a:t>协作模式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5806250" y="3033442"/>
            <a:ext cx="5338672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444444"/>
                </a:solidFill>
              </a:rPr>
              <a:t>在</a:t>
            </a:r>
            <a:r>
              <a:rPr lang="en-US" altLang="zh-CN" sz="1400" dirty="0">
                <a:solidFill>
                  <a:srgbClr val="444444"/>
                </a:solidFill>
              </a:rPr>
              <a:t>DF</a:t>
            </a:r>
            <a:r>
              <a:rPr lang="zh-CN" altLang="en-US" sz="1400" dirty="0">
                <a:solidFill>
                  <a:srgbClr val="444444"/>
                </a:solidFill>
              </a:rPr>
              <a:t>协作模式下，对不同中继位置对应的系统实际误码率进行仿真</a:t>
            </a:r>
            <a:r>
              <a:rPr lang="en-US" sz="1400" dirty="0">
                <a:solidFill>
                  <a:srgbClr val="444444"/>
                </a:solidFill>
              </a:rPr>
              <a:t> </a:t>
            </a:r>
            <a:r>
              <a:rPr lang="zh-CN" altLang="en-US" sz="1400" dirty="0">
                <a:solidFill>
                  <a:srgbClr val="444444"/>
                </a:solidFill>
              </a:rPr>
              <a:t>；并与理论值进行对比分析。</a:t>
            </a:r>
            <a:r>
              <a:rPr lang="zh-CN" altLang="en-US" sz="1400" dirty="0">
                <a:solidFill>
                  <a:srgbClr val="444444"/>
                </a:solidFill>
                <a:sym typeface="+mn-ea"/>
              </a:rPr>
              <a:t>总结得出在</a:t>
            </a:r>
            <a:r>
              <a:rPr lang="en-US" altLang="zh-CN" sz="1400" dirty="0">
                <a:solidFill>
                  <a:srgbClr val="444444"/>
                </a:solidFill>
                <a:sym typeface="+mn-ea"/>
              </a:rPr>
              <a:t>EPA</a:t>
            </a:r>
            <a:r>
              <a:rPr lang="zh-CN" altLang="en-US" sz="1400" dirty="0">
                <a:solidFill>
                  <a:srgbClr val="444444"/>
                </a:solidFill>
                <a:sym typeface="+mn-ea"/>
              </a:rPr>
              <a:t>功率分配方案下，</a:t>
            </a:r>
            <a:r>
              <a:rPr lang="en-US" altLang="zh-CN" sz="1400" dirty="0">
                <a:solidFill>
                  <a:srgbClr val="444444"/>
                </a:solidFill>
                <a:sym typeface="+mn-ea"/>
              </a:rPr>
              <a:t>DF</a:t>
            </a:r>
            <a:r>
              <a:rPr lang="zh-CN" altLang="en-US" sz="1400" dirty="0">
                <a:solidFill>
                  <a:srgbClr val="444444"/>
                </a:solidFill>
                <a:sym typeface="+mn-ea"/>
              </a:rPr>
              <a:t>协作模式中继节点的最佳位置。</a:t>
            </a:r>
            <a:endParaRPr lang="zh-CN" altLang="en-US" sz="1400" dirty="0">
              <a:solidFill>
                <a:srgbClr val="444444"/>
              </a:solidFill>
            </a:endParaRPr>
          </a:p>
          <a:p>
            <a:endParaRPr lang="zh-CN" altLang="en-US" sz="1400" dirty="0">
              <a:solidFill>
                <a:srgbClr val="444444"/>
              </a:solidFill>
            </a:endParaRPr>
          </a:p>
        </p:txBody>
      </p:sp>
      <p:sp>
        <p:nvSpPr>
          <p:cNvPr id="138" name="文本框 37"/>
          <p:cNvSpPr txBox="1"/>
          <p:nvPr/>
        </p:nvSpPr>
        <p:spPr>
          <a:xfrm>
            <a:off x="5806250" y="4340079"/>
            <a:ext cx="2013789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功率分配方案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5806250" y="4690119"/>
            <a:ext cx="533867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444444"/>
                </a:solidFill>
              </a:rPr>
              <a:t>查阅论文了解</a:t>
            </a:r>
            <a:r>
              <a:rPr lang="en-US" altLang="zh-CN" sz="1400" dirty="0">
                <a:solidFill>
                  <a:srgbClr val="444444"/>
                </a:solidFill>
              </a:rPr>
              <a:t>POA</a:t>
            </a:r>
            <a:r>
              <a:rPr lang="zh-CN" altLang="en-US" sz="1400" dirty="0">
                <a:solidFill>
                  <a:srgbClr val="444444"/>
                </a:solidFill>
              </a:rPr>
              <a:t>功率分配方案，并将</a:t>
            </a:r>
            <a:r>
              <a:rPr lang="en-US" altLang="zh-CN" sz="1400" dirty="0">
                <a:solidFill>
                  <a:srgbClr val="444444"/>
                </a:solidFill>
              </a:rPr>
              <a:t>POA</a:t>
            </a:r>
            <a:r>
              <a:rPr lang="zh-CN" altLang="en-US" sz="1400" dirty="0">
                <a:solidFill>
                  <a:srgbClr val="444444"/>
                </a:solidFill>
              </a:rPr>
              <a:t>功率分配方案下的误码率变化趋势与</a:t>
            </a:r>
            <a:r>
              <a:rPr lang="en-US" altLang="zh-CN" sz="1400" dirty="0">
                <a:solidFill>
                  <a:srgbClr val="444444"/>
                </a:solidFill>
              </a:rPr>
              <a:t>EPA</a:t>
            </a:r>
            <a:r>
              <a:rPr lang="zh-CN" altLang="en-US" sz="1400" dirty="0">
                <a:solidFill>
                  <a:srgbClr val="444444"/>
                </a:solidFill>
              </a:rPr>
              <a:t>功率分配下的趋势作比较分析。</a:t>
            </a:r>
            <a:endParaRPr lang="zh-CN" altLang="en-US" sz="1400" dirty="0">
              <a:solidFill>
                <a:srgbClr val="444444"/>
              </a:solidFill>
            </a:endParaRPr>
          </a:p>
        </p:txBody>
      </p:sp>
      <p:sp>
        <p:nvSpPr>
          <p:cNvPr id="140" name="椭圆 139"/>
          <p:cNvSpPr/>
          <p:nvPr/>
        </p:nvSpPr>
        <p:spPr>
          <a:xfrm rot="11174285">
            <a:off x="483618" y="661236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 rot="11174285">
            <a:off x="1419105" y="636505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 rot="11174285">
            <a:off x="7207200" y="6516182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 rot="11174285">
            <a:off x="8313800" y="623374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 rot="13455921">
            <a:off x="6077474" y="6255430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直接连接符 144"/>
          <p:cNvCxnSpPr>
            <a:stCxn id="141" idx="3"/>
            <a:endCxn id="146" idx="1"/>
          </p:cNvCxnSpPr>
          <p:nvPr/>
        </p:nvCxnSpPr>
        <p:spPr>
          <a:xfrm>
            <a:off x="1620385" y="6407343"/>
            <a:ext cx="1193526" cy="282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 rot="11174285">
            <a:off x="2730685" y="6598299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连接符 146"/>
          <p:cNvCxnSpPr>
            <a:stCxn id="149" idx="2"/>
            <a:endCxn id="144" idx="6"/>
          </p:cNvCxnSpPr>
          <p:nvPr/>
        </p:nvCxnSpPr>
        <p:spPr>
          <a:xfrm>
            <a:off x="4559013" y="6263561"/>
            <a:ext cx="1541294" cy="161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42" idx="5"/>
            <a:endCxn id="144" idx="3"/>
          </p:cNvCxnSpPr>
          <p:nvPr/>
        </p:nvCxnSpPr>
        <p:spPr>
          <a:xfrm flipH="1" flipV="1">
            <a:off x="6238329" y="6334830"/>
            <a:ext cx="1014175" cy="208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 rot="11174285">
            <a:off x="4405973" y="6178475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连接符 149"/>
          <p:cNvCxnSpPr>
            <a:stCxn id="142" idx="2"/>
            <a:endCxn id="143" idx="7"/>
          </p:cNvCxnSpPr>
          <p:nvPr/>
        </p:nvCxnSpPr>
        <p:spPr>
          <a:xfrm flipV="1">
            <a:off x="7448803" y="6417645"/>
            <a:ext cx="889905" cy="2328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rot="11174285">
            <a:off x="11401201" y="6428862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2" name="直接连接符 151"/>
          <p:cNvCxnSpPr>
            <a:stCxn id="146" idx="1"/>
            <a:endCxn id="149" idx="6"/>
          </p:cNvCxnSpPr>
          <p:nvPr/>
        </p:nvCxnSpPr>
        <p:spPr>
          <a:xfrm flipV="1">
            <a:off x="2813911" y="6246883"/>
            <a:ext cx="1592516" cy="442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 rot="11174285">
            <a:off x="10164453" y="6688875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连接符 153"/>
          <p:cNvCxnSpPr>
            <a:stCxn id="151" idx="7"/>
            <a:endCxn id="153" idx="2"/>
          </p:cNvCxnSpPr>
          <p:nvPr/>
        </p:nvCxnSpPr>
        <p:spPr>
          <a:xfrm flipH="1">
            <a:off x="10324839" y="6584929"/>
            <a:ext cx="1097501" cy="193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3" idx="1"/>
            <a:endCxn id="153" idx="6"/>
          </p:cNvCxnSpPr>
          <p:nvPr/>
        </p:nvCxnSpPr>
        <p:spPr>
          <a:xfrm>
            <a:off x="8497701" y="6435024"/>
            <a:ext cx="1667228" cy="3255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0" idx="3"/>
            <a:endCxn id="141" idx="6"/>
          </p:cNvCxnSpPr>
          <p:nvPr/>
        </p:nvCxnSpPr>
        <p:spPr>
          <a:xfrm flipV="1">
            <a:off x="626765" y="6465861"/>
            <a:ext cx="793010" cy="1765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 rot="8221468">
            <a:off x="8835931" y="677622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8" name="直接连接符 157"/>
          <p:cNvCxnSpPr>
            <a:endCxn id="165" idx="1"/>
          </p:cNvCxnSpPr>
          <p:nvPr/>
        </p:nvCxnSpPr>
        <p:spPr>
          <a:xfrm flipH="1" flipV="1">
            <a:off x="10676647" y="6313540"/>
            <a:ext cx="926369" cy="4545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 rot="10302814">
            <a:off x="4725822" y="576474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 rot="11174285">
            <a:off x="5745347" y="662352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连接符 160"/>
          <p:cNvCxnSpPr>
            <a:stCxn id="166" idx="5"/>
            <a:endCxn id="164" idx="2"/>
          </p:cNvCxnSpPr>
          <p:nvPr/>
        </p:nvCxnSpPr>
        <p:spPr>
          <a:xfrm flipH="1">
            <a:off x="7111811" y="5755641"/>
            <a:ext cx="977452" cy="223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 rot="9752182">
            <a:off x="125704" y="5909142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 rot="17894363">
            <a:off x="2344275" y="575428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 rot="11174285">
            <a:off x="6855777" y="5836762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 rot="11174285">
            <a:off x="10494356" y="611402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 rot="11174285">
            <a:off x="8071926" y="5745429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9456888" y="6229599"/>
            <a:ext cx="145541" cy="14554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连接符 167"/>
          <p:cNvCxnSpPr>
            <a:stCxn id="162" idx="1"/>
            <a:endCxn id="171" idx="6"/>
          </p:cNvCxnSpPr>
          <p:nvPr/>
        </p:nvCxnSpPr>
        <p:spPr>
          <a:xfrm>
            <a:off x="354851" y="6086744"/>
            <a:ext cx="729132" cy="1375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3" idx="3"/>
            <a:endCxn id="170" idx="6"/>
          </p:cNvCxnSpPr>
          <p:nvPr/>
        </p:nvCxnSpPr>
        <p:spPr>
          <a:xfrm>
            <a:off x="2489983" y="5975666"/>
            <a:ext cx="1042026" cy="6307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 rot="11174285">
            <a:off x="3531706" y="6560822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3607479">
            <a:off x="1048631" y="619389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2" name="直接连接符 171"/>
          <p:cNvCxnSpPr>
            <a:stCxn id="159" idx="6"/>
            <a:endCxn id="170" idx="3"/>
          </p:cNvCxnSpPr>
          <p:nvPr/>
        </p:nvCxnSpPr>
        <p:spPr>
          <a:xfrm flipH="1">
            <a:off x="3622797" y="5894141"/>
            <a:ext cx="1104206" cy="685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3" idx="1"/>
            <a:endCxn id="171" idx="4"/>
          </p:cNvCxnSpPr>
          <p:nvPr/>
        </p:nvCxnSpPr>
        <p:spPr>
          <a:xfrm flipH="1">
            <a:off x="1242444" y="5899990"/>
            <a:ext cx="1106635" cy="3292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4" idx="7"/>
            <a:endCxn id="160" idx="3"/>
          </p:cNvCxnSpPr>
          <p:nvPr/>
        </p:nvCxnSpPr>
        <p:spPr>
          <a:xfrm flipH="1">
            <a:off x="5944865" y="6045546"/>
            <a:ext cx="939191" cy="6198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59" idx="1"/>
            <a:endCxn id="160" idx="5"/>
          </p:cNvCxnSpPr>
          <p:nvPr/>
        </p:nvCxnSpPr>
        <p:spPr>
          <a:xfrm>
            <a:off x="4929577" y="5945452"/>
            <a:ext cx="857688" cy="7027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7" idx="7"/>
            <a:endCxn id="166" idx="3"/>
          </p:cNvCxnSpPr>
          <p:nvPr/>
        </p:nvCxnSpPr>
        <p:spPr>
          <a:xfrm flipH="1" flipV="1">
            <a:off x="8154445" y="5762766"/>
            <a:ext cx="1318470" cy="5851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57" idx="2"/>
            <a:endCxn id="165" idx="6"/>
          </p:cNvCxnSpPr>
          <p:nvPr/>
        </p:nvCxnSpPr>
        <p:spPr>
          <a:xfrm flipV="1">
            <a:off x="9030056" y="6213945"/>
            <a:ext cx="1464964" cy="5979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ldLvl="0" animBg="1"/>
      <p:bldP spid="135" grpId="0"/>
      <p:bldP spid="136" grpId="0" bldLvl="0" animBg="1"/>
      <p:bldP spid="137" grpId="0"/>
      <p:bldP spid="138" grpId="0" bldLvl="0" animBg="1"/>
      <p:bldP spid="1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1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>
            <a:stCxn id="70" idx="1"/>
          </p:cNvCxnSpPr>
          <p:nvPr/>
        </p:nvCxnSpPr>
        <p:spPr>
          <a:xfrm rot="5400000" flipH="1" flipV="1">
            <a:off x="5990181" y="2867135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 flipH="1" flipV="1">
            <a:off x="8570027" y="5808804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6" idx="5"/>
          </p:cNvCxnSpPr>
          <p:nvPr/>
        </p:nvCxnSpPr>
        <p:spPr>
          <a:xfrm rot="5400000">
            <a:off x="6251441" y="5050409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 flipH="1">
            <a:off x="5820996" y="4142946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6586375" y="4842958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24" idx="0"/>
          </p:cNvCxnSpPr>
          <p:nvPr/>
        </p:nvCxnSpPr>
        <p:spPr>
          <a:xfrm rot="5400000" flipH="1">
            <a:off x="6606004" y="3128651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26" idx="7"/>
          </p:cNvCxnSpPr>
          <p:nvPr/>
        </p:nvCxnSpPr>
        <p:spPr>
          <a:xfrm rot="5400000" flipH="1">
            <a:off x="6167186" y="3876801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 flipH="1">
            <a:off x="5931133" y="3640747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5578299" y="3361121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rot="5400000">
            <a:off x="6318753" y="314681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5400000">
            <a:off x="6747554" y="4438118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5400000">
            <a:off x="5663527" y="4136683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endCxn id="25" idx="1"/>
          </p:cNvCxnSpPr>
          <p:nvPr/>
        </p:nvCxnSpPr>
        <p:spPr>
          <a:xfrm rot="5400000">
            <a:off x="6687820" y="4001299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 rot="5400000">
            <a:off x="7072018" y="364170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endCxn id="26" idx="5"/>
          </p:cNvCxnSpPr>
          <p:nvPr/>
        </p:nvCxnSpPr>
        <p:spPr>
          <a:xfrm rot="5400000" flipH="1">
            <a:off x="5220594" y="472241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 flipH="1" flipV="1">
            <a:off x="5323836" y="5624044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 flipV="1">
            <a:off x="6630314" y="5084998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8" idx="7"/>
          </p:cNvCxnSpPr>
          <p:nvPr/>
        </p:nvCxnSpPr>
        <p:spPr>
          <a:xfrm rot="5400000" flipV="1">
            <a:off x="7105017" y="3872857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0"/>
          </p:cNvCxnSpPr>
          <p:nvPr/>
        </p:nvCxnSpPr>
        <p:spPr>
          <a:xfrm rot="5400000" flipV="1">
            <a:off x="7405969" y="4154757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 flipV="1">
            <a:off x="8035711" y="4517799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 flipH="1" flipV="1">
            <a:off x="7141283" y="4413025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5" idx="3"/>
          </p:cNvCxnSpPr>
          <p:nvPr/>
        </p:nvCxnSpPr>
        <p:spPr>
          <a:xfrm rot="5400000" flipV="1">
            <a:off x="8400887" y="5009874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5" idx="7"/>
          </p:cNvCxnSpPr>
          <p:nvPr/>
        </p:nvCxnSpPr>
        <p:spPr>
          <a:xfrm rot="5400000" flipV="1">
            <a:off x="9078498" y="5941586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3" idx="0"/>
          </p:cNvCxnSpPr>
          <p:nvPr/>
        </p:nvCxnSpPr>
        <p:spPr>
          <a:xfrm rot="5400000" flipH="1" flipV="1">
            <a:off x="8725767" y="537607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 flipH="1" flipV="1">
            <a:off x="8011746" y="5312984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6" idx="7"/>
          </p:cNvCxnSpPr>
          <p:nvPr/>
        </p:nvCxnSpPr>
        <p:spPr>
          <a:xfrm rot="5400000" flipV="1">
            <a:off x="7367532" y="476402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 flipV="1">
            <a:off x="7640271" y="5055809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 rot="5400000">
            <a:off x="7835227" y="4651033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5400000">
            <a:off x="8215018" y="5689581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5400000">
            <a:off x="8414430" y="4914368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5400000">
            <a:off x="9052428" y="566141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5400000">
            <a:off x="6731708" y="50936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rot="5400000" flipH="1" flipV="1">
            <a:off x="9031374" y="5973383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3" idx="6"/>
          </p:cNvCxnSpPr>
          <p:nvPr/>
        </p:nvCxnSpPr>
        <p:spPr>
          <a:xfrm rot="5400000" flipV="1">
            <a:off x="8177726" y="5958976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 flipH="1" flipV="1">
            <a:off x="8231793" y="6451062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43" idx="6"/>
          </p:cNvCxnSpPr>
          <p:nvPr/>
        </p:nvCxnSpPr>
        <p:spPr>
          <a:xfrm rot="5400000" flipH="1" flipV="1">
            <a:off x="7777289" y="6321887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3" idx="4"/>
          </p:cNvCxnSpPr>
          <p:nvPr/>
        </p:nvCxnSpPr>
        <p:spPr>
          <a:xfrm rot="5400000" flipH="1" flipV="1">
            <a:off x="7743464" y="5436516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5400000" flipV="1">
            <a:off x="7333203" y="5987899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>
            <a:off x="6999374" y="5958870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 flipH="1">
            <a:off x="7151775" y="6430584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6476860" y="6220127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rot="5400000" flipH="1">
            <a:off x="6629259" y="6024184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>
            <a:off x="5889032" y="5719385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5400000">
            <a:off x="5736632" y="5842756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5400000">
            <a:off x="6745373" y="5559727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73" idx="3"/>
            <a:endCxn id="46" idx="7"/>
          </p:cNvCxnSpPr>
          <p:nvPr/>
        </p:nvCxnSpPr>
        <p:spPr>
          <a:xfrm rot="5400000" flipH="1">
            <a:off x="6841132" y="5290420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6" idx="3"/>
          </p:cNvCxnSpPr>
          <p:nvPr/>
        </p:nvCxnSpPr>
        <p:spPr>
          <a:xfrm rot="5400000" flipH="1">
            <a:off x="5254087" y="3727243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1" idx="1"/>
          </p:cNvCxnSpPr>
          <p:nvPr/>
        </p:nvCxnSpPr>
        <p:spPr>
          <a:xfrm rot="5400000" flipH="1" flipV="1">
            <a:off x="5025253" y="2923502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26" idx="4"/>
          </p:cNvCxnSpPr>
          <p:nvPr/>
        </p:nvCxnSpPr>
        <p:spPr>
          <a:xfrm rot="5400000" flipV="1">
            <a:off x="4837386" y="3381943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26" idx="4"/>
          </p:cNvCxnSpPr>
          <p:nvPr/>
        </p:nvCxnSpPr>
        <p:spPr>
          <a:xfrm rot="5400000" flipH="1" flipV="1">
            <a:off x="5046936" y="4201093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5400000" flipV="1">
            <a:off x="5152504" y="4724176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 flipH="1">
            <a:off x="4268420" y="4046158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4" idx="3"/>
          </p:cNvCxnSpPr>
          <p:nvPr/>
        </p:nvCxnSpPr>
        <p:spPr>
          <a:xfrm rot="5400000" flipV="1">
            <a:off x="4693729" y="5747817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4468445" y="5217733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5259021" y="5170109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 rot="5400000">
            <a:off x="5455783" y="3189889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 rot="5400000">
            <a:off x="4540051" y="3540574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 rot="5400000">
            <a:off x="7035127" y="641950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 rot="5400000">
            <a:off x="7389518" y="583880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 rot="5400000">
            <a:off x="4684418" y="571180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 rot="5400000">
            <a:off x="5282527" y="631790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 rot="5400000">
            <a:off x="4933810" y="4766884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 rot="5400000">
            <a:off x="6201864" y="614893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 rot="5400000">
            <a:off x="5868738" y="550538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/>
          <p:cNvCxnSpPr>
            <a:endCxn id="74" idx="4"/>
          </p:cNvCxnSpPr>
          <p:nvPr/>
        </p:nvCxnSpPr>
        <p:spPr>
          <a:xfrm rot="5400000" flipV="1">
            <a:off x="4072430" y="5177186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76" idx="4"/>
          </p:cNvCxnSpPr>
          <p:nvPr/>
        </p:nvCxnSpPr>
        <p:spPr>
          <a:xfrm rot="5400000" flipH="1" flipV="1">
            <a:off x="4329621" y="4575445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1" idx="6"/>
          </p:cNvCxnSpPr>
          <p:nvPr/>
        </p:nvCxnSpPr>
        <p:spPr>
          <a:xfrm rot="5400000">
            <a:off x="3600981" y="4169918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71" idx="4"/>
          </p:cNvCxnSpPr>
          <p:nvPr/>
        </p:nvCxnSpPr>
        <p:spPr>
          <a:xfrm rot="5400000">
            <a:off x="3653366" y="3549999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endCxn id="108" idx="7"/>
          </p:cNvCxnSpPr>
          <p:nvPr/>
        </p:nvCxnSpPr>
        <p:spPr>
          <a:xfrm rot="5400000" flipH="1">
            <a:off x="3463246" y="4610997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4" idx="5"/>
          </p:cNvCxnSpPr>
          <p:nvPr/>
        </p:nvCxnSpPr>
        <p:spPr>
          <a:xfrm rot="5400000">
            <a:off x="3967386" y="5335291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5400000">
            <a:off x="3354814" y="5359815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74" idx="6"/>
          </p:cNvCxnSpPr>
          <p:nvPr/>
        </p:nvCxnSpPr>
        <p:spPr>
          <a:xfrm rot="5400000">
            <a:off x="4167995" y="6243193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5" idx="5"/>
          </p:cNvCxnSpPr>
          <p:nvPr/>
        </p:nvCxnSpPr>
        <p:spPr>
          <a:xfrm rot="5400000">
            <a:off x="4696874" y="6230418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7" idx="6"/>
          </p:cNvCxnSpPr>
          <p:nvPr/>
        </p:nvCxnSpPr>
        <p:spPr>
          <a:xfrm rot="5400000">
            <a:off x="5997805" y="6507907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75" idx="7"/>
          </p:cNvCxnSpPr>
          <p:nvPr/>
        </p:nvCxnSpPr>
        <p:spPr>
          <a:xfrm rot="5400000" flipV="1">
            <a:off x="5556986" y="62872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74" idx="6"/>
          </p:cNvCxnSpPr>
          <p:nvPr/>
        </p:nvCxnSpPr>
        <p:spPr>
          <a:xfrm rot="5400000">
            <a:off x="4121163" y="5796311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5400000" flipV="1">
            <a:off x="3592939" y="5978940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5400000" flipV="1">
            <a:off x="4107289" y="6380577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3469114" y="4769265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5400000" flipH="1">
            <a:off x="2915871" y="3817559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71" idx="3"/>
          </p:cNvCxnSpPr>
          <p:nvPr/>
        </p:nvCxnSpPr>
        <p:spPr>
          <a:xfrm rot="5400000">
            <a:off x="3310939" y="2857451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 flipH="1">
            <a:off x="2239596" y="4531934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5400000" flipH="1" flipV="1">
            <a:off x="2858721" y="4617659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rot="5400000" flipH="1">
            <a:off x="2844433" y="5517771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rot="5400000">
            <a:off x="3459589" y="5978940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5400000">
            <a:off x="2944446" y="6113084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2363421" y="5894009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5400000">
            <a:off x="2582496" y="5332034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rot="5400000" flipV="1">
            <a:off x="2372946" y="6017834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5400000">
            <a:off x="2639646" y="6513134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rot="5400000" flipV="1">
            <a:off x="3125421" y="6389309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 rot="5400000">
            <a:off x="2901297" y="5226499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5400000">
            <a:off x="3925915" y="506723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5400000">
            <a:off x="3436607" y="439385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5400000">
            <a:off x="2874632" y="648935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5400000">
            <a:off x="3306264" y="593938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5400000">
            <a:off x="2487246" y="403853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6347012"/>
            <a:ext cx="12192000" cy="51098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222786" y="959092"/>
            <a:ext cx="9746428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595959"/>
                </a:solidFill>
              </a:rPr>
              <a:t>在</a:t>
            </a:r>
            <a:r>
              <a:rPr lang="en-US" altLang="zh-CN" sz="1400" b="1" dirty="0">
                <a:solidFill>
                  <a:srgbClr val="595959"/>
                </a:solidFill>
              </a:rPr>
              <a:t>传统 EPA 方案下，AF 协议不同中继位置的实际误码率性能仿真</a:t>
            </a:r>
            <a:r>
              <a:rPr lang="zh-CN" altLang="en-US" sz="1400" b="1" dirty="0">
                <a:solidFill>
                  <a:srgbClr val="595959"/>
                </a:solidFill>
              </a:rPr>
              <a:t>以及理论误码率性能仿真如图所示</a:t>
            </a:r>
            <a:r>
              <a:rPr lang="en-US" altLang="zh-CN" sz="1400" b="1" dirty="0">
                <a:solidFill>
                  <a:srgbClr val="595959"/>
                </a:solidFill>
              </a:rPr>
              <a:t>。当中继节点发射信号功率和源节点发射信号的功率之比接近 1 时，实际误码率最小，系统性能最优。当中继接近源节点或是目的节点时，系统性能最差。同时，当中继位置位于关于源与目的连线中点的对称位置时，误码率变化曲线非常接近</a:t>
            </a:r>
            <a:r>
              <a:rPr lang="zh-CN" altLang="en-US" sz="1400" b="1" dirty="0">
                <a:solidFill>
                  <a:srgbClr val="595959"/>
                </a:solidFill>
              </a:rPr>
              <a:t>，</a:t>
            </a:r>
            <a:r>
              <a:rPr lang="en-US" altLang="zh-CN" sz="1400" b="1" dirty="0">
                <a:solidFill>
                  <a:srgbClr val="595959"/>
                </a:solidFill>
              </a:rPr>
              <a:t>实际误码率数值相似，系统性能近似相同。 AF</a:t>
            </a:r>
            <a:r>
              <a:rPr lang="zh-CN" altLang="en-US" sz="1400" b="1" dirty="0">
                <a:solidFill>
                  <a:srgbClr val="595959"/>
                </a:solidFill>
              </a:rPr>
              <a:t>协议下的理论误码率与实际误码率变化趋势特点吻合，最优中继位置为于源节点与目的节点连线中点。</a:t>
            </a:r>
            <a:endParaRPr lang="zh-CN" altLang="en-US" sz="1400" b="1" dirty="0">
              <a:solidFill>
                <a:srgbClr val="595959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39310" y="474980"/>
            <a:ext cx="2919095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zh-CN" altLang="en-US" dirty="0">
                <a:solidFill>
                  <a:schemeClr val="bg1"/>
                </a:solidFill>
              </a:rPr>
              <a:t>协作模式性能仿真分析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2" name="图片 111" descr="AF1.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910" y="3091815"/>
            <a:ext cx="4219575" cy="3164840"/>
          </a:xfrm>
          <a:prstGeom prst="rect">
            <a:avLst/>
          </a:prstGeom>
        </p:spPr>
      </p:pic>
      <p:pic>
        <p:nvPicPr>
          <p:cNvPr id="114" name="图片 113" descr="AF2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90" y="3147060"/>
            <a:ext cx="4048125" cy="3087370"/>
          </a:xfrm>
          <a:prstGeom prst="rect">
            <a:avLst/>
          </a:prstGeom>
        </p:spPr>
      </p:pic>
    </p:spTree>
  </p:cSld>
  <p:clrMapOvr>
    <a:masterClrMapping/>
  </p:clrMapOvr>
  <p:transition advTm="79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2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>
            <a:stCxn id="70" idx="1"/>
          </p:cNvCxnSpPr>
          <p:nvPr/>
        </p:nvCxnSpPr>
        <p:spPr>
          <a:xfrm rot="5400000" flipH="1" flipV="1">
            <a:off x="5990181" y="2867135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 flipH="1" flipV="1">
            <a:off x="8570027" y="5808804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6" idx="5"/>
          </p:cNvCxnSpPr>
          <p:nvPr/>
        </p:nvCxnSpPr>
        <p:spPr>
          <a:xfrm rot="5400000">
            <a:off x="6251441" y="5050409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 flipH="1">
            <a:off x="5820996" y="4142946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6586375" y="4842958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24" idx="0"/>
          </p:cNvCxnSpPr>
          <p:nvPr/>
        </p:nvCxnSpPr>
        <p:spPr>
          <a:xfrm rot="5400000" flipH="1">
            <a:off x="6606004" y="3128651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26" idx="7"/>
          </p:cNvCxnSpPr>
          <p:nvPr/>
        </p:nvCxnSpPr>
        <p:spPr>
          <a:xfrm rot="5400000" flipH="1">
            <a:off x="6167186" y="3876801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 flipH="1">
            <a:off x="5931133" y="3640747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5578299" y="3361121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rot="5400000">
            <a:off x="6318753" y="314681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5400000">
            <a:off x="6747554" y="4438118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5400000">
            <a:off x="5663527" y="4136683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endCxn id="25" idx="1"/>
          </p:cNvCxnSpPr>
          <p:nvPr/>
        </p:nvCxnSpPr>
        <p:spPr>
          <a:xfrm rot="5400000">
            <a:off x="6687820" y="4001299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 rot="5400000">
            <a:off x="7072018" y="364170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endCxn id="26" idx="5"/>
          </p:cNvCxnSpPr>
          <p:nvPr/>
        </p:nvCxnSpPr>
        <p:spPr>
          <a:xfrm rot="5400000" flipH="1">
            <a:off x="5220594" y="472241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 flipH="1" flipV="1">
            <a:off x="5323836" y="5624044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 flipV="1">
            <a:off x="6630314" y="5084998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8" idx="7"/>
          </p:cNvCxnSpPr>
          <p:nvPr/>
        </p:nvCxnSpPr>
        <p:spPr>
          <a:xfrm rot="5400000" flipV="1">
            <a:off x="7105017" y="3872857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0"/>
          </p:cNvCxnSpPr>
          <p:nvPr/>
        </p:nvCxnSpPr>
        <p:spPr>
          <a:xfrm rot="5400000" flipV="1">
            <a:off x="7405969" y="4154757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 flipV="1">
            <a:off x="8035711" y="4517799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 flipH="1" flipV="1">
            <a:off x="7141283" y="4413025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5" idx="3"/>
          </p:cNvCxnSpPr>
          <p:nvPr/>
        </p:nvCxnSpPr>
        <p:spPr>
          <a:xfrm rot="5400000" flipV="1">
            <a:off x="8400887" y="5009874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5" idx="7"/>
          </p:cNvCxnSpPr>
          <p:nvPr/>
        </p:nvCxnSpPr>
        <p:spPr>
          <a:xfrm rot="5400000" flipV="1">
            <a:off x="9078498" y="5941586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3" idx="0"/>
          </p:cNvCxnSpPr>
          <p:nvPr/>
        </p:nvCxnSpPr>
        <p:spPr>
          <a:xfrm rot="5400000" flipH="1" flipV="1">
            <a:off x="8725767" y="537607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 flipH="1" flipV="1">
            <a:off x="8011746" y="5312984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6" idx="7"/>
          </p:cNvCxnSpPr>
          <p:nvPr/>
        </p:nvCxnSpPr>
        <p:spPr>
          <a:xfrm rot="5400000" flipV="1">
            <a:off x="7367532" y="476402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 flipV="1">
            <a:off x="7640271" y="5055809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 rot="5400000">
            <a:off x="7835227" y="4651033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5400000">
            <a:off x="8215018" y="5689581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5400000">
            <a:off x="8414430" y="4914368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5400000">
            <a:off x="9052428" y="566141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5400000">
            <a:off x="6731708" y="50936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rot="5400000" flipH="1" flipV="1">
            <a:off x="9031374" y="5973383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3" idx="6"/>
          </p:cNvCxnSpPr>
          <p:nvPr/>
        </p:nvCxnSpPr>
        <p:spPr>
          <a:xfrm rot="5400000" flipV="1">
            <a:off x="8177726" y="5958976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 flipH="1" flipV="1">
            <a:off x="8231793" y="6451062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43" idx="6"/>
          </p:cNvCxnSpPr>
          <p:nvPr/>
        </p:nvCxnSpPr>
        <p:spPr>
          <a:xfrm rot="5400000" flipH="1" flipV="1">
            <a:off x="7777289" y="6321887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3" idx="4"/>
          </p:cNvCxnSpPr>
          <p:nvPr/>
        </p:nvCxnSpPr>
        <p:spPr>
          <a:xfrm rot="5400000" flipH="1" flipV="1">
            <a:off x="7743464" y="5436516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5400000" flipV="1">
            <a:off x="7333203" y="5987899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>
            <a:off x="6999374" y="5958870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 flipH="1">
            <a:off x="7151775" y="6430584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6476860" y="6220127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rot="5400000" flipH="1">
            <a:off x="6629259" y="6024184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>
            <a:off x="5889032" y="5719385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5400000">
            <a:off x="5736632" y="5842756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5400000">
            <a:off x="6745373" y="5559727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73" idx="3"/>
            <a:endCxn id="46" idx="7"/>
          </p:cNvCxnSpPr>
          <p:nvPr/>
        </p:nvCxnSpPr>
        <p:spPr>
          <a:xfrm rot="5400000" flipH="1">
            <a:off x="6841132" y="5290420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6" idx="3"/>
          </p:cNvCxnSpPr>
          <p:nvPr/>
        </p:nvCxnSpPr>
        <p:spPr>
          <a:xfrm rot="5400000" flipH="1">
            <a:off x="5254087" y="3727243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1" idx="1"/>
          </p:cNvCxnSpPr>
          <p:nvPr/>
        </p:nvCxnSpPr>
        <p:spPr>
          <a:xfrm rot="5400000" flipH="1" flipV="1">
            <a:off x="5025253" y="2923502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26" idx="4"/>
          </p:cNvCxnSpPr>
          <p:nvPr/>
        </p:nvCxnSpPr>
        <p:spPr>
          <a:xfrm rot="5400000" flipV="1">
            <a:off x="4837386" y="3381943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26" idx="4"/>
          </p:cNvCxnSpPr>
          <p:nvPr/>
        </p:nvCxnSpPr>
        <p:spPr>
          <a:xfrm rot="5400000" flipH="1" flipV="1">
            <a:off x="5046936" y="4201093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5400000" flipV="1">
            <a:off x="5152504" y="4724176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 flipH="1">
            <a:off x="4268420" y="4046158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4" idx="3"/>
          </p:cNvCxnSpPr>
          <p:nvPr/>
        </p:nvCxnSpPr>
        <p:spPr>
          <a:xfrm rot="5400000" flipV="1">
            <a:off x="4693729" y="5747817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4468445" y="5217733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5259021" y="5170109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 rot="5400000">
            <a:off x="5455783" y="3189889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 rot="5400000">
            <a:off x="4540051" y="3540574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 rot="5400000">
            <a:off x="7035127" y="641950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 rot="5400000">
            <a:off x="7389518" y="583880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 rot="5400000">
            <a:off x="4684418" y="571180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 rot="5400000">
            <a:off x="5282527" y="631790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 rot="5400000">
            <a:off x="4933810" y="4766884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 rot="5400000">
            <a:off x="6201864" y="614893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 rot="5400000">
            <a:off x="5868738" y="550538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/>
          <p:cNvCxnSpPr>
            <a:endCxn id="74" idx="4"/>
          </p:cNvCxnSpPr>
          <p:nvPr/>
        </p:nvCxnSpPr>
        <p:spPr>
          <a:xfrm rot="5400000" flipV="1">
            <a:off x="4072430" y="5177186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76" idx="4"/>
          </p:cNvCxnSpPr>
          <p:nvPr/>
        </p:nvCxnSpPr>
        <p:spPr>
          <a:xfrm rot="5400000" flipH="1" flipV="1">
            <a:off x="4329621" y="4575445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1" idx="6"/>
          </p:cNvCxnSpPr>
          <p:nvPr/>
        </p:nvCxnSpPr>
        <p:spPr>
          <a:xfrm rot="5400000">
            <a:off x="3600981" y="4169918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71" idx="4"/>
          </p:cNvCxnSpPr>
          <p:nvPr/>
        </p:nvCxnSpPr>
        <p:spPr>
          <a:xfrm rot="5400000">
            <a:off x="3653366" y="3549999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endCxn id="108" idx="7"/>
          </p:cNvCxnSpPr>
          <p:nvPr/>
        </p:nvCxnSpPr>
        <p:spPr>
          <a:xfrm rot="5400000" flipH="1">
            <a:off x="3463246" y="4610997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4" idx="5"/>
          </p:cNvCxnSpPr>
          <p:nvPr/>
        </p:nvCxnSpPr>
        <p:spPr>
          <a:xfrm rot="5400000">
            <a:off x="3967386" y="5335291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5400000">
            <a:off x="3354814" y="5359815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74" idx="6"/>
          </p:cNvCxnSpPr>
          <p:nvPr/>
        </p:nvCxnSpPr>
        <p:spPr>
          <a:xfrm rot="5400000">
            <a:off x="4167995" y="6243193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5" idx="5"/>
          </p:cNvCxnSpPr>
          <p:nvPr/>
        </p:nvCxnSpPr>
        <p:spPr>
          <a:xfrm rot="5400000">
            <a:off x="4696874" y="6230418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7" idx="6"/>
          </p:cNvCxnSpPr>
          <p:nvPr/>
        </p:nvCxnSpPr>
        <p:spPr>
          <a:xfrm rot="5400000">
            <a:off x="5997805" y="6507907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75" idx="7"/>
          </p:cNvCxnSpPr>
          <p:nvPr/>
        </p:nvCxnSpPr>
        <p:spPr>
          <a:xfrm rot="5400000" flipV="1">
            <a:off x="5556986" y="62872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74" idx="6"/>
          </p:cNvCxnSpPr>
          <p:nvPr/>
        </p:nvCxnSpPr>
        <p:spPr>
          <a:xfrm rot="5400000">
            <a:off x="4121163" y="5796311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5400000" flipV="1">
            <a:off x="3592939" y="5978940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5400000" flipV="1">
            <a:off x="4107289" y="6380577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3469114" y="4769265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5400000" flipH="1">
            <a:off x="2915871" y="3817559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71" idx="3"/>
          </p:cNvCxnSpPr>
          <p:nvPr/>
        </p:nvCxnSpPr>
        <p:spPr>
          <a:xfrm rot="5400000">
            <a:off x="3310939" y="2857451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 flipH="1">
            <a:off x="2239596" y="4531934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5400000" flipH="1" flipV="1">
            <a:off x="2858721" y="4617659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rot="5400000" flipH="1">
            <a:off x="2844433" y="5517771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rot="5400000">
            <a:off x="3459589" y="5978940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5400000">
            <a:off x="2944446" y="6113084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2363421" y="5894009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5400000">
            <a:off x="2582496" y="5332034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rot="5400000" flipV="1">
            <a:off x="2372946" y="6017834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5400000">
            <a:off x="2639646" y="6513134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rot="5400000" flipV="1">
            <a:off x="3125421" y="6389309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 rot="5400000">
            <a:off x="2901297" y="5226499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5400000">
            <a:off x="3925915" y="506723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5400000">
            <a:off x="3436607" y="439385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5400000">
            <a:off x="2874632" y="648935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5400000">
            <a:off x="3306264" y="593938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5400000">
            <a:off x="2487246" y="403853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6347012"/>
            <a:ext cx="12192000" cy="51098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222786" y="959092"/>
            <a:ext cx="9746428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595959"/>
                </a:solidFill>
              </a:rPr>
              <a:t>在传统 EPA 方案下，DF 协议不同中继位置的实际误码率性能仿真与理论性能仿真。其误码率性能变化特性与 AF 协议下的变化特性相似。 当中继节点发射信号功率和源节点发射信号功率之比接近 1 时，实际误码率最小，系统性能最优。中继节点靠近源节点或者是目的节点时，误码率都将增大，系统性能变差。可以认为，AF 协议模式与 DF 协议模式的不同，不在功率分配对实际误码率影响的实验中产生较大影响，系统将在同样的功率分配点获得最好的系统性能，并且误码率随功率分配变化的趋势一致。</a:t>
            </a:r>
            <a:endParaRPr lang="zh-CN" altLang="en-US" sz="1400" b="1" dirty="0">
              <a:solidFill>
                <a:srgbClr val="595959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39310" y="474980"/>
            <a:ext cx="2919095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DF</a:t>
            </a:r>
            <a:r>
              <a:rPr lang="zh-CN" altLang="en-US" dirty="0">
                <a:solidFill>
                  <a:schemeClr val="bg1"/>
                </a:solidFill>
              </a:rPr>
              <a:t>协作模式性能仿真分析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 descr="DF1.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0" y="3180715"/>
            <a:ext cx="4136390" cy="3102610"/>
          </a:xfrm>
          <a:prstGeom prst="rect">
            <a:avLst/>
          </a:prstGeom>
        </p:spPr>
      </p:pic>
      <p:pic>
        <p:nvPicPr>
          <p:cNvPr id="4" name="图片 3" descr="DF2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015" y="3147060"/>
            <a:ext cx="3903345" cy="2927985"/>
          </a:xfrm>
          <a:prstGeom prst="rect">
            <a:avLst/>
          </a:prstGeom>
        </p:spPr>
      </p:pic>
    </p:spTree>
  </p:cSld>
  <p:clrMapOvr>
    <a:masterClrMapping/>
  </p:clrMapOvr>
  <p:transition advTm="79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3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直接连接符 99"/>
          <p:cNvCxnSpPr>
            <a:stCxn id="224" idx="7"/>
            <a:endCxn id="165" idx="1"/>
          </p:cNvCxnSpPr>
          <p:nvPr/>
        </p:nvCxnSpPr>
        <p:spPr>
          <a:xfrm>
            <a:off x="1106967" y="2515324"/>
            <a:ext cx="1654357" cy="410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34" idx="5"/>
            <a:endCxn id="223" idx="7"/>
          </p:cNvCxnSpPr>
          <p:nvPr/>
        </p:nvCxnSpPr>
        <p:spPr>
          <a:xfrm flipH="1">
            <a:off x="6738945" y="2695091"/>
            <a:ext cx="947317" cy="31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155" idx="0"/>
          </p:cNvCxnSpPr>
          <p:nvPr/>
        </p:nvCxnSpPr>
        <p:spPr>
          <a:xfrm flipH="1">
            <a:off x="7776491" y="2645776"/>
            <a:ext cx="27251" cy="755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21" idx="4"/>
            <a:endCxn id="126" idx="7"/>
          </p:cNvCxnSpPr>
          <p:nvPr/>
        </p:nvCxnSpPr>
        <p:spPr>
          <a:xfrm>
            <a:off x="9258302" y="2126180"/>
            <a:ext cx="536126" cy="1166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endCxn id="121" idx="6"/>
          </p:cNvCxnSpPr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5" idx="4"/>
            <a:endCxn id="154" idx="0"/>
          </p:cNvCxnSpPr>
          <p:nvPr/>
        </p:nvCxnSpPr>
        <p:spPr>
          <a:xfrm>
            <a:off x="8369850" y="2705516"/>
            <a:ext cx="223099" cy="1147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 flipH="1">
            <a:off x="9773515" y="3271865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>
            <a:stCxn id="125" idx="3"/>
            <a:endCxn id="126" idx="5"/>
          </p:cNvCxnSpPr>
          <p:nvPr/>
        </p:nvCxnSpPr>
        <p:spPr>
          <a:xfrm>
            <a:off x="8458251" y="2668899"/>
            <a:ext cx="1336177" cy="7248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endCxn id="155" idx="6"/>
          </p:cNvCxnSpPr>
          <p:nvPr/>
        </p:nvCxnSpPr>
        <p:spPr>
          <a:xfrm flipV="1">
            <a:off x="6594375" y="3526446"/>
            <a:ext cx="1057098" cy="5499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25" idx="0"/>
            <a:endCxn id="133" idx="3"/>
          </p:cNvCxnSpPr>
          <p:nvPr/>
        </p:nvCxnSpPr>
        <p:spPr>
          <a:xfrm flipH="1" flipV="1">
            <a:off x="7839239" y="1505772"/>
            <a:ext cx="530611" cy="9497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34" idx="5"/>
            <a:endCxn id="151" idx="2"/>
          </p:cNvCxnSpPr>
          <p:nvPr/>
        </p:nvCxnSpPr>
        <p:spPr>
          <a:xfrm flipH="1" flipV="1">
            <a:off x="6513478" y="2346542"/>
            <a:ext cx="1172784" cy="3485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219" idx="2"/>
            <a:endCxn id="133" idx="7"/>
          </p:cNvCxnSpPr>
          <p:nvPr/>
        </p:nvCxnSpPr>
        <p:spPr>
          <a:xfrm flipV="1">
            <a:off x="6767614" y="1382383"/>
            <a:ext cx="948236" cy="125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34" idx="0"/>
            <a:endCxn id="133" idx="4"/>
          </p:cNvCxnSpPr>
          <p:nvPr/>
        </p:nvCxnSpPr>
        <p:spPr>
          <a:xfrm flipV="1">
            <a:off x="7749687" y="1531326"/>
            <a:ext cx="27857" cy="10106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7690296" y="135682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5" name="直接连接符 134"/>
          <p:cNvCxnSpPr>
            <a:stCxn id="219" idx="4"/>
          </p:cNvCxnSpPr>
          <p:nvPr/>
        </p:nvCxnSpPr>
        <p:spPr>
          <a:xfrm flipH="1">
            <a:off x="6502403" y="1615224"/>
            <a:ext cx="158004" cy="744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endCxn id="155" idx="7"/>
          </p:cNvCxnSpPr>
          <p:nvPr/>
        </p:nvCxnSpPr>
        <p:spPr>
          <a:xfrm>
            <a:off x="6720116" y="3070553"/>
            <a:ext cx="967974" cy="3674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>
            <a:off x="6516916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219" idx="3"/>
            <a:endCxn id="134" idx="7"/>
          </p:cNvCxnSpPr>
          <p:nvPr/>
        </p:nvCxnSpPr>
        <p:spPr>
          <a:xfrm>
            <a:off x="6736214" y="1583824"/>
            <a:ext cx="950048" cy="9844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6" idx="2"/>
            <a:endCxn id="149" idx="6"/>
          </p:cNvCxnSpPr>
          <p:nvPr/>
        </p:nvCxnSpPr>
        <p:spPr>
          <a:xfrm>
            <a:off x="9916317" y="3343266"/>
            <a:ext cx="1493679" cy="1189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50" idx="1"/>
            <a:endCxn id="126" idx="5"/>
          </p:cNvCxnSpPr>
          <p:nvPr/>
        </p:nvCxnSpPr>
        <p:spPr>
          <a:xfrm flipV="1">
            <a:off x="9366141" y="3393754"/>
            <a:ext cx="428287" cy="13661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63" idx="6"/>
            <a:endCxn id="126" idx="4"/>
          </p:cNvCxnSpPr>
          <p:nvPr/>
        </p:nvCxnSpPr>
        <p:spPr>
          <a:xfrm flipH="1" flipV="1">
            <a:off x="9844916" y="3414667"/>
            <a:ext cx="752409" cy="78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4" idx="2"/>
            <a:endCxn id="126" idx="4"/>
          </p:cNvCxnSpPr>
          <p:nvPr/>
        </p:nvCxnSpPr>
        <p:spPr>
          <a:xfrm flipV="1">
            <a:off x="8680198" y="3414667"/>
            <a:ext cx="1164718" cy="5258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54" idx="6"/>
            <a:endCxn id="155" idx="3"/>
          </p:cNvCxnSpPr>
          <p:nvPr/>
        </p:nvCxnSpPr>
        <p:spPr>
          <a:xfrm flipH="1" flipV="1">
            <a:off x="7864892" y="3614847"/>
            <a:ext cx="640809" cy="3256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54" idx="3"/>
          </p:cNvCxnSpPr>
          <p:nvPr/>
        </p:nvCxnSpPr>
        <p:spPr>
          <a:xfrm>
            <a:off x="8654644" y="4002187"/>
            <a:ext cx="603658" cy="810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52" idx="3"/>
          </p:cNvCxnSpPr>
          <p:nvPr/>
        </p:nvCxnSpPr>
        <p:spPr>
          <a:xfrm flipH="1" flipV="1">
            <a:off x="6553202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54" idx="5"/>
          </p:cNvCxnSpPr>
          <p:nvPr/>
        </p:nvCxnSpPr>
        <p:spPr>
          <a:xfrm flipH="1">
            <a:off x="7143752" y="4002187"/>
            <a:ext cx="1387503" cy="658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5" idx="4"/>
          </p:cNvCxnSpPr>
          <p:nvPr/>
        </p:nvCxnSpPr>
        <p:spPr>
          <a:xfrm flipH="1">
            <a:off x="7162802" y="3651464"/>
            <a:ext cx="613689" cy="9902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 flipH="1">
            <a:off x="11409996" y="333717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 flipH="1">
            <a:off x="9213020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 flipH="1">
            <a:off x="8505701" y="3853244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 flipH="1">
            <a:off x="7651473" y="3401428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连接符 155"/>
          <p:cNvCxnSpPr>
            <a:stCxn id="152" idx="6"/>
            <a:endCxn id="222" idx="2"/>
          </p:cNvCxnSpPr>
          <p:nvPr/>
        </p:nvCxnSpPr>
        <p:spPr>
          <a:xfrm flipH="1">
            <a:off x="6435792" y="4691284"/>
            <a:ext cx="630652" cy="1797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3" idx="5"/>
            <a:endCxn id="222" idx="0"/>
          </p:cNvCxnSpPr>
          <p:nvPr/>
        </p:nvCxnSpPr>
        <p:spPr>
          <a:xfrm flipH="1">
            <a:off x="6326338" y="4149630"/>
            <a:ext cx="166851" cy="611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207" idx="6"/>
          </p:cNvCxnSpPr>
          <p:nvPr/>
        </p:nvCxnSpPr>
        <p:spPr>
          <a:xfrm flipH="1" flipV="1">
            <a:off x="5517711" y="3095853"/>
            <a:ext cx="1016309" cy="30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6496052" y="4691284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endCxn id="222" idx="4"/>
          </p:cNvCxnSpPr>
          <p:nvPr/>
        </p:nvCxnSpPr>
        <p:spPr>
          <a:xfrm flipH="1" flipV="1">
            <a:off x="6326338" y="4980443"/>
            <a:ext cx="169714" cy="4216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50" idx="2"/>
            <a:endCxn id="163" idx="5"/>
          </p:cNvCxnSpPr>
          <p:nvPr/>
        </p:nvCxnSpPr>
        <p:spPr>
          <a:xfrm flipV="1">
            <a:off x="9392412" y="4266146"/>
            <a:ext cx="1231184" cy="5571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63" idx="2"/>
            <a:endCxn id="149" idx="4"/>
          </p:cNvCxnSpPr>
          <p:nvPr/>
        </p:nvCxnSpPr>
        <p:spPr>
          <a:xfrm flipV="1">
            <a:off x="10776717" y="3587213"/>
            <a:ext cx="758297" cy="6155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 flipH="1">
            <a:off x="10597325" y="411302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连接符 163"/>
          <p:cNvCxnSpPr>
            <a:stCxn id="171" idx="4"/>
            <a:endCxn id="165" idx="6"/>
          </p:cNvCxnSpPr>
          <p:nvPr/>
        </p:nvCxnSpPr>
        <p:spPr>
          <a:xfrm flipH="1">
            <a:off x="2974743" y="2542811"/>
            <a:ext cx="1102379" cy="4716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2724707" y="288945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1432151" y="319282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连接符 166"/>
          <p:cNvCxnSpPr>
            <a:stCxn id="165" idx="2"/>
            <a:endCxn id="166" idx="5"/>
          </p:cNvCxnSpPr>
          <p:nvPr/>
        </p:nvCxnSpPr>
        <p:spPr>
          <a:xfrm flipH="1">
            <a:off x="1554040" y="3014471"/>
            <a:ext cx="1170667" cy="3002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08" idx="6"/>
          </p:cNvCxnSpPr>
          <p:nvPr/>
        </p:nvCxnSpPr>
        <p:spPr>
          <a:xfrm flipH="1" flipV="1">
            <a:off x="4568689" y="3482308"/>
            <a:ext cx="949337" cy="5940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5" idx="0"/>
            <a:endCxn id="170" idx="4"/>
          </p:cNvCxnSpPr>
          <p:nvPr/>
        </p:nvCxnSpPr>
        <p:spPr>
          <a:xfrm flipV="1">
            <a:off x="2849725" y="2090088"/>
            <a:ext cx="621986" cy="7993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3400310" y="1947286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3987426" y="2363419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2" name="直接连接符 171"/>
          <p:cNvCxnSpPr>
            <a:stCxn id="203" idx="2"/>
            <a:endCxn id="170" idx="5"/>
          </p:cNvCxnSpPr>
          <p:nvPr/>
        </p:nvCxnSpPr>
        <p:spPr>
          <a:xfrm flipH="1">
            <a:off x="3522199" y="1986184"/>
            <a:ext cx="1496021" cy="829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endCxn id="219" idx="5"/>
          </p:cNvCxnSpPr>
          <p:nvPr/>
        </p:nvCxnSpPr>
        <p:spPr>
          <a:xfrm flipV="1">
            <a:off x="5029427" y="1583824"/>
            <a:ext cx="1555174" cy="3981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endCxn id="202" idx="1"/>
          </p:cNvCxnSpPr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202" idx="3"/>
          </p:cNvCxnSpPr>
          <p:nvPr/>
        </p:nvCxnSpPr>
        <p:spPr>
          <a:xfrm flipH="1">
            <a:off x="5464856" y="2128256"/>
            <a:ext cx="294010" cy="9568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endCxn id="171" idx="5"/>
          </p:cNvCxnSpPr>
          <p:nvPr/>
        </p:nvCxnSpPr>
        <p:spPr>
          <a:xfrm flipH="1" flipV="1">
            <a:off x="4140547" y="2516540"/>
            <a:ext cx="1251738" cy="554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5435827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5116512" y="2054553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203" idx="3"/>
            <a:endCxn id="171" idx="7"/>
          </p:cNvCxnSpPr>
          <p:nvPr/>
        </p:nvCxnSpPr>
        <p:spPr>
          <a:xfrm flipH="1">
            <a:off x="4140547" y="2040891"/>
            <a:ext cx="900334" cy="3487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201" idx="2"/>
            <a:endCxn id="166" idx="4"/>
          </p:cNvCxnSpPr>
          <p:nvPr/>
        </p:nvCxnSpPr>
        <p:spPr>
          <a:xfrm flipH="1" flipV="1">
            <a:off x="1503552" y="3335623"/>
            <a:ext cx="1216436" cy="1487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206" idx="1"/>
            <a:endCxn id="166" idx="4"/>
          </p:cNvCxnSpPr>
          <p:nvPr/>
        </p:nvCxnSpPr>
        <p:spPr>
          <a:xfrm flipH="1" flipV="1">
            <a:off x="1503552" y="3335623"/>
            <a:ext cx="1721547" cy="2615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206" idx="7"/>
            <a:endCxn id="208" idx="2"/>
          </p:cNvCxnSpPr>
          <p:nvPr/>
        </p:nvCxnSpPr>
        <p:spPr>
          <a:xfrm flipV="1">
            <a:off x="3348488" y="3482308"/>
            <a:ext cx="970165" cy="114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206" idx="3"/>
          </p:cNvCxnSpPr>
          <p:nvPr/>
        </p:nvCxnSpPr>
        <p:spPr>
          <a:xfrm flipH="1">
            <a:off x="2854098" y="3720567"/>
            <a:ext cx="371001" cy="10926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204" idx="3"/>
          </p:cNvCxnSpPr>
          <p:nvPr/>
        </p:nvCxnSpPr>
        <p:spPr>
          <a:xfrm flipV="1">
            <a:off x="4913881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206" idx="5"/>
          </p:cNvCxnSpPr>
          <p:nvPr/>
        </p:nvCxnSpPr>
        <p:spPr>
          <a:xfrm>
            <a:off x="3348488" y="3720567"/>
            <a:ext cx="1620160" cy="9402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208" idx="4"/>
          </p:cNvCxnSpPr>
          <p:nvPr/>
        </p:nvCxnSpPr>
        <p:spPr>
          <a:xfrm>
            <a:off x="4443671" y="3607326"/>
            <a:ext cx="505927" cy="1034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2719988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3199545" y="3571624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4318653" y="3357290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9" name="直接连接符 208"/>
          <p:cNvCxnSpPr>
            <a:endCxn id="204" idx="4"/>
          </p:cNvCxnSpPr>
          <p:nvPr/>
        </p:nvCxnSpPr>
        <p:spPr>
          <a:xfrm flipV="1">
            <a:off x="4378098" y="4768652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5" idx="4"/>
            <a:endCxn id="206" idx="1"/>
          </p:cNvCxnSpPr>
          <p:nvPr/>
        </p:nvCxnSpPr>
        <p:spPr>
          <a:xfrm>
            <a:off x="2849725" y="3139489"/>
            <a:ext cx="375374" cy="4576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201" idx="6"/>
            <a:endCxn id="204" idx="2"/>
          </p:cNvCxnSpPr>
          <p:nvPr/>
        </p:nvCxnSpPr>
        <p:spPr>
          <a:xfrm flipV="1">
            <a:off x="2899380" y="4691284"/>
            <a:ext cx="1991840" cy="1320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4" idx="6"/>
            <a:endCxn id="222" idx="5"/>
          </p:cNvCxnSpPr>
          <p:nvPr/>
        </p:nvCxnSpPr>
        <p:spPr>
          <a:xfrm>
            <a:off x="5045956" y="4691284"/>
            <a:ext cx="1202986" cy="257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5" idx="5"/>
            <a:endCxn id="222" idx="6"/>
          </p:cNvCxnSpPr>
          <p:nvPr/>
        </p:nvCxnSpPr>
        <p:spPr>
          <a:xfrm>
            <a:off x="5619211" y="4149630"/>
            <a:ext cx="597673" cy="7213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/>
          <p:cNvSpPr/>
          <p:nvPr/>
        </p:nvSpPr>
        <p:spPr>
          <a:xfrm>
            <a:off x="6445422" y="5322724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 flipH="1">
            <a:off x="4291265" y="531017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 flipH="1">
            <a:off x="6553201" y="140081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连接符 219"/>
          <p:cNvCxnSpPr>
            <a:stCxn id="202" idx="5"/>
            <a:endCxn id="151" idx="6"/>
          </p:cNvCxnSpPr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525526" y="2977588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958024" y="248977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267945" y="347334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7" name="直接连接符 226"/>
          <p:cNvCxnSpPr>
            <a:stCxn id="225" idx="0"/>
            <a:endCxn id="224" idx="3"/>
          </p:cNvCxnSpPr>
          <p:nvPr/>
        </p:nvCxnSpPr>
        <p:spPr>
          <a:xfrm flipV="1">
            <a:off x="392963" y="2638713"/>
            <a:ext cx="590615" cy="8346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5" idx="5"/>
            <a:endCxn id="201" idx="2"/>
          </p:cNvCxnSpPr>
          <p:nvPr/>
        </p:nvCxnSpPr>
        <p:spPr>
          <a:xfrm>
            <a:off x="481364" y="3686766"/>
            <a:ext cx="2238624" cy="11365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5778" y="-52705"/>
            <a:ext cx="12217971" cy="6911308"/>
          </a:xfrm>
          <a:prstGeom prst="rect">
            <a:avLst/>
          </a:prstGeom>
          <a:solidFill>
            <a:srgbClr val="ECECEC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文本框 252"/>
          <p:cNvSpPr txBox="1"/>
          <p:nvPr/>
        </p:nvSpPr>
        <p:spPr>
          <a:xfrm>
            <a:off x="1554480" y="4768850"/>
            <a:ext cx="91217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rgbClr val="595959"/>
                </a:solidFill>
              </a:rPr>
              <a:t>在中继节点靠近源节点时，两种方案的误码率性能接近。当中继节点位置更接近目的节点时，OPA 方案带来的系统性能明显优于 EPA 方案，且误码率差值随着中继向目的端靠近而逐渐增大，OPA 方案可以取得相对于 EPA 等同或更优的系统性能，并且同样中继节点处于源节点与目的节点的中心时达到最优位置，系统性能取得最优。 </a:t>
            </a:r>
            <a:endParaRPr lang="zh-CN" altLang="en-US" sz="1400" b="1" dirty="0">
              <a:solidFill>
                <a:srgbClr val="595959"/>
              </a:solidFill>
            </a:endParaRPr>
          </a:p>
          <a:p>
            <a:pPr algn="l">
              <a:lnSpc>
                <a:spcPct val="200000"/>
              </a:lnSpc>
            </a:pPr>
            <a:endParaRPr lang="zh-CN" altLang="en-US" sz="1400" b="1" dirty="0">
              <a:solidFill>
                <a:srgbClr val="595959"/>
              </a:solidFill>
            </a:endParaRPr>
          </a:p>
        </p:txBody>
      </p:sp>
      <p:sp>
        <p:nvSpPr>
          <p:cNvPr id="254" name="文本框 253"/>
          <p:cNvSpPr txBox="1"/>
          <p:nvPr/>
        </p:nvSpPr>
        <p:spPr>
          <a:xfrm>
            <a:off x="4982063" y="439665"/>
            <a:ext cx="206369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dirty="0">
                <a:solidFill>
                  <a:schemeClr val="bg1"/>
                </a:solidFill>
              </a:rPr>
              <a:t>功率优化分配方案</a:t>
            </a:r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256" name="文本框 255"/>
          <p:cNvSpPr txBox="1"/>
          <p:nvPr/>
        </p:nvSpPr>
        <p:spPr>
          <a:xfrm>
            <a:off x="3157855" y="1032510"/>
            <a:ext cx="610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EPA</a:t>
            </a:r>
            <a:r>
              <a:rPr lang="zh-CN" altLang="en-US" dirty="0"/>
              <a:t>与</a:t>
            </a:r>
            <a:r>
              <a:rPr lang="en-US" altLang="zh-CN" dirty="0"/>
              <a:t>OPA</a:t>
            </a:r>
            <a:r>
              <a:rPr lang="zh-CN" altLang="en-US" dirty="0"/>
              <a:t>功率分配方案下，误码率性能与中继位置关系</a:t>
            </a:r>
            <a:endParaRPr lang="zh-CN" altLang="en-US" dirty="0"/>
          </a:p>
        </p:txBody>
      </p:sp>
      <p:pic>
        <p:nvPicPr>
          <p:cNvPr id="2" name="图片 1" descr="OPA与EP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6870" y="1400810"/>
            <a:ext cx="4110355" cy="3043555"/>
          </a:xfrm>
          <a:prstGeom prst="rect">
            <a:avLst/>
          </a:prstGeom>
        </p:spPr>
      </p:pic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uiExpand="1" build="p"/>
      <p:bldP spid="254" grpId="0" bldLvl="0" animBg="1"/>
      <p:bldP spid="2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57" idx="1"/>
          </p:cNvCxnSpPr>
          <p:nvPr/>
        </p:nvCxnSpPr>
        <p:spPr>
          <a:xfrm flipH="1" flipV="1">
            <a:off x="8543130" y="3109994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 flipV="1">
            <a:off x="11116131" y="299356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3" idx="5"/>
          </p:cNvCxnSpPr>
          <p:nvPr/>
        </p:nvCxnSpPr>
        <p:spPr>
          <a:xfrm>
            <a:off x="10601740" y="2701567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9571705" y="2652252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903314" y="2542640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11" idx="0"/>
          </p:cNvCxnSpPr>
          <p:nvPr/>
        </p:nvCxnSpPr>
        <p:spPr>
          <a:xfrm flipH="1">
            <a:off x="8591527" y="2268794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13" idx="7"/>
          </p:cNvCxnSpPr>
          <p:nvPr/>
        </p:nvCxnSpPr>
        <p:spPr>
          <a:xfrm flipH="1">
            <a:off x="9613588" y="2618225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8572500" y="2574773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10600" y="3048000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501831" y="29614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793134" y="246195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491699" y="3653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2" idx="1"/>
          </p:cNvCxnSpPr>
          <p:nvPr/>
        </p:nvCxnSpPr>
        <p:spPr>
          <a:xfrm>
            <a:off x="9083163" y="2298290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8996722" y="2232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endCxn id="13" idx="5"/>
          </p:cNvCxnSpPr>
          <p:nvPr/>
        </p:nvCxnSpPr>
        <p:spPr>
          <a:xfrm flipH="1">
            <a:off x="9613588" y="341916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10926195" y="3421143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1000453" y="2032819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7"/>
          </p:cNvCxnSpPr>
          <p:nvPr/>
        </p:nvCxnSpPr>
        <p:spPr>
          <a:xfrm flipV="1">
            <a:off x="9128797" y="1524002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0"/>
          </p:cNvCxnSpPr>
          <p:nvPr/>
        </p:nvCxnSpPr>
        <p:spPr>
          <a:xfrm flipV="1">
            <a:off x="9918152" y="1504950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0028903" y="971550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10058400" y="1543050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32" idx="3"/>
          </p:cNvCxnSpPr>
          <p:nvPr/>
        </p:nvCxnSpPr>
        <p:spPr>
          <a:xfrm flipV="1">
            <a:off x="10295603" y="380847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32" idx="7"/>
          </p:cNvCxnSpPr>
          <p:nvPr/>
        </p:nvCxnSpPr>
        <p:spPr>
          <a:xfrm flipV="1">
            <a:off x="11169552" y="0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0" idx="0"/>
          </p:cNvCxnSpPr>
          <p:nvPr/>
        </p:nvCxnSpPr>
        <p:spPr>
          <a:xfrm flipH="1" flipV="1">
            <a:off x="11087100" y="34290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10363200" y="952500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33" idx="7"/>
          </p:cNvCxnSpPr>
          <p:nvPr/>
        </p:nvCxnSpPr>
        <p:spPr>
          <a:xfrm flipV="1">
            <a:off x="10601740" y="108585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134600" y="1143000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0006049" y="14815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044597" y="1089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269384" y="87061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016431" y="22772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448619" y="254844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11742057" y="0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6"/>
          </p:cNvCxnSpPr>
          <p:nvPr/>
        </p:nvCxnSpPr>
        <p:spPr>
          <a:xfrm flipV="1">
            <a:off x="11199333" y="841829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11753983" y="841829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30" idx="6"/>
          </p:cNvCxnSpPr>
          <p:nvPr/>
        </p:nvCxnSpPr>
        <p:spPr>
          <a:xfrm flipH="1" flipV="1">
            <a:off x="11199333" y="1167160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30" idx="4"/>
          </p:cNvCxnSpPr>
          <p:nvPr/>
        </p:nvCxnSpPr>
        <p:spPr>
          <a:xfrm flipH="1" flipV="1">
            <a:off x="11121965" y="1244528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11205029" y="1277258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1219543" y="1988458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1829144" y="1901371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814629" y="2365829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1640457" y="2380343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10972801" y="3077029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1611429" y="3149600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1292114" y="2061029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60" idx="3"/>
            <a:endCxn id="33" idx="7"/>
          </p:cNvCxnSpPr>
          <p:nvPr/>
        </p:nvCxnSpPr>
        <p:spPr>
          <a:xfrm flipH="1">
            <a:off x="10601740" y="2047367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3" idx="3"/>
          </p:cNvCxnSpPr>
          <p:nvPr/>
        </p:nvCxnSpPr>
        <p:spPr>
          <a:xfrm flipH="1">
            <a:off x="8667750" y="3775106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8" idx="1"/>
          </p:cNvCxnSpPr>
          <p:nvPr/>
        </p:nvCxnSpPr>
        <p:spPr>
          <a:xfrm flipH="1" flipV="1">
            <a:off x="8610600" y="3790950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13" idx="4"/>
          </p:cNvCxnSpPr>
          <p:nvPr/>
        </p:nvCxnSpPr>
        <p:spPr>
          <a:xfrm flipV="1">
            <a:off x="8991600" y="3796019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13" idx="4"/>
          </p:cNvCxnSpPr>
          <p:nvPr/>
        </p:nvCxnSpPr>
        <p:spPr>
          <a:xfrm flipH="1" flipV="1">
            <a:off x="9563100" y="3796019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10191750" y="3451534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9029700" y="4419600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61" idx="3"/>
          </p:cNvCxnSpPr>
          <p:nvPr/>
        </p:nvCxnSpPr>
        <p:spPr>
          <a:xfrm flipV="1">
            <a:off x="11089483" y="4133850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248900" y="4419600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0972800" y="3600450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8544905" y="375372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8895590" y="47401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1774524" y="22816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1193822" y="19152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1066822" y="46203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1672924" y="4034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0121900" y="4351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1503947" y="30076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0860401" y="33407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>
            <a:endCxn id="61" idx="4"/>
          </p:cNvCxnSpPr>
          <p:nvPr/>
        </p:nvCxnSpPr>
        <p:spPr>
          <a:xfrm flipV="1">
            <a:off x="10553700" y="4775128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63" idx="4"/>
          </p:cNvCxnSpPr>
          <p:nvPr/>
        </p:nvCxnSpPr>
        <p:spPr>
          <a:xfrm flipH="1" flipV="1">
            <a:off x="10209149" y="4525736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8" idx="6"/>
          </p:cNvCxnSpPr>
          <p:nvPr/>
        </p:nvCxnSpPr>
        <p:spPr>
          <a:xfrm>
            <a:off x="9074982" y="4829799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8" idx="4"/>
          </p:cNvCxnSpPr>
          <p:nvPr/>
        </p:nvCxnSpPr>
        <p:spPr>
          <a:xfrm>
            <a:off x="8985286" y="4919495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95" idx="7"/>
          </p:cNvCxnSpPr>
          <p:nvPr/>
        </p:nvCxnSpPr>
        <p:spPr>
          <a:xfrm flipH="1">
            <a:off x="9870763" y="5408613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5"/>
          </p:cNvCxnSpPr>
          <p:nvPr/>
        </p:nvCxnSpPr>
        <p:spPr>
          <a:xfrm>
            <a:off x="11198897" y="4752467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0648950" y="5408613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1" idx="6"/>
          </p:cNvCxnSpPr>
          <p:nvPr/>
        </p:nvCxnSpPr>
        <p:spPr>
          <a:xfrm>
            <a:off x="11221558" y="4697760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2" idx="5"/>
          </p:cNvCxnSpPr>
          <p:nvPr/>
        </p:nvCxnSpPr>
        <p:spPr>
          <a:xfrm>
            <a:off x="11794813" y="4156106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4" idx="6"/>
          </p:cNvCxnSpPr>
          <p:nvPr/>
        </p:nvCxnSpPr>
        <p:spPr>
          <a:xfrm>
            <a:off x="11753983" y="3132664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2" idx="7"/>
          </p:cNvCxnSpPr>
          <p:nvPr/>
        </p:nvCxnSpPr>
        <p:spPr>
          <a:xfrm flipV="1">
            <a:off x="11794813" y="3352802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1" idx="6"/>
          </p:cNvCxnSpPr>
          <p:nvPr/>
        </p:nvCxnSpPr>
        <p:spPr>
          <a:xfrm>
            <a:off x="11221558" y="4697760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11449050" y="5408613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11791950" y="4895850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0591800" y="5408613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9486900" y="5905500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58" idx="3"/>
          </p:cNvCxnSpPr>
          <p:nvPr/>
        </p:nvCxnSpPr>
        <p:spPr>
          <a:xfrm>
            <a:off x="8921861" y="4893224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9525000" y="6457950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 flipV="1">
            <a:off x="9810750" y="5924550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10687050" y="6076950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1791950" y="5408613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1468100" y="6115050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0706100" y="6438900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0668000" y="6534150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11144250" y="6572250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11906250" y="6496050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11906250" y="5886450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10581515" y="637885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0422251" y="528359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9748874" y="588013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11844374" y="6442112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11294397" y="59032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/>
          <p:cNvCxnSpPr>
            <a:stCxn id="154" idx="1"/>
          </p:cNvCxnSpPr>
          <p:nvPr/>
        </p:nvCxnSpPr>
        <p:spPr>
          <a:xfrm flipV="1">
            <a:off x="3610477" y="3103518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438016" y="292880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30" idx="5"/>
          </p:cNvCxnSpPr>
          <p:nvPr/>
        </p:nvCxnSpPr>
        <p:spPr>
          <a:xfrm flipH="1">
            <a:off x="1280036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1707739" y="2645776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1663494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endCxn id="108" idx="0"/>
          </p:cNvCxnSpPr>
          <p:nvPr/>
        </p:nvCxnSpPr>
        <p:spPr>
          <a:xfrm>
            <a:off x="3123584" y="2262318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10" idx="7"/>
          </p:cNvCxnSpPr>
          <p:nvPr/>
        </p:nvCxnSpPr>
        <p:spPr>
          <a:xfrm>
            <a:off x="2286047" y="2611749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242596" y="2568297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2642615" y="3041524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 flipH="1">
            <a:off x="3510776" y="295492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flipH="1">
            <a:off x="2148829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flipH="1">
            <a:off x="2557498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/>
          <p:cNvCxnSpPr>
            <a:endCxn id="109" idx="1"/>
          </p:cNvCxnSpPr>
          <p:nvPr/>
        </p:nvCxnSpPr>
        <p:spPr>
          <a:xfrm flipH="1">
            <a:off x="2362248" y="2291814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flipH="1">
            <a:off x="3040541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endCxn id="110" idx="5"/>
          </p:cNvCxnSpPr>
          <p:nvPr/>
        </p:nvCxnSpPr>
        <p:spPr>
          <a:xfrm>
            <a:off x="1294781" y="3412692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V="1">
            <a:off x="498372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 flipV="1">
            <a:off x="955572" y="2026343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12" idx="7"/>
          </p:cNvCxnSpPr>
          <p:nvPr/>
        </p:nvCxnSpPr>
        <p:spPr>
          <a:xfrm flipH="1" flipV="1">
            <a:off x="2133599" y="1517526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9" idx="0"/>
          </p:cNvCxnSpPr>
          <p:nvPr/>
        </p:nvCxnSpPr>
        <p:spPr>
          <a:xfrm flipH="1" flipV="1">
            <a:off x="2133599" y="1498474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H="1" flipV="1">
            <a:off x="1866899" y="965074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V="1">
            <a:off x="1648745" y="1536574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endCxn id="129" idx="3"/>
          </p:cNvCxnSpPr>
          <p:nvPr/>
        </p:nvCxnSpPr>
        <p:spPr>
          <a:xfrm flipH="1" flipV="1">
            <a:off x="1149297" y="374371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29" idx="7"/>
          </p:cNvCxnSpPr>
          <p:nvPr/>
        </p:nvCxnSpPr>
        <p:spPr>
          <a:xfrm flipH="1" flipV="1">
            <a:off x="514349" y="-6476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27" idx="0"/>
          </p:cNvCxnSpPr>
          <p:nvPr/>
        </p:nvCxnSpPr>
        <p:spPr>
          <a:xfrm flipV="1">
            <a:off x="1070034" y="336424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28699" y="946024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30" idx="7"/>
          </p:cNvCxnSpPr>
          <p:nvPr/>
        </p:nvCxnSpPr>
        <p:spPr>
          <a:xfrm flipH="1" flipV="1">
            <a:off x="1066799" y="1079374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 flipV="1">
            <a:off x="1104899" y="1136524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 flipH="1">
            <a:off x="2043148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flipH="1">
            <a:off x="992666" y="1083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 flipH="1">
            <a:off x="1748118" y="86414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 flipH="1">
            <a:off x="996176" y="22125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 flipH="1">
            <a:off x="1563988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连接符 130"/>
          <p:cNvCxnSpPr/>
          <p:nvPr/>
        </p:nvCxnSpPr>
        <p:spPr>
          <a:xfrm flipV="1">
            <a:off x="435428" y="-6476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27" idx="6"/>
          </p:cNvCxnSpPr>
          <p:nvPr/>
        </p:nvCxnSpPr>
        <p:spPr>
          <a:xfrm flipH="1" flipV="1">
            <a:off x="438016" y="835353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-3" y="835353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endCxn id="127" idx="6"/>
          </p:cNvCxnSpPr>
          <p:nvPr/>
        </p:nvCxnSpPr>
        <p:spPr>
          <a:xfrm flipV="1">
            <a:off x="-1" y="1160684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endCxn id="127" idx="4"/>
          </p:cNvCxnSpPr>
          <p:nvPr/>
        </p:nvCxnSpPr>
        <p:spPr>
          <a:xfrm flipV="1">
            <a:off x="928913" y="1238052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-1" y="1270782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406399" y="1981982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-1" y="1894895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>
            <a:off x="-1" y="2359353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62855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624113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H="1">
            <a:off x="420913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624112" y="2054553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57" idx="3"/>
            <a:endCxn id="130" idx="7"/>
          </p:cNvCxnSpPr>
          <p:nvPr/>
        </p:nvCxnSpPr>
        <p:spPr>
          <a:xfrm>
            <a:off x="975516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10" idx="3"/>
          </p:cNvCxnSpPr>
          <p:nvPr/>
        </p:nvCxnSpPr>
        <p:spPr>
          <a:xfrm>
            <a:off x="2679387" y="3768630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55" idx="1"/>
          </p:cNvCxnSpPr>
          <p:nvPr/>
        </p:nvCxnSpPr>
        <p:spPr>
          <a:xfrm flipV="1">
            <a:off x="3270138" y="3784474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endCxn id="110" idx="4"/>
          </p:cNvCxnSpPr>
          <p:nvPr/>
        </p:nvCxnSpPr>
        <p:spPr>
          <a:xfrm flipH="1" flipV="1">
            <a:off x="2628899" y="3789543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endCxn id="110" idx="4"/>
          </p:cNvCxnSpPr>
          <p:nvPr/>
        </p:nvCxnSpPr>
        <p:spPr>
          <a:xfrm flipV="1">
            <a:off x="2019299" y="3789543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 flipV="1">
            <a:off x="1257299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2019299" y="4413124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58" idx="3"/>
          </p:cNvCxnSpPr>
          <p:nvPr/>
        </p:nvCxnSpPr>
        <p:spPr>
          <a:xfrm flipH="1" flipV="1">
            <a:off x="457199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H="1">
            <a:off x="1047749" y="4413124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H="1">
            <a:off x="1066799" y="3593974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 flipH="1">
            <a:off x="3397058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 flipH="1">
            <a:off x="3117017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 flipH="1">
            <a:off x="274673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 flipH="1">
            <a:off x="843441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 flipH="1">
            <a:off x="970441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 flipH="1">
            <a:off x="376273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 flipH="1">
            <a:off x="1895602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 flipH="1">
            <a:off x="438016" y="300117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 flipH="1">
            <a:off x="1081562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连接符 162"/>
          <p:cNvCxnSpPr>
            <a:endCxn id="158" idx="4"/>
          </p:cNvCxnSpPr>
          <p:nvPr/>
        </p:nvCxnSpPr>
        <p:spPr>
          <a:xfrm flipH="1" flipV="1">
            <a:off x="1047809" y="4768652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endCxn id="160" idx="4"/>
          </p:cNvCxnSpPr>
          <p:nvPr/>
        </p:nvCxnSpPr>
        <p:spPr>
          <a:xfrm flipV="1">
            <a:off x="1657349" y="4519260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5" idx="6"/>
          </p:cNvCxnSpPr>
          <p:nvPr/>
        </p:nvCxnSpPr>
        <p:spPr>
          <a:xfrm flipH="1">
            <a:off x="1638299" y="4823323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5" idx="4"/>
          </p:cNvCxnSpPr>
          <p:nvPr/>
        </p:nvCxnSpPr>
        <p:spPr>
          <a:xfrm flipH="1">
            <a:off x="2400299" y="4913019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endCxn id="192" idx="7"/>
          </p:cNvCxnSpPr>
          <p:nvPr/>
        </p:nvCxnSpPr>
        <p:spPr>
          <a:xfrm>
            <a:off x="1638299" y="5402137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58" idx="5"/>
          </p:cNvCxnSpPr>
          <p:nvPr/>
        </p:nvCxnSpPr>
        <p:spPr>
          <a:xfrm flipH="1">
            <a:off x="761999" y="4745991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781049" y="5402137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58" idx="6"/>
          </p:cNvCxnSpPr>
          <p:nvPr/>
        </p:nvCxnSpPr>
        <p:spPr>
          <a:xfrm flipH="1">
            <a:off x="-1" y="4691284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9" idx="5"/>
          </p:cNvCxnSpPr>
          <p:nvPr/>
        </p:nvCxnSpPr>
        <p:spPr>
          <a:xfrm flipH="1">
            <a:off x="-1" y="4149630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1" idx="6"/>
          </p:cNvCxnSpPr>
          <p:nvPr/>
        </p:nvCxnSpPr>
        <p:spPr>
          <a:xfrm flipH="1">
            <a:off x="-1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59" idx="7"/>
          </p:cNvCxnSpPr>
          <p:nvPr/>
        </p:nvCxnSpPr>
        <p:spPr>
          <a:xfrm flipH="1" flipV="1">
            <a:off x="-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58" idx="6"/>
          </p:cNvCxnSpPr>
          <p:nvPr/>
        </p:nvCxnSpPr>
        <p:spPr>
          <a:xfrm flipH="1">
            <a:off x="400049" y="4691284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flipH="1" flipV="1">
            <a:off x="400049" y="5402137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flipH="1" flipV="1">
            <a:off x="-1" y="4889374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H="1">
            <a:off x="1485899" y="5402137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2381249" y="5899024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55" idx="3"/>
          </p:cNvCxnSpPr>
          <p:nvPr/>
        </p:nvCxnSpPr>
        <p:spPr>
          <a:xfrm flipH="1">
            <a:off x="2724149" y="4886748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1543049" y="6451474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V="1">
            <a:off x="1543049" y="5918074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781049" y="6070474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flipH="1">
            <a:off x="266699" y="5402137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323849" y="6108574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H="1">
            <a:off x="285749" y="6432424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 flipH="1">
            <a:off x="1162049" y="6527674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 flipV="1">
            <a:off x="304799" y="6565774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-1" y="6489574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flipH="1" flipV="1">
            <a:off x="-1" y="5879974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 flipH="1">
            <a:off x="1431092" y="637238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 flipH="1">
            <a:off x="1519712" y="5277119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 flipH="1">
            <a:off x="2300323" y="587366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 flipH="1">
            <a:off x="204823" y="6435636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 flipH="1">
            <a:off x="647566" y="589677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4196593" y="2848325"/>
            <a:ext cx="393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THANKS</a:t>
            </a:r>
            <a:endParaRPr lang="en-US" altLang="zh-CN" sz="7200" dirty="0"/>
          </a:p>
        </p:txBody>
      </p:sp>
      <p:pic>
        <p:nvPicPr>
          <p:cNvPr id="196" name="音频 195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6"/>
                </p:tgtEl>
              </p:cMediaNode>
            </p:audio>
          </p:childTnLst>
        </p:cTn>
      </p:par>
    </p:tnLst>
    <p:bldLst>
      <p:bldP spid="19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WPS 演示</Application>
  <PresentationFormat>宽屏</PresentationFormat>
  <Paragraphs>43</Paragraphs>
  <Slides>9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24 LED</vt:lpstr>
      <vt:lpstr>Arial Unicode MS</vt:lpstr>
      <vt:lpstr>Arial Black</vt:lpstr>
      <vt:lpstr>等线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忘了。</cp:lastModifiedBy>
  <cp:revision>241</cp:revision>
  <dcterms:created xsi:type="dcterms:W3CDTF">2016-01-18T12:33:00Z</dcterms:created>
  <dcterms:modified xsi:type="dcterms:W3CDTF">2018-12-29T08:55:06Z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