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21A83D-675F-40EF-AF80-04DEFAC31928}" type="datetimeFigureOut">
              <a:rPr lang="zh-CN" altLang="en-US" smtClean="0"/>
              <a:pPr/>
              <a:t>2018/12/29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86BC19-FBA2-48AB-B1C9-762BCC938BF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我们利用这个特性就可以将若干个</a:t>
            </a:r>
            <a:endParaRPr lang="zh-CN" altLang="en-US" dirty="0"/>
          </a:p>
        </p:txBody>
      </p:sp>
      <p:sp>
        <p:nvSpPr>
          <p:cNvPr id="4" name="灯片编号占位符 3"/>
          <p:cNvSpPr>
            <a:spLocks noGrp="1"/>
          </p:cNvSpPr>
          <p:nvPr>
            <p:ph type="sldNum" sz="quarter" idx="10"/>
          </p:nvPr>
        </p:nvSpPr>
        <p:spPr/>
        <p:txBody>
          <a:bodyPr/>
          <a:lstStyle/>
          <a:p>
            <a:fld id="{D886BC19-FBA2-48AB-B1C9-762BCC938BF0}"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DB5ADE50-BADA-401A-9B69-7AED75FCF4C8}" type="datetimeFigureOut">
              <a:rPr lang="zh-CN" altLang="en-US" smtClean="0"/>
              <a:pPr/>
              <a:t>2018/12/29</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D5757DD-2052-4C46-9483-BFA6CB50115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B5ADE50-BADA-401A-9B69-7AED75FCF4C8}" type="datetimeFigureOut">
              <a:rPr lang="zh-CN" altLang="en-US" smtClean="0"/>
              <a:pPr/>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5757DD-2052-4C46-9483-BFA6CB50115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B5ADE50-BADA-401A-9B69-7AED75FCF4C8}" type="datetimeFigureOut">
              <a:rPr lang="zh-CN" altLang="en-US" smtClean="0"/>
              <a:pPr/>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5757DD-2052-4C46-9483-BFA6CB50115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B5ADE50-BADA-401A-9B69-7AED75FCF4C8}" type="datetimeFigureOut">
              <a:rPr lang="zh-CN" altLang="en-US" smtClean="0"/>
              <a:pPr/>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5757DD-2052-4C46-9483-BFA6CB50115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DB5ADE50-BADA-401A-9B69-7AED75FCF4C8}" type="datetimeFigureOut">
              <a:rPr lang="zh-CN" altLang="en-US" smtClean="0"/>
              <a:pPr/>
              <a:t>2018/12/29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5757DD-2052-4C46-9483-BFA6CB50115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B5ADE50-BADA-401A-9B69-7AED75FCF4C8}" type="datetimeFigureOut">
              <a:rPr lang="zh-CN" altLang="en-US" smtClean="0"/>
              <a:pPr/>
              <a:t>2018/12/29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5757DD-2052-4C46-9483-BFA6CB50115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DB5ADE50-BADA-401A-9B69-7AED75FCF4C8}" type="datetimeFigureOut">
              <a:rPr lang="zh-CN" altLang="en-US" smtClean="0"/>
              <a:pPr/>
              <a:t>2018/12/29</a:t>
            </a:fld>
            <a:endParaRPr lang="zh-CN" altLang="en-US"/>
          </a:p>
        </p:txBody>
      </p:sp>
      <p:sp>
        <p:nvSpPr>
          <p:cNvPr id="27" name="灯片编号占位符 26"/>
          <p:cNvSpPr>
            <a:spLocks noGrp="1"/>
          </p:cNvSpPr>
          <p:nvPr>
            <p:ph type="sldNum" sz="quarter" idx="11"/>
          </p:nvPr>
        </p:nvSpPr>
        <p:spPr/>
        <p:txBody>
          <a:bodyPr rtlCol="0"/>
          <a:lstStyle/>
          <a:p>
            <a:fld id="{7D5757DD-2052-4C46-9483-BFA6CB501155}"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DB5ADE50-BADA-401A-9B69-7AED75FCF4C8}" type="datetimeFigureOut">
              <a:rPr lang="zh-CN" altLang="en-US" smtClean="0"/>
              <a:pPr/>
              <a:t>2018/12/29</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7D5757DD-2052-4C46-9483-BFA6CB50115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5ADE50-BADA-401A-9B69-7AED75FCF4C8}" type="datetimeFigureOut">
              <a:rPr lang="zh-CN" altLang="en-US" smtClean="0"/>
              <a:pPr/>
              <a:t>2018/12/29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5757DD-2052-4C46-9483-BFA6CB50115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B5ADE50-BADA-401A-9B69-7AED75FCF4C8}" type="datetimeFigureOut">
              <a:rPr lang="zh-CN" altLang="en-US" smtClean="0"/>
              <a:pPr/>
              <a:t>2018/12/29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5757DD-2052-4C46-9483-BFA6CB50115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B5ADE50-BADA-401A-9B69-7AED75FCF4C8}" type="datetimeFigureOut">
              <a:rPr lang="zh-CN" altLang="en-US" smtClean="0"/>
              <a:pPr/>
              <a:t>2018/12/29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5757DD-2052-4C46-9483-BFA6CB50115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B5ADE50-BADA-401A-9B69-7AED75FCF4C8}" type="datetimeFigureOut">
              <a:rPr lang="zh-CN" altLang="en-US" smtClean="0"/>
              <a:pPr/>
              <a:t>2018/12/29</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D5757DD-2052-4C46-9483-BFA6CB50115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zh-CN" b="1" dirty="0"/>
              <a:t>异步协作通信系统的</a:t>
            </a:r>
            <a:r>
              <a:rPr lang="en-US" altLang="zh-CN" b="1" dirty="0" err="1"/>
              <a:t>Alamouti</a:t>
            </a:r>
            <a:r>
              <a:rPr lang="zh-CN" altLang="zh-CN" b="1" dirty="0"/>
              <a:t>时空传输方案</a:t>
            </a:r>
            <a:r>
              <a:rPr lang="zh-CN" altLang="zh-CN" dirty="0"/>
              <a:t/>
            </a:r>
            <a:br>
              <a:rPr lang="zh-CN" altLang="zh-CN" dirty="0"/>
            </a:br>
            <a:endParaRPr lang="zh-CN" altLang="en-US" dirty="0"/>
          </a:p>
        </p:txBody>
      </p:sp>
      <p:sp>
        <p:nvSpPr>
          <p:cNvPr id="3" name="副标题 2"/>
          <p:cNvSpPr>
            <a:spLocks noGrp="1"/>
          </p:cNvSpPr>
          <p:nvPr>
            <p:ph type="subTitle" idx="1"/>
          </p:nvPr>
        </p:nvSpPr>
        <p:spPr/>
        <p:txBody>
          <a:bodyPr/>
          <a:lstStyle/>
          <a:p>
            <a:r>
              <a:rPr lang="en-US" altLang="zh-CN" dirty="0" smtClean="0"/>
              <a:t>04016216 </a:t>
            </a:r>
            <a:r>
              <a:rPr lang="zh-CN" altLang="en-US" dirty="0" smtClean="0"/>
              <a:t>蒋睿哲</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1066800"/>
          </a:xfrm>
        </p:spPr>
        <p:txBody>
          <a:bodyPr/>
          <a:lstStyle/>
          <a:p>
            <a:r>
              <a:rPr lang="zh-CN" altLang="zh-CN" dirty="0"/>
              <a:t>中继节点的实现</a:t>
            </a:r>
            <a:endParaRPr lang="zh-CN" altLang="en-US" dirty="0"/>
          </a:p>
        </p:txBody>
      </p:sp>
      <p:pic>
        <p:nvPicPr>
          <p:cNvPr id="22530" name="Picture 2"/>
          <p:cNvPicPr>
            <a:picLocks noChangeAspect="1" noChangeArrowheads="1"/>
          </p:cNvPicPr>
          <p:nvPr/>
        </p:nvPicPr>
        <p:blipFill>
          <a:blip r:embed="rId2" cstate="print"/>
          <a:srcRect/>
          <a:stretch>
            <a:fillRect/>
          </a:stretch>
        </p:blipFill>
        <p:spPr bwMode="auto">
          <a:xfrm>
            <a:off x="1357290" y="2000240"/>
            <a:ext cx="2786082" cy="934062"/>
          </a:xfrm>
          <a:prstGeom prst="rect">
            <a:avLst/>
          </a:prstGeom>
          <a:noFill/>
          <a:ln w="9525">
            <a:noFill/>
            <a:miter lim="800000"/>
            <a:headEnd/>
            <a:tailEnd/>
          </a:ln>
          <a:effectLst/>
        </p:spPr>
      </p:pic>
      <p:sp>
        <p:nvSpPr>
          <p:cNvPr id="5" name="TextBox 4"/>
          <p:cNvSpPr txBox="1"/>
          <p:nvPr/>
        </p:nvSpPr>
        <p:spPr>
          <a:xfrm>
            <a:off x="1571604" y="1571612"/>
            <a:ext cx="5286412" cy="369332"/>
          </a:xfrm>
          <a:prstGeom prst="rect">
            <a:avLst/>
          </a:prstGeom>
          <a:noFill/>
        </p:spPr>
        <p:txBody>
          <a:bodyPr wrap="square" rtlCol="0">
            <a:spAutoFit/>
          </a:bodyPr>
          <a:lstStyle/>
          <a:p>
            <a:r>
              <a:rPr lang="zh-CN" altLang="zh-CN" dirty="0"/>
              <a:t>然后在第</a:t>
            </a:r>
            <a:r>
              <a:rPr lang="en-US" altLang="zh-CN" dirty="0" err="1"/>
              <a:t>i</a:t>
            </a:r>
            <a:r>
              <a:rPr lang="zh-CN" altLang="zh-CN" dirty="0"/>
              <a:t>个中继节点被接受到的信号可以写</a:t>
            </a:r>
            <a:r>
              <a:rPr lang="zh-CN" altLang="zh-CN" dirty="0" smtClean="0"/>
              <a:t>为</a:t>
            </a:r>
            <a:r>
              <a:rPr lang="zh-CN" altLang="en-US" dirty="0" smtClean="0"/>
              <a:t>：</a:t>
            </a:r>
            <a:endParaRPr lang="zh-CN" altLang="en-US" dirty="0"/>
          </a:p>
        </p:txBody>
      </p:sp>
      <p:sp>
        <p:nvSpPr>
          <p:cNvPr id="6" name="TextBox 5"/>
          <p:cNvSpPr txBox="1"/>
          <p:nvPr/>
        </p:nvSpPr>
        <p:spPr>
          <a:xfrm>
            <a:off x="1500166" y="2928934"/>
            <a:ext cx="5500726" cy="646331"/>
          </a:xfrm>
          <a:prstGeom prst="rect">
            <a:avLst/>
          </a:prstGeom>
          <a:noFill/>
        </p:spPr>
        <p:txBody>
          <a:bodyPr wrap="square" rtlCol="0">
            <a:spAutoFit/>
          </a:bodyPr>
          <a:lstStyle/>
          <a:p>
            <a:r>
              <a:rPr lang="zh-CN" altLang="zh-CN" dirty="0"/>
              <a:t>和是分别在连续的两个</a:t>
            </a:r>
            <a:r>
              <a:rPr lang="en-US" altLang="zh-CN" dirty="0"/>
              <a:t>OFDM</a:t>
            </a:r>
            <a:r>
              <a:rPr lang="zh-CN" altLang="zh-CN" dirty="0"/>
              <a:t>符号持续时间内的，均值为零，方差为</a:t>
            </a:r>
            <a:r>
              <a:rPr lang="en-US" altLang="zh-CN" dirty="0"/>
              <a:t>1</a:t>
            </a:r>
            <a:r>
              <a:rPr lang="zh-CN" altLang="zh-CN" dirty="0"/>
              <a:t>的加性高斯白噪声。</a:t>
            </a:r>
            <a:endParaRPr lang="zh-CN" altLang="en-US" dirty="0"/>
          </a:p>
        </p:txBody>
      </p:sp>
      <p:graphicFrame>
        <p:nvGraphicFramePr>
          <p:cNvPr id="12" name="表格 11"/>
          <p:cNvGraphicFramePr>
            <a:graphicFrameLocks noGrp="1"/>
          </p:cNvGraphicFramePr>
          <p:nvPr/>
        </p:nvGraphicFramePr>
        <p:xfrm>
          <a:off x="1571604" y="3714752"/>
          <a:ext cx="5072098" cy="2809895"/>
        </p:xfrm>
        <a:graphic>
          <a:graphicData uri="http://schemas.openxmlformats.org/drawingml/2006/table">
            <a:tbl>
              <a:tblPr/>
              <a:tblGrid>
                <a:gridCol w="1072418"/>
                <a:gridCol w="2066046"/>
                <a:gridCol w="1933634"/>
              </a:tblGrid>
              <a:tr h="642942">
                <a:tc>
                  <a:txBody>
                    <a:bodyPr/>
                    <a:lstStyle/>
                    <a:p>
                      <a:pPr indent="127000" algn="just">
                        <a:spcAft>
                          <a:spcPts val="0"/>
                        </a:spcAft>
                      </a:pPr>
                      <a:endParaRPr lang="en-US"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050" kern="100" dirty="0">
                          <a:latin typeface="Times New Roman"/>
                          <a:ea typeface="宋体"/>
                        </a:rPr>
                        <a:t>OFDM Symbol 1</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en-US" sz="1050" kern="100" dirty="0">
                          <a:latin typeface="Times New Roman"/>
                          <a:ea typeface="宋体"/>
                        </a:rPr>
                        <a:t>OFDM Symbol 2</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76106">
                <a:tc>
                  <a:txBody>
                    <a:bodyPr/>
                    <a:lstStyle/>
                    <a:p>
                      <a:pPr indent="127000" algn="just">
                        <a:spcAft>
                          <a:spcPts val="0"/>
                        </a:spcAft>
                      </a:pPr>
                      <a:r>
                        <a:rPr lang="en-US" sz="1050" kern="100">
                          <a:latin typeface="Times New Roman"/>
                          <a:ea typeface="宋体"/>
                        </a:rPr>
                        <a:t>Relay</a:t>
                      </a:r>
                      <a:endParaRPr lang="zh-CN" sz="1050" kern="100">
                        <a:latin typeface="Times New Roman"/>
                        <a:ea typeface="宋体"/>
                      </a:endParaRPr>
                    </a:p>
                    <a:p>
                      <a:pPr indent="127000" algn="just">
                        <a:spcAft>
                          <a:spcPts val="0"/>
                        </a:spcAft>
                      </a:pPr>
                      <a:r>
                        <a:rPr lang="en-US" sz="1050" kern="100">
                          <a:latin typeface="Times New Roman"/>
                          <a:ea typeface="宋体"/>
                        </a:rPr>
                        <a:t>Node R1</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endParaRPr lang="en-US"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endParaRPr lang="en-US"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0847">
                <a:tc>
                  <a:txBody>
                    <a:bodyPr/>
                    <a:lstStyle/>
                    <a:p>
                      <a:pPr indent="127000" algn="just">
                        <a:spcAft>
                          <a:spcPts val="0"/>
                        </a:spcAft>
                      </a:pPr>
                      <a:r>
                        <a:rPr lang="en-US" sz="1050" kern="100">
                          <a:latin typeface="Times New Roman"/>
                          <a:ea typeface="宋体"/>
                        </a:rPr>
                        <a:t>Relay </a:t>
                      </a:r>
                      <a:endParaRPr lang="zh-CN" sz="1050" kern="100">
                        <a:latin typeface="Times New Roman"/>
                        <a:ea typeface="宋体"/>
                      </a:endParaRPr>
                    </a:p>
                    <a:p>
                      <a:pPr indent="127000" algn="just">
                        <a:spcAft>
                          <a:spcPts val="0"/>
                        </a:spcAft>
                      </a:pPr>
                      <a:r>
                        <a:rPr lang="en-US" sz="1050" kern="100">
                          <a:latin typeface="Times New Roman"/>
                          <a:ea typeface="宋体"/>
                        </a:rPr>
                        <a:t>Node R2</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endParaRPr lang="en-US"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endParaRPr lang="en-US"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2538" name="Picture 1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71802" y="4429132"/>
            <a:ext cx="1263023" cy="928694"/>
          </a:xfrm>
          <a:prstGeom prst="rect">
            <a:avLst/>
          </a:prstGeom>
          <a:noFill/>
        </p:spPr>
      </p:pic>
      <p:pic>
        <p:nvPicPr>
          <p:cNvPr id="22537"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29190" y="4429132"/>
            <a:ext cx="1508771" cy="857256"/>
          </a:xfrm>
          <a:prstGeom prst="rect">
            <a:avLst/>
          </a:prstGeom>
          <a:noFill/>
        </p:spPr>
      </p:pic>
      <p:pic>
        <p:nvPicPr>
          <p:cNvPr id="22536"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71802" y="5500702"/>
            <a:ext cx="1285884" cy="931800"/>
          </a:xfrm>
          <a:prstGeom prst="rect">
            <a:avLst/>
          </a:prstGeom>
          <a:noFill/>
        </p:spPr>
      </p:pic>
      <p:pic>
        <p:nvPicPr>
          <p:cNvPr id="22535"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857752" y="5500702"/>
            <a:ext cx="1634501" cy="92869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1066800"/>
          </a:xfrm>
        </p:spPr>
        <p:txBody>
          <a:bodyPr/>
          <a:lstStyle/>
          <a:p>
            <a:r>
              <a:rPr lang="zh-CN" altLang="zh-CN" dirty="0"/>
              <a:t>目的节点的实现</a:t>
            </a:r>
            <a:endParaRPr lang="zh-CN" altLang="en-US" dirty="0"/>
          </a:p>
        </p:txBody>
      </p:sp>
      <p:sp>
        <p:nvSpPr>
          <p:cNvPr id="4" name="TextBox 3"/>
          <p:cNvSpPr txBox="1"/>
          <p:nvPr/>
        </p:nvSpPr>
        <p:spPr>
          <a:xfrm>
            <a:off x="1142976" y="1714488"/>
            <a:ext cx="6858048" cy="1477328"/>
          </a:xfrm>
          <a:prstGeom prst="rect">
            <a:avLst/>
          </a:prstGeom>
          <a:noFill/>
        </p:spPr>
        <p:txBody>
          <a:bodyPr wrap="square" rtlCol="0">
            <a:spAutoFit/>
          </a:bodyPr>
          <a:lstStyle/>
          <a:p>
            <a:r>
              <a:rPr lang="zh-CN" altLang="en-US" dirty="0" smtClean="0"/>
              <a:t>步骤：</a:t>
            </a:r>
            <a:endParaRPr lang="en-US" altLang="zh-CN" dirty="0" smtClean="0"/>
          </a:p>
          <a:p>
            <a:endParaRPr lang="en-US" altLang="zh-CN" dirty="0"/>
          </a:p>
          <a:p>
            <a:r>
              <a:rPr lang="en-US" altLang="zh-CN" dirty="0" smtClean="0"/>
              <a:t>1</a:t>
            </a:r>
            <a:r>
              <a:rPr lang="zh-CN" altLang="zh-CN" dirty="0"/>
              <a:t>）移除循环前缀，是信号成为传统的</a:t>
            </a:r>
            <a:r>
              <a:rPr lang="en-US" altLang="zh-CN" dirty="0"/>
              <a:t>ODFM</a:t>
            </a:r>
            <a:r>
              <a:rPr lang="zh-CN" altLang="zh-CN" dirty="0"/>
              <a:t>信号，得到</a:t>
            </a:r>
            <a:r>
              <a:rPr lang="en-US" altLang="zh-CN" dirty="0"/>
              <a:t>N</a:t>
            </a:r>
            <a:r>
              <a:rPr lang="zh-CN" altLang="zh-CN" dirty="0"/>
              <a:t>点矢量。</a:t>
            </a:r>
          </a:p>
          <a:p>
            <a:r>
              <a:rPr lang="en-US" altLang="zh-CN" dirty="0"/>
              <a:t>2</a:t>
            </a:r>
            <a:r>
              <a:rPr lang="zh-CN" altLang="zh-CN" dirty="0"/>
              <a:t>）移动位于末尾的长度为的矢量作为位于起始的循环前缀</a:t>
            </a:r>
          </a:p>
          <a:p>
            <a:endParaRPr lang="zh-CN" altLang="en-US"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560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4414" y="3857628"/>
            <a:ext cx="3857652" cy="527002"/>
          </a:xfrm>
          <a:prstGeom prst="rect">
            <a:avLst/>
          </a:prstGeom>
          <a:noFill/>
        </p:spPr>
      </p:pic>
      <p:sp>
        <p:nvSpPr>
          <p:cNvPr id="7" name="TextBox 6"/>
          <p:cNvSpPr txBox="1"/>
          <p:nvPr/>
        </p:nvSpPr>
        <p:spPr>
          <a:xfrm>
            <a:off x="1071538" y="3286124"/>
            <a:ext cx="4071966" cy="369332"/>
          </a:xfrm>
          <a:prstGeom prst="rect">
            <a:avLst/>
          </a:prstGeom>
          <a:noFill/>
        </p:spPr>
        <p:txBody>
          <a:bodyPr wrap="square" rtlCol="0">
            <a:spAutoFit/>
          </a:bodyPr>
          <a:lstStyle/>
          <a:p>
            <a:r>
              <a:rPr lang="zh-CN" altLang="zh-CN" dirty="0"/>
              <a:t>时域中的延迟对应于频域中的</a:t>
            </a:r>
            <a:r>
              <a:rPr lang="zh-CN" altLang="zh-CN" dirty="0" smtClean="0"/>
              <a:t>相变</a:t>
            </a:r>
            <a:r>
              <a:rPr lang="zh-CN" altLang="en-US" dirty="0" smtClean="0"/>
              <a:t>：</a:t>
            </a:r>
            <a:endParaRPr lang="zh-CN" altLang="en-US" dirty="0"/>
          </a:p>
        </p:txBody>
      </p:sp>
      <p:sp>
        <p:nvSpPr>
          <p:cNvPr id="20" name="TextBox 19"/>
          <p:cNvSpPr txBox="1"/>
          <p:nvPr/>
        </p:nvSpPr>
        <p:spPr>
          <a:xfrm>
            <a:off x="1142976" y="4643446"/>
            <a:ext cx="5286412" cy="646331"/>
          </a:xfrm>
          <a:prstGeom prst="rect">
            <a:avLst/>
          </a:prstGeom>
          <a:noFill/>
        </p:spPr>
        <p:txBody>
          <a:bodyPr wrap="square" rtlCol="0">
            <a:spAutoFit/>
          </a:bodyPr>
          <a:lstStyle/>
          <a:p>
            <a:r>
              <a:rPr lang="zh-CN" altLang="zh-CN" dirty="0"/>
              <a:t>我们</a:t>
            </a:r>
            <a:r>
              <a:rPr lang="zh-CN" altLang="zh-CN" dirty="0" smtClean="0"/>
              <a:t>将</a:t>
            </a:r>
            <a:r>
              <a:rPr lang="zh-CN" altLang="en-US" dirty="0" smtClean="0"/>
              <a:t>目的节点的信号</a:t>
            </a:r>
            <a:r>
              <a:rPr lang="en-US" altLang="zh-CN" dirty="0" smtClean="0"/>
              <a:t>Z1</a:t>
            </a:r>
            <a:r>
              <a:rPr lang="zh-CN" altLang="en-US" dirty="0" smtClean="0"/>
              <a:t>，</a:t>
            </a:r>
            <a:r>
              <a:rPr lang="en-US" altLang="zh-CN" dirty="0" smtClean="0"/>
              <a:t>Z2</a:t>
            </a:r>
            <a:r>
              <a:rPr lang="zh-CN" altLang="zh-CN" dirty="0" smtClean="0"/>
              <a:t>写为</a:t>
            </a:r>
            <a:r>
              <a:rPr lang="en-US" altLang="zh-CN" dirty="0" err="1"/>
              <a:t>Alamouti</a:t>
            </a:r>
            <a:r>
              <a:rPr lang="zh-CN" altLang="zh-CN" dirty="0"/>
              <a:t>码，则在第</a:t>
            </a:r>
            <a:r>
              <a:rPr lang="en-US" altLang="zh-CN" dirty="0"/>
              <a:t>k</a:t>
            </a:r>
            <a:r>
              <a:rPr lang="zh-CN" altLang="zh-CN" dirty="0"/>
              <a:t>个子</a:t>
            </a:r>
            <a:r>
              <a:rPr lang="zh-CN" altLang="zh-CN" dirty="0" smtClean="0"/>
              <a:t>载波</a:t>
            </a:r>
            <a:r>
              <a:rPr lang="zh-CN" altLang="en-US" dirty="0" smtClean="0"/>
              <a:t>：</a:t>
            </a:r>
            <a:endParaRPr lang="zh-CN" altLang="en-US" dirty="0"/>
          </a:p>
        </p:txBody>
      </p:sp>
      <p:grpSp>
        <p:nvGrpSpPr>
          <p:cNvPr id="25" name="组合 24"/>
          <p:cNvGrpSpPr/>
          <p:nvPr/>
        </p:nvGrpSpPr>
        <p:grpSpPr>
          <a:xfrm>
            <a:off x="571472" y="5214950"/>
            <a:ext cx="8178569" cy="1071570"/>
            <a:chOff x="214282" y="5357826"/>
            <a:chExt cx="8178569" cy="1071570"/>
          </a:xfrm>
        </p:grpSpPr>
        <p:pic>
          <p:nvPicPr>
            <p:cNvPr id="25615" name="Picture 15"/>
            <p:cNvPicPr>
              <a:picLocks noChangeAspect="1" noChangeArrowheads="1"/>
            </p:cNvPicPr>
            <p:nvPr/>
          </p:nvPicPr>
          <p:blipFill>
            <a:blip r:embed="rId3" cstate="print"/>
            <a:srcRect/>
            <a:stretch>
              <a:fillRect/>
            </a:stretch>
          </p:blipFill>
          <p:spPr bwMode="auto">
            <a:xfrm>
              <a:off x="214282" y="5357826"/>
              <a:ext cx="4522026" cy="947021"/>
            </a:xfrm>
            <a:prstGeom prst="rect">
              <a:avLst/>
            </a:prstGeom>
            <a:noFill/>
            <a:ln w="9525">
              <a:noFill/>
              <a:miter lim="800000"/>
              <a:headEnd/>
              <a:tailEnd/>
            </a:ln>
            <a:effectLst/>
          </p:spPr>
        </p:pic>
        <p:pic>
          <p:nvPicPr>
            <p:cNvPr id="25617" name="Picture 17"/>
            <p:cNvPicPr>
              <a:picLocks noChangeAspect="1" noChangeArrowheads="1"/>
            </p:cNvPicPr>
            <p:nvPr/>
          </p:nvPicPr>
          <p:blipFill>
            <a:blip r:embed="rId4" cstate="print"/>
            <a:srcRect/>
            <a:stretch>
              <a:fillRect/>
            </a:stretch>
          </p:blipFill>
          <p:spPr bwMode="auto">
            <a:xfrm>
              <a:off x="4572000" y="5357826"/>
              <a:ext cx="3820851" cy="1071570"/>
            </a:xfrm>
            <a:prstGeom prst="rect">
              <a:avLst/>
            </a:prstGeom>
            <a:noFill/>
            <a:ln w="9525">
              <a:noFill/>
              <a:miter lim="800000"/>
              <a:headEnd/>
              <a:tailEnd/>
            </a:ln>
            <a:effectLst/>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85794"/>
            <a:ext cx="8229600" cy="1066800"/>
          </a:xfrm>
        </p:spPr>
        <p:txBody>
          <a:bodyPr/>
          <a:lstStyle/>
          <a:p>
            <a:r>
              <a:rPr lang="zh-CN" altLang="en-US" dirty="0" smtClean="0"/>
              <a:t>仿真结果</a:t>
            </a:r>
            <a:endParaRPr lang="zh-CN" altLang="en-US" dirty="0"/>
          </a:p>
        </p:txBody>
      </p:sp>
      <p:pic>
        <p:nvPicPr>
          <p:cNvPr id="4" name="图片 3"/>
          <p:cNvPicPr/>
          <p:nvPr/>
        </p:nvPicPr>
        <p:blipFill>
          <a:blip r:embed="rId2" cstate="print"/>
          <a:srcRect/>
          <a:stretch>
            <a:fillRect/>
          </a:stretch>
        </p:blipFill>
        <p:spPr bwMode="auto">
          <a:xfrm>
            <a:off x="928662" y="1785926"/>
            <a:ext cx="6929486" cy="485778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srcRect/>
          <a:stretch>
            <a:fillRect/>
          </a:stretch>
        </p:blipFill>
        <p:spPr bwMode="auto">
          <a:xfrm>
            <a:off x="1285852" y="1785926"/>
            <a:ext cx="6643734" cy="4786346"/>
          </a:xfrm>
          <a:prstGeom prst="rect">
            <a:avLst/>
          </a:prstGeom>
          <a:noFill/>
          <a:ln w="9525">
            <a:noFill/>
            <a:miter lim="800000"/>
            <a:headEnd/>
            <a:tailEnd/>
          </a:ln>
        </p:spPr>
      </p:pic>
      <p:sp>
        <p:nvSpPr>
          <p:cNvPr id="5" name="标题 1"/>
          <p:cNvSpPr>
            <a:spLocks noGrp="1"/>
          </p:cNvSpPr>
          <p:nvPr>
            <p:ph type="title"/>
          </p:nvPr>
        </p:nvSpPr>
        <p:spPr>
          <a:xfrm>
            <a:off x="500034" y="785794"/>
            <a:ext cx="8229600" cy="1066800"/>
          </a:xfrm>
        </p:spPr>
        <p:txBody>
          <a:bodyPr/>
          <a:lstStyle/>
          <a:p>
            <a:r>
              <a:rPr lang="zh-CN" altLang="en-US" dirty="0" smtClean="0"/>
              <a:t>仿真结果</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356"/>
            <a:ext cx="8229600" cy="1143000"/>
          </a:xfrm>
        </p:spPr>
        <p:txBody>
          <a:bodyPr>
            <a:normAutofit/>
          </a:bodyPr>
          <a:lstStyle/>
          <a:p>
            <a:r>
              <a:rPr lang="zh-CN" altLang="en-US" dirty="0" smtClean="0"/>
              <a:t>论文简介</a:t>
            </a:r>
            <a:endParaRPr lang="zh-CN" altLang="en-US" dirty="0"/>
          </a:p>
        </p:txBody>
      </p:sp>
      <p:sp>
        <p:nvSpPr>
          <p:cNvPr id="3" name="内容占位符 2"/>
          <p:cNvSpPr>
            <a:spLocks noGrp="1"/>
          </p:cNvSpPr>
          <p:nvPr>
            <p:ph idx="1"/>
          </p:nvPr>
        </p:nvSpPr>
        <p:spPr>
          <a:xfrm>
            <a:off x="428596" y="1857364"/>
            <a:ext cx="8229600" cy="4525963"/>
          </a:xfrm>
        </p:spPr>
        <p:txBody>
          <a:bodyPr>
            <a:normAutofit/>
          </a:bodyPr>
          <a:lstStyle/>
          <a:p>
            <a:pPr>
              <a:buNone/>
            </a:pPr>
            <a:r>
              <a:rPr lang="en-US" altLang="zh-CN" sz="2400" dirty="0" smtClean="0"/>
              <a:t>     </a:t>
            </a:r>
            <a:r>
              <a:rPr lang="zh-CN" altLang="zh-CN" sz="2400" dirty="0" smtClean="0"/>
              <a:t>针对</a:t>
            </a:r>
            <a:r>
              <a:rPr lang="zh-CN" altLang="zh-CN" sz="2400" b="1" dirty="0"/>
              <a:t>异步协作系统</a:t>
            </a:r>
            <a:r>
              <a:rPr lang="zh-CN" altLang="zh-CN" sz="2400" dirty="0"/>
              <a:t>，本文提出了一种简单的</a:t>
            </a:r>
            <a:r>
              <a:rPr lang="zh-CN" altLang="zh-CN" sz="2400" b="1" dirty="0"/>
              <a:t>正交频分复用</a:t>
            </a:r>
            <a:r>
              <a:rPr lang="zh-CN" altLang="zh-CN" sz="2400" dirty="0"/>
              <a:t>（</a:t>
            </a:r>
            <a:r>
              <a:rPr lang="en-US" altLang="zh-CN" sz="2400" dirty="0"/>
              <a:t>OFDM</a:t>
            </a:r>
            <a:r>
              <a:rPr lang="zh-CN" altLang="zh-CN" sz="2400" dirty="0"/>
              <a:t>）方案，其中</a:t>
            </a:r>
            <a:r>
              <a:rPr lang="en-US" altLang="zh-CN" sz="2400" dirty="0"/>
              <a:t>OFDM</a:t>
            </a:r>
            <a:r>
              <a:rPr lang="zh-CN" altLang="zh-CN" sz="2400" dirty="0"/>
              <a:t>在源节点实现，中继节点实现时间反转和复共轭</a:t>
            </a:r>
            <a:r>
              <a:rPr lang="zh-CN" altLang="zh-CN" sz="2400" dirty="0" smtClean="0"/>
              <a:t>。</a:t>
            </a:r>
            <a:endParaRPr lang="en-US" altLang="zh-CN" sz="2400" dirty="0" smtClean="0"/>
          </a:p>
          <a:p>
            <a:pPr>
              <a:buNone/>
            </a:pPr>
            <a:r>
              <a:rPr lang="en-US" altLang="zh-CN" sz="2400" dirty="0" smtClean="0"/>
              <a:t> </a:t>
            </a:r>
            <a:r>
              <a:rPr lang="en-US" altLang="zh-CN" sz="2400" dirty="0" smtClean="0"/>
              <a:t>    </a:t>
            </a:r>
            <a:r>
              <a:rPr lang="zh-CN" altLang="zh-CN" sz="2400" dirty="0" smtClean="0"/>
              <a:t>源</a:t>
            </a:r>
            <a:r>
              <a:rPr lang="zh-CN" altLang="zh-CN" sz="2400" dirty="0"/>
              <a:t>节点处的</a:t>
            </a:r>
            <a:r>
              <a:rPr lang="zh-CN" altLang="zh-CN" sz="2400" b="1" dirty="0"/>
              <a:t>循环前缀</a:t>
            </a:r>
            <a:r>
              <a:rPr lang="zh-CN" altLang="zh-CN" sz="2400" dirty="0"/>
              <a:t>（</a:t>
            </a:r>
            <a:r>
              <a:rPr lang="en-US" altLang="zh-CN" sz="2400" dirty="0"/>
              <a:t>CP</a:t>
            </a:r>
            <a:r>
              <a:rPr lang="zh-CN" altLang="zh-CN" sz="2400" dirty="0"/>
              <a:t>）用于消除来自中继节点的定时错误。在该方案中，目标节点处的接收信号在每个子载波上具有</a:t>
            </a:r>
            <a:r>
              <a:rPr lang="en-US" altLang="zh-CN" sz="2400" dirty="0" err="1"/>
              <a:t>Alamouti</a:t>
            </a:r>
            <a:r>
              <a:rPr lang="zh-CN" altLang="zh-CN" sz="2400" dirty="0"/>
              <a:t>码结构，因此具有快速的符号明文</a:t>
            </a:r>
            <a:r>
              <a:rPr lang="en-US" altLang="zh-CN" sz="2400" dirty="0"/>
              <a:t>ML</a:t>
            </a:r>
            <a:r>
              <a:rPr lang="zh-CN" altLang="zh-CN" sz="2400" dirty="0"/>
              <a:t>解码</a:t>
            </a:r>
            <a:r>
              <a:rPr lang="zh-CN" altLang="zh-CN" sz="2400" dirty="0" smtClean="0"/>
              <a:t>。</a:t>
            </a:r>
            <a:endParaRPr lang="en-US" altLang="zh-CN" sz="2400" dirty="0" smtClean="0"/>
          </a:p>
          <a:p>
            <a:pPr>
              <a:buNone/>
            </a:pPr>
            <a:r>
              <a:rPr lang="en-US" altLang="zh-CN" sz="2400" dirty="0" smtClean="0"/>
              <a:t> </a:t>
            </a:r>
            <a:r>
              <a:rPr lang="en-US" altLang="zh-CN" sz="2400" dirty="0" smtClean="0"/>
              <a:t>   </a:t>
            </a:r>
            <a:r>
              <a:rPr lang="zh-CN" altLang="zh-CN" sz="2400" dirty="0" smtClean="0"/>
              <a:t>中继</a:t>
            </a:r>
            <a:r>
              <a:rPr lang="zh-CN" altLang="zh-CN" sz="2400" dirty="0"/>
              <a:t>节点只需要实现时间反转，一些</a:t>
            </a:r>
            <a:r>
              <a:rPr lang="zh-CN" altLang="zh-CN" sz="2400" dirty="0" smtClean="0"/>
              <a:t>符号从</a:t>
            </a:r>
            <a:r>
              <a:rPr lang="zh-CN" altLang="zh-CN" sz="2400" dirty="0"/>
              <a:t>正变为负，和</a:t>
            </a:r>
            <a:r>
              <a:rPr lang="en-US" altLang="zh-CN" sz="2400" dirty="0"/>
              <a:t>/</a:t>
            </a:r>
            <a:r>
              <a:rPr lang="zh-CN" altLang="zh-CN" sz="2400" dirty="0"/>
              <a:t>或对接收信号的复共轭，不需要</a:t>
            </a:r>
            <a:r>
              <a:rPr lang="en-US" altLang="zh-CN" sz="2400" dirty="0"/>
              <a:t>IDFT</a:t>
            </a:r>
            <a:r>
              <a:rPr lang="zh-CN" altLang="zh-CN" sz="2400" dirty="0"/>
              <a:t>或</a:t>
            </a:r>
            <a:r>
              <a:rPr lang="en-US" altLang="zh-CN" sz="2400" dirty="0"/>
              <a:t>DFT</a:t>
            </a:r>
            <a:r>
              <a:rPr lang="zh-CN" altLang="zh-CN" sz="2400" dirty="0"/>
              <a:t>操作。结果表明，该方案无需中继节点同步，即可获得二阶</a:t>
            </a:r>
            <a:r>
              <a:rPr lang="zh-CN" altLang="zh-CN" sz="2400" b="1" dirty="0"/>
              <a:t>分集增益</a:t>
            </a:r>
            <a:r>
              <a:rPr lang="zh-CN" altLang="zh-CN" sz="2400" dirty="0"/>
              <a:t>。</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关键词</a:t>
            </a:r>
            <a:r>
              <a:rPr lang="en-US" altLang="zh-CN" dirty="0"/>
              <a:t>1</a:t>
            </a:r>
            <a:endParaRPr lang="zh-CN" altLang="en-US" dirty="0"/>
          </a:p>
        </p:txBody>
      </p:sp>
      <p:sp>
        <p:nvSpPr>
          <p:cNvPr id="4" name="TextBox 3"/>
          <p:cNvSpPr txBox="1"/>
          <p:nvPr/>
        </p:nvSpPr>
        <p:spPr>
          <a:xfrm>
            <a:off x="1071538" y="1857364"/>
            <a:ext cx="7072362" cy="4093428"/>
          </a:xfrm>
          <a:prstGeom prst="rect">
            <a:avLst/>
          </a:prstGeom>
          <a:noFill/>
        </p:spPr>
        <p:txBody>
          <a:bodyPr wrap="square" rtlCol="0">
            <a:spAutoFit/>
          </a:bodyPr>
          <a:lstStyle/>
          <a:p>
            <a:pPr algn="ctr"/>
            <a:r>
              <a:rPr lang="zh-CN" altLang="en-US" sz="2400" b="1" dirty="0" smtClean="0"/>
              <a:t>异步协作系统</a:t>
            </a:r>
            <a:endParaRPr lang="en-US" altLang="zh-CN" sz="2400" b="1" dirty="0" smtClean="0"/>
          </a:p>
          <a:p>
            <a:endParaRPr lang="en-US" altLang="zh-CN" b="1" dirty="0"/>
          </a:p>
          <a:p>
            <a:r>
              <a:rPr lang="zh-CN" altLang="en-US" sz="2000" b="1" dirty="0" smtClean="0"/>
              <a:t>同步协作系统</a:t>
            </a:r>
            <a:r>
              <a:rPr lang="zh-CN" altLang="en-US" sz="2000" dirty="0" smtClean="0"/>
              <a:t>：</a:t>
            </a:r>
            <a:endParaRPr lang="en-US" altLang="zh-CN" sz="2000" dirty="0" smtClean="0"/>
          </a:p>
          <a:p>
            <a:r>
              <a:rPr lang="zh-CN" altLang="en-US" sz="2000" dirty="0"/>
              <a:t>同步通讯协议，发送方在发送数据之前先发出一个</a:t>
            </a:r>
            <a:r>
              <a:rPr lang="zh-CN" altLang="en-US" sz="2000" b="1" dirty="0"/>
              <a:t>特殊的电信号</a:t>
            </a:r>
            <a:r>
              <a:rPr lang="zh-CN" altLang="en-US" sz="2000" dirty="0"/>
              <a:t>，让接收方准备好接收数据，然后发送方就将以上数据全部连续发出，发送完毕后，再发送一个</a:t>
            </a:r>
            <a:r>
              <a:rPr lang="zh-CN" altLang="en-US" sz="2000" b="1" dirty="0"/>
              <a:t>特殊的电信号</a:t>
            </a:r>
            <a:r>
              <a:rPr lang="zh-CN" altLang="en-US" sz="2000" dirty="0"/>
              <a:t>表示数据发送结束</a:t>
            </a:r>
            <a:r>
              <a:rPr lang="zh-CN" altLang="en-US" sz="2000" dirty="0" smtClean="0"/>
              <a:t>。</a:t>
            </a:r>
            <a:endParaRPr lang="en-US" altLang="zh-CN" sz="2000" dirty="0" smtClean="0"/>
          </a:p>
          <a:p>
            <a:r>
              <a:rPr lang="zh-CN" altLang="en-US" sz="2000" b="1" dirty="0" smtClean="0"/>
              <a:t>特点</a:t>
            </a:r>
            <a:r>
              <a:rPr lang="zh-CN" altLang="en-US" sz="2000" dirty="0" smtClean="0"/>
              <a:t>：两个数据字符之间不能有间隙。</a:t>
            </a:r>
            <a:endParaRPr lang="en-US" altLang="zh-CN" sz="2000" dirty="0" smtClean="0"/>
          </a:p>
          <a:p>
            <a:endParaRPr lang="en-US" altLang="zh-CN" dirty="0" smtClean="0"/>
          </a:p>
          <a:p>
            <a:r>
              <a:rPr lang="zh-CN" altLang="en-US" sz="2000" b="1" dirty="0"/>
              <a:t>异步协作</a:t>
            </a:r>
            <a:r>
              <a:rPr lang="zh-CN" altLang="en-US" sz="2000" b="1" dirty="0" smtClean="0"/>
              <a:t>系统</a:t>
            </a:r>
            <a:r>
              <a:rPr lang="zh-CN" altLang="en-US" sz="2000" dirty="0" smtClean="0"/>
              <a:t>：</a:t>
            </a:r>
            <a:endParaRPr lang="en-US" altLang="zh-CN" sz="2000" dirty="0" smtClean="0"/>
          </a:p>
          <a:p>
            <a:r>
              <a:rPr lang="zh-CN" altLang="en-US" sz="2000" dirty="0"/>
              <a:t>对于异步通讯协议，发送方每发送一个数据都要发一“开始”标志，每个数据发送结束后都发出一个“结束”</a:t>
            </a:r>
            <a:r>
              <a:rPr lang="zh-CN" altLang="en-US" sz="2000" dirty="0" smtClean="0"/>
              <a:t>标志</a:t>
            </a:r>
            <a:endParaRPr lang="en-US" altLang="zh-CN" sz="2000" dirty="0" smtClean="0"/>
          </a:p>
          <a:p>
            <a:r>
              <a:rPr lang="zh-CN" altLang="en-US" sz="2000" b="1" dirty="0" smtClean="0"/>
              <a:t>特点</a:t>
            </a:r>
            <a:r>
              <a:rPr lang="zh-CN" altLang="en-US" sz="2000" dirty="0" smtClean="0"/>
              <a:t>：两个数据字符之间间隔任意。</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关键词</a:t>
            </a:r>
            <a:r>
              <a:rPr lang="en-US" altLang="zh-CN" dirty="0"/>
              <a:t>2</a:t>
            </a:r>
            <a:endParaRPr lang="zh-CN" altLang="en-US" dirty="0"/>
          </a:p>
        </p:txBody>
      </p:sp>
      <p:sp>
        <p:nvSpPr>
          <p:cNvPr id="4" name="TextBox 3"/>
          <p:cNvSpPr txBox="1"/>
          <p:nvPr/>
        </p:nvSpPr>
        <p:spPr>
          <a:xfrm>
            <a:off x="1071538" y="2071678"/>
            <a:ext cx="7000924" cy="3847207"/>
          </a:xfrm>
          <a:prstGeom prst="rect">
            <a:avLst/>
          </a:prstGeom>
          <a:noFill/>
        </p:spPr>
        <p:txBody>
          <a:bodyPr wrap="square" rtlCol="0">
            <a:spAutoFit/>
          </a:bodyPr>
          <a:lstStyle/>
          <a:p>
            <a:pPr algn="ctr"/>
            <a:r>
              <a:rPr lang="zh-CN" altLang="en-US" sz="2400" b="1" dirty="0"/>
              <a:t>正交频分复用</a:t>
            </a:r>
            <a:r>
              <a:rPr lang="zh-CN" altLang="en-US" sz="2400" b="1" dirty="0" smtClean="0"/>
              <a:t>    </a:t>
            </a:r>
            <a:endParaRPr lang="en-US" altLang="zh-CN" sz="2400" b="1" dirty="0" smtClean="0"/>
          </a:p>
          <a:p>
            <a:endParaRPr lang="en-US" altLang="zh-CN" sz="2000" b="1" dirty="0"/>
          </a:p>
          <a:p>
            <a:r>
              <a:rPr lang="en-US" altLang="zh-CN" sz="2000" b="1" dirty="0" smtClean="0"/>
              <a:t> </a:t>
            </a:r>
            <a:r>
              <a:rPr lang="zh-CN" altLang="en-US" sz="2000" b="1" dirty="0" smtClean="0"/>
              <a:t>定义</a:t>
            </a:r>
            <a:r>
              <a:rPr lang="zh-CN" altLang="en-US" sz="2000" dirty="0" smtClean="0"/>
              <a:t>：</a:t>
            </a:r>
            <a:endParaRPr lang="en-US" altLang="zh-CN" sz="2000" dirty="0" smtClean="0"/>
          </a:p>
          <a:p>
            <a:r>
              <a:rPr lang="en-US" altLang="zh-CN" sz="2000" dirty="0" smtClean="0"/>
              <a:t>   </a:t>
            </a:r>
            <a:r>
              <a:rPr lang="zh-CN" altLang="en-US" sz="2000" dirty="0" smtClean="0"/>
              <a:t>   将信道分成若干正交子信道，将高速数据信号转换成</a:t>
            </a:r>
            <a:r>
              <a:rPr lang="zh-CN" altLang="en-US" sz="2000" b="1" dirty="0" smtClean="0"/>
              <a:t>并行的低速子数据流</a:t>
            </a:r>
            <a:r>
              <a:rPr lang="zh-CN" altLang="en-US" sz="2000" dirty="0" smtClean="0"/>
              <a:t>，调制</a:t>
            </a:r>
            <a:r>
              <a:rPr lang="zh-CN" altLang="en-US" sz="2000" dirty="0" smtClean="0"/>
              <a:t>到每</a:t>
            </a:r>
            <a:r>
              <a:rPr lang="zh-CN" altLang="en-US" sz="2000" dirty="0" smtClean="0"/>
              <a:t>个子信道上进行传输。</a:t>
            </a:r>
            <a:endParaRPr lang="en-US" altLang="zh-CN" sz="2000" dirty="0" smtClean="0"/>
          </a:p>
          <a:p>
            <a:r>
              <a:rPr lang="en-US" altLang="zh-CN" sz="2000" b="1" dirty="0" smtClean="0"/>
              <a:t> </a:t>
            </a:r>
            <a:r>
              <a:rPr lang="zh-CN" altLang="en-US" sz="2000" b="1" dirty="0" smtClean="0"/>
              <a:t>优点</a:t>
            </a:r>
            <a:r>
              <a:rPr lang="zh-CN" altLang="en-US" sz="2000" dirty="0" smtClean="0"/>
              <a:t>：</a:t>
            </a:r>
            <a:endParaRPr lang="en-US" altLang="zh-CN" sz="2000" dirty="0" smtClean="0"/>
          </a:p>
          <a:p>
            <a:r>
              <a:rPr lang="en-US" altLang="zh-CN" sz="2000" dirty="0" smtClean="0"/>
              <a:t>      </a:t>
            </a:r>
            <a:r>
              <a:rPr lang="zh-CN" altLang="en-US" sz="2000" dirty="0" smtClean="0"/>
              <a:t>正交信号可以通过在接收端采用相关技术来分开，这样可以</a:t>
            </a:r>
            <a:r>
              <a:rPr lang="zh-CN" altLang="en-US" sz="2000" b="1" dirty="0" smtClean="0"/>
              <a:t>减少子信道之间的相互干扰 </a:t>
            </a:r>
            <a:r>
              <a:rPr lang="en-US" altLang="zh-CN" sz="2000" b="1" dirty="0" smtClean="0"/>
              <a:t>ICI</a:t>
            </a:r>
            <a:r>
              <a:rPr lang="zh-CN" altLang="en-US" sz="2000" dirty="0" smtClean="0"/>
              <a:t>（信道间干扰）。每个子信道上的信号带宽小于信道的相关带宽，因此每个子信道上的可以看成平坦性衰落，从而可以</a:t>
            </a:r>
            <a:r>
              <a:rPr lang="zh-CN" altLang="en-US" sz="2000" b="1" dirty="0" smtClean="0"/>
              <a:t>消除符号间</a:t>
            </a:r>
            <a:r>
              <a:rPr lang="zh-CN" altLang="en-US" sz="2000" b="1" dirty="0" smtClean="0"/>
              <a:t>干扰</a:t>
            </a:r>
            <a:r>
              <a:rPr lang="en-US" altLang="zh-CN" sz="2000" b="1" dirty="0" smtClean="0"/>
              <a:t>ISI</a:t>
            </a:r>
            <a:r>
              <a:rPr lang="zh-CN" altLang="en-US" sz="2000" dirty="0" smtClean="0"/>
              <a:t>。</a:t>
            </a:r>
            <a:r>
              <a:rPr lang="zh-CN" altLang="en-US" sz="2000" dirty="0" smtClean="0"/>
              <a:t>而且由于每个子信道的带宽仅仅是原信道带宽的一小部分，信道均衡变得相对容易。</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OFDM</a:t>
            </a:r>
            <a:r>
              <a:rPr lang="zh-CN" altLang="en-US" dirty="0" smtClean="0"/>
              <a:t>原理</a:t>
            </a:r>
            <a:endParaRPr lang="zh-CN" altLang="en-US" dirty="0"/>
          </a:p>
        </p:txBody>
      </p:sp>
      <p:sp>
        <p:nvSpPr>
          <p:cNvPr id="4" name="TextBox 3"/>
          <p:cNvSpPr txBox="1"/>
          <p:nvPr/>
        </p:nvSpPr>
        <p:spPr>
          <a:xfrm>
            <a:off x="1357290" y="2214554"/>
            <a:ext cx="6786610" cy="923330"/>
          </a:xfrm>
          <a:prstGeom prst="rect">
            <a:avLst/>
          </a:prstGeom>
          <a:noFill/>
        </p:spPr>
        <p:txBody>
          <a:bodyPr wrap="square" rtlCol="0">
            <a:spAutoFit/>
          </a:bodyPr>
          <a:lstStyle/>
          <a:p>
            <a:r>
              <a:rPr lang="zh-CN" altLang="en-US" dirty="0" smtClean="0"/>
              <a:t>正交：</a:t>
            </a:r>
            <a:endParaRPr lang="en-US" altLang="zh-CN" dirty="0" smtClean="0"/>
          </a:p>
          <a:p>
            <a:r>
              <a:rPr lang="zh-CN" altLang="en-US" dirty="0" smtClean="0"/>
              <a:t>无论</a:t>
            </a:r>
            <a:r>
              <a:rPr lang="zh-CN" altLang="en-US" dirty="0"/>
              <a:t>两个函数的幅值为多少，在确定的一个时间</a:t>
            </a:r>
            <a:r>
              <a:rPr lang="zh-CN" altLang="en-US" dirty="0" smtClean="0"/>
              <a:t>周期内</a:t>
            </a:r>
            <a:r>
              <a:rPr lang="zh-CN" altLang="en-US" dirty="0"/>
              <a:t>相乘，其积分总是</a:t>
            </a:r>
            <a:r>
              <a:rPr lang="zh-CN" altLang="en-US" dirty="0" smtClean="0"/>
              <a:t>等于</a:t>
            </a:r>
            <a:r>
              <a:rPr lang="en-US" altLang="zh-CN" dirty="0" smtClean="0"/>
              <a:t>0</a:t>
            </a:r>
            <a:r>
              <a:rPr lang="zh-CN" altLang="en-US" dirty="0" smtClean="0"/>
              <a:t>。</a:t>
            </a:r>
            <a:endParaRPr lang="en-US" altLang="zh-CN" dirty="0"/>
          </a:p>
        </p:txBody>
      </p:sp>
      <p:pic>
        <p:nvPicPr>
          <p:cNvPr id="1026" name="Picture 2" descr="è¿éåå¾çæè¿°"/>
          <p:cNvPicPr>
            <a:picLocks noChangeAspect="1" noChangeArrowheads="1"/>
          </p:cNvPicPr>
          <p:nvPr/>
        </p:nvPicPr>
        <p:blipFill>
          <a:blip r:embed="rId3" cstate="print"/>
          <a:srcRect/>
          <a:stretch>
            <a:fillRect/>
          </a:stretch>
        </p:blipFill>
        <p:spPr bwMode="auto">
          <a:xfrm>
            <a:off x="1428728" y="3143248"/>
            <a:ext cx="2000264" cy="712739"/>
          </a:xfrm>
          <a:prstGeom prst="rect">
            <a:avLst/>
          </a:prstGeom>
          <a:noFill/>
        </p:spPr>
      </p:pic>
      <p:pic>
        <p:nvPicPr>
          <p:cNvPr id="1028" name="Picture 4" descr="è¿éåå¾çæè¿°"/>
          <p:cNvPicPr>
            <a:picLocks noChangeAspect="1" noChangeArrowheads="1"/>
          </p:cNvPicPr>
          <p:nvPr/>
        </p:nvPicPr>
        <p:blipFill>
          <a:blip r:embed="rId4" cstate="print">
            <a:lum bright="40000" contrast="40000"/>
          </a:blip>
          <a:srcRect/>
          <a:stretch>
            <a:fillRect/>
          </a:stretch>
        </p:blipFill>
        <p:spPr bwMode="auto">
          <a:xfrm>
            <a:off x="1357290" y="4714884"/>
            <a:ext cx="3571900" cy="1187492"/>
          </a:xfrm>
          <a:prstGeom prst="rect">
            <a:avLst/>
          </a:prstGeom>
          <a:noFill/>
        </p:spPr>
      </p:pic>
      <p:sp>
        <p:nvSpPr>
          <p:cNvPr id="7" name="TextBox 6"/>
          <p:cNvSpPr txBox="1"/>
          <p:nvPr/>
        </p:nvSpPr>
        <p:spPr>
          <a:xfrm>
            <a:off x="1285852" y="3929066"/>
            <a:ext cx="6643734" cy="646331"/>
          </a:xfrm>
          <a:prstGeom prst="rect">
            <a:avLst/>
          </a:prstGeom>
          <a:noFill/>
        </p:spPr>
        <p:txBody>
          <a:bodyPr wrap="square" rtlCol="0">
            <a:spAutoFit/>
          </a:bodyPr>
          <a:lstStyle/>
          <a:p>
            <a:r>
              <a:rPr lang="zh-CN" altLang="en-US" dirty="0"/>
              <a:t>采用</a:t>
            </a:r>
            <a:r>
              <a:rPr lang="zh-CN" altLang="en-US" b="1" dirty="0"/>
              <a:t>相干解调</a:t>
            </a:r>
            <a:r>
              <a:rPr lang="zh-CN" altLang="en-US" dirty="0"/>
              <a:t>将原始信息</a:t>
            </a:r>
            <a:r>
              <a:rPr lang="en-US" altLang="zh-CN" dirty="0"/>
              <a:t>a</a:t>
            </a:r>
            <a:r>
              <a:rPr lang="zh-CN" altLang="en-US" dirty="0"/>
              <a:t>和</a:t>
            </a:r>
            <a:r>
              <a:rPr lang="en-US" altLang="zh-CN" dirty="0"/>
              <a:t>b</a:t>
            </a:r>
            <a:r>
              <a:rPr lang="zh-CN" altLang="en-US" dirty="0"/>
              <a:t>解调出来了，两路子载波互不干扰，而</a:t>
            </a:r>
            <a:r>
              <a:rPr lang="en-US" altLang="zh-CN" dirty="0"/>
              <a:t>OFDM</a:t>
            </a:r>
            <a:r>
              <a:rPr lang="zh-CN" altLang="en-US" dirty="0"/>
              <a:t>就是通过多路互不干扰的子载波传递了不同的信息。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857232"/>
            <a:ext cx="8229600" cy="1066800"/>
          </a:xfrm>
        </p:spPr>
        <p:txBody>
          <a:bodyPr/>
          <a:lstStyle/>
          <a:p>
            <a:r>
              <a:rPr lang="en-US" altLang="zh-CN" dirty="0" smtClean="0"/>
              <a:t>OFDM</a:t>
            </a:r>
            <a:r>
              <a:rPr lang="zh-CN" altLang="en-US" dirty="0" smtClean="0"/>
              <a:t>原理</a:t>
            </a:r>
            <a:endParaRPr lang="zh-CN" altLang="en-US" dirty="0"/>
          </a:p>
        </p:txBody>
      </p:sp>
      <p:pic>
        <p:nvPicPr>
          <p:cNvPr id="2050" name="Picture 2" descr="è¿éåå¾çæè¿°"/>
          <p:cNvPicPr>
            <a:picLocks noChangeAspect="1" noChangeArrowheads="1"/>
          </p:cNvPicPr>
          <p:nvPr/>
        </p:nvPicPr>
        <p:blipFill>
          <a:blip r:embed="rId2" cstate="print">
            <a:lum/>
          </a:blip>
          <a:srcRect b="8781"/>
          <a:stretch>
            <a:fillRect/>
          </a:stretch>
        </p:blipFill>
        <p:spPr bwMode="auto">
          <a:xfrm>
            <a:off x="1428728" y="1714488"/>
            <a:ext cx="6357982" cy="4375385"/>
          </a:xfrm>
          <a:prstGeom prst="rect">
            <a:avLst/>
          </a:prstGeom>
          <a:noFill/>
        </p:spPr>
      </p:pic>
      <p:sp>
        <p:nvSpPr>
          <p:cNvPr id="5" name="TextBox 4"/>
          <p:cNvSpPr txBox="1"/>
          <p:nvPr/>
        </p:nvSpPr>
        <p:spPr>
          <a:xfrm>
            <a:off x="1857356" y="6143644"/>
            <a:ext cx="5500726" cy="369332"/>
          </a:xfrm>
          <a:prstGeom prst="rect">
            <a:avLst/>
          </a:prstGeom>
          <a:noFill/>
        </p:spPr>
        <p:txBody>
          <a:bodyPr wrap="square" rtlCol="0">
            <a:spAutoFit/>
          </a:bodyPr>
          <a:lstStyle/>
          <a:p>
            <a:r>
              <a:rPr lang="zh-CN" altLang="en-US" dirty="0"/>
              <a:t>三角函数的复数形式</a:t>
            </a:r>
            <a:r>
              <a:rPr lang="zh-CN" altLang="en-US" dirty="0" smtClean="0"/>
              <a:t>：</a:t>
            </a:r>
            <a:r>
              <a:rPr lang="en-US" altLang="zh-CN" dirty="0" smtClean="0"/>
              <a:t>e^j2</a:t>
            </a:r>
            <a:r>
              <a:rPr lang="el-GR" altLang="zh-CN" dirty="0"/>
              <a:t>π</a:t>
            </a:r>
            <a:r>
              <a:rPr lang="en-US" altLang="zh-CN" dirty="0"/>
              <a:t>ft=</a:t>
            </a:r>
            <a:r>
              <a:rPr lang="en-US" altLang="zh-CN" dirty="0" err="1"/>
              <a:t>cos</a:t>
            </a:r>
            <a:r>
              <a:rPr lang="en-US" altLang="zh-CN" dirty="0"/>
              <a:t>(2</a:t>
            </a:r>
            <a:r>
              <a:rPr lang="el-GR" altLang="zh-CN" dirty="0"/>
              <a:t>π</a:t>
            </a:r>
            <a:r>
              <a:rPr lang="en-US" altLang="zh-CN" dirty="0"/>
              <a:t>ft)+</a:t>
            </a:r>
            <a:r>
              <a:rPr lang="en-US" altLang="zh-CN" dirty="0" err="1"/>
              <a:t>jsin</a:t>
            </a:r>
            <a:r>
              <a:rPr lang="en-US" altLang="zh-CN" dirty="0"/>
              <a:t>(2</a:t>
            </a:r>
            <a:r>
              <a:rPr lang="el-GR" altLang="zh-CN" dirty="0"/>
              <a:t>π</a:t>
            </a:r>
            <a:r>
              <a:rPr lang="en-US" altLang="zh-CN" dirty="0"/>
              <a:t>ft)</a:t>
            </a:r>
            <a:endParaRPr lang="zh-CN"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928670"/>
            <a:ext cx="8229600" cy="1066800"/>
          </a:xfrm>
        </p:spPr>
        <p:txBody>
          <a:bodyPr/>
          <a:lstStyle/>
          <a:p>
            <a:r>
              <a:rPr lang="zh-CN" altLang="en-US" dirty="0" smtClean="0"/>
              <a:t>关键词</a:t>
            </a:r>
            <a:r>
              <a:rPr lang="en-US" altLang="zh-CN" dirty="0" smtClean="0"/>
              <a:t>3</a:t>
            </a:r>
            <a:endParaRPr lang="zh-CN" altLang="en-US" dirty="0"/>
          </a:p>
        </p:txBody>
      </p:sp>
      <p:sp>
        <p:nvSpPr>
          <p:cNvPr id="4" name="TextBox 3"/>
          <p:cNvSpPr txBox="1"/>
          <p:nvPr/>
        </p:nvSpPr>
        <p:spPr>
          <a:xfrm>
            <a:off x="428596" y="1857364"/>
            <a:ext cx="4786346" cy="4739759"/>
          </a:xfrm>
          <a:prstGeom prst="rect">
            <a:avLst/>
          </a:prstGeom>
          <a:noFill/>
        </p:spPr>
        <p:txBody>
          <a:bodyPr wrap="square" rtlCol="0">
            <a:spAutoFit/>
          </a:bodyPr>
          <a:lstStyle/>
          <a:p>
            <a:pPr algn="ctr"/>
            <a:r>
              <a:rPr lang="zh-CN" altLang="en-US" sz="2400" b="1" dirty="0" smtClean="0"/>
              <a:t>循环前缀</a:t>
            </a:r>
            <a:endParaRPr lang="en-US" altLang="zh-CN" sz="2400" b="1" dirty="0" smtClean="0"/>
          </a:p>
          <a:p>
            <a:endParaRPr lang="en-US" altLang="zh-CN" b="1" dirty="0" smtClean="0"/>
          </a:p>
          <a:p>
            <a:r>
              <a:rPr lang="zh-CN" altLang="en-US" sz="2000" dirty="0" smtClean="0"/>
              <a:t>对于</a:t>
            </a:r>
            <a:r>
              <a:rPr lang="en-US" altLang="zh-CN" sz="2000" b="1" dirty="0" smtClean="0"/>
              <a:t>ICI</a:t>
            </a:r>
            <a:r>
              <a:rPr lang="zh-CN" altLang="en-US" sz="2000" b="1" dirty="0" smtClean="0"/>
              <a:t>（信号间干扰）</a:t>
            </a:r>
            <a:r>
              <a:rPr lang="zh-CN" altLang="en-US" sz="2000" dirty="0" smtClean="0"/>
              <a:t>，就要谈到循环前缀（</a:t>
            </a:r>
            <a:r>
              <a:rPr lang="en-US" altLang="zh-CN" sz="2000" dirty="0" smtClean="0"/>
              <a:t>CP</a:t>
            </a:r>
            <a:r>
              <a:rPr lang="zh-CN" altLang="en-US" sz="2000" dirty="0" smtClean="0"/>
              <a:t>）。由于我们的信道是</a:t>
            </a:r>
            <a:r>
              <a:rPr lang="zh-CN" altLang="en-US" sz="2000" b="1" dirty="0" smtClean="0"/>
              <a:t>多径信道</a:t>
            </a:r>
            <a:r>
              <a:rPr lang="zh-CN" altLang="en-US" sz="2000" dirty="0" smtClean="0"/>
              <a:t>，各路子载波被接收到的时间可能有偏差，这就造成</a:t>
            </a:r>
            <a:r>
              <a:rPr lang="zh-CN" altLang="en-US" sz="2000" b="1" dirty="0" smtClean="0"/>
              <a:t>在</a:t>
            </a:r>
            <a:r>
              <a:rPr lang="en-US" altLang="zh-CN" sz="2000" b="1" dirty="0" smtClean="0"/>
              <a:t>FFT</a:t>
            </a:r>
            <a:r>
              <a:rPr lang="zh-CN" altLang="en-US" sz="2000" b="1" dirty="0" smtClean="0"/>
              <a:t>积分时间长度内子载波之间相差不再是整数周期</a:t>
            </a:r>
            <a:r>
              <a:rPr lang="zh-CN" altLang="en-US" sz="2000" dirty="0" smtClean="0"/>
              <a:t>，子载波之间的正交性受到破坏，如果保护间隔中只是单纯地填零，那么在解调时子载波之间就会产生干扰。</a:t>
            </a:r>
            <a:endParaRPr lang="en-US" altLang="zh-CN" sz="2000" dirty="0" smtClean="0"/>
          </a:p>
          <a:p>
            <a:r>
              <a:rPr lang="zh-CN" altLang="en-US" sz="2000" dirty="0" smtClean="0"/>
              <a:t>循环前缀是将符号尾部的信号搬移到前方构成的，这样，就可以保证各路子载波在一次</a:t>
            </a:r>
            <a:r>
              <a:rPr lang="en-US" altLang="zh-CN" sz="2000" dirty="0" smtClean="0"/>
              <a:t>FFT</a:t>
            </a:r>
            <a:r>
              <a:rPr lang="zh-CN" altLang="en-US" sz="2000" dirty="0" smtClean="0"/>
              <a:t>积分时间长度内，各子载波之间相差总是整数个周期，避免了信号间的干扰。</a:t>
            </a:r>
          </a:p>
        </p:txBody>
      </p:sp>
      <p:pic>
        <p:nvPicPr>
          <p:cNvPr id="21506" name="Picture 2" descr="è¿éåå¾çæè¿°"/>
          <p:cNvPicPr>
            <a:picLocks noChangeAspect="1" noChangeArrowheads="1"/>
          </p:cNvPicPr>
          <p:nvPr/>
        </p:nvPicPr>
        <p:blipFill>
          <a:blip r:embed="rId2" cstate="print"/>
          <a:srcRect/>
          <a:stretch>
            <a:fillRect/>
          </a:stretch>
        </p:blipFill>
        <p:spPr bwMode="auto">
          <a:xfrm>
            <a:off x="5429256" y="2928934"/>
            <a:ext cx="3143272" cy="318623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系统框架</a:t>
            </a:r>
            <a:endParaRPr lang="zh-CN" altLang="en-US" dirty="0"/>
          </a:p>
        </p:txBody>
      </p:sp>
      <p:pic>
        <p:nvPicPr>
          <p:cNvPr id="4" name="图片 3"/>
          <p:cNvPicPr/>
          <p:nvPr/>
        </p:nvPicPr>
        <p:blipFill>
          <a:blip r:embed="rId2" cstate="print"/>
          <a:srcRect/>
          <a:stretch>
            <a:fillRect/>
          </a:stretch>
        </p:blipFill>
        <p:spPr bwMode="auto">
          <a:xfrm>
            <a:off x="2000232" y="2071678"/>
            <a:ext cx="4500594" cy="2357454"/>
          </a:xfrm>
          <a:prstGeom prst="rect">
            <a:avLst/>
          </a:prstGeom>
          <a:noFill/>
          <a:ln w="9525">
            <a:noFill/>
            <a:miter lim="800000"/>
            <a:headEnd/>
            <a:tailEnd/>
          </a:ln>
        </p:spPr>
      </p:pic>
      <p:sp>
        <p:nvSpPr>
          <p:cNvPr id="5" name="TextBox 4"/>
          <p:cNvSpPr txBox="1"/>
          <p:nvPr/>
        </p:nvSpPr>
        <p:spPr>
          <a:xfrm>
            <a:off x="2143108" y="4857760"/>
            <a:ext cx="4214842" cy="646331"/>
          </a:xfrm>
          <a:prstGeom prst="rect">
            <a:avLst/>
          </a:prstGeom>
          <a:noFill/>
        </p:spPr>
        <p:txBody>
          <a:bodyPr wrap="square" rtlCol="0">
            <a:spAutoFit/>
          </a:bodyPr>
          <a:lstStyle/>
          <a:p>
            <a:r>
              <a:rPr lang="zh-CN" altLang="zh-CN" dirty="0"/>
              <a:t>一个具有一个源节点、一个目的地节点和两个中继节点的协作系统</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857232"/>
            <a:ext cx="8229600" cy="1066800"/>
          </a:xfrm>
        </p:spPr>
        <p:txBody>
          <a:bodyPr/>
          <a:lstStyle/>
          <a:p>
            <a:r>
              <a:rPr lang="zh-CN" altLang="zh-CN" dirty="0" smtClean="0"/>
              <a:t>源节点</a:t>
            </a:r>
            <a:endParaRPr lang="zh-CN" altLang="en-US" dirty="0"/>
          </a:p>
        </p:txBody>
      </p:sp>
      <p:sp>
        <p:nvSpPr>
          <p:cNvPr id="4" name="TextBox 3"/>
          <p:cNvSpPr txBox="1"/>
          <p:nvPr/>
        </p:nvSpPr>
        <p:spPr>
          <a:xfrm>
            <a:off x="1357290" y="1928802"/>
            <a:ext cx="6500858" cy="4401205"/>
          </a:xfrm>
          <a:prstGeom prst="rect">
            <a:avLst/>
          </a:prstGeom>
          <a:noFill/>
        </p:spPr>
        <p:txBody>
          <a:bodyPr wrap="square" rtlCol="0">
            <a:spAutoFit/>
          </a:bodyPr>
          <a:lstStyle/>
          <a:p>
            <a:r>
              <a:rPr lang="en-US" altLang="zh-CN" sz="2000" dirty="0" smtClean="0"/>
              <a:t>1.</a:t>
            </a:r>
            <a:r>
              <a:rPr lang="zh-CN" altLang="zh-CN" sz="2000" dirty="0" smtClean="0"/>
              <a:t>在源节点，首先将信息比特调制成复符</a:t>
            </a:r>
            <a:r>
              <a:rPr lang="zh-CN" altLang="en-US" sz="2000" dirty="0" smtClean="0"/>
              <a:t>号</a:t>
            </a:r>
            <a:endParaRPr lang="en-US" altLang="zh-CN" sz="2000" dirty="0" smtClean="0"/>
          </a:p>
          <a:p>
            <a:endParaRPr lang="en-US" altLang="zh-CN" sz="2000" dirty="0"/>
          </a:p>
          <a:p>
            <a:r>
              <a:rPr lang="en-US" altLang="zh-CN" sz="2000" dirty="0" smtClean="0"/>
              <a:t>2.</a:t>
            </a:r>
            <a:r>
              <a:rPr lang="zh-CN" altLang="zh-CN" sz="2000" dirty="0" smtClean="0"/>
              <a:t>每个调制符号作为块馈送到子载波的</a:t>
            </a:r>
            <a:r>
              <a:rPr lang="en-US" altLang="zh-CN" sz="2000" dirty="0" smtClean="0"/>
              <a:t>OFDM</a:t>
            </a:r>
            <a:r>
              <a:rPr lang="zh-CN" altLang="zh-CN" sz="2000" dirty="0" smtClean="0"/>
              <a:t>调制器。</a:t>
            </a:r>
            <a:endParaRPr lang="en-US" altLang="zh-CN" sz="2000" dirty="0" smtClean="0"/>
          </a:p>
          <a:p>
            <a:endParaRPr lang="en-US" altLang="zh-CN" sz="2000" dirty="0" smtClean="0"/>
          </a:p>
          <a:p>
            <a:r>
              <a:rPr lang="en-US" altLang="zh-CN" sz="2000" dirty="0"/>
              <a:t>3</a:t>
            </a:r>
            <a:r>
              <a:rPr lang="en-US" altLang="zh-CN" sz="2000" dirty="0" smtClean="0"/>
              <a:t>.</a:t>
            </a:r>
            <a:r>
              <a:rPr lang="zh-CN" altLang="zh-CN" sz="2000" dirty="0" smtClean="0"/>
              <a:t>我们将每两个连续的块为一个单元进行调制。</a:t>
            </a:r>
            <a:endParaRPr lang="en-US" altLang="zh-CN" sz="2000" dirty="0" smtClean="0"/>
          </a:p>
          <a:p>
            <a:endParaRPr lang="en-US" altLang="zh-CN" sz="2000" dirty="0" smtClean="0"/>
          </a:p>
          <a:p>
            <a:r>
              <a:rPr lang="en-US" altLang="zh-CN" sz="2000" dirty="0"/>
              <a:t>4</a:t>
            </a:r>
            <a:r>
              <a:rPr lang="en-US" altLang="zh-CN" sz="2000" dirty="0" smtClean="0"/>
              <a:t>.</a:t>
            </a:r>
            <a:r>
              <a:rPr lang="zh-CN" altLang="zh-CN" sz="2000" dirty="0" smtClean="0"/>
              <a:t>在</a:t>
            </a:r>
            <a:r>
              <a:rPr lang="en-US" altLang="zh-CN" sz="2000" dirty="0" smtClean="0"/>
              <a:t>OFDM</a:t>
            </a:r>
            <a:r>
              <a:rPr lang="zh-CN" altLang="zh-CN" sz="2000" dirty="0" smtClean="0"/>
              <a:t>调制器中，第一块是逐点</a:t>
            </a:r>
            <a:r>
              <a:rPr lang="en-US" altLang="zh-CN" sz="2000" dirty="0" smtClean="0"/>
              <a:t>IDFT</a:t>
            </a:r>
            <a:r>
              <a:rPr lang="zh-CN" altLang="zh-CN" sz="2000" dirty="0" smtClean="0"/>
              <a:t>调制的，而第二块是逐点</a:t>
            </a:r>
            <a:r>
              <a:rPr lang="en-US" altLang="zh-CN" sz="2000" dirty="0" smtClean="0"/>
              <a:t>DFT</a:t>
            </a:r>
            <a:r>
              <a:rPr lang="zh-CN" altLang="zh-CN" sz="2000" dirty="0" smtClean="0"/>
              <a:t>调制的。每一个块的前面都有一个长度</a:t>
            </a:r>
            <a:r>
              <a:rPr lang="zh-CN" altLang="zh-CN" sz="2000" dirty="0" smtClean="0"/>
              <a:t>为</a:t>
            </a:r>
            <a:r>
              <a:rPr lang="en-US" altLang="zh-CN" sz="2000" dirty="0" err="1" smtClean="0"/>
              <a:t>lcp</a:t>
            </a:r>
            <a:r>
              <a:rPr lang="zh-CN" altLang="zh-CN" sz="2000" dirty="0" smtClean="0"/>
              <a:t>的</a:t>
            </a:r>
            <a:r>
              <a:rPr lang="zh-CN" altLang="zh-CN" sz="2000" dirty="0" smtClean="0"/>
              <a:t>循环前缀。所以每一个</a:t>
            </a:r>
            <a:r>
              <a:rPr lang="en-US" altLang="zh-CN" sz="2000" dirty="0" smtClean="0"/>
              <a:t>OFDM</a:t>
            </a:r>
            <a:r>
              <a:rPr lang="zh-CN" altLang="zh-CN" sz="2000" dirty="0" smtClean="0"/>
              <a:t>符号的长度都为</a:t>
            </a:r>
            <a:r>
              <a:rPr lang="en-US" altLang="zh-CN" sz="2000" dirty="0" smtClean="0"/>
              <a:t>L=</a:t>
            </a:r>
            <a:r>
              <a:rPr lang="en-US" altLang="zh-CN" sz="2000" dirty="0" err="1" smtClean="0"/>
              <a:t>N+lcp</a:t>
            </a:r>
            <a:r>
              <a:rPr lang="zh-CN" altLang="en-US" sz="2000" dirty="0" smtClean="0"/>
              <a:t>。</a:t>
            </a:r>
            <a:endParaRPr lang="en-US" altLang="zh-CN" sz="2000" dirty="0" smtClean="0"/>
          </a:p>
          <a:p>
            <a:endParaRPr lang="en-US" altLang="zh-CN" sz="2000" dirty="0"/>
          </a:p>
          <a:p>
            <a:r>
              <a:rPr lang="en-US" altLang="zh-CN" sz="2000" dirty="0"/>
              <a:t>5</a:t>
            </a:r>
            <a:r>
              <a:rPr lang="en-US" altLang="zh-CN" sz="2000" dirty="0" smtClean="0"/>
              <a:t>.</a:t>
            </a:r>
            <a:r>
              <a:rPr lang="zh-CN" altLang="zh-CN" sz="2000" dirty="0" smtClean="0"/>
              <a:t>最后，</a:t>
            </a:r>
            <a:r>
              <a:rPr lang="en-US" altLang="zh-CN" sz="2000" dirty="0" smtClean="0"/>
              <a:t>OFDM</a:t>
            </a:r>
            <a:r>
              <a:rPr lang="zh-CN" altLang="zh-CN" sz="2000" dirty="0" smtClean="0"/>
              <a:t>符号被广播到两个中继。假设</a:t>
            </a:r>
            <a:r>
              <a:rPr lang="en-US" altLang="zh-CN" sz="2000" dirty="0" smtClean="0"/>
              <a:t>CP</a:t>
            </a:r>
            <a:r>
              <a:rPr lang="zh-CN" altLang="zh-CN" sz="2000" dirty="0" smtClean="0"/>
              <a:t>长度不小于从中继节点到达目的地节点的信号的相对定时误差的最大值。</a:t>
            </a:r>
            <a:endParaRPr lang="zh-CN" altLang="zh-C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136</TotalTime>
  <Words>907</Words>
  <Application>Microsoft Office PowerPoint</Application>
  <PresentationFormat>全屏显示(4:3)</PresentationFormat>
  <Paragraphs>66</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都市</vt:lpstr>
      <vt:lpstr>异步协作通信系统的Alamouti时空传输方案 </vt:lpstr>
      <vt:lpstr>论文简介</vt:lpstr>
      <vt:lpstr>关键词1</vt:lpstr>
      <vt:lpstr>关键词2</vt:lpstr>
      <vt:lpstr>OFDM原理</vt:lpstr>
      <vt:lpstr>OFDM原理</vt:lpstr>
      <vt:lpstr>关键词3</vt:lpstr>
      <vt:lpstr>系统框架</vt:lpstr>
      <vt:lpstr>源节点</vt:lpstr>
      <vt:lpstr>中继节点的实现</vt:lpstr>
      <vt:lpstr>目的节点的实现</vt:lpstr>
      <vt:lpstr>仿真结果</vt:lpstr>
      <vt:lpstr>仿真结果</vt:lpstr>
    </vt:vector>
  </TitlesOfParts>
  <Company>SEU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异步协作通信系统的Alamouti时空传输方案 </dc:title>
  <dc:creator>蒋睿哲</dc:creator>
  <cp:lastModifiedBy>蒋睿哲</cp:lastModifiedBy>
  <cp:revision>9</cp:revision>
  <dcterms:created xsi:type="dcterms:W3CDTF">2018-12-26T13:22:57Z</dcterms:created>
  <dcterms:modified xsi:type="dcterms:W3CDTF">2018-12-29T08:18:46Z</dcterms:modified>
</cp:coreProperties>
</file>