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C5A8"/>
    <a:srgbClr val="FEAC95"/>
    <a:srgbClr val="FF6768"/>
    <a:srgbClr val="FFD0AF"/>
    <a:srgbClr val="FFAD96"/>
    <a:srgbClr val="7FA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3010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B3288-E45B-4DF2-A3E8-9B89D968938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83FFB-7097-4313-980E-AFBE7C333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325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83FFB-7097-4313-980E-AFBE7C3332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932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3740E-F983-4E36-B6F4-AF0F149C9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2082C0-F6C0-4FC1-94FC-918E5A737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0EBD53-3606-484A-B938-ADB5C54D2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C16C-48BC-403D-954D-9E0294357C2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7F72CE-346A-43AA-881D-F9473647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05D8E-53DD-40BF-9045-E85CC0F5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1CE2-5548-4C22-92B2-D2E862E1E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0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2BF5B-ED30-4079-AB35-499F0A7E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472166-D14C-4462-817F-FC193AEFC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EC27B-D99E-4758-B436-9E7D1ED5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C16C-48BC-403D-954D-9E0294357C2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347EB-23FC-4956-9967-3593D0B4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049B37-5471-4359-AECF-7CC1993C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1CE2-5548-4C22-92B2-D2E862E1E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38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DF065B-EF3D-4766-8825-1D6D2AF3F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8951FD-3BBC-495D-8D82-3B569F354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68113A-A688-4A9A-9DC3-F7B38B25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C16C-48BC-403D-954D-9E0294357C2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3C5B7-73BC-402B-9E3B-C06AB3A85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E12D3-4D71-43F2-B8A6-8B790DE6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1CE2-5548-4C22-92B2-D2E862E1E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10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0A3B9-B531-44A6-AB94-52ABEF1F7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4D6F05-C8E4-4649-9C66-4741051AB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E9983-6420-412D-8854-01C29C32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C16C-48BC-403D-954D-9E0294357C2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7BFF8-C136-4828-B9FE-034F02FC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0BA9AD-B6A5-43A5-B1E1-B54DD0BF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1CE2-5548-4C22-92B2-D2E862E1E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25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378D9-71BD-46B5-B4D5-721B90326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E4CDAB-F2B7-4C58-B074-9917AE438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D9DF3A-2C08-42B7-92E7-1C417270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C16C-48BC-403D-954D-9E0294357C2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C6564B-B8FD-4441-A9B9-65DAD3E2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0E716-0D0E-471D-83D1-A909BF7E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1CE2-5548-4C22-92B2-D2E862E1E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87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56D18-734D-47FC-81F6-A84FB872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4FB27-3E17-479F-8D56-D4C053665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DC3638-EFCD-46E4-BDF2-C0DE9B140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7A87EB-A8EE-4D4A-96A3-C28B5E12C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C16C-48BC-403D-954D-9E0294357C2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D91046-B0A6-4FF5-85E0-BA68DA16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2093E3-CF4F-4B3C-A42E-87A2EEB2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1CE2-5548-4C22-92B2-D2E862E1E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32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ED327-E9C2-4DD7-AA13-9195900A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70C218-73FA-48D9-99F1-AB3D04122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A535CB-23A0-4ABA-8BE8-0558FCAA0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3A0CC5-A623-4ABD-A399-463A44D1A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A3F610-16ED-4E00-80DF-9506722E6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4A2B79-5CD5-4750-9B29-D2EF5CE46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C16C-48BC-403D-954D-9E0294357C2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22E6A3-6F4C-4249-8353-FEAEC80C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325D8C-237D-4309-846A-999273B2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1CE2-5548-4C22-92B2-D2E862E1E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7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943AF-37A7-4DE9-AD62-C6C6E97FB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7B65BD-3619-487A-B2E5-DFA2A182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C16C-48BC-403D-954D-9E0294357C2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A8BA9D-DA5F-48A3-BF63-4FAEC410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8067EA-6E01-4DE5-A7B6-F9ADE219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1CE2-5548-4C22-92B2-D2E862E1E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30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0076A9-13F2-4E1A-891B-7ED2E5F8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C16C-48BC-403D-954D-9E0294357C2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D2D158-D69D-4F9E-8A3B-DD86680D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E5E87B-211C-443B-A87C-35A99A00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1CE2-5548-4C22-92B2-D2E862E1E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62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7F026-1E38-4349-AF69-992E53B30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735A9F-68F4-41E6-906B-2EB512AE2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B1C0EC-6DDA-4B2B-88E4-B27FBBF05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71F2B8-E1AF-4CAD-988F-91D2B5BA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C16C-48BC-403D-954D-9E0294357C2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D71E09-17C2-4001-86DC-C91B1371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FB1DC8-28A5-4C59-97EA-B652568A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1CE2-5548-4C22-92B2-D2E862E1E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95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0C5F5-0D95-4756-A3F6-5C73C587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060C24-5B1A-4B71-A19F-B2F7FFDFA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BE1F81-FE17-465D-BCEA-97D73C37D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1433DD-2AD8-428F-8FFE-6CF42BA4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C16C-48BC-403D-954D-9E0294357C2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16CDB1-1752-4BDC-B848-C61F5FC8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E3FE24-7D06-4352-B386-34E8AC84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1CE2-5548-4C22-92B2-D2E862E1E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14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8BF471-CA8A-45A3-8F65-2460B550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AAAA1E-69B8-4972-8691-56F451785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EAA7A-8FC2-4D69-870B-FE2C5FC26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2C16C-48BC-403D-954D-9E0294357C2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FE48AB-60D0-4B93-AD4D-9E4907323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DA1DA7-0BF1-4072-A1ED-45F68A17E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01CE2-5548-4C22-92B2-D2E862E1E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3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3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3C9B44EA-48E2-4F23-8E25-972022C4D536}"/>
              </a:ext>
            </a:extLst>
          </p:cNvPr>
          <p:cNvGrpSpPr/>
          <p:nvPr/>
        </p:nvGrpSpPr>
        <p:grpSpPr>
          <a:xfrm>
            <a:off x="4236720" y="1845211"/>
            <a:ext cx="7223760" cy="1919049"/>
            <a:chOff x="4236720" y="1845211"/>
            <a:chExt cx="7223760" cy="1919049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E98A294-F67C-4F3E-A1D5-F3EA0F2C14A7}"/>
                </a:ext>
              </a:extLst>
            </p:cNvPr>
            <p:cNvSpPr txBox="1"/>
            <p:nvPr/>
          </p:nvSpPr>
          <p:spPr>
            <a:xfrm>
              <a:off x="4236720" y="1845211"/>
              <a:ext cx="7223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CFC5A8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码分多址（</a:t>
              </a:r>
              <a:r>
                <a:rPr lang="en-US" altLang="zh-CN" sz="3600" b="1" dirty="0">
                  <a:solidFill>
                    <a:srgbClr val="CFC5A8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CDMA</a:t>
              </a:r>
              <a:r>
                <a:rPr lang="zh-CN" altLang="en-US" sz="3600" b="1" dirty="0">
                  <a:solidFill>
                    <a:srgbClr val="CFC5A8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）的</a:t>
              </a:r>
              <a:r>
                <a:rPr lang="en-US" altLang="zh-CN" sz="3600" b="1" dirty="0" err="1">
                  <a:solidFill>
                    <a:srgbClr val="CFC5A8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matlab</a:t>
              </a:r>
              <a:r>
                <a:rPr lang="zh-CN" altLang="en-US" sz="3600" b="1" dirty="0">
                  <a:solidFill>
                    <a:srgbClr val="CFC5A8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实现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009BF37-44E3-4C92-9AEB-A03461D93E55}"/>
                </a:ext>
              </a:extLst>
            </p:cNvPr>
            <p:cNvSpPr txBox="1"/>
            <p:nvPr/>
          </p:nvSpPr>
          <p:spPr>
            <a:xfrm>
              <a:off x="6654800" y="3241040"/>
              <a:ext cx="264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CFC5A8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04216744 </a:t>
              </a:r>
              <a:r>
                <a:rPr lang="zh-CN" altLang="en-US" sz="2800" b="1" dirty="0">
                  <a:solidFill>
                    <a:srgbClr val="CFC5A8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强科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77AFA343-E19D-4773-B8FD-951B1A1D1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2050"/>
            <a:ext cx="3228975" cy="952500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669F47D6-11DA-4087-8C2C-462A552DE21C}"/>
              </a:ext>
            </a:extLst>
          </p:cNvPr>
          <p:cNvGrpSpPr/>
          <p:nvPr/>
        </p:nvGrpSpPr>
        <p:grpSpPr>
          <a:xfrm>
            <a:off x="-8245633" y="0"/>
            <a:ext cx="11948160" cy="6858000"/>
            <a:chOff x="0" y="0"/>
            <a:chExt cx="11948160" cy="685800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F5ED1AA2-FDA1-41E3-93C1-A5BF6D6D3AE6}"/>
                </a:ext>
              </a:extLst>
            </p:cNvPr>
            <p:cNvGrpSpPr/>
            <p:nvPr/>
          </p:nvGrpSpPr>
          <p:grpSpPr>
            <a:xfrm>
              <a:off x="0" y="0"/>
              <a:ext cx="11948160" cy="6858000"/>
              <a:chOff x="0" y="0"/>
              <a:chExt cx="11948160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5406594C-560E-4346-8886-59C86B55DAFF}"/>
                  </a:ext>
                </a:extLst>
              </p:cNvPr>
              <p:cNvGrpSpPr/>
              <p:nvPr/>
            </p:nvGrpSpPr>
            <p:grpSpPr>
              <a:xfrm>
                <a:off x="0" y="0"/>
                <a:ext cx="11948160" cy="6858000"/>
                <a:chOff x="0" y="0"/>
                <a:chExt cx="11948160" cy="6858000"/>
              </a:xfrm>
            </p:grpSpPr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8C5BF5EB-1A27-4D7D-A268-2945861CB5F5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226800" cy="6858000"/>
                </a:xfrm>
                <a:prstGeom prst="rect">
                  <a:avLst/>
                </a:prstGeom>
                <a:solidFill>
                  <a:srgbClr val="CFC5A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矩形: 圆顶角 10">
                  <a:extLst>
                    <a:ext uri="{FF2B5EF4-FFF2-40B4-BE49-F238E27FC236}">
                      <a16:creationId xmlns:a16="http://schemas.microsoft.com/office/drawing/2014/main" id="{143ED98F-8C28-4C60-BAB0-0711C6C7C0AD}"/>
                    </a:ext>
                  </a:extLst>
                </p:cNvPr>
                <p:cNvSpPr/>
                <p:nvPr/>
              </p:nvSpPr>
              <p:spPr>
                <a:xfrm rot="5400000">
                  <a:off x="11127740" y="4565690"/>
                  <a:ext cx="919480" cy="721360"/>
                </a:xfrm>
                <a:prstGeom prst="round2SameRect">
                  <a:avLst/>
                </a:prstGeom>
                <a:solidFill>
                  <a:srgbClr val="CFC5A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AB833B0-6F95-4A63-ABD0-CE189D74F13A}"/>
                  </a:ext>
                </a:extLst>
              </p:cNvPr>
              <p:cNvSpPr txBox="1"/>
              <p:nvPr/>
            </p:nvSpPr>
            <p:spPr>
              <a:xfrm>
                <a:off x="11226800" y="4385350"/>
                <a:ext cx="7213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400" dirty="0">
                    <a:solidFill>
                      <a:srgbClr val="7FA39A"/>
                    </a:solidFill>
                    <a:latin typeface="Bodoni MT Black" panose="02070A03080606020203" pitchFamily="18" charset="0"/>
                  </a:rPr>
                  <a:t>A</a:t>
                </a:r>
                <a:endParaRPr lang="zh-CN" altLang="en-US" sz="5400" dirty="0">
                  <a:solidFill>
                    <a:srgbClr val="7FA39A"/>
                  </a:solidFill>
                  <a:latin typeface="Bodoni MT Black" panose="02070A03080606020203" pitchFamily="18" charset="0"/>
                </a:endParaRPr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82882BB-877C-4272-B273-C5076930973F}"/>
                </a:ext>
              </a:extLst>
            </p:cNvPr>
            <p:cNvSpPr txBox="1"/>
            <p:nvPr/>
          </p:nvSpPr>
          <p:spPr>
            <a:xfrm>
              <a:off x="4368720" y="1492251"/>
              <a:ext cx="5858987" cy="381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    </a:t>
              </a:r>
              <a:r>
                <a:rPr lang="zh-CN" altLang="zh-CN" sz="2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码分多址系统为每个用户分配了各自特定的地址码，利用公共信道来传输信息；</a:t>
              </a:r>
              <a:r>
                <a:rPr lang="en-US" altLang="zh-CN" sz="2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CDMA </a:t>
              </a:r>
              <a:r>
                <a:rPr lang="zh-CN" altLang="zh-CN" sz="2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系统的地址码相互具有准正交性，以区别地址，而在频率、时间和空间上都可能重叠；系统的接收端必须有完全一致的本地地址码，才能对接收的信号进行相关检测。</a:t>
              </a:r>
            </a:p>
            <a:p>
              <a:endParaRPr lang="zh-CN" altLang="en-US" dirty="0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CCC0258-5CD8-4F8E-BE1C-C7E5E63EC072}"/>
              </a:ext>
            </a:extLst>
          </p:cNvPr>
          <p:cNvGrpSpPr/>
          <p:nvPr/>
        </p:nvGrpSpPr>
        <p:grpSpPr>
          <a:xfrm>
            <a:off x="-9154160" y="0"/>
            <a:ext cx="11948160" cy="6858000"/>
            <a:chOff x="-2214880" y="156567"/>
            <a:chExt cx="11948160" cy="6858000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7405D6E-7F40-48EE-98D7-E29F4511C140}"/>
                </a:ext>
              </a:extLst>
            </p:cNvPr>
            <p:cNvGrpSpPr/>
            <p:nvPr/>
          </p:nvGrpSpPr>
          <p:grpSpPr>
            <a:xfrm>
              <a:off x="-2214880" y="156567"/>
              <a:ext cx="11948160" cy="6858000"/>
              <a:chOff x="-741680" y="0"/>
              <a:chExt cx="11948160" cy="6858000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5DA0BE85-C43E-4AC6-9067-5F43DA9FFCF3}"/>
                  </a:ext>
                </a:extLst>
              </p:cNvPr>
              <p:cNvGrpSpPr/>
              <p:nvPr/>
            </p:nvGrpSpPr>
            <p:grpSpPr>
              <a:xfrm>
                <a:off x="-741680" y="0"/>
                <a:ext cx="11948160" cy="6858000"/>
                <a:chOff x="0" y="0"/>
                <a:chExt cx="11948160" cy="6858000"/>
              </a:xfrm>
              <a:solidFill>
                <a:srgbClr val="FFD0AF"/>
              </a:solidFill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22726BC9-A39E-44EF-B5A4-B99F4EAB7172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1948160" cy="6858000"/>
                  <a:chOff x="0" y="0"/>
                  <a:chExt cx="11948160" cy="6858000"/>
                </a:xfrm>
                <a:grpFill/>
              </p:grpSpPr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0C6CD322-DB1E-4D57-BE2A-6AAD5E84230D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1226800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矩形: 圆顶角 24">
                    <a:extLst>
                      <a:ext uri="{FF2B5EF4-FFF2-40B4-BE49-F238E27FC236}">
                        <a16:creationId xmlns:a16="http://schemas.microsoft.com/office/drawing/2014/main" id="{1D87D6E3-17DD-465F-938F-86C69CBAA0A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1127740" y="3609340"/>
                    <a:ext cx="919480" cy="721360"/>
                  </a:xfrm>
                  <a:prstGeom prst="round2Same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3D1037A-A2EB-4B1A-B4BD-F1F2D30276DC}"/>
                    </a:ext>
                  </a:extLst>
                </p:cNvPr>
                <p:cNvSpPr txBox="1"/>
                <p:nvPr/>
              </p:nvSpPr>
              <p:spPr>
                <a:xfrm>
                  <a:off x="11226800" y="3429000"/>
                  <a:ext cx="721360" cy="92333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5400" dirty="0">
                      <a:solidFill>
                        <a:srgbClr val="CFC5A8"/>
                      </a:solidFill>
                      <a:latin typeface="Bodoni MT Black" panose="02070A03080606020203" pitchFamily="18" charset="0"/>
                    </a:rPr>
                    <a:t>B</a:t>
                  </a:r>
                  <a:endParaRPr lang="zh-CN" altLang="en-US" sz="5400" dirty="0">
                    <a:solidFill>
                      <a:srgbClr val="CFC5A8"/>
                    </a:solidFill>
                    <a:latin typeface="Bodoni MT Black" panose="02070A03080606020203" pitchFamily="18" charset="0"/>
                  </a:endParaRPr>
                </a:p>
              </p:txBody>
            </p:sp>
          </p:grp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6860709-07A1-4E19-820C-386F00B3CAE6}"/>
                  </a:ext>
                </a:extLst>
              </p:cNvPr>
              <p:cNvSpPr txBox="1"/>
              <p:nvPr/>
            </p:nvSpPr>
            <p:spPr>
              <a:xfrm>
                <a:off x="2306320" y="629920"/>
                <a:ext cx="7142480" cy="254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</p:grpSp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BC2FD3E0-3AA3-42E4-8704-60C4762B4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4002" y="3945553"/>
              <a:ext cx="3381375" cy="1533525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029EB426-EF92-42D8-B6AD-21C467951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0640" y="761404"/>
              <a:ext cx="3848100" cy="1952625"/>
            </a:xfrm>
            <a:prstGeom prst="rect">
              <a:avLst/>
            </a:prstGeom>
          </p:spPr>
        </p:pic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B4DDE8E-C0BC-44A8-8551-99394B59E1C3}"/>
              </a:ext>
            </a:extLst>
          </p:cNvPr>
          <p:cNvGrpSpPr/>
          <p:nvPr/>
        </p:nvGrpSpPr>
        <p:grpSpPr>
          <a:xfrm>
            <a:off x="-10062687" y="0"/>
            <a:ext cx="11948160" cy="6858000"/>
            <a:chOff x="-1737360" y="0"/>
            <a:chExt cx="11948160" cy="6858000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756ED3A-D23A-49F0-8A24-E5B189BB009D}"/>
                </a:ext>
              </a:extLst>
            </p:cNvPr>
            <p:cNvGrpSpPr/>
            <p:nvPr/>
          </p:nvGrpSpPr>
          <p:grpSpPr>
            <a:xfrm>
              <a:off x="-1737360" y="0"/>
              <a:ext cx="11948160" cy="6858000"/>
              <a:chOff x="0" y="0"/>
              <a:chExt cx="11948160" cy="6858000"/>
            </a:xfrm>
            <a:solidFill>
              <a:srgbClr val="FFAD96"/>
            </a:solidFill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6F6343C-BDD4-41C6-BD23-F555F2E94366}"/>
                  </a:ext>
                </a:extLst>
              </p:cNvPr>
              <p:cNvGrpSpPr/>
              <p:nvPr/>
            </p:nvGrpSpPr>
            <p:grpSpPr>
              <a:xfrm>
                <a:off x="0" y="0"/>
                <a:ext cx="11948160" cy="6858000"/>
                <a:chOff x="0" y="0"/>
                <a:chExt cx="11948160" cy="6858000"/>
              </a:xfrm>
              <a:grpFill/>
            </p:grpSpPr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65DE9027-6316-4B41-A431-B321697B19D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2268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: 圆顶角 29">
                  <a:extLst>
                    <a:ext uri="{FF2B5EF4-FFF2-40B4-BE49-F238E27FC236}">
                      <a16:creationId xmlns:a16="http://schemas.microsoft.com/office/drawing/2014/main" id="{6F41833E-E7C3-408D-875C-CBFDC727CD0E}"/>
                    </a:ext>
                  </a:extLst>
                </p:cNvPr>
                <p:cNvSpPr/>
                <p:nvPr/>
              </p:nvSpPr>
              <p:spPr>
                <a:xfrm rot="5400000">
                  <a:off x="11127740" y="2608580"/>
                  <a:ext cx="919480" cy="721360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1E2A8A9-0623-488A-9D12-5A321C2B7450}"/>
                  </a:ext>
                </a:extLst>
              </p:cNvPr>
              <p:cNvSpPr txBox="1"/>
              <p:nvPr/>
            </p:nvSpPr>
            <p:spPr>
              <a:xfrm>
                <a:off x="11226800" y="2428240"/>
                <a:ext cx="721360" cy="9233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400" dirty="0">
                    <a:solidFill>
                      <a:srgbClr val="FFD0AF"/>
                    </a:solidFill>
                    <a:latin typeface="Bodoni MT Black" panose="02070A03080606020203" pitchFamily="18" charset="0"/>
                  </a:rPr>
                  <a:t>C</a:t>
                </a:r>
                <a:endParaRPr lang="zh-CN" altLang="en-US" sz="5400" dirty="0">
                  <a:solidFill>
                    <a:srgbClr val="FFD0AF"/>
                  </a:solidFill>
                  <a:latin typeface="Bodoni MT Black" panose="02070A03080606020203" pitchFamily="18" charset="0"/>
                </a:endParaRPr>
              </a:p>
            </p:txBody>
          </p:sp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B3C24D0-C47A-4087-BACD-12144E59E08E}"/>
                </a:ext>
              </a:extLst>
            </p:cNvPr>
            <p:cNvSpPr txBox="1"/>
            <p:nvPr/>
          </p:nvSpPr>
          <p:spPr>
            <a:xfrm>
              <a:off x="2697400" y="591353"/>
              <a:ext cx="3322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err="1">
                  <a:solidFill>
                    <a:schemeClr val="bg1">
                      <a:lumMod val="9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Matlab</a:t>
              </a:r>
              <a:r>
                <a:rPr lang="zh-CN" altLang="en-US" sz="2800" b="1" dirty="0">
                  <a:solidFill>
                    <a:schemeClr val="bg1">
                      <a:lumMod val="9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仿真步骤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D5E06277-8FAC-46B0-9128-98E5769E8965}"/>
                </a:ext>
              </a:extLst>
            </p:cNvPr>
            <p:cNvSpPr txBox="1"/>
            <p:nvPr/>
          </p:nvSpPr>
          <p:spPr>
            <a:xfrm>
              <a:off x="2245360" y="1508760"/>
              <a:ext cx="547624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>
                      <a:lumMod val="9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3600" dirty="0">
                  <a:solidFill>
                    <a:schemeClr val="bg1">
                      <a:lumMod val="9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、生成用户序列</a:t>
              </a:r>
              <a:endParaRPr lang="en-US" altLang="zh-CN" sz="36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3600" dirty="0">
                  <a:solidFill>
                    <a:schemeClr val="bg1">
                      <a:lumMod val="9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3600" dirty="0">
                  <a:solidFill>
                    <a:schemeClr val="bg1">
                      <a:lumMod val="9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、直接序列扩频</a:t>
              </a:r>
              <a:endParaRPr lang="en-US" altLang="zh-CN" sz="36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3600" dirty="0">
                  <a:solidFill>
                    <a:schemeClr val="bg1">
                      <a:lumMod val="9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r>
                <a:rPr lang="zh-CN" altLang="en-US" sz="3600" dirty="0">
                  <a:solidFill>
                    <a:schemeClr val="bg1">
                      <a:lumMod val="9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、</a:t>
              </a:r>
              <a:r>
                <a:rPr lang="en-US" altLang="zh-CN" sz="3600" dirty="0">
                  <a:solidFill>
                    <a:schemeClr val="bg1">
                      <a:lumMod val="9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BPSK</a:t>
              </a:r>
              <a:r>
                <a:rPr lang="zh-CN" altLang="en-US" sz="3600" dirty="0">
                  <a:solidFill>
                    <a:schemeClr val="bg1">
                      <a:lumMod val="9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调制</a:t>
              </a:r>
              <a:endParaRPr lang="en-US" altLang="zh-CN" sz="36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3600" dirty="0">
                  <a:solidFill>
                    <a:schemeClr val="bg1">
                      <a:lumMod val="9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4</a:t>
              </a:r>
              <a:r>
                <a:rPr lang="zh-CN" altLang="en-US" sz="3600" dirty="0">
                  <a:solidFill>
                    <a:schemeClr val="bg1">
                      <a:lumMod val="9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、加入高斯白噪声</a:t>
              </a:r>
              <a:endParaRPr lang="en-US" altLang="zh-CN" sz="36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3600" dirty="0">
                  <a:solidFill>
                    <a:schemeClr val="bg1">
                      <a:lumMod val="9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5</a:t>
              </a:r>
              <a:r>
                <a:rPr lang="zh-CN" altLang="en-US" sz="3600" dirty="0">
                  <a:solidFill>
                    <a:schemeClr val="bg1">
                      <a:lumMod val="9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、</a:t>
              </a:r>
              <a:r>
                <a:rPr lang="en-US" altLang="zh-CN" sz="3600" dirty="0" err="1">
                  <a:solidFill>
                    <a:schemeClr val="bg1">
                      <a:lumMod val="9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BPSk</a:t>
              </a:r>
              <a:r>
                <a:rPr lang="zh-CN" altLang="en-US" sz="3600" dirty="0">
                  <a:solidFill>
                    <a:schemeClr val="bg1">
                      <a:lumMod val="9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解调</a:t>
              </a:r>
              <a:endParaRPr lang="en-US" altLang="zh-CN" sz="36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3600" dirty="0">
                  <a:solidFill>
                    <a:schemeClr val="bg1">
                      <a:lumMod val="9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6</a:t>
              </a:r>
              <a:r>
                <a:rPr lang="zh-CN" altLang="en-US" sz="3600" dirty="0">
                  <a:solidFill>
                    <a:schemeClr val="bg1">
                      <a:lumMod val="9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、解扩</a:t>
              </a:r>
              <a:endParaRPr lang="en-US" altLang="zh-CN" sz="36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3600" dirty="0">
                  <a:solidFill>
                    <a:schemeClr val="bg1">
                      <a:lumMod val="9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7</a:t>
              </a:r>
              <a:r>
                <a:rPr lang="zh-CN" altLang="en-US" sz="3600" dirty="0">
                  <a:solidFill>
                    <a:schemeClr val="bg1">
                      <a:lumMod val="9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、计算误码率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01319340-94CB-4345-AC3B-6F8FFC731C35}"/>
              </a:ext>
            </a:extLst>
          </p:cNvPr>
          <p:cNvGrpSpPr/>
          <p:nvPr/>
        </p:nvGrpSpPr>
        <p:grpSpPr>
          <a:xfrm>
            <a:off x="-10922000" y="0"/>
            <a:ext cx="11948160" cy="6858000"/>
            <a:chOff x="-2442210" y="0"/>
            <a:chExt cx="11948160" cy="6858000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1E8FFF4-3A23-4908-90A7-E1188159FBA0}"/>
                </a:ext>
              </a:extLst>
            </p:cNvPr>
            <p:cNvGrpSpPr/>
            <p:nvPr/>
          </p:nvGrpSpPr>
          <p:grpSpPr>
            <a:xfrm>
              <a:off x="-2442210" y="0"/>
              <a:ext cx="11948160" cy="6858000"/>
              <a:chOff x="0" y="0"/>
              <a:chExt cx="11948160" cy="6858000"/>
            </a:xfrm>
            <a:solidFill>
              <a:srgbClr val="FF6768"/>
            </a:solidFill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7D915C92-6AA2-4F33-A5F4-D724F8FF49D3}"/>
                  </a:ext>
                </a:extLst>
              </p:cNvPr>
              <p:cNvGrpSpPr/>
              <p:nvPr/>
            </p:nvGrpSpPr>
            <p:grpSpPr>
              <a:xfrm>
                <a:off x="0" y="0"/>
                <a:ext cx="11948160" cy="6858000"/>
                <a:chOff x="0" y="0"/>
                <a:chExt cx="11948160" cy="6858000"/>
              </a:xfrm>
              <a:grpFill/>
            </p:grpSpPr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1A16F22D-77BC-44B1-A6B3-824957A88F37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2268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矩形: 圆顶角 34">
                  <a:extLst>
                    <a:ext uri="{FF2B5EF4-FFF2-40B4-BE49-F238E27FC236}">
                      <a16:creationId xmlns:a16="http://schemas.microsoft.com/office/drawing/2014/main" id="{E5360B94-4A27-445E-8559-15ECE3E337AF}"/>
                    </a:ext>
                  </a:extLst>
                </p:cNvPr>
                <p:cNvSpPr/>
                <p:nvPr/>
              </p:nvSpPr>
              <p:spPr>
                <a:xfrm rot="5400000">
                  <a:off x="11127740" y="1607820"/>
                  <a:ext cx="919480" cy="721360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43E7C6F-3013-4B32-8054-938221C4FCFD}"/>
                  </a:ext>
                </a:extLst>
              </p:cNvPr>
              <p:cNvSpPr txBox="1"/>
              <p:nvPr/>
            </p:nvSpPr>
            <p:spPr>
              <a:xfrm>
                <a:off x="11226800" y="1427480"/>
                <a:ext cx="721360" cy="9233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400" dirty="0">
                    <a:solidFill>
                      <a:srgbClr val="FEAC95"/>
                    </a:solidFill>
                    <a:latin typeface="Bodoni MT Black" panose="02070A03080606020203" pitchFamily="18" charset="0"/>
                  </a:rPr>
                  <a:t>D</a:t>
                </a:r>
                <a:endParaRPr lang="zh-CN" altLang="en-US" sz="5400" dirty="0">
                  <a:solidFill>
                    <a:srgbClr val="FEAC95"/>
                  </a:solidFill>
                  <a:latin typeface="Bodoni MT Black" panose="02070A03080606020203" pitchFamily="18" charset="0"/>
                </a:endParaRPr>
              </a:p>
            </p:txBody>
          </p:sp>
        </p:grpSp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E321EFF0-CD53-42DB-9E00-B400228DBD7D}"/>
                </a:ext>
              </a:extLst>
            </p:cNvPr>
            <p:cNvPicPr/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7" r="23376" b="22424"/>
            <a:stretch/>
          </p:blipFill>
          <p:spPr bwMode="auto">
            <a:xfrm>
              <a:off x="2225833" y="264160"/>
              <a:ext cx="4215607" cy="266192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168C296E-0508-4F6C-AAC4-4B5240DE108E}"/>
                </a:ext>
              </a:extLst>
            </p:cNvPr>
            <p:cNvPicPr/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" t="-693" r="25715" b="22425"/>
            <a:stretch/>
          </p:blipFill>
          <p:spPr bwMode="auto">
            <a:xfrm>
              <a:off x="2254250" y="3190240"/>
              <a:ext cx="4187190" cy="2893536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3058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0.62487 0 " pathEditMode="relative" rAng="0" ptsTypes="AA">
                                      <p:cBhvr>
                                        <p:cTn id="11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 L 0.64284 0 " pathEditMode="relative" rAng="0" ptsTypes="AA">
                                      <p:cBhvr>
                                        <p:cTn id="15" dur="1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0.66003 0 " pathEditMode="relative" rAng="0" ptsTypes="AA">
                                      <p:cBhvr>
                                        <p:cTn id="19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0.67878 0 " pathEditMode="relative" rAng="0" ptsTypes="AA">
                                      <p:cBhvr>
                                        <p:cTn id="23" dur="1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113</Words>
  <Application>Microsoft Office PowerPoint</Application>
  <PresentationFormat>宽屏</PresentationFormat>
  <Paragraphs>16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楷体</vt:lpstr>
      <vt:lpstr>Arial</vt:lpstr>
      <vt:lpstr>Bodoni MT Black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qiangke</dc:creator>
  <cp:lastModifiedBy>qiangke</cp:lastModifiedBy>
  <cp:revision>14</cp:revision>
  <dcterms:created xsi:type="dcterms:W3CDTF">2018-12-26T14:29:54Z</dcterms:created>
  <dcterms:modified xsi:type="dcterms:W3CDTF">2018-12-26T15:47:04Z</dcterms:modified>
</cp:coreProperties>
</file>