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7" r:id="rId2"/>
    <p:sldId id="258" r:id="rId3"/>
    <p:sldId id="259" r:id="rId4"/>
    <p:sldId id="260" r:id="rId5"/>
    <p:sldId id="283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7" r:id="rId17"/>
    <p:sldId id="276" r:id="rId18"/>
    <p:sldId id="268" r:id="rId19"/>
    <p:sldId id="272" r:id="rId20"/>
    <p:sldId id="273" r:id="rId21"/>
    <p:sldId id="274" r:id="rId22"/>
    <p:sldId id="278" r:id="rId23"/>
    <p:sldId id="284" r:id="rId24"/>
    <p:sldId id="279" r:id="rId25"/>
    <p:sldId id="280" r:id="rId26"/>
    <p:sldId id="281" r:id="rId27"/>
    <p:sldId id="282" r:id="rId28"/>
    <p:sldId id="286" r:id="rId29"/>
    <p:sldId id="285" r:id="rId30"/>
    <p:sldId id="287" r:id="rId31"/>
    <p:sldId id="288" r:id="rId32"/>
    <p:sldId id="332" r:id="rId33"/>
    <p:sldId id="289" r:id="rId34"/>
    <p:sldId id="291" r:id="rId35"/>
    <p:sldId id="290" r:id="rId36"/>
    <p:sldId id="292" r:id="rId37"/>
    <p:sldId id="293" r:id="rId38"/>
    <p:sldId id="294" r:id="rId39"/>
    <p:sldId id="295" r:id="rId40"/>
    <p:sldId id="296" r:id="rId41"/>
    <p:sldId id="298" r:id="rId42"/>
    <p:sldId id="297" r:id="rId43"/>
    <p:sldId id="299" r:id="rId44"/>
    <p:sldId id="325" r:id="rId45"/>
    <p:sldId id="300" r:id="rId46"/>
    <p:sldId id="301" r:id="rId47"/>
    <p:sldId id="309" r:id="rId48"/>
    <p:sldId id="310" r:id="rId49"/>
    <p:sldId id="302" r:id="rId50"/>
    <p:sldId id="303" r:id="rId51"/>
    <p:sldId id="305" r:id="rId52"/>
    <p:sldId id="306" r:id="rId53"/>
    <p:sldId id="331" r:id="rId54"/>
    <p:sldId id="307" r:id="rId55"/>
    <p:sldId id="308" r:id="rId56"/>
    <p:sldId id="311" r:id="rId57"/>
    <p:sldId id="312" r:id="rId58"/>
    <p:sldId id="313" r:id="rId59"/>
    <p:sldId id="316" r:id="rId60"/>
    <p:sldId id="314" r:id="rId61"/>
    <p:sldId id="317" r:id="rId62"/>
    <p:sldId id="315" r:id="rId63"/>
    <p:sldId id="318" r:id="rId64"/>
    <p:sldId id="319" r:id="rId65"/>
    <p:sldId id="320" r:id="rId66"/>
    <p:sldId id="321" r:id="rId67"/>
    <p:sldId id="322" r:id="rId68"/>
    <p:sldId id="324" r:id="rId69"/>
    <p:sldId id="323" r:id="rId70"/>
    <p:sldId id="326" r:id="rId71"/>
    <p:sldId id="327" r:id="rId72"/>
    <p:sldId id="329" r:id="rId73"/>
    <p:sldId id="330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santo Deb" initials="PD" lastIdx="1" clrIdx="0">
    <p:extLst>
      <p:ext uri="{19B8F6BF-5375-455C-9EA6-DF929625EA0E}">
        <p15:presenceInfo xmlns:p15="http://schemas.microsoft.com/office/powerpoint/2012/main" userId="Prosanto De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D2DEEF"/>
    <a:srgbClr val="EAEFF7"/>
    <a:srgbClr val="0000CC"/>
    <a:srgbClr val="96969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9E698-C3C0-4221-918F-D598CCB288A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939A4-59F4-4A75-AAC6-FB792E54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24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939A4-59F4-4A75-AAC6-FB792E5478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939A4-59F4-4A75-AAC6-FB792E5478D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04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939A4-59F4-4A75-AAC6-FB792E5478D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78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939A4-59F4-4A75-AAC6-FB792E5478D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37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939A4-59F4-4A75-AAC6-FB792E5478D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89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939A4-59F4-4A75-AAC6-FB792E5478D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86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5939A4-59F4-4A75-AAC6-FB792E5478D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2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1DF4-1480-4793-A055-4153A5D4CD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FDC4-AB29-4D18-A385-978F6FDE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0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1DF4-1480-4793-A055-4153A5D4CD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FDC4-AB29-4D18-A385-978F6FDE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2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1DF4-1480-4793-A055-4153A5D4CD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FDC4-AB29-4D18-A385-978F6FDE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7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1DF4-1480-4793-A055-4153A5D4CD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FDC4-AB29-4D18-A385-978F6FDE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4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1DF4-1480-4793-A055-4153A5D4CD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FDC4-AB29-4D18-A385-978F6FDE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1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1DF4-1480-4793-A055-4153A5D4CD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FDC4-AB29-4D18-A385-978F6FDE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1DF4-1480-4793-A055-4153A5D4CD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FDC4-AB29-4D18-A385-978F6FDE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1DF4-1480-4793-A055-4153A5D4CD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FDC4-AB29-4D18-A385-978F6FDE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4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1DF4-1480-4793-A055-4153A5D4CD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FDC4-AB29-4D18-A385-978F6FDE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7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1DF4-1480-4793-A055-4153A5D4CD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FDC4-AB29-4D18-A385-978F6FDE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7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1DF4-1480-4793-A055-4153A5D4CD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FDC4-AB29-4D18-A385-978F6FDE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6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B1DF4-1480-4793-A055-4153A5D4CD0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8FDC4-AB29-4D18-A385-978F6FDE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9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symbols.com/copyrigh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fsymbols.com/copyright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symbols.com/copyrigh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fsymbols.com/copyrigh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fsymbols.com/copyrigh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fsymbols.com/copyrigh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fsymbols.com/copyrigh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fsymbols.com/copyrigh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fsymbols.com/copyrigh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fsymbols.com/copyrigh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symbols.com/copyright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2423746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Home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27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IIT LIBRARY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7352" y="101548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Home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4290" y="1015484"/>
            <a:ext cx="10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Librarian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9206" y="101548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Admin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83853" y="101548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81724" y="1015484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Register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36665" y="10154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98974" y="2409093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Looking for your desired book? Search Now!!!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725" y="2489483"/>
            <a:ext cx="412184" cy="4121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5228" y="5469559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484906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802124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534841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75228" y="290499"/>
            <a:ext cx="3788954" cy="443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mtClean="0">
                <a:latin typeface="Arial Black" panose="020B0A04020102020204" pitchFamily="34" charset="0"/>
              </a:rPr>
              <a:t>Registration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19041" y="824328"/>
            <a:ext cx="264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your phone number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512276" y="1193660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436625" y="1584066"/>
            <a:ext cx="274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your email address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512276" y="1935814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548831" y="2482490"/>
            <a:ext cx="2143938" cy="617220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Register as Student</a:t>
            </a:r>
            <a:endParaRPr lang="en-US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3918357" y="2482490"/>
            <a:ext cx="2143938" cy="6172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66"/>
                </a:solidFill>
              </a:rPr>
              <a:t>Register as Teacher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98585" y="2482490"/>
            <a:ext cx="2143938" cy="617220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Register as Officer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8476529" y="2500464"/>
            <a:ext cx="2143938" cy="617220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Register as Staff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55596" y="3212260"/>
            <a:ext cx="274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your pin number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548831" y="3581592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63001" y="4004354"/>
            <a:ext cx="274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your password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556236" y="4373686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556236" y="4879385"/>
            <a:ext cx="3015764" cy="293811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Registration Request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59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5228" y="5469559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484906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802124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534841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75228" y="290499"/>
            <a:ext cx="3788954" cy="443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mtClean="0">
                <a:latin typeface="Arial Black" panose="020B0A04020102020204" pitchFamily="34" charset="0"/>
              </a:rPr>
              <a:t>Registration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19041" y="824328"/>
            <a:ext cx="264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your phone number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512276" y="1193660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436625" y="1584066"/>
            <a:ext cx="274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your email address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512276" y="1935814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548831" y="2482490"/>
            <a:ext cx="2143938" cy="617220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Register as Student</a:t>
            </a:r>
            <a:endParaRPr lang="en-US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3918357" y="2482490"/>
            <a:ext cx="2143938" cy="617220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Register as Teacher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98585" y="2482490"/>
            <a:ext cx="2143938" cy="6172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66"/>
                </a:solidFill>
              </a:rPr>
              <a:t>Register as Officer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476529" y="2500464"/>
            <a:ext cx="2143938" cy="617220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Register as Staff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55596" y="3212260"/>
            <a:ext cx="274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your pin number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548831" y="3581592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63001" y="4004354"/>
            <a:ext cx="274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your password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556236" y="4373686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556236" y="4879385"/>
            <a:ext cx="3015764" cy="293811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Registration Request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45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5228" y="5478351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493698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810916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543633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75228" y="290499"/>
            <a:ext cx="3788954" cy="443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mtClean="0">
                <a:latin typeface="Arial Black" panose="020B0A04020102020204" pitchFamily="34" charset="0"/>
              </a:rPr>
              <a:t>Registration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19041" y="824328"/>
            <a:ext cx="264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your phone number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512276" y="1193660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436625" y="1584066"/>
            <a:ext cx="274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your email address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512276" y="1935814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548831" y="2482490"/>
            <a:ext cx="2143938" cy="617220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Register as Student</a:t>
            </a:r>
            <a:endParaRPr lang="en-US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3918357" y="2482490"/>
            <a:ext cx="2143938" cy="617220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Register as Teacher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98585" y="2482490"/>
            <a:ext cx="2143938" cy="617220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Register as Officer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8476529" y="2500464"/>
            <a:ext cx="2143938" cy="6172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66"/>
                </a:solidFill>
              </a:rPr>
              <a:t>Register as Staff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55596" y="3212260"/>
            <a:ext cx="274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your pin number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548831" y="3581592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63001" y="4004354"/>
            <a:ext cx="274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your password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556236" y="4373686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556236" y="4879385"/>
            <a:ext cx="3015764" cy="293811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Registration Request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42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3548364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User Home </a:t>
            </a:r>
            <a:r>
              <a:rPr lang="en-US" sz="2800" b="1" dirty="0" smtClean="0">
                <a:latin typeface="Arial Black" panose="020B0A04020102020204" pitchFamily="34" charset="0"/>
              </a:rPr>
              <a:t>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1820" y="1015539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 Request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22716" y="101553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83036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14227" y="1006692"/>
            <a:ext cx="181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Borrowed Books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2998974" y="2409093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Looking for your desired book? Search Now!!!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725" y="2489483"/>
            <a:ext cx="412184" cy="41218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81054" y="1015539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00983" y="100669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Home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00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3548364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User Home </a:t>
            </a:r>
            <a:r>
              <a:rPr lang="en-US" sz="2800" b="1" dirty="0" smtClean="0">
                <a:latin typeface="Arial Black" panose="020B0A04020102020204" pitchFamily="34" charset="0"/>
              </a:rPr>
              <a:t>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2998974" y="2409093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Discrete Mathematics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725" y="2489483"/>
            <a:ext cx="412184" cy="41218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251820" y="1015539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 Request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22716" y="101553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83036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14227" y="1006692"/>
            <a:ext cx="181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Borrowed Books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81054" y="1015539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00983" y="100669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Home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98974" y="1960688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Discrete Mathematics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725" y="2041078"/>
            <a:ext cx="412184" cy="4121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640188"/>
              </p:ext>
            </p:extLst>
          </p:nvPr>
        </p:nvGraphicFramePr>
        <p:xfrm>
          <a:off x="2072362" y="302468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516755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72838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8685911"/>
                    </a:ext>
                  </a:extLst>
                </a:gridCol>
                <a:gridCol w="1790392">
                  <a:extLst>
                    <a:ext uri="{9D8B030D-6E8A-4147-A177-3AD203B41FA5}">
                      <a16:colId xmlns:a16="http://schemas.microsoft.com/office/drawing/2014/main" val="2580631564"/>
                    </a:ext>
                  </a:extLst>
                </a:gridCol>
                <a:gridCol w="1460808">
                  <a:extLst>
                    <a:ext uri="{9D8B030D-6E8A-4147-A177-3AD203B41FA5}">
                      <a16:colId xmlns:a16="http://schemas.microsoft.com/office/drawing/2014/main" val="394189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Book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Electronic Copy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88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……………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7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Not Available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Borrow Now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3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……………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6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Borrow Now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……………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5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Not 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Borrow Now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33788"/>
                  </a:ext>
                </a:extLst>
              </a:tr>
            </a:tbl>
          </a:graphicData>
        </a:graphic>
      </p:graphicFrame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3548364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User Home </a:t>
            </a:r>
            <a:r>
              <a:rPr lang="en-US" sz="2800" b="1" dirty="0" smtClean="0">
                <a:latin typeface="Arial Black" panose="020B0A04020102020204" pitchFamily="34" charset="0"/>
              </a:rPr>
              <a:t>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51820" y="1015539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 Request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22716" y="101553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83036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14227" y="1006692"/>
            <a:ext cx="181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Borrowed Books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81054" y="1015539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00983" y="100669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Home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12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98974" y="1960688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Discrete Mathematics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725" y="2041078"/>
            <a:ext cx="412184" cy="4121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2072362" y="302468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516755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72838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8685911"/>
                    </a:ext>
                  </a:extLst>
                </a:gridCol>
                <a:gridCol w="1790392">
                  <a:extLst>
                    <a:ext uri="{9D8B030D-6E8A-4147-A177-3AD203B41FA5}">
                      <a16:colId xmlns:a16="http://schemas.microsoft.com/office/drawing/2014/main" val="2580631564"/>
                    </a:ext>
                  </a:extLst>
                </a:gridCol>
                <a:gridCol w="1460808">
                  <a:extLst>
                    <a:ext uri="{9D8B030D-6E8A-4147-A177-3AD203B41FA5}">
                      <a16:colId xmlns:a16="http://schemas.microsoft.com/office/drawing/2014/main" val="394189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Book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Electronic Copy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88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……………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7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Not Available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Borrow Now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3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……………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6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Borrow Now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……………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5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Not 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Borrow Now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33788"/>
                  </a:ext>
                </a:extLst>
              </a:tr>
            </a:tbl>
          </a:graphicData>
        </a:graphic>
      </p:graphicFrame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3548364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User Home </a:t>
            </a:r>
            <a:r>
              <a:rPr lang="en-US" sz="2800" b="1" dirty="0" smtClean="0">
                <a:latin typeface="Arial Black" panose="020B0A04020102020204" pitchFamily="34" charset="0"/>
              </a:rPr>
              <a:t>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51820" y="1015539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 Request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22716" y="101553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83036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14227" y="1006692"/>
            <a:ext cx="181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Borrowed Books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81054" y="1015539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00983" y="100669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Home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86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98974" y="1960688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Discrete Mathematics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725" y="2041078"/>
            <a:ext cx="412184" cy="4121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850058"/>
              </p:ext>
            </p:extLst>
          </p:nvPr>
        </p:nvGraphicFramePr>
        <p:xfrm>
          <a:off x="2072362" y="302468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516755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72838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8685911"/>
                    </a:ext>
                  </a:extLst>
                </a:gridCol>
                <a:gridCol w="1790392">
                  <a:extLst>
                    <a:ext uri="{9D8B030D-6E8A-4147-A177-3AD203B41FA5}">
                      <a16:colId xmlns:a16="http://schemas.microsoft.com/office/drawing/2014/main" val="2580631564"/>
                    </a:ext>
                  </a:extLst>
                </a:gridCol>
                <a:gridCol w="1460808">
                  <a:extLst>
                    <a:ext uri="{9D8B030D-6E8A-4147-A177-3AD203B41FA5}">
                      <a16:colId xmlns:a16="http://schemas.microsoft.com/office/drawing/2014/main" val="394189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Book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Electronic Copy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88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……………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7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Not Available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Borrow Now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3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……………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6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Borrow Now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……………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5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Not 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Borrow Now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33788"/>
                  </a:ext>
                </a:extLst>
              </a:tr>
            </a:tbl>
          </a:graphicData>
        </a:graphic>
      </p:graphicFrame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3548364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User Home </a:t>
            </a:r>
            <a:r>
              <a:rPr lang="en-US" sz="2800" b="1" dirty="0" smtClean="0">
                <a:latin typeface="Arial Black" panose="020B0A04020102020204" pitchFamily="34" charset="0"/>
              </a:rPr>
              <a:t>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51820" y="1015539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 Request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22716" y="101553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83036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14227" y="1006692"/>
            <a:ext cx="181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Borrowed Books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81054" y="1015539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00983" y="100669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Home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405942" y="891399"/>
            <a:ext cx="3180643" cy="1173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Redirecting to Electronic Copy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23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98974" y="1960688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Discrete Mathematics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725" y="2041078"/>
            <a:ext cx="412184" cy="4121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617075"/>
              </p:ext>
            </p:extLst>
          </p:nvPr>
        </p:nvGraphicFramePr>
        <p:xfrm>
          <a:off x="2072362" y="302468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516755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72838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8685911"/>
                    </a:ext>
                  </a:extLst>
                </a:gridCol>
                <a:gridCol w="1790392">
                  <a:extLst>
                    <a:ext uri="{9D8B030D-6E8A-4147-A177-3AD203B41FA5}">
                      <a16:colId xmlns:a16="http://schemas.microsoft.com/office/drawing/2014/main" val="2580631564"/>
                    </a:ext>
                  </a:extLst>
                </a:gridCol>
                <a:gridCol w="1460808">
                  <a:extLst>
                    <a:ext uri="{9D8B030D-6E8A-4147-A177-3AD203B41FA5}">
                      <a16:colId xmlns:a16="http://schemas.microsoft.com/office/drawing/2014/main" val="394189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Book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Electronic Copy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88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……………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7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Not Available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Borrow Now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3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……………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6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Borrow Now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……………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5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Not 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Borrow Now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33788"/>
                  </a:ext>
                </a:extLst>
              </a:tr>
            </a:tbl>
          </a:graphicData>
        </a:graphic>
      </p:graphicFrame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3548364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User Home </a:t>
            </a:r>
            <a:r>
              <a:rPr lang="en-US" sz="2800" b="1" dirty="0" smtClean="0">
                <a:latin typeface="Arial Black" panose="020B0A04020102020204" pitchFamily="34" charset="0"/>
              </a:rPr>
              <a:t>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51820" y="1015539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 Request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22716" y="101553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83036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14227" y="1006692"/>
            <a:ext cx="181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Borrowed Books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81054" y="1015539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00983" y="100669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Home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15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98974" y="1960688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Discrete Mathematics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725" y="2041078"/>
            <a:ext cx="412184" cy="4121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2072362" y="302468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516755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72838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8685911"/>
                    </a:ext>
                  </a:extLst>
                </a:gridCol>
                <a:gridCol w="1790392">
                  <a:extLst>
                    <a:ext uri="{9D8B030D-6E8A-4147-A177-3AD203B41FA5}">
                      <a16:colId xmlns:a16="http://schemas.microsoft.com/office/drawing/2014/main" val="2580631564"/>
                    </a:ext>
                  </a:extLst>
                </a:gridCol>
                <a:gridCol w="1460808">
                  <a:extLst>
                    <a:ext uri="{9D8B030D-6E8A-4147-A177-3AD203B41FA5}">
                      <a16:colId xmlns:a16="http://schemas.microsoft.com/office/drawing/2014/main" val="394189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Book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Electronic Copy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88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……………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7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Not Available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Borrow Now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3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……………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6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Borrow Now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……………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5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Not 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Borrow Now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33788"/>
                  </a:ext>
                </a:extLst>
              </a:tr>
            </a:tbl>
          </a:graphicData>
        </a:graphic>
      </p:graphicFrame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3548364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User </a:t>
            </a:r>
            <a:r>
              <a:rPr lang="en-US" sz="2800" b="1" dirty="0" smtClean="0">
                <a:latin typeface="Arial Black" panose="020B0A04020102020204" pitchFamily="34" charset="0"/>
              </a:rPr>
              <a:t>Home </a:t>
            </a:r>
            <a:r>
              <a:rPr lang="en-US" sz="2800" b="1" dirty="0" smtClean="0">
                <a:latin typeface="Arial Black" panose="020B0A04020102020204" pitchFamily="34" charset="0"/>
              </a:rPr>
              <a:t>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51820" y="1015539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 Request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2716" y="101553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83036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14227" y="1006692"/>
            <a:ext cx="181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Borrowed Books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81054" y="1015539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00983" y="100669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Home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669137" y="896815"/>
            <a:ext cx="4673958" cy="233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Enter Return Date</a:t>
            </a:r>
          </a:p>
          <a:p>
            <a:pPr algn="ctr"/>
            <a:r>
              <a:rPr lang="en-US" sz="2400" b="1" dirty="0" smtClean="0"/>
              <a:t>______________</a:t>
            </a:r>
          </a:p>
          <a:p>
            <a:pPr algn="ctr"/>
            <a:r>
              <a:rPr lang="en-US" sz="2400" b="1" dirty="0" smtClean="0"/>
              <a:t>Enter Password</a:t>
            </a:r>
          </a:p>
          <a:p>
            <a:pPr algn="ctr"/>
            <a:r>
              <a:rPr lang="en-US" sz="2400" b="1" dirty="0" smtClean="0"/>
              <a:t>______________</a:t>
            </a:r>
          </a:p>
          <a:p>
            <a:pPr algn="ctr"/>
            <a:endParaRPr lang="en-US" sz="2400" b="1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5100831" y="2733445"/>
            <a:ext cx="2011207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Generate Receipt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740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2423746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Home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27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IIT LIBRARY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7352" y="101548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Home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4290" y="1015484"/>
            <a:ext cx="10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Librarian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9206" y="101548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Admin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83853" y="101548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81724" y="1015484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Register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36665" y="10154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98974" y="2409093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Discrete Mathematics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725" y="2489483"/>
            <a:ext cx="412184" cy="4121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98974" y="1960688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Discrete Mathematics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725" y="2041078"/>
            <a:ext cx="412184" cy="4121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2072362" y="302468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516755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72838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8685911"/>
                    </a:ext>
                  </a:extLst>
                </a:gridCol>
                <a:gridCol w="1790392">
                  <a:extLst>
                    <a:ext uri="{9D8B030D-6E8A-4147-A177-3AD203B41FA5}">
                      <a16:colId xmlns:a16="http://schemas.microsoft.com/office/drawing/2014/main" val="2580631564"/>
                    </a:ext>
                  </a:extLst>
                </a:gridCol>
                <a:gridCol w="1460808">
                  <a:extLst>
                    <a:ext uri="{9D8B030D-6E8A-4147-A177-3AD203B41FA5}">
                      <a16:colId xmlns:a16="http://schemas.microsoft.com/office/drawing/2014/main" val="394189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Book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Electronic Copy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88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……………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7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Not Available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Borrow Now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3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……………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6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Borrow Now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……………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5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Not 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Borrow Now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33788"/>
                  </a:ext>
                </a:extLst>
              </a:tr>
            </a:tbl>
          </a:graphicData>
        </a:graphic>
      </p:graphicFrame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3548364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User Home </a:t>
            </a:r>
            <a:r>
              <a:rPr lang="en-US" sz="2800" b="1" dirty="0" smtClean="0">
                <a:latin typeface="Arial Black" panose="020B0A04020102020204" pitchFamily="34" charset="0"/>
              </a:rPr>
              <a:t>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51820" y="1015539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 Request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22716" y="101553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83036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014227" y="1006692"/>
            <a:ext cx="181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Borrowed Books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81054" y="1015539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00983" y="100669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Home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454141" y="896815"/>
            <a:ext cx="3180643" cy="1173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Invalid Return Date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376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98974" y="1960688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Discrete Mathematics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725" y="2041078"/>
            <a:ext cx="412184" cy="4121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2072362" y="302468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516755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72838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8685911"/>
                    </a:ext>
                  </a:extLst>
                </a:gridCol>
                <a:gridCol w="1790392">
                  <a:extLst>
                    <a:ext uri="{9D8B030D-6E8A-4147-A177-3AD203B41FA5}">
                      <a16:colId xmlns:a16="http://schemas.microsoft.com/office/drawing/2014/main" val="2580631564"/>
                    </a:ext>
                  </a:extLst>
                </a:gridCol>
                <a:gridCol w="1460808">
                  <a:extLst>
                    <a:ext uri="{9D8B030D-6E8A-4147-A177-3AD203B41FA5}">
                      <a16:colId xmlns:a16="http://schemas.microsoft.com/office/drawing/2014/main" val="394189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Book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Electronic Copy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88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……………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7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Not Available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Borrow Now</a:t>
                      </a:r>
                      <a:endParaRPr lang="en-US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3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……………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6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Borrow Now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……………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5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Not 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CC"/>
                          </a:solidFill>
                        </a:rPr>
                        <a:t>Borrow Now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33788"/>
                  </a:ext>
                </a:extLst>
              </a:tr>
            </a:tbl>
          </a:graphicData>
        </a:graphic>
      </p:graphicFrame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3548364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User Home </a:t>
            </a:r>
            <a:r>
              <a:rPr lang="en-US" sz="2800" b="1" dirty="0" smtClean="0">
                <a:latin typeface="Arial Black" panose="020B0A04020102020204" pitchFamily="34" charset="0"/>
              </a:rPr>
              <a:t>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51820" y="1015539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 Request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22716" y="101553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83036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14227" y="1006692"/>
            <a:ext cx="181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Borrowed Books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81054" y="1015539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00983" y="100669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Home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468194" y="909514"/>
            <a:ext cx="3180643" cy="1173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Receipt Generated Successfully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70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5254072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User </a:t>
            </a:r>
            <a:r>
              <a:rPr lang="en-US" sz="2800" b="1" dirty="0" smtClean="0">
                <a:latin typeface="Arial Black" panose="020B0A04020102020204" pitchFamily="34" charset="0"/>
              </a:rPr>
              <a:t>Book Request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883251" y="4307330"/>
            <a:ext cx="2506221" cy="617220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 for New Book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21265" y="1679330"/>
            <a:ext cx="187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</a:t>
            </a:r>
            <a:r>
              <a:rPr lang="en-US" dirty="0" smtClean="0"/>
              <a:t>Book title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714500" y="2048662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21265" y="2474236"/>
            <a:ext cx="274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</a:t>
            </a:r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714500" y="2843568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621265" y="3269142"/>
            <a:ext cx="281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</a:t>
            </a:r>
            <a:r>
              <a:rPr lang="en-US" dirty="0" smtClean="0"/>
              <a:t>Book Details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714500" y="3638474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251820" y="1015539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Book Request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22716" y="101553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83036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14227" y="1006692"/>
            <a:ext cx="181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Borrowed Books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81054" y="1015539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00983" y="100669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4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5254072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User </a:t>
            </a:r>
            <a:r>
              <a:rPr lang="en-US" sz="2800" b="1" dirty="0" smtClean="0">
                <a:latin typeface="Arial Black" panose="020B0A04020102020204" pitchFamily="34" charset="0"/>
              </a:rPr>
              <a:t>Book Request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883251" y="4307330"/>
            <a:ext cx="2506221" cy="6172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66"/>
                </a:solidFill>
              </a:rPr>
              <a:t>Request for New Book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21265" y="1679330"/>
            <a:ext cx="187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</a:t>
            </a:r>
            <a:r>
              <a:rPr lang="en-US" dirty="0" smtClean="0"/>
              <a:t>Book title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714500" y="2048662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Numerical Methods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21265" y="2474236"/>
            <a:ext cx="274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</a:t>
            </a:r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714500" y="2843568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………………..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21265" y="3269142"/>
            <a:ext cx="281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</a:t>
            </a:r>
            <a:r>
              <a:rPr lang="en-US" dirty="0" smtClean="0"/>
              <a:t>Book Details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714500" y="3638474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………………..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51820" y="1015539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Book Request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22716" y="101553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83036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14227" y="1006692"/>
            <a:ext cx="181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Borrowed Books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81054" y="1015539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00983" y="100669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0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4883251" y="4307330"/>
            <a:ext cx="2506221" cy="617220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 for New Book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21265" y="1679330"/>
            <a:ext cx="187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</a:t>
            </a:r>
            <a:r>
              <a:rPr lang="en-US" dirty="0" smtClean="0"/>
              <a:t>Book title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714500" y="2048662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21265" y="2474236"/>
            <a:ext cx="274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</a:t>
            </a:r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714500" y="2843568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621265" y="3269142"/>
            <a:ext cx="281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</a:t>
            </a:r>
            <a:r>
              <a:rPr lang="en-US" dirty="0" smtClean="0"/>
              <a:t>Book Details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714500" y="3638474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251820" y="1015539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Book Request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22716" y="101553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83036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014227" y="1006692"/>
            <a:ext cx="181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Borrowed Books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81054" y="1015539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00983" y="100669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546039" y="898091"/>
            <a:ext cx="3180643" cy="1173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Book Request Sent Successfully</a:t>
            </a:r>
            <a:endParaRPr lang="en-US" b="1" dirty="0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575227" y="290499"/>
            <a:ext cx="5227695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User </a:t>
            </a:r>
            <a:r>
              <a:rPr lang="en-US" sz="2800" b="1" dirty="0">
                <a:latin typeface="Arial Black" panose="020B0A04020102020204" pitchFamily="34" charset="0"/>
              </a:rPr>
              <a:t>Book Request </a:t>
            </a:r>
            <a:r>
              <a:rPr lang="en-US" sz="2800" b="1" dirty="0" smtClean="0">
                <a:latin typeface="Arial Black" panose="020B0A04020102020204" pitchFamily="34" charset="0"/>
              </a:rPr>
              <a:t>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8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251820" y="1015539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 Request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22716" y="101553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Fine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83036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014227" y="1006692"/>
            <a:ext cx="181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Borrowed Books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81054" y="1015539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00983" y="100669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468194" y="896815"/>
            <a:ext cx="3180643" cy="1173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No fine is found against you.</a:t>
            </a:r>
            <a:endParaRPr lang="en-US" b="1" dirty="0"/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575227" y="290499"/>
            <a:ext cx="5227695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User </a:t>
            </a:r>
            <a:r>
              <a:rPr lang="en-US" sz="2800" b="1" dirty="0" smtClean="0">
                <a:latin typeface="Arial Black" panose="020B0A04020102020204" pitchFamily="34" charset="0"/>
              </a:rPr>
              <a:t>Fine </a:t>
            </a:r>
            <a:r>
              <a:rPr lang="en-US" sz="2800" b="1" dirty="0" smtClean="0">
                <a:latin typeface="Arial Black" panose="020B0A04020102020204" pitchFamily="34" charset="0"/>
              </a:rPr>
              <a:t>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47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14822"/>
              </p:ext>
            </p:extLst>
          </p:nvPr>
        </p:nvGraphicFramePr>
        <p:xfrm>
          <a:off x="1121758" y="216303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516755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72838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8685911"/>
                    </a:ext>
                  </a:extLst>
                </a:gridCol>
                <a:gridCol w="1790392">
                  <a:extLst>
                    <a:ext uri="{9D8B030D-6E8A-4147-A177-3AD203B41FA5}">
                      <a16:colId xmlns:a16="http://schemas.microsoft.com/office/drawing/2014/main" val="2580631564"/>
                    </a:ext>
                  </a:extLst>
                </a:gridCol>
                <a:gridCol w="1460808">
                  <a:extLst>
                    <a:ext uri="{9D8B030D-6E8A-4147-A177-3AD203B41FA5}">
                      <a16:colId xmlns:a16="http://schemas.microsoft.com/office/drawing/2014/main" val="394189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Book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Borrow</a:t>
                      </a:r>
                      <a:r>
                        <a:rPr lang="en-US" baseline="0" dirty="0" smtClean="0"/>
                        <a:t> Date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Due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88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……………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7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13/03/2022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21/03/2022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3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……………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6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07/04/2022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19/04/2022</a:t>
                      </a:r>
                      <a:endParaRPr lang="en-US" b="1" dirty="0" smtClean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……………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5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15/05/2022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27/05/2022</a:t>
                      </a:r>
                      <a:endParaRPr lang="en-US" b="1" dirty="0" smtClean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33788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47479"/>
              </p:ext>
            </p:extLst>
          </p:nvPr>
        </p:nvGraphicFramePr>
        <p:xfrm>
          <a:off x="9249758" y="2163039"/>
          <a:ext cx="17135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523">
                  <a:extLst>
                    <a:ext uri="{9D8B030D-6E8A-4147-A177-3AD203B41FA5}">
                      <a16:colId xmlns:a16="http://schemas.microsoft.com/office/drawing/2014/main" val="308187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53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190 </a:t>
                      </a:r>
                      <a:r>
                        <a:rPr lang="en-US" b="1" dirty="0" err="1" smtClean="0">
                          <a:solidFill>
                            <a:srgbClr val="000066"/>
                          </a:solidFill>
                        </a:rPr>
                        <a:t>Tk</a:t>
                      </a:r>
                      <a:endParaRPr lang="en-US" b="1" dirty="0" smtClean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555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122 </a:t>
                      </a:r>
                      <a:r>
                        <a:rPr lang="en-US" b="1" dirty="0" err="1" smtClean="0">
                          <a:solidFill>
                            <a:srgbClr val="000066"/>
                          </a:solidFill>
                        </a:rPr>
                        <a:t>Tk</a:t>
                      </a:r>
                      <a:endParaRPr lang="en-US" b="1" dirty="0" smtClean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07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78 </a:t>
                      </a:r>
                      <a:r>
                        <a:rPr lang="en-US" b="1" dirty="0" err="1" smtClean="0">
                          <a:solidFill>
                            <a:srgbClr val="000066"/>
                          </a:solidFill>
                        </a:rPr>
                        <a:t>Tk</a:t>
                      </a:r>
                      <a:endParaRPr lang="en-US" b="1" dirty="0" smtClean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396584"/>
                  </a:ext>
                </a:extLst>
              </a:tr>
            </a:tbl>
          </a:graphicData>
        </a:graphic>
      </p:graphicFrame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575227" y="290499"/>
            <a:ext cx="5227695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User </a:t>
            </a:r>
            <a:r>
              <a:rPr lang="en-US" sz="2800" b="1" dirty="0" smtClean="0">
                <a:latin typeface="Arial Black" panose="020B0A04020102020204" pitchFamily="34" charset="0"/>
              </a:rPr>
              <a:t>Fine </a:t>
            </a:r>
            <a:r>
              <a:rPr lang="en-US" sz="2800" b="1" dirty="0" smtClean="0">
                <a:latin typeface="Arial Black" panose="020B0A04020102020204" pitchFamily="34" charset="0"/>
              </a:rPr>
              <a:t>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51820" y="1015539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 Request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22716" y="101553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Fine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83036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14227" y="1006692"/>
            <a:ext cx="181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Borrowed Books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81054" y="1015539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00983" y="100669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1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75227" y="290499"/>
            <a:ext cx="3803341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User </a:t>
            </a:r>
            <a:r>
              <a:rPr lang="en-US" sz="2800" b="1" dirty="0" smtClean="0">
                <a:latin typeface="Arial Black" panose="020B0A04020102020204" pitchFamily="34" charset="0"/>
              </a:rPr>
              <a:t>Profile </a:t>
            </a:r>
            <a:r>
              <a:rPr lang="en-US" sz="2800" b="1" dirty="0" smtClean="0">
                <a:latin typeface="Arial Black" panose="020B0A04020102020204" pitchFamily="34" charset="0"/>
              </a:rPr>
              <a:t>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21" name="Google Shape;115;p16"/>
          <p:cNvSpPr/>
          <p:nvPr/>
        </p:nvSpPr>
        <p:spPr>
          <a:xfrm>
            <a:off x="2414276" y="1666034"/>
            <a:ext cx="6844024" cy="325752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961" y="1982681"/>
            <a:ext cx="1233199" cy="123320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Rectangle 41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4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94845" y="1871085"/>
            <a:ext cx="47922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66"/>
                </a:solidFill>
              </a:rPr>
              <a:t>Name		: Prosanto Deb</a:t>
            </a:r>
          </a:p>
          <a:p>
            <a:r>
              <a:rPr lang="en-US" sz="1400" b="1" dirty="0" smtClean="0">
                <a:solidFill>
                  <a:srgbClr val="000066"/>
                </a:solidFill>
              </a:rPr>
              <a:t>Father’s Name	: Samir Chandra Deb</a:t>
            </a:r>
          </a:p>
          <a:p>
            <a:r>
              <a:rPr lang="en-US" sz="1400" b="1" dirty="0" smtClean="0">
                <a:solidFill>
                  <a:srgbClr val="000066"/>
                </a:solidFill>
              </a:rPr>
              <a:t>Mother’s Name	: </a:t>
            </a:r>
            <a:r>
              <a:rPr lang="en-US" sz="1400" b="1" dirty="0" err="1" smtClean="0">
                <a:solidFill>
                  <a:srgbClr val="000066"/>
                </a:solidFill>
              </a:rPr>
              <a:t>Mukta</a:t>
            </a:r>
            <a:r>
              <a:rPr lang="en-US" sz="1400" b="1" dirty="0" smtClean="0">
                <a:solidFill>
                  <a:srgbClr val="000066"/>
                </a:solidFill>
              </a:rPr>
              <a:t> Rani Deb</a:t>
            </a:r>
          </a:p>
          <a:p>
            <a:r>
              <a:rPr lang="en-US" sz="1400" b="1" dirty="0" smtClean="0">
                <a:solidFill>
                  <a:srgbClr val="000066"/>
                </a:solidFill>
              </a:rPr>
              <a:t>Date of Birth	: 14/06/2001</a:t>
            </a:r>
          </a:p>
          <a:p>
            <a:r>
              <a:rPr lang="en-US" sz="1400" b="1" dirty="0" smtClean="0">
                <a:solidFill>
                  <a:srgbClr val="000066"/>
                </a:solidFill>
              </a:rPr>
              <a:t>Address		: 32/1, North </a:t>
            </a:r>
            <a:r>
              <a:rPr lang="en-US" sz="1400" b="1" dirty="0" err="1" smtClean="0">
                <a:solidFill>
                  <a:srgbClr val="000066"/>
                </a:solidFill>
              </a:rPr>
              <a:t>Mourail</a:t>
            </a:r>
            <a:r>
              <a:rPr lang="en-US" sz="1400" b="1" dirty="0" smtClean="0">
                <a:solidFill>
                  <a:srgbClr val="000066"/>
                </a:solidFill>
              </a:rPr>
              <a:t>, </a:t>
            </a:r>
            <a:r>
              <a:rPr lang="en-US" sz="1400" b="1" dirty="0" err="1" smtClean="0">
                <a:solidFill>
                  <a:srgbClr val="000066"/>
                </a:solidFill>
              </a:rPr>
              <a:t>Brahmanbaria</a:t>
            </a:r>
            <a:endParaRPr lang="en-US" sz="1400" b="1" dirty="0" smtClean="0">
              <a:solidFill>
                <a:srgbClr val="000066"/>
              </a:solidFill>
            </a:endParaRPr>
          </a:p>
          <a:p>
            <a:endParaRPr lang="en-US" sz="1400" b="1" dirty="0">
              <a:solidFill>
                <a:srgbClr val="000066"/>
              </a:solidFill>
            </a:endParaRPr>
          </a:p>
          <a:p>
            <a:r>
              <a:rPr lang="en-US" sz="1400" b="1" dirty="0" smtClean="0">
                <a:solidFill>
                  <a:srgbClr val="000066"/>
                </a:solidFill>
              </a:rPr>
              <a:t>Roll		: ASH1925005M</a:t>
            </a:r>
          </a:p>
          <a:p>
            <a:r>
              <a:rPr lang="en-US" sz="1400" b="1" dirty="0" smtClean="0">
                <a:solidFill>
                  <a:srgbClr val="000066"/>
                </a:solidFill>
              </a:rPr>
              <a:t>Session		: 2018-19</a:t>
            </a:r>
          </a:p>
          <a:p>
            <a:endParaRPr lang="en-US" sz="1400" b="1" dirty="0">
              <a:solidFill>
                <a:srgbClr val="000066"/>
              </a:solidFill>
            </a:endParaRPr>
          </a:p>
          <a:p>
            <a:r>
              <a:rPr lang="en-US" sz="1400" b="1" dirty="0" smtClean="0">
                <a:solidFill>
                  <a:srgbClr val="000066"/>
                </a:solidFill>
              </a:rPr>
              <a:t>Total Borrowed Books	: 12</a:t>
            </a:r>
          </a:p>
          <a:p>
            <a:r>
              <a:rPr lang="en-US" sz="1400" b="1" dirty="0" smtClean="0">
                <a:solidFill>
                  <a:srgbClr val="000066"/>
                </a:solidFill>
              </a:rPr>
              <a:t>Books to Return	: 03</a:t>
            </a:r>
          </a:p>
          <a:p>
            <a:r>
              <a:rPr lang="en-US" sz="1400" b="1" dirty="0" smtClean="0">
                <a:solidFill>
                  <a:srgbClr val="000066"/>
                </a:solidFill>
              </a:rPr>
              <a:t>Total Fine to Pay	: 390tk</a:t>
            </a:r>
            <a:endParaRPr lang="en-US" sz="1400" b="1" dirty="0" smtClean="0">
              <a:solidFill>
                <a:srgbClr val="00006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51820" y="1015539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 Request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22716" y="101553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683036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014227" y="1006692"/>
            <a:ext cx="181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Borrowed Books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281054" y="1015539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Profile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00983" y="100669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0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251820" y="1015539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 Request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22716" y="101553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83036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014227" y="1006692"/>
            <a:ext cx="181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Borrowed Books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81054" y="1015539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00983" y="100669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468194" y="896815"/>
            <a:ext cx="3180643" cy="1173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Sorry! You did not borrow any book.</a:t>
            </a:r>
            <a:endParaRPr lang="en-US" b="1" dirty="0"/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575227" y="290499"/>
            <a:ext cx="5676593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User </a:t>
            </a:r>
            <a:r>
              <a:rPr lang="en-US" sz="2800" b="1" dirty="0" smtClean="0">
                <a:latin typeface="Arial Black" panose="020B0A04020102020204" pitchFamily="34" charset="0"/>
              </a:rPr>
              <a:t>Borrowed Books </a:t>
            </a:r>
            <a:r>
              <a:rPr lang="en-US" sz="2800" b="1" dirty="0" smtClean="0">
                <a:latin typeface="Arial Black" panose="020B0A04020102020204" pitchFamily="34" charset="0"/>
              </a:rPr>
              <a:t>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7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75227" y="290499"/>
            <a:ext cx="5579387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User </a:t>
            </a:r>
            <a:r>
              <a:rPr lang="en-US" sz="2800" b="1" dirty="0">
                <a:latin typeface="Arial Black" panose="020B0A04020102020204" pitchFamily="34" charset="0"/>
              </a:rPr>
              <a:t>Borrowed </a:t>
            </a:r>
            <a:r>
              <a:rPr lang="en-US" sz="2800" b="1" dirty="0" smtClean="0">
                <a:latin typeface="Arial Black" panose="020B0A04020102020204" pitchFamily="34" charset="0"/>
              </a:rPr>
              <a:t>Books </a:t>
            </a:r>
            <a:r>
              <a:rPr lang="en-US" sz="2800" b="1" dirty="0" smtClean="0">
                <a:latin typeface="Arial Black" panose="020B0A04020102020204" pitchFamily="34" charset="0"/>
              </a:rPr>
              <a:t>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51820" y="1015539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 Request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22716" y="101553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683036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014227" y="1006692"/>
            <a:ext cx="181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Borrowed Books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281054" y="1015539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00983" y="100669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35787"/>
              </p:ext>
            </p:extLst>
          </p:nvPr>
        </p:nvGraphicFramePr>
        <p:xfrm>
          <a:off x="1121758" y="216303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516755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72838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8685911"/>
                    </a:ext>
                  </a:extLst>
                </a:gridCol>
                <a:gridCol w="1790392">
                  <a:extLst>
                    <a:ext uri="{9D8B030D-6E8A-4147-A177-3AD203B41FA5}">
                      <a16:colId xmlns:a16="http://schemas.microsoft.com/office/drawing/2014/main" val="2580631564"/>
                    </a:ext>
                  </a:extLst>
                </a:gridCol>
                <a:gridCol w="1460808">
                  <a:extLst>
                    <a:ext uri="{9D8B030D-6E8A-4147-A177-3AD203B41FA5}">
                      <a16:colId xmlns:a16="http://schemas.microsoft.com/office/drawing/2014/main" val="394189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Book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Borrow</a:t>
                      </a:r>
                      <a:r>
                        <a:rPr lang="en-US" baseline="0" dirty="0" smtClean="0"/>
                        <a:t> Date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Due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88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……………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7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13/03/2022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21/03/2022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3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……………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6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07/04/2022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19/04/2022</a:t>
                      </a:r>
                      <a:endParaRPr lang="en-US" b="1" dirty="0" smtClean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……………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5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15/05/2022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27/05/2022</a:t>
                      </a:r>
                      <a:endParaRPr lang="en-US" b="1" dirty="0" smtClean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33788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111943"/>
              </p:ext>
            </p:extLst>
          </p:nvPr>
        </p:nvGraphicFramePr>
        <p:xfrm>
          <a:off x="9249758" y="2163039"/>
          <a:ext cx="17135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523">
                  <a:extLst>
                    <a:ext uri="{9D8B030D-6E8A-4147-A177-3AD203B41FA5}">
                      <a16:colId xmlns:a16="http://schemas.microsoft.com/office/drawing/2014/main" val="308187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53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17/03/2022</a:t>
                      </a:r>
                      <a:endParaRPr lang="en-US" b="1" dirty="0" smtClean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555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N/A</a:t>
                      </a:r>
                      <a:endParaRPr lang="en-US" b="1" dirty="0" smtClean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07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25/05/2022</a:t>
                      </a:r>
                      <a:endParaRPr lang="en-US" b="1" dirty="0" smtClean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396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4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2423746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Home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27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IIT LIBRARY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7352" y="101548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Home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4290" y="1015484"/>
            <a:ext cx="10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Librarian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9206" y="101548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Admin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83853" y="101548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81724" y="1015484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Register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36665" y="10154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98974" y="1960688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Discrete Mathematics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725" y="2041078"/>
            <a:ext cx="412184" cy="4121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781501"/>
              </p:ext>
            </p:extLst>
          </p:nvPr>
        </p:nvGraphicFramePr>
        <p:xfrm>
          <a:off x="2072362" y="302468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516755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72838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8685911"/>
                    </a:ext>
                  </a:extLst>
                </a:gridCol>
                <a:gridCol w="1790392">
                  <a:extLst>
                    <a:ext uri="{9D8B030D-6E8A-4147-A177-3AD203B41FA5}">
                      <a16:colId xmlns:a16="http://schemas.microsoft.com/office/drawing/2014/main" val="2580631564"/>
                    </a:ext>
                  </a:extLst>
                </a:gridCol>
                <a:gridCol w="1460808">
                  <a:extLst>
                    <a:ext uri="{9D8B030D-6E8A-4147-A177-3AD203B41FA5}">
                      <a16:colId xmlns:a16="http://schemas.microsoft.com/office/drawing/2014/main" val="394189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Book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Electronic Copy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88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……………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7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Not Available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Borrow Now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3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……………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6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Borrow Now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……………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5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Not 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Borrow Now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33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67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251820" y="1015539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 Request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22716" y="101553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83036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Logout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014227" y="1006692"/>
            <a:ext cx="181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Borrowed Books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81054" y="1015539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00983" y="100669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575227" y="290499"/>
            <a:ext cx="5227695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User </a:t>
            </a:r>
            <a:r>
              <a:rPr lang="en-US" sz="2800" b="1" dirty="0" smtClean="0">
                <a:latin typeface="Arial Black" panose="020B0A04020102020204" pitchFamily="34" charset="0"/>
              </a:rPr>
              <a:t>Logout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4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251820" y="1015539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 Request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22716" y="101553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83036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Logout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014227" y="1006692"/>
            <a:ext cx="181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Borrowed Books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81054" y="1015539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00983" y="100669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468194" y="896815"/>
            <a:ext cx="3180643" cy="1582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Are you sure to logout?</a:t>
            </a:r>
          </a:p>
          <a:p>
            <a:pPr algn="ctr"/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5217027" y="1988715"/>
            <a:ext cx="662425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251820" y="1988715"/>
            <a:ext cx="662425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75227" y="290499"/>
            <a:ext cx="5227695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User </a:t>
            </a:r>
            <a:r>
              <a:rPr lang="en-US" sz="2800" b="1" dirty="0" smtClean="0">
                <a:latin typeface="Arial Black" panose="020B0A04020102020204" pitchFamily="34" charset="0"/>
              </a:rPr>
              <a:t>Logout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251820" y="1015539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 Request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22716" y="101553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83036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Logout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014227" y="1006692"/>
            <a:ext cx="181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Borrowed Books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81054" y="1015539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00983" y="100669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468194" y="896815"/>
            <a:ext cx="3180643" cy="1582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Are you sure to logout?</a:t>
            </a:r>
          </a:p>
          <a:p>
            <a:pPr algn="ctr"/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5217027" y="1988715"/>
            <a:ext cx="662425" cy="3666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66"/>
                </a:solidFill>
              </a:rPr>
              <a:t>Yes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251820" y="1988715"/>
            <a:ext cx="662425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75227" y="290499"/>
            <a:ext cx="5227695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User </a:t>
            </a:r>
            <a:r>
              <a:rPr lang="en-US" sz="2800" b="1" dirty="0" smtClean="0">
                <a:latin typeface="Arial Black" panose="020B0A04020102020204" pitchFamily="34" charset="0"/>
              </a:rPr>
              <a:t>Logout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53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2423746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Home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27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IIT LIBRARY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7352" y="101548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Home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4290" y="1015484"/>
            <a:ext cx="10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Librarian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9206" y="101548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Admin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83853" y="101548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81724" y="1015484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Register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36665" y="10154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98974" y="2409093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Looking for your desired book? Search Now!!!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725" y="2489483"/>
            <a:ext cx="412184" cy="4121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8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2423746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Home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27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IIT LIBRARY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7352" y="101548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4290" y="1015484"/>
            <a:ext cx="10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Librarian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9206" y="101548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Admin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83853" y="101548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81724" y="1015484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Register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36665" y="10154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98974" y="2409093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Looking for your desired book? Search Now!!!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725" y="2489483"/>
            <a:ext cx="412184" cy="4121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5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2423746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Home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27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IIT LIBRARY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7352" y="101548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Home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4290" y="1015484"/>
            <a:ext cx="10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Librarian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9206" y="101548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Admin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83853" y="101548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81724" y="1015484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Register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36665" y="10154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98974" y="2409093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Looking for your desired book? Search Now!!!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725" y="2489483"/>
            <a:ext cx="412184" cy="4121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3741028" y="896815"/>
            <a:ext cx="4673958" cy="2277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Enter Username</a:t>
            </a:r>
          </a:p>
          <a:p>
            <a:pPr algn="ctr"/>
            <a:r>
              <a:rPr lang="en-US" sz="2400" b="1" dirty="0" smtClean="0"/>
              <a:t>______________</a:t>
            </a:r>
          </a:p>
          <a:p>
            <a:pPr algn="ctr"/>
            <a:r>
              <a:rPr lang="en-US" sz="2400" b="1" dirty="0" smtClean="0"/>
              <a:t>Enter Password</a:t>
            </a:r>
          </a:p>
          <a:p>
            <a:pPr algn="ctr"/>
            <a:r>
              <a:rPr lang="en-US" sz="2400" b="1" dirty="0" smtClean="0"/>
              <a:t>______________</a:t>
            </a:r>
          </a:p>
          <a:p>
            <a:pPr algn="ctr"/>
            <a:endParaRPr lang="en-US" sz="2400" b="1" dirty="0" smtClean="0"/>
          </a:p>
        </p:txBody>
      </p:sp>
      <p:sp>
        <p:nvSpPr>
          <p:cNvPr id="20" name="Rounded Rectangle 19"/>
          <p:cNvSpPr/>
          <p:nvPr/>
        </p:nvSpPr>
        <p:spPr>
          <a:xfrm>
            <a:off x="5182774" y="2695575"/>
            <a:ext cx="1846966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Librarian Login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36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4330880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Librarian </a:t>
            </a:r>
            <a:r>
              <a:rPr lang="en-US" sz="2800" b="1" dirty="0" smtClean="0">
                <a:latin typeface="Arial Black" panose="020B0A04020102020204" pitchFamily="34" charset="0"/>
              </a:rPr>
              <a:t>Home </a:t>
            </a:r>
            <a:r>
              <a:rPr lang="en-US" sz="2800" b="1" dirty="0" smtClean="0">
                <a:latin typeface="Arial Black" panose="020B0A04020102020204" pitchFamily="34" charset="0"/>
              </a:rPr>
              <a:t>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2998974" y="2409093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Search Book…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725" y="2489483"/>
            <a:ext cx="412184" cy="41218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721251" y="943180"/>
            <a:ext cx="564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Add 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Book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78178" y="101122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3375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15470" y="1002378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20187" y="100237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Home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8230" y="947387"/>
            <a:ext cx="126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Check Borrow Receipt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54082" y="927833"/>
            <a:ext cx="133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Check New Book Requests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83323" y="101122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94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4330880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Librarian </a:t>
            </a:r>
            <a:r>
              <a:rPr lang="en-US" sz="2800" b="1" dirty="0" smtClean="0">
                <a:latin typeface="Arial Black" panose="020B0A04020102020204" pitchFamily="34" charset="0"/>
              </a:rPr>
              <a:t>Home </a:t>
            </a:r>
            <a:r>
              <a:rPr lang="en-US" sz="2800" b="1" dirty="0" smtClean="0">
                <a:latin typeface="Arial Black" panose="020B0A04020102020204" pitchFamily="34" charset="0"/>
              </a:rPr>
              <a:t>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2981476" y="1886619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Discrete Mathematics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227" y="1967009"/>
            <a:ext cx="412184" cy="41218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97429"/>
              </p:ext>
            </p:extLst>
          </p:nvPr>
        </p:nvGraphicFramePr>
        <p:xfrm>
          <a:off x="161990" y="2959252"/>
          <a:ext cx="11092160" cy="1746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297">
                  <a:extLst>
                    <a:ext uri="{9D8B030D-6E8A-4147-A177-3AD203B41FA5}">
                      <a16:colId xmlns:a16="http://schemas.microsoft.com/office/drawing/2014/main" val="4192250841"/>
                    </a:ext>
                  </a:extLst>
                </a:gridCol>
                <a:gridCol w="865717">
                  <a:extLst>
                    <a:ext uri="{9D8B030D-6E8A-4147-A177-3AD203B41FA5}">
                      <a16:colId xmlns:a16="http://schemas.microsoft.com/office/drawing/2014/main" val="1622159508"/>
                    </a:ext>
                  </a:extLst>
                </a:gridCol>
                <a:gridCol w="718877">
                  <a:extLst>
                    <a:ext uri="{9D8B030D-6E8A-4147-A177-3AD203B41FA5}">
                      <a16:colId xmlns:a16="http://schemas.microsoft.com/office/drawing/2014/main" val="2668863097"/>
                    </a:ext>
                  </a:extLst>
                </a:gridCol>
                <a:gridCol w="792297">
                  <a:extLst>
                    <a:ext uri="{9D8B030D-6E8A-4147-A177-3AD203B41FA5}">
                      <a16:colId xmlns:a16="http://schemas.microsoft.com/office/drawing/2014/main" val="3460784028"/>
                    </a:ext>
                  </a:extLst>
                </a:gridCol>
                <a:gridCol w="917568">
                  <a:extLst>
                    <a:ext uri="{9D8B030D-6E8A-4147-A177-3AD203B41FA5}">
                      <a16:colId xmlns:a16="http://schemas.microsoft.com/office/drawing/2014/main" val="2749478341"/>
                    </a:ext>
                  </a:extLst>
                </a:gridCol>
                <a:gridCol w="742045">
                  <a:extLst>
                    <a:ext uri="{9D8B030D-6E8A-4147-A177-3AD203B41FA5}">
                      <a16:colId xmlns:a16="http://schemas.microsoft.com/office/drawing/2014/main" val="2441576895"/>
                    </a:ext>
                  </a:extLst>
                </a:gridCol>
                <a:gridCol w="717280">
                  <a:extLst>
                    <a:ext uri="{9D8B030D-6E8A-4147-A177-3AD203B41FA5}">
                      <a16:colId xmlns:a16="http://schemas.microsoft.com/office/drawing/2014/main" val="1914261210"/>
                    </a:ext>
                  </a:extLst>
                </a:gridCol>
                <a:gridCol w="792297">
                  <a:extLst>
                    <a:ext uri="{9D8B030D-6E8A-4147-A177-3AD203B41FA5}">
                      <a16:colId xmlns:a16="http://schemas.microsoft.com/office/drawing/2014/main" val="1293195843"/>
                    </a:ext>
                  </a:extLst>
                </a:gridCol>
                <a:gridCol w="792297">
                  <a:extLst>
                    <a:ext uri="{9D8B030D-6E8A-4147-A177-3AD203B41FA5}">
                      <a16:colId xmlns:a16="http://schemas.microsoft.com/office/drawing/2014/main" val="3588681082"/>
                    </a:ext>
                  </a:extLst>
                </a:gridCol>
                <a:gridCol w="792297">
                  <a:extLst>
                    <a:ext uri="{9D8B030D-6E8A-4147-A177-3AD203B41FA5}">
                      <a16:colId xmlns:a16="http://schemas.microsoft.com/office/drawing/2014/main" val="1455993614"/>
                    </a:ext>
                  </a:extLst>
                </a:gridCol>
                <a:gridCol w="927150">
                  <a:extLst>
                    <a:ext uri="{9D8B030D-6E8A-4147-A177-3AD203B41FA5}">
                      <a16:colId xmlns:a16="http://schemas.microsoft.com/office/drawing/2014/main" val="1394269871"/>
                    </a:ext>
                  </a:extLst>
                </a:gridCol>
                <a:gridCol w="657444">
                  <a:extLst>
                    <a:ext uri="{9D8B030D-6E8A-4147-A177-3AD203B41FA5}">
                      <a16:colId xmlns:a16="http://schemas.microsoft.com/office/drawing/2014/main" val="1158513404"/>
                    </a:ext>
                  </a:extLst>
                </a:gridCol>
                <a:gridCol w="792297">
                  <a:extLst>
                    <a:ext uri="{9D8B030D-6E8A-4147-A177-3AD203B41FA5}">
                      <a16:colId xmlns:a16="http://schemas.microsoft.com/office/drawing/2014/main" val="80963700"/>
                    </a:ext>
                  </a:extLst>
                </a:gridCol>
                <a:gridCol w="792297">
                  <a:extLst>
                    <a:ext uri="{9D8B030D-6E8A-4147-A177-3AD203B41FA5}">
                      <a16:colId xmlns:a16="http://schemas.microsoft.com/office/drawing/2014/main" val="3768371724"/>
                    </a:ext>
                  </a:extLst>
                </a:gridCol>
              </a:tblGrid>
              <a:tr h="5229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Accession</a:t>
                      </a:r>
                      <a:r>
                        <a:rPr lang="en-US" sz="10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000" baseline="0" dirty="0" smtClean="0"/>
                        <a:t>Number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Book</a:t>
                      </a:r>
                    </a:p>
                    <a:p>
                      <a:pPr algn="ctr"/>
                      <a:r>
                        <a:rPr lang="en-US" sz="1000" dirty="0" smtClean="0"/>
                        <a:t>Title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Book </a:t>
                      </a:r>
                    </a:p>
                    <a:p>
                      <a:pPr algn="ctr"/>
                      <a:r>
                        <a:rPr lang="en-US" sz="1000" dirty="0" smtClean="0"/>
                        <a:t>Author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Book</a:t>
                      </a:r>
                    </a:p>
                    <a:p>
                      <a:pPr algn="ctr"/>
                      <a:r>
                        <a:rPr lang="en-US" sz="1000" dirty="0" smtClean="0"/>
                        <a:t>Edition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Year of</a:t>
                      </a:r>
                    </a:p>
                    <a:p>
                      <a:pPr algn="ctr"/>
                      <a:r>
                        <a:rPr lang="en-US" sz="1000" dirty="0" smtClean="0"/>
                        <a:t>Publication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Publisher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Number</a:t>
                      </a:r>
                      <a:r>
                        <a:rPr lang="en-US" sz="1000" baseline="0" dirty="0" smtClean="0"/>
                        <a:t> of Pages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Price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Source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Image </a:t>
                      </a:r>
                    </a:p>
                    <a:p>
                      <a:pPr algn="ctr"/>
                      <a:r>
                        <a:rPr lang="en-US" sz="1000" dirty="0" smtClean="0"/>
                        <a:t>Field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ISBN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Remarks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Electronic</a:t>
                      </a:r>
                    </a:p>
                    <a:p>
                      <a:pPr algn="ctr"/>
                      <a:r>
                        <a:rPr lang="en-US" sz="1000" dirty="0" smtClean="0"/>
                        <a:t>Copy</a:t>
                      </a:r>
                      <a:r>
                        <a:rPr lang="en-US" sz="1000" baseline="0" dirty="0" smtClean="0"/>
                        <a:t> Path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458768"/>
                  </a:ext>
                </a:extLst>
              </a:tr>
              <a:tr h="5229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10292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Discrete Mathematics and Its Applications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Kenneth H. Rosen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2017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Mcgraw-Hill</a:t>
                      </a:r>
                      <a:r>
                        <a:rPr lang="en-US" sz="1000" dirty="0" smtClean="0"/>
                        <a:t> 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290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350Tk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Amazon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……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0070537445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Remarks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……..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31367"/>
                  </a:ext>
                </a:extLst>
              </a:tr>
              <a:tr h="5229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Accession</a:t>
                      </a:r>
                      <a:r>
                        <a:rPr lang="en-US" sz="10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000" baseline="0" dirty="0" smtClean="0"/>
                        <a:t>Number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Book</a:t>
                      </a:r>
                    </a:p>
                    <a:p>
                      <a:pPr algn="ctr"/>
                      <a:r>
                        <a:rPr lang="en-US" sz="1000" dirty="0" smtClean="0"/>
                        <a:t>Title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Book </a:t>
                      </a:r>
                    </a:p>
                    <a:p>
                      <a:pPr algn="ctr"/>
                      <a:r>
                        <a:rPr lang="en-US" sz="1000" dirty="0" smtClean="0"/>
                        <a:t>Author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Book</a:t>
                      </a:r>
                    </a:p>
                    <a:p>
                      <a:pPr algn="ctr"/>
                      <a:r>
                        <a:rPr lang="en-US" sz="1000" dirty="0" smtClean="0"/>
                        <a:t>Edition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Year of</a:t>
                      </a:r>
                    </a:p>
                    <a:p>
                      <a:pPr algn="ctr"/>
                      <a:r>
                        <a:rPr lang="en-US" sz="1000" dirty="0" smtClean="0"/>
                        <a:t>Publication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Publisher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Number</a:t>
                      </a:r>
                      <a:r>
                        <a:rPr lang="en-US" sz="1000" baseline="0" dirty="0" smtClean="0"/>
                        <a:t> of Pages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Price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Source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Image </a:t>
                      </a:r>
                    </a:p>
                    <a:p>
                      <a:pPr algn="ctr"/>
                      <a:r>
                        <a:rPr lang="en-US" sz="1000" dirty="0" smtClean="0"/>
                        <a:t>Field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ISBN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Remarks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Electronic</a:t>
                      </a:r>
                    </a:p>
                    <a:p>
                      <a:pPr algn="ctr"/>
                      <a:r>
                        <a:rPr lang="en-US" sz="1000" dirty="0" smtClean="0"/>
                        <a:t>Copy</a:t>
                      </a:r>
                      <a:r>
                        <a:rPr lang="en-US" sz="1000" baseline="0" dirty="0" smtClean="0"/>
                        <a:t> 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377917"/>
                  </a:ext>
                </a:extLst>
              </a:tr>
            </a:tbl>
          </a:graphicData>
        </a:graphic>
      </p:graphicFrame>
      <p:sp>
        <p:nvSpPr>
          <p:cNvPr id="26" name="Rounded Rectangle 25"/>
          <p:cNvSpPr/>
          <p:nvPr/>
        </p:nvSpPr>
        <p:spPr>
          <a:xfrm>
            <a:off x="10476479" y="3605397"/>
            <a:ext cx="743242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Update</a:t>
            </a:r>
            <a:endParaRPr lang="en-US" sz="12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10476479" y="4251542"/>
            <a:ext cx="743242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Update</a:t>
            </a:r>
            <a:endParaRPr lang="en-US" sz="12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073708"/>
              </p:ext>
            </p:extLst>
          </p:nvPr>
        </p:nvGraphicFramePr>
        <p:xfrm>
          <a:off x="11254150" y="2959253"/>
          <a:ext cx="792297" cy="1762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297">
                  <a:extLst>
                    <a:ext uri="{9D8B030D-6E8A-4147-A177-3AD203B41FA5}">
                      <a16:colId xmlns:a16="http://schemas.microsoft.com/office/drawing/2014/main" val="562766217"/>
                    </a:ext>
                  </a:extLst>
                </a:gridCol>
              </a:tblGrid>
              <a:tr h="518163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553223"/>
                  </a:ext>
                </a:extLst>
              </a:tr>
              <a:tr h="702411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0050"/>
                  </a:ext>
                </a:extLst>
              </a:tr>
              <a:tr h="542079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92457"/>
                  </a:ext>
                </a:extLst>
              </a:tr>
            </a:tbl>
          </a:graphicData>
        </a:graphic>
      </p:graphicFrame>
      <p:sp>
        <p:nvSpPr>
          <p:cNvPr id="28" name="Rounded Rectangle 27"/>
          <p:cNvSpPr/>
          <p:nvPr/>
        </p:nvSpPr>
        <p:spPr>
          <a:xfrm>
            <a:off x="11295771" y="3605397"/>
            <a:ext cx="743242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Delete</a:t>
            </a:r>
            <a:endParaRPr lang="en-US" sz="12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11325876" y="4251541"/>
            <a:ext cx="743242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Delete</a:t>
            </a:r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721251" y="943180"/>
            <a:ext cx="564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Add 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Book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78178" y="101122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3375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15470" y="1002378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20187" y="100237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Home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28230" y="947387"/>
            <a:ext cx="126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Check Borrow Receipt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54082" y="927833"/>
            <a:ext cx="133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Check New Book Requests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83323" y="101122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07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5063222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Librarian Add Book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721251" y="943180"/>
            <a:ext cx="564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Add </a:t>
            </a:r>
          </a:p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Book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78178" y="101122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3375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15470" y="1002378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20187" y="100237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28230" y="947387"/>
            <a:ext cx="126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Check Borrow Receipt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54082" y="927833"/>
            <a:ext cx="133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Check New Book Requests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83323" y="101122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493130" y="1920240"/>
            <a:ext cx="5226253" cy="617220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 Book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621265" y="2769578"/>
            <a:ext cx="187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</a:t>
            </a:r>
            <a:r>
              <a:rPr lang="en-US" dirty="0" smtClean="0"/>
              <a:t>book title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1714500" y="3138910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621265" y="3564484"/>
            <a:ext cx="2742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</a:t>
            </a:r>
            <a:r>
              <a:rPr lang="en-US" dirty="0"/>
              <a:t>book </a:t>
            </a:r>
            <a:r>
              <a:rPr lang="en-US" dirty="0" smtClean="0"/>
              <a:t>author</a:t>
            </a:r>
            <a:endParaRPr lang="en-US" dirty="0"/>
          </a:p>
          <a:p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1714500" y="3933816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621265" y="4359390"/>
            <a:ext cx="281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</a:t>
            </a:r>
            <a:r>
              <a:rPr lang="en-US" dirty="0" smtClean="0"/>
              <a:t>book edition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1714500" y="4728722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621265" y="5198367"/>
            <a:ext cx="211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Year of Publication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1714500" y="5567699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621265" y="5930353"/>
            <a:ext cx="187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1714500" y="6299685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1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5063222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Librarian Add Book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721251" y="943180"/>
            <a:ext cx="564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Add </a:t>
            </a:r>
          </a:p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Book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78178" y="101122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3375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15470" y="1002378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20187" y="100237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28230" y="947387"/>
            <a:ext cx="126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Check Borrow Receipt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54082" y="927833"/>
            <a:ext cx="133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Check New Book Requests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83323" y="101122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5228" y="5469559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738940" y="5484906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01032" y="5802124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00831" y="6534841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19041" y="3189459"/>
            <a:ext cx="264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ISBN Number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1512276" y="3585165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436625" y="3993159"/>
            <a:ext cx="274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download path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1512276" y="4344907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1556236" y="4879385"/>
            <a:ext cx="1406772" cy="293811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 Book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419041" y="1662607"/>
            <a:ext cx="264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Price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1512276" y="2058313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436625" y="2466307"/>
            <a:ext cx="274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Source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1512276" y="2818055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4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2423746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Home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27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IIT LIBRARY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7352" y="101548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4290" y="1015484"/>
            <a:ext cx="10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Librarian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9206" y="101548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Admin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83853" y="101548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81724" y="1015484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Register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36665" y="10154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98974" y="1960688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Discrete Mathematics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725" y="2041078"/>
            <a:ext cx="412184" cy="4121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851066"/>
              </p:ext>
            </p:extLst>
          </p:nvPr>
        </p:nvGraphicFramePr>
        <p:xfrm>
          <a:off x="2072362" y="302468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516755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72838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8685911"/>
                    </a:ext>
                  </a:extLst>
                </a:gridCol>
                <a:gridCol w="1790392">
                  <a:extLst>
                    <a:ext uri="{9D8B030D-6E8A-4147-A177-3AD203B41FA5}">
                      <a16:colId xmlns:a16="http://schemas.microsoft.com/office/drawing/2014/main" val="2580631564"/>
                    </a:ext>
                  </a:extLst>
                </a:gridCol>
                <a:gridCol w="1460808">
                  <a:extLst>
                    <a:ext uri="{9D8B030D-6E8A-4147-A177-3AD203B41FA5}">
                      <a16:colId xmlns:a16="http://schemas.microsoft.com/office/drawing/2014/main" val="394189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Book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Electronic Copy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88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……………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7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Not Available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Borrow Now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3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……………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6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Borrow Now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……………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5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Not 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Borrow Now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33788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4510094" y="902644"/>
            <a:ext cx="3180643" cy="1173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Please Login First!!!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902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11017800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Librarian Check Borrow Receipt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2998974" y="2409093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Enter Borrower ID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21251" y="943180"/>
            <a:ext cx="564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Add 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Book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78178" y="101122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3375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15470" y="1002378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20187" y="100237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8230" y="947387"/>
            <a:ext cx="126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Check Borrow Receipt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54082" y="927833"/>
            <a:ext cx="133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Check New Book Requests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83323" y="101122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82774" y="3239685"/>
            <a:ext cx="2151476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Give or Return Book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16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7616272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Librarian Check Borrow Receipt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2998974" y="2409093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34321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21251" y="943180"/>
            <a:ext cx="564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Add 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Book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78178" y="101122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3375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15470" y="1002378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20187" y="100237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8230" y="947387"/>
            <a:ext cx="126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Check Borrow Receipt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54082" y="927833"/>
            <a:ext cx="133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Check New Book Requests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83323" y="101122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82774" y="3239685"/>
            <a:ext cx="2151476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Give or Return Book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967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9787972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Librarian Check Borrow Receipt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2998974" y="2409093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34321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21251" y="943180"/>
            <a:ext cx="564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Add 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Book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78178" y="101122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3375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15470" y="1002378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20187" y="100237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8230" y="947387"/>
            <a:ext cx="126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Check Borrow Receipt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54082" y="927833"/>
            <a:ext cx="133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Check New Book Requests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83323" y="101122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468194" y="896815"/>
            <a:ext cx="3180643" cy="1173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Invalid Borrower ID</a:t>
            </a:r>
            <a:endParaRPr lang="en-US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5182774" y="3239685"/>
            <a:ext cx="2151476" cy="3666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66"/>
                </a:solidFill>
              </a:rPr>
              <a:t>Give or Return Book</a:t>
            </a:r>
            <a:endParaRPr lang="en-US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88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8816422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Librarian Check Borrow Receipt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2998974" y="2409093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234214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21251" y="943180"/>
            <a:ext cx="564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Add 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Book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78178" y="101122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3375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15470" y="1002378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20187" y="100237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8230" y="947387"/>
            <a:ext cx="126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Check Borrow Receipt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54082" y="927833"/>
            <a:ext cx="133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Check New Book Requests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83323" y="101122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468194" y="896815"/>
            <a:ext cx="3180643" cy="1173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Book Returned Successfully</a:t>
            </a:r>
            <a:endParaRPr lang="en-US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5182774" y="3239685"/>
            <a:ext cx="2151476" cy="3666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66"/>
                </a:solidFill>
              </a:rPr>
              <a:t>Give or Return Book</a:t>
            </a:r>
            <a:endParaRPr lang="en-US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74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8816422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Librarian Check Borrow Receipt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2998974" y="2409093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234214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21251" y="943180"/>
            <a:ext cx="564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Add 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Book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78178" y="101122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3375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15470" y="1002378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20187" y="100237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8230" y="947387"/>
            <a:ext cx="126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Check Borrow Receipt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54082" y="927833"/>
            <a:ext cx="133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Check New Book Requests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83323" y="101122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468194" y="896815"/>
            <a:ext cx="3180643" cy="1173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Book Given Successfully</a:t>
            </a:r>
            <a:endParaRPr lang="en-US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5182774" y="3239685"/>
            <a:ext cx="2151476" cy="3666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66"/>
                </a:solidFill>
              </a:rPr>
              <a:t>Give or Return Book</a:t>
            </a:r>
            <a:endParaRPr lang="en-US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4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7" y="290499"/>
            <a:ext cx="8920535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Librarian Check New Book Requests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721251" y="943180"/>
            <a:ext cx="564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Add 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Book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78178" y="101122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3375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15470" y="1002378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20187" y="100237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8230" y="947387"/>
            <a:ext cx="126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Check Borrow Receipt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54082" y="927833"/>
            <a:ext cx="133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Check New Book Requests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83323" y="101122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Users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98418"/>
              </p:ext>
            </p:extLst>
          </p:nvPr>
        </p:nvGraphicFramePr>
        <p:xfrm>
          <a:off x="1727667" y="2268547"/>
          <a:ext cx="89418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367">
                  <a:extLst>
                    <a:ext uri="{9D8B030D-6E8A-4147-A177-3AD203B41FA5}">
                      <a16:colId xmlns:a16="http://schemas.microsoft.com/office/drawing/2014/main" val="3751675542"/>
                    </a:ext>
                  </a:extLst>
                </a:gridCol>
                <a:gridCol w="1788367">
                  <a:extLst>
                    <a:ext uri="{9D8B030D-6E8A-4147-A177-3AD203B41FA5}">
                      <a16:colId xmlns:a16="http://schemas.microsoft.com/office/drawing/2014/main" val="987283859"/>
                    </a:ext>
                  </a:extLst>
                </a:gridCol>
                <a:gridCol w="1130808">
                  <a:extLst>
                    <a:ext uri="{9D8B030D-6E8A-4147-A177-3AD203B41FA5}">
                      <a16:colId xmlns:a16="http://schemas.microsoft.com/office/drawing/2014/main" val="3558685911"/>
                    </a:ext>
                  </a:extLst>
                </a:gridCol>
                <a:gridCol w="2083777">
                  <a:extLst>
                    <a:ext uri="{9D8B030D-6E8A-4147-A177-3AD203B41FA5}">
                      <a16:colId xmlns:a16="http://schemas.microsoft.com/office/drawing/2014/main" val="2580631564"/>
                    </a:ext>
                  </a:extLst>
                </a:gridCol>
                <a:gridCol w="2150517">
                  <a:extLst>
                    <a:ext uri="{9D8B030D-6E8A-4147-A177-3AD203B41FA5}">
                      <a16:colId xmlns:a16="http://schemas.microsoft.com/office/drawing/2014/main" val="394189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Book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88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……………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7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Prosanto</a:t>
                      </a:r>
                      <a:r>
                        <a:rPr lang="en-US" b="1" baseline="0" dirty="0" smtClean="0">
                          <a:solidFill>
                            <a:srgbClr val="000066"/>
                          </a:solidFill>
                        </a:rPr>
                        <a:t> Deb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3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……………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6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0066"/>
                          </a:solidFill>
                        </a:rPr>
                        <a:t>Naimur</a:t>
                      </a:r>
                      <a:r>
                        <a:rPr lang="en-US" b="1" baseline="0" dirty="0" smtClean="0">
                          <a:solidFill>
                            <a:srgbClr val="000066"/>
                          </a:solidFill>
                        </a:rPr>
                        <a:t> Rahman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Student</a:t>
                      </a:r>
                      <a:endParaRPr lang="en-US" b="1" dirty="0" smtClean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……………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5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0066"/>
                          </a:solidFill>
                        </a:rPr>
                        <a:t>Dipok</a:t>
                      </a: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 Chandra Das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Faculty Member</a:t>
                      </a:r>
                      <a:endParaRPr lang="en-US" b="1" dirty="0" smtClean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33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34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4330880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Librarian Users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721251" y="943180"/>
            <a:ext cx="564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Add 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Book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78178" y="101122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3375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15470" y="1002378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20187" y="100237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8230" y="947387"/>
            <a:ext cx="126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Check Borrow Receipt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54082" y="927833"/>
            <a:ext cx="133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Check New Book Requests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83323" y="101122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Users</a:t>
            </a:r>
            <a:endParaRPr 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08025"/>
              </p:ext>
            </p:extLst>
          </p:nvPr>
        </p:nvGraphicFramePr>
        <p:xfrm>
          <a:off x="-1" y="2959252"/>
          <a:ext cx="11254151" cy="1620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868">
                  <a:extLst>
                    <a:ext uri="{9D8B030D-6E8A-4147-A177-3AD203B41FA5}">
                      <a16:colId xmlns:a16="http://schemas.microsoft.com/office/drawing/2014/main" val="4192250841"/>
                    </a:ext>
                  </a:extLst>
                </a:gridCol>
                <a:gridCol w="878360">
                  <a:extLst>
                    <a:ext uri="{9D8B030D-6E8A-4147-A177-3AD203B41FA5}">
                      <a16:colId xmlns:a16="http://schemas.microsoft.com/office/drawing/2014/main" val="1622159508"/>
                    </a:ext>
                  </a:extLst>
                </a:gridCol>
                <a:gridCol w="729375">
                  <a:extLst>
                    <a:ext uri="{9D8B030D-6E8A-4147-A177-3AD203B41FA5}">
                      <a16:colId xmlns:a16="http://schemas.microsoft.com/office/drawing/2014/main" val="2668863097"/>
                    </a:ext>
                  </a:extLst>
                </a:gridCol>
                <a:gridCol w="858514">
                  <a:extLst>
                    <a:ext uri="{9D8B030D-6E8A-4147-A177-3AD203B41FA5}">
                      <a16:colId xmlns:a16="http://schemas.microsoft.com/office/drawing/2014/main" val="3460784028"/>
                    </a:ext>
                  </a:extLst>
                </a:gridCol>
                <a:gridCol w="963438">
                  <a:extLst>
                    <a:ext uri="{9D8B030D-6E8A-4147-A177-3AD203B41FA5}">
                      <a16:colId xmlns:a16="http://schemas.microsoft.com/office/drawing/2014/main" val="2749478341"/>
                    </a:ext>
                  </a:extLst>
                </a:gridCol>
                <a:gridCol w="567046">
                  <a:extLst>
                    <a:ext uri="{9D8B030D-6E8A-4147-A177-3AD203B41FA5}">
                      <a16:colId xmlns:a16="http://schemas.microsoft.com/office/drawing/2014/main" val="2441576895"/>
                    </a:ext>
                  </a:extLst>
                </a:gridCol>
                <a:gridCol w="791308">
                  <a:extLst>
                    <a:ext uri="{9D8B030D-6E8A-4147-A177-3AD203B41FA5}">
                      <a16:colId xmlns:a16="http://schemas.microsoft.com/office/drawing/2014/main" val="1914261210"/>
                    </a:ext>
                  </a:extLst>
                </a:gridCol>
                <a:gridCol w="839035">
                  <a:extLst>
                    <a:ext uri="{9D8B030D-6E8A-4147-A177-3AD203B41FA5}">
                      <a16:colId xmlns:a16="http://schemas.microsoft.com/office/drawing/2014/main" val="1293195843"/>
                    </a:ext>
                  </a:extLst>
                </a:gridCol>
                <a:gridCol w="803868">
                  <a:extLst>
                    <a:ext uri="{9D8B030D-6E8A-4147-A177-3AD203B41FA5}">
                      <a16:colId xmlns:a16="http://schemas.microsoft.com/office/drawing/2014/main" val="3588681082"/>
                    </a:ext>
                  </a:extLst>
                </a:gridCol>
                <a:gridCol w="803868">
                  <a:extLst>
                    <a:ext uri="{9D8B030D-6E8A-4147-A177-3AD203B41FA5}">
                      <a16:colId xmlns:a16="http://schemas.microsoft.com/office/drawing/2014/main" val="1455993614"/>
                    </a:ext>
                  </a:extLst>
                </a:gridCol>
                <a:gridCol w="823967">
                  <a:extLst>
                    <a:ext uri="{9D8B030D-6E8A-4147-A177-3AD203B41FA5}">
                      <a16:colId xmlns:a16="http://schemas.microsoft.com/office/drawing/2014/main" val="1394269871"/>
                    </a:ext>
                  </a:extLst>
                </a:gridCol>
                <a:gridCol w="835269">
                  <a:extLst>
                    <a:ext uri="{9D8B030D-6E8A-4147-A177-3AD203B41FA5}">
                      <a16:colId xmlns:a16="http://schemas.microsoft.com/office/drawing/2014/main" val="1158513404"/>
                    </a:ext>
                  </a:extLst>
                </a:gridCol>
                <a:gridCol w="752367">
                  <a:extLst>
                    <a:ext uri="{9D8B030D-6E8A-4147-A177-3AD203B41FA5}">
                      <a16:colId xmlns:a16="http://schemas.microsoft.com/office/drawing/2014/main" val="80963700"/>
                    </a:ext>
                  </a:extLst>
                </a:gridCol>
                <a:gridCol w="803868">
                  <a:extLst>
                    <a:ext uri="{9D8B030D-6E8A-4147-A177-3AD203B41FA5}">
                      <a16:colId xmlns:a16="http://schemas.microsoft.com/office/drawing/2014/main" val="3768371724"/>
                    </a:ext>
                  </a:extLst>
                </a:gridCol>
              </a:tblGrid>
              <a:tr h="5229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Father’s </a:t>
                      </a:r>
                    </a:p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Mother’s</a:t>
                      </a:r>
                    </a:p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Date of Birth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Address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Post Code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Mobile Number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Email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Roll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Session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PIN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Designation</a:t>
                      </a:r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User</a:t>
                      </a:r>
                    </a:p>
                    <a:p>
                      <a:pPr algn="ctr"/>
                      <a:r>
                        <a:rPr lang="en-US" sz="1000" dirty="0" smtClean="0"/>
                        <a:t>Name</a:t>
                      </a:r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458768"/>
                  </a:ext>
                </a:extLst>
              </a:tr>
              <a:tr h="5229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Prosanto</a:t>
                      </a:r>
                    </a:p>
                    <a:p>
                      <a:pPr algn="ctr"/>
                      <a:r>
                        <a:rPr lang="en-US" sz="1000" dirty="0" smtClean="0"/>
                        <a:t>Deb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Samir </a:t>
                      </a:r>
                    </a:p>
                    <a:p>
                      <a:pPr algn="ctr"/>
                      <a:r>
                        <a:rPr lang="en-US" sz="1000" dirty="0" smtClean="0"/>
                        <a:t>Chandra</a:t>
                      </a:r>
                    </a:p>
                    <a:p>
                      <a:pPr algn="ctr"/>
                      <a:r>
                        <a:rPr lang="en-US" sz="1000" dirty="0" smtClean="0"/>
                        <a:t>Deb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Mukta</a:t>
                      </a:r>
                      <a:r>
                        <a:rPr lang="en-US" sz="1000" dirty="0" smtClean="0"/>
                        <a:t> Rani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Deb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14/06/2001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Brahmanbaria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017 93</a:t>
                      </a:r>
                    </a:p>
                    <a:p>
                      <a:pPr algn="ctr"/>
                      <a:r>
                        <a:rPr lang="en-US" sz="1000" dirty="0" smtClean="0"/>
                        <a:t>222 825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prosantodeb7@gmail.com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ASH1925005M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2018-19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prosanto7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31367"/>
                  </a:ext>
                </a:extLst>
              </a:tr>
              <a:tr h="5229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Dipok</a:t>
                      </a:r>
                      <a:r>
                        <a:rPr lang="en-US" sz="1000" baseline="0" dirty="0" smtClean="0"/>
                        <a:t> Chandra Das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……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……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……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Brahmanbaria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3400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…..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423412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Assistant</a:t>
                      </a:r>
                    </a:p>
                    <a:p>
                      <a:pPr algn="ctr"/>
                      <a:r>
                        <a:rPr lang="en-US" sz="1000" dirty="0" smtClean="0"/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cd-</a:t>
                      </a:r>
                      <a:r>
                        <a:rPr lang="en-US" sz="1000" dirty="0" err="1" smtClean="0"/>
                        <a:t>dpk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377917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10476478" y="3605397"/>
            <a:ext cx="770237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Approve</a:t>
            </a:r>
            <a:endParaRPr lang="en-US" sz="1200" b="1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494951"/>
              </p:ext>
            </p:extLst>
          </p:nvPr>
        </p:nvGraphicFramePr>
        <p:xfrm>
          <a:off x="11254150" y="2972725"/>
          <a:ext cx="792297" cy="1559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297">
                  <a:extLst>
                    <a:ext uri="{9D8B030D-6E8A-4147-A177-3AD203B41FA5}">
                      <a16:colId xmlns:a16="http://schemas.microsoft.com/office/drawing/2014/main" val="562766217"/>
                    </a:ext>
                  </a:extLst>
                </a:gridCol>
              </a:tblGrid>
              <a:tr h="50591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553223"/>
                  </a:ext>
                </a:extLst>
              </a:tr>
              <a:tr h="574253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0050"/>
                  </a:ext>
                </a:extLst>
              </a:tr>
              <a:tr h="479501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92457"/>
                  </a:ext>
                </a:extLst>
              </a:tr>
            </a:tbl>
          </a:graphicData>
        </a:graphic>
      </p:graphicFrame>
      <p:sp>
        <p:nvSpPr>
          <p:cNvPr id="24" name="Rounded Rectangle 23"/>
          <p:cNvSpPr/>
          <p:nvPr/>
        </p:nvSpPr>
        <p:spPr>
          <a:xfrm>
            <a:off x="11278677" y="3588363"/>
            <a:ext cx="743242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Reject</a:t>
            </a:r>
            <a:endParaRPr lang="en-US" sz="12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11278677" y="4100259"/>
            <a:ext cx="743242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Reject</a:t>
            </a:r>
            <a:endParaRPr lang="en-US" sz="12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2981476" y="1886619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Search User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227" y="1967009"/>
            <a:ext cx="412184" cy="412184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10476477" y="4100259"/>
            <a:ext cx="770237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Approve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5915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4330880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Librarian Users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721251" y="943180"/>
            <a:ext cx="564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Add 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Book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78178" y="101122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3375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15470" y="1002378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20187" y="100237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8230" y="947387"/>
            <a:ext cx="126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Check Borrow Receipt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54082" y="927833"/>
            <a:ext cx="133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Check New Book Requests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83323" y="101122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Users</a:t>
            </a:r>
            <a:endParaRPr 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-1" y="2959252"/>
          <a:ext cx="11254151" cy="1620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868">
                  <a:extLst>
                    <a:ext uri="{9D8B030D-6E8A-4147-A177-3AD203B41FA5}">
                      <a16:colId xmlns:a16="http://schemas.microsoft.com/office/drawing/2014/main" val="4192250841"/>
                    </a:ext>
                  </a:extLst>
                </a:gridCol>
                <a:gridCol w="878360">
                  <a:extLst>
                    <a:ext uri="{9D8B030D-6E8A-4147-A177-3AD203B41FA5}">
                      <a16:colId xmlns:a16="http://schemas.microsoft.com/office/drawing/2014/main" val="1622159508"/>
                    </a:ext>
                  </a:extLst>
                </a:gridCol>
                <a:gridCol w="729375">
                  <a:extLst>
                    <a:ext uri="{9D8B030D-6E8A-4147-A177-3AD203B41FA5}">
                      <a16:colId xmlns:a16="http://schemas.microsoft.com/office/drawing/2014/main" val="2668863097"/>
                    </a:ext>
                  </a:extLst>
                </a:gridCol>
                <a:gridCol w="858514">
                  <a:extLst>
                    <a:ext uri="{9D8B030D-6E8A-4147-A177-3AD203B41FA5}">
                      <a16:colId xmlns:a16="http://schemas.microsoft.com/office/drawing/2014/main" val="3460784028"/>
                    </a:ext>
                  </a:extLst>
                </a:gridCol>
                <a:gridCol w="963438">
                  <a:extLst>
                    <a:ext uri="{9D8B030D-6E8A-4147-A177-3AD203B41FA5}">
                      <a16:colId xmlns:a16="http://schemas.microsoft.com/office/drawing/2014/main" val="2749478341"/>
                    </a:ext>
                  </a:extLst>
                </a:gridCol>
                <a:gridCol w="567046">
                  <a:extLst>
                    <a:ext uri="{9D8B030D-6E8A-4147-A177-3AD203B41FA5}">
                      <a16:colId xmlns:a16="http://schemas.microsoft.com/office/drawing/2014/main" val="2441576895"/>
                    </a:ext>
                  </a:extLst>
                </a:gridCol>
                <a:gridCol w="791308">
                  <a:extLst>
                    <a:ext uri="{9D8B030D-6E8A-4147-A177-3AD203B41FA5}">
                      <a16:colId xmlns:a16="http://schemas.microsoft.com/office/drawing/2014/main" val="1914261210"/>
                    </a:ext>
                  </a:extLst>
                </a:gridCol>
                <a:gridCol w="839035">
                  <a:extLst>
                    <a:ext uri="{9D8B030D-6E8A-4147-A177-3AD203B41FA5}">
                      <a16:colId xmlns:a16="http://schemas.microsoft.com/office/drawing/2014/main" val="1293195843"/>
                    </a:ext>
                  </a:extLst>
                </a:gridCol>
                <a:gridCol w="803868">
                  <a:extLst>
                    <a:ext uri="{9D8B030D-6E8A-4147-A177-3AD203B41FA5}">
                      <a16:colId xmlns:a16="http://schemas.microsoft.com/office/drawing/2014/main" val="3588681082"/>
                    </a:ext>
                  </a:extLst>
                </a:gridCol>
                <a:gridCol w="803868">
                  <a:extLst>
                    <a:ext uri="{9D8B030D-6E8A-4147-A177-3AD203B41FA5}">
                      <a16:colId xmlns:a16="http://schemas.microsoft.com/office/drawing/2014/main" val="1455993614"/>
                    </a:ext>
                  </a:extLst>
                </a:gridCol>
                <a:gridCol w="823967">
                  <a:extLst>
                    <a:ext uri="{9D8B030D-6E8A-4147-A177-3AD203B41FA5}">
                      <a16:colId xmlns:a16="http://schemas.microsoft.com/office/drawing/2014/main" val="1394269871"/>
                    </a:ext>
                  </a:extLst>
                </a:gridCol>
                <a:gridCol w="835269">
                  <a:extLst>
                    <a:ext uri="{9D8B030D-6E8A-4147-A177-3AD203B41FA5}">
                      <a16:colId xmlns:a16="http://schemas.microsoft.com/office/drawing/2014/main" val="1158513404"/>
                    </a:ext>
                  </a:extLst>
                </a:gridCol>
                <a:gridCol w="752367">
                  <a:extLst>
                    <a:ext uri="{9D8B030D-6E8A-4147-A177-3AD203B41FA5}">
                      <a16:colId xmlns:a16="http://schemas.microsoft.com/office/drawing/2014/main" val="80963700"/>
                    </a:ext>
                  </a:extLst>
                </a:gridCol>
                <a:gridCol w="803868">
                  <a:extLst>
                    <a:ext uri="{9D8B030D-6E8A-4147-A177-3AD203B41FA5}">
                      <a16:colId xmlns:a16="http://schemas.microsoft.com/office/drawing/2014/main" val="3768371724"/>
                    </a:ext>
                  </a:extLst>
                </a:gridCol>
              </a:tblGrid>
              <a:tr h="5229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Father’s </a:t>
                      </a:r>
                    </a:p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Mother’s</a:t>
                      </a:r>
                    </a:p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Date of Birth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Address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Post Code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Mobile Number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Email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Roll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Session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PIN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Designation</a:t>
                      </a:r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User</a:t>
                      </a:r>
                    </a:p>
                    <a:p>
                      <a:pPr algn="ctr"/>
                      <a:r>
                        <a:rPr lang="en-US" sz="1000" dirty="0" smtClean="0"/>
                        <a:t>Name</a:t>
                      </a:r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458768"/>
                  </a:ext>
                </a:extLst>
              </a:tr>
              <a:tr h="5229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Prosanto</a:t>
                      </a:r>
                    </a:p>
                    <a:p>
                      <a:pPr algn="ctr"/>
                      <a:r>
                        <a:rPr lang="en-US" sz="1000" dirty="0" smtClean="0"/>
                        <a:t>Deb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Samir </a:t>
                      </a:r>
                    </a:p>
                    <a:p>
                      <a:pPr algn="ctr"/>
                      <a:r>
                        <a:rPr lang="en-US" sz="1000" dirty="0" smtClean="0"/>
                        <a:t>Chandra</a:t>
                      </a:r>
                    </a:p>
                    <a:p>
                      <a:pPr algn="ctr"/>
                      <a:r>
                        <a:rPr lang="en-US" sz="1000" dirty="0" smtClean="0"/>
                        <a:t>Deb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Mukta</a:t>
                      </a:r>
                      <a:r>
                        <a:rPr lang="en-US" sz="1000" dirty="0" smtClean="0"/>
                        <a:t> Rani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Deb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14/06/2001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Brahmanbaria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017 93</a:t>
                      </a:r>
                    </a:p>
                    <a:p>
                      <a:pPr algn="ctr"/>
                      <a:r>
                        <a:rPr lang="en-US" sz="1000" dirty="0" smtClean="0"/>
                        <a:t>222 825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prosantodeb7@gmail.com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ASH1925005M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2018-19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prosanto7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31367"/>
                  </a:ext>
                </a:extLst>
              </a:tr>
              <a:tr h="5229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Dipok</a:t>
                      </a:r>
                      <a:r>
                        <a:rPr lang="en-US" sz="1000" baseline="0" dirty="0" smtClean="0"/>
                        <a:t> Chandra Das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……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……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……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Brahmanbaria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3400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…..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423412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Assistant</a:t>
                      </a:r>
                    </a:p>
                    <a:p>
                      <a:pPr algn="ctr"/>
                      <a:r>
                        <a:rPr lang="en-US" sz="1000" dirty="0" smtClean="0"/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cd-</a:t>
                      </a:r>
                      <a:r>
                        <a:rPr lang="en-US" sz="1000" dirty="0" err="1" smtClean="0"/>
                        <a:t>dpk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377917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10476478" y="3605397"/>
            <a:ext cx="770237" cy="3666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66"/>
                </a:solidFill>
              </a:rPr>
              <a:t>Approve</a:t>
            </a:r>
            <a:endParaRPr lang="en-US" sz="1200" b="1" dirty="0">
              <a:solidFill>
                <a:srgbClr val="000066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1254150" y="2972725"/>
          <a:ext cx="792297" cy="1559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297">
                  <a:extLst>
                    <a:ext uri="{9D8B030D-6E8A-4147-A177-3AD203B41FA5}">
                      <a16:colId xmlns:a16="http://schemas.microsoft.com/office/drawing/2014/main" val="562766217"/>
                    </a:ext>
                  </a:extLst>
                </a:gridCol>
              </a:tblGrid>
              <a:tr h="50591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553223"/>
                  </a:ext>
                </a:extLst>
              </a:tr>
              <a:tr h="574253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0050"/>
                  </a:ext>
                </a:extLst>
              </a:tr>
              <a:tr h="479501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92457"/>
                  </a:ext>
                </a:extLst>
              </a:tr>
            </a:tbl>
          </a:graphicData>
        </a:graphic>
      </p:graphicFrame>
      <p:sp>
        <p:nvSpPr>
          <p:cNvPr id="24" name="Rounded Rectangle 23"/>
          <p:cNvSpPr/>
          <p:nvPr/>
        </p:nvSpPr>
        <p:spPr>
          <a:xfrm>
            <a:off x="11278677" y="3588363"/>
            <a:ext cx="743242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Reject</a:t>
            </a:r>
            <a:endParaRPr lang="en-US" sz="12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11278677" y="4100259"/>
            <a:ext cx="743242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Reject</a:t>
            </a:r>
            <a:endParaRPr lang="en-US" sz="12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2981476" y="1886619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Search User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227" y="1967009"/>
            <a:ext cx="412184" cy="412184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10476477" y="4100259"/>
            <a:ext cx="770237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Approve</a:t>
            </a:r>
            <a:endParaRPr lang="en-US" sz="12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4468194" y="896815"/>
            <a:ext cx="3180643" cy="1173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Sent to Director </a:t>
            </a:r>
          </a:p>
          <a:p>
            <a:pPr algn="ctr"/>
            <a:r>
              <a:rPr lang="en-US" sz="2400" b="1" dirty="0" smtClean="0"/>
              <a:t>For approval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368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4330880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Librarian Users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721251" y="943180"/>
            <a:ext cx="564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Add 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Book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78178" y="101122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3375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15470" y="1002378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20187" y="100237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8230" y="947387"/>
            <a:ext cx="126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Check Borrow Receipt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54082" y="927833"/>
            <a:ext cx="133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Check New Book Requests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83323" y="101122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Users</a:t>
            </a:r>
            <a:endParaRPr 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-1" y="2959252"/>
          <a:ext cx="11254151" cy="1620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868">
                  <a:extLst>
                    <a:ext uri="{9D8B030D-6E8A-4147-A177-3AD203B41FA5}">
                      <a16:colId xmlns:a16="http://schemas.microsoft.com/office/drawing/2014/main" val="4192250841"/>
                    </a:ext>
                  </a:extLst>
                </a:gridCol>
                <a:gridCol w="878360">
                  <a:extLst>
                    <a:ext uri="{9D8B030D-6E8A-4147-A177-3AD203B41FA5}">
                      <a16:colId xmlns:a16="http://schemas.microsoft.com/office/drawing/2014/main" val="1622159508"/>
                    </a:ext>
                  </a:extLst>
                </a:gridCol>
                <a:gridCol w="729375">
                  <a:extLst>
                    <a:ext uri="{9D8B030D-6E8A-4147-A177-3AD203B41FA5}">
                      <a16:colId xmlns:a16="http://schemas.microsoft.com/office/drawing/2014/main" val="2668863097"/>
                    </a:ext>
                  </a:extLst>
                </a:gridCol>
                <a:gridCol w="858514">
                  <a:extLst>
                    <a:ext uri="{9D8B030D-6E8A-4147-A177-3AD203B41FA5}">
                      <a16:colId xmlns:a16="http://schemas.microsoft.com/office/drawing/2014/main" val="3460784028"/>
                    </a:ext>
                  </a:extLst>
                </a:gridCol>
                <a:gridCol w="963438">
                  <a:extLst>
                    <a:ext uri="{9D8B030D-6E8A-4147-A177-3AD203B41FA5}">
                      <a16:colId xmlns:a16="http://schemas.microsoft.com/office/drawing/2014/main" val="2749478341"/>
                    </a:ext>
                  </a:extLst>
                </a:gridCol>
                <a:gridCol w="567046">
                  <a:extLst>
                    <a:ext uri="{9D8B030D-6E8A-4147-A177-3AD203B41FA5}">
                      <a16:colId xmlns:a16="http://schemas.microsoft.com/office/drawing/2014/main" val="2441576895"/>
                    </a:ext>
                  </a:extLst>
                </a:gridCol>
                <a:gridCol w="791308">
                  <a:extLst>
                    <a:ext uri="{9D8B030D-6E8A-4147-A177-3AD203B41FA5}">
                      <a16:colId xmlns:a16="http://schemas.microsoft.com/office/drawing/2014/main" val="1914261210"/>
                    </a:ext>
                  </a:extLst>
                </a:gridCol>
                <a:gridCol w="839035">
                  <a:extLst>
                    <a:ext uri="{9D8B030D-6E8A-4147-A177-3AD203B41FA5}">
                      <a16:colId xmlns:a16="http://schemas.microsoft.com/office/drawing/2014/main" val="1293195843"/>
                    </a:ext>
                  </a:extLst>
                </a:gridCol>
                <a:gridCol w="803868">
                  <a:extLst>
                    <a:ext uri="{9D8B030D-6E8A-4147-A177-3AD203B41FA5}">
                      <a16:colId xmlns:a16="http://schemas.microsoft.com/office/drawing/2014/main" val="3588681082"/>
                    </a:ext>
                  </a:extLst>
                </a:gridCol>
                <a:gridCol w="803868">
                  <a:extLst>
                    <a:ext uri="{9D8B030D-6E8A-4147-A177-3AD203B41FA5}">
                      <a16:colId xmlns:a16="http://schemas.microsoft.com/office/drawing/2014/main" val="1455993614"/>
                    </a:ext>
                  </a:extLst>
                </a:gridCol>
                <a:gridCol w="823967">
                  <a:extLst>
                    <a:ext uri="{9D8B030D-6E8A-4147-A177-3AD203B41FA5}">
                      <a16:colId xmlns:a16="http://schemas.microsoft.com/office/drawing/2014/main" val="1394269871"/>
                    </a:ext>
                  </a:extLst>
                </a:gridCol>
                <a:gridCol w="835269">
                  <a:extLst>
                    <a:ext uri="{9D8B030D-6E8A-4147-A177-3AD203B41FA5}">
                      <a16:colId xmlns:a16="http://schemas.microsoft.com/office/drawing/2014/main" val="1158513404"/>
                    </a:ext>
                  </a:extLst>
                </a:gridCol>
                <a:gridCol w="752367">
                  <a:extLst>
                    <a:ext uri="{9D8B030D-6E8A-4147-A177-3AD203B41FA5}">
                      <a16:colId xmlns:a16="http://schemas.microsoft.com/office/drawing/2014/main" val="80963700"/>
                    </a:ext>
                  </a:extLst>
                </a:gridCol>
                <a:gridCol w="803868">
                  <a:extLst>
                    <a:ext uri="{9D8B030D-6E8A-4147-A177-3AD203B41FA5}">
                      <a16:colId xmlns:a16="http://schemas.microsoft.com/office/drawing/2014/main" val="3768371724"/>
                    </a:ext>
                  </a:extLst>
                </a:gridCol>
              </a:tblGrid>
              <a:tr h="5229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Father’s </a:t>
                      </a:r>
                    </a:p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Mother’s</a:t>
                      </a:r>
                    </a:p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Date of Birth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Address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Post Code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Mobile Number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Email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Roll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Session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PIN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Designation</a:t>
                      </a:r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User</a:t>
                      </a:r>
                    </a:p>
                    <a:p>
                      <a:pPr algn="ctr"/>
                      <a:r>
                        <a:rPr lang="en-US" sz="1000" dirty="0" smtClean="0"/>
                        <a:t>Name</a:t>
                      </a:r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458768"/>
                  </a:ext>
                </a:extLst>
              </a:tr>
              <a:tr h="5229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Prosanto</a:t>
                      </a:r>
                    </a:p>
                    <a:p>
                      <a:pPr algn="ctr"/>
                      <a:r>
                        <a:rPr lang="en-US" sz="1000" dirty="0" smtClean="0"/>
                        <a:t>Deb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Samir </a:t>
                      </a:r>
                    </a:p>
                    <a:p>
                      <a:pPr algn="ctr"/>
                      <a:r>
                        <a:rPr lang="en-US" sz="1000" dirty="0" smtClean="0"/>
                        <a:t>Chandra</a:t>
                      </a:r>
                    </a:p>
                    <a:p>
                      <a:pPr algn="ctr"/>
                      <a:r>
                        <a:rPr lang="en-US" sz="1000" dirty="0" smtClean="0"/>
                        <a:t>Deb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Mukta</a:t>
                      </a:r>
                      <a:r>
                        <a:rPr lang="en-US" sz="1000" dirty="0" smtClean="0"/>
                        <a:t> Rani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Deb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14/06/2001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Brahmanbaria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017 93</a:t>
                      </a:r>
                    </a:p>
                    <a:p>
                      <a:pPr algn="ctr"/>
                      <a:r>
                        <a:rPr lang="en-US" sz="1000" dirty="0" smtClean="0"/>
                        <a:t>222 825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prosantodeb7@gmail.com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ASH1925005M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2018-19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prosanto7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31367"/>
                  </a:ext>
                </a:extLst>
              </a:tr>
              <a:tr h="5229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Dipok</a:t>
                      </a:r>
                      <a:r>
                        <a:rPr lang="en-US" sz="1000" baseline="0" dirty="0" smtClean="0"/>
                        <a:t> Chandra Das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……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……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……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Brahmanbaria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3400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…..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423412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Assistant</a:t>
                      </a:r>
                    </a:p>
                    <a:p>
                      <a:pPr algn="ctr"/>
                      <a:r>
                        <a:rPr lang="en-US" sz="1000" dirty="0" smtClean="0"/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cd-</a:t>
                      </a:r>
                      <a:r>
                        <a:rPr lang="en-US" sz="1000" dirty="0" err="1" smtClean="0"/>
                        <a:t>dpk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377917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10476478" y="3605397"/>
            <a:ext cx="770237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Approve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1254150" y="2972725"/>
          <a:ext cx="792297" cy="1559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297">
                  <a:extLst>
                    <a:ext uri="{9D8B030D-6E8A-4147-A177-3AD203B41FA5}">
                      <a16:colId xmlns:a16="http://schemas.microsoft.com/office/drawing/2014/main" val="562766217"/>
                    </a:ext>
                  </a:extLst>
                </a:gridCol>
              </a:tblGrid>
              <a:tr h="50591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553223"/>
                  </a:ext>
                </a:extLst>
              </a:tr>
              <a:tr h="574253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0050"/>
                  </a:ext>
                </a:extLst>
              </a:tr>
              <a:tr h="479501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92457"/>
                  </a:ext>
                </a:extLst>
              </a:tr>
            </a:tbl>
          </a:graphicData>
        </a:graphic>
      </p:graphicFrame>
      <p:sp>
        <p:nvSpPr>
          <p:cNvPr id="24" name="Rounded Rectangle 23"/>
          <p:cNvSpPr/>
          <p:nvPr/>
        </p:nvSpPr>
        <p:spPr>
          <a:xfrm>
            <a:off x="11278677" y="3588363"/>
            <a:ext cx="743242" cy="3666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66"/>
                </a:solidFill>
              </a:rPr>
              <a:t>Reject</a:t>
            </a:r>
            <a:endParaRPr lang="en-US" sz="1200" b="1" dirty="0">
              <a:solidFill>
                <a:srgbClr val="000066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1278677" y="4100259"/>
            <a:ext cx="743242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Reject</a:t>
            </a:r>
            <a:endParaRPr lang="en-US" sz="12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2981476" y="1886619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Search User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227" y="1967009"/>
            <a:ext cx="412184" cy="412184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10476477" y="4100259"/>
            <a:ext cx="770237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Approve</a:t>
            </a:r>
            <a:endParaRPr lang="en-US" sz="12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4468194" y="896815"/>
            <a:ext cx="3180643" cy="1173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Rejected User registration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0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4330880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Librarian Fine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721251" y="943180"/>
            <a:ext cx="564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Add 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Book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78178" y="101122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Fine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3375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15470" y="1002378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20187" y="100237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8230" y="947387"/>
            <a:ext cx="126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Check Borrow Receipt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54082" y="927833"/>
            <a:ext cx="133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Check New Book Requests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83323" y="101122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981476" y="1886619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Search User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227" y="1967009"/>
            <a:ext cx="412184" cy="412184"/>
          </a:xfrm>
          <a:prstGeom prst="rect">
            <a:avLst/>
          </a:prstGeom>
        </p:spPr>
      </p:pic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906419"/>
              </p:ext>
            </p:extLst>
          </p:nvPr>
        </p:nvGraphicFramePr>
        <p:xfrm>
          <a:off x="1150333" y="296418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516755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72838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8685911"/>
                    </a:ext>
                  </a:extLst>
                </a:gridCol>
                <a:gridCol w="1790392">
                  <a:extLst>
                    <a:ext uri="{9D8B030D-6E8A-4147-A177-3AD203B41FA5}">
                      <a16:colId xmlns:a16="http://schemas.microsoft.com/office/drawing/2014/main" val="2580631564"/>
                    </a:ext>
                  </a:extLst>
                </a:gridCol>
                <a:gridCol w="1460808">
                  <a:extLst>
                    <a:ext uri="{9D8B030D-6E8A-4147-A177-3AD203B41FA5}">
                      <a16:colId xmlns:a16="http://schemas.microsoft.com/office/drawing/2014/main" val="394189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</a:t>
                      </a:r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Borrow</a:t>
                      </a:r>
                      <a:r>
                        <a:rPr lang="en-US" baseline="0" dirty="0" smtClean="0"/>
                        <a:t> Date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Due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88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……………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7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13/03/2022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21/03/2022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3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……………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6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07/04/2022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19/04/2022</a:t>
                      </a:r>
                      <a:endParaRPr lang="en-US" b="1" dirty="0" smtClean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……………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5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15/05/2022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27/05/2022</a:t>
                      </a:r>
                      <a:endParaRPr lang="en-US" b="1" dirty="0" smtClean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33788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526713"/>
              </p:ext>
            </p:extLst>
          </p:nvPr>
        </p:nvGraphicFramePr>
        <p:xfrm>
          <a:off x="9278333" y="2964189"/>
          <a:ext cx="17135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523">
                  <a:extLst>
                    <a:ext uri="{9D8B030D-6E8A-4147-A177-3AD203B41FA5}">
                      <a16:colId xmlns:a16="http://schemas.microsoft.com/office/drawing/2014/main" val="308187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53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190 </a:t>
                      </a:r>
                      <a:r>
                        <a:rPr lang="en-US" b="1" dirty="0" err="1" smtClean="0">
                          <a:solidFill>
                            <a:srgbClr val="000066"/>
                          </a:solidFill>
                        </a:rPr>
                        <a:t>Tk</a:t>
                      </a:r>
                      <a:endParaRPr lang="en-US" b="1" dirty="0" smtClean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555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122 </a:t>
                      </a:r>
                      <a:r>
                        <a:rPr lang="en-US" b="1" dirty="0" err="1" smtClean="0">
                          <a:solidFill>
                            <a:srgbClr val="000066"/>
                          </a:solidFill>
                        </a:rPr>
                        <a:t>Tk</a:t>
                      </a:r>
                      <a:endParaRPr lang="en-US" b="1" dirty="0" smtClean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07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78 </a:t>
                      </a:r>
                      <a:r>
                        <a:rPr lang="en-US" b="1" dirty="0" err="1" smtClean="0">
                          <a:solidFill>
                            <a:srgbClr val="000066"/>
                          </a:solidFill>
                        </a:rPr>
                        <a:t>Tk</a:t>
                      </a:r>
                      <a:endParaRPr lang="en-US" b="1" dirty="0" smtClean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396584"/>
                  </a:ext>
                </a:extLst>
              </a:tr>
            </a:tbl>
          </a:graphicData>
        </a:graphic>
      </p:graphicFrame>
      <p:sp>
        <p:nvSpPr>
          <p:cNvPr id="40" name="Rounded Rectangle 39"/>
          <p:cNvSpPr/>
          <p:nvPr/>
        </p:nvSpPr>
        <p:spPr>
          <a:xfrm>
            <a:off x="11011129" y="3395606"/>
            <a:ext cx="656263" cy="300651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Clear</a:t>
            </a:r>
            <a:endParaRPr lang="en-US" sz="11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11011129" y="3786131"/>
            <a:ext cx="686368" cy="300651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Clear</a:t>
            </a:r>
            <a:endParaRPr lang="en-US" sz="11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11019921" y="4156367"/>
            <a:ext cx="647471" cy="300651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Clear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5011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2423746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Home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27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IIT LIBRARY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7352" y="101548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4290" y="1015484"/>
            <a:ext cx="10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Librarian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9206" y="101548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Admin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83853" y="101548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81724" y="1015484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Register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36665" y="10154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98974" y="1960688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Discrete Mathematics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725" y="2041078"/>
            <a:ext cx="412184" cy="4121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2072362" y="302468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516755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72838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8685911"/>
                    </a:ext>
                  </a:extLst>
                </a:gridCol>
                <a:gridCol w="1790392">
                  <a:extLst>
                    <a:ext uri="{9D8B030D-6E8A-4147-A177-3AD203B41FA5}">
                      <a16:colId xmlns:a16="http://schemas.microsoft.com/office/drawing/2014/main" val="2580631564"/>
                    </a:ext>
                  </a:extLst>
                </a:gridCol>
                <a:gridCol w="1460808">
                  <a:extLst>
                    <a:ext uri="{9D8B030D-6E8A-4147-A177-3AD203B41FA5}">
                      <a16:colId xmlns:a16="http://schemas.microsoft.com/office/drawing/2014/main" val="394189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Book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Electronic Copy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88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……………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7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Not Available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Borrow Now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3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……………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6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Borrow Now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……………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5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Not 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Borrow Now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33788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4510094" y="902644"/>
            <a:ext cx="3180643" cy="1173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Please Login First!!!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684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4330880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Librarian Fine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721251" y="943180"/>
            <a:ext cx="564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Add 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Book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78178" y="101122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Fine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3375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15470" y="1002378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20187" y="100237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8230" y="947387"/>
            <a:ext cx="126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Check Borrow Receipt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54082" y="927833"/>
            <a:ext cx="133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Check New Book Requests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83323" y="101122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981476" y="1886619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Search User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227" y="1967009"/>
            <a:ext cx="412184" cy="412184"/>
          </a:xfrm>
          <a:prstGeom prst="rect">
            <a:avLst/>
          </a:prstGeom>
        </p:spPr>
      </p:pic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1150333" y="296418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516755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72838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8685911"/>
                    </a:ext>
                  </a:extLst>
                </a:gridCol>
                <a:gridCol w="1790392">
                  <a:extLst>
                    <a:ext uri="{9D8B030D-6E8A-4147-A177-3AD203B41FA5}">
                      <a16:colId xmlns:a16="http://schemas.microsoft.com/office/drawing/2014/main" val="2580631564"/>
                    </a:ext>
                  </a:extLst>
                </a:gridCol>
                <a:gridCol w="1460808">
                  <a:extLst>
                    <a:ext uri="{9D8B030D-6E8A-4147-A177-3AD203B41FA5}">
                      <a16:colId xmlns:a16="http://schemas.microsoft.com/office/drawing/2014/main" val="394189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</a:t>
                      </a:r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Borrow</a:t>
                      </a:r>
                      <a:r>
                        <a:rPr lang="en-US" baseline="0" dirty="0" smtClean="0"/>
                        <a:t> Date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Due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88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……………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7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13/03/2022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21/03/2022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3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……………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6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07/04/2022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19/04/2022</a:t>
                      </a:r>
                      <a:endParaRPr lang="en-US" b="1" dirty="0" smtClean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……………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5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15/05/2022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27/05/2022</a:t>
                      </a:r>
                      <a:endParaRPr lang="en-US" b="1" dirty="0" smtClean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33788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9278333" y="2964189"/>
          <a:ext cx="17135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523">
                  <a:extLst>
                    <a:ext uri="{9D8B030D-6E8A-4147-A177-3AD203B41FA5}">
                      <a16:colId xmlns:a16="http://schemas.microsoft.com/office/drawing/2014/main" val="308187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53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190 </a:t>
                      </a:r>
                      <a:r>
                        <a:rPr lang="en-US" b="1" dirty="0" err="1" smtClean="0">
                          <a:solidFill>
                            <a:srgbClr val="000066"/>
                          </a:solidFill>
                        </a:rPr>
                        <a:t>Tk</a:t>
                      </a:r>
                      <a:endParaRPr lang="en-US" b="1" dirty="0" smtClean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555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122 </a:t>
                      </a:r>
                      <a:r>
                        <a:rPr lang="en-US" b="1" dirty="0" err="1" smtClean="0">
                          <a:solidFill>
                            <a:srgbClr val="000066"/>
                          </a:solidFill>
                        </a:rPr>
                        <a:t>Tk</a:t>
                      </a:r>
                      <a:endParaRPr lang="en-US" b="1" dirty="0" smtClean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07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78 </a:t>
                      </a:r>
                      <a:r>
                        <a:rPr lang="en-US" b="1" dirty="0" err="1" smtClean="0">
                          <a:solidFill>
                            <a:srgbClr val="000066"/>
                          </a:solidFill>
                        </a:rPr>
                        <a:t>Tk</a:t>
                      </a:r>
                      <a:endParaRPr lang="en-US" b="1" dirty="0" smtClean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396584"/>
                  </a:ext>
                </a:extLst>
              </a:tr>
            </a:tbl>
          </a:graphicData>
        </a:graphic>
      </p:graphicFrame>
      <p:sp>
        <p:nvSpPr>
          <p:cNvPr id="40" name="Rounded Rectangle 39"/>
          <p:cNvSpPr/>
          <p:nvPr/>
        </p:nvSpPr>
        <p:spPr>
          <a:xfrm>
            <a:off x="11011129" y="3395606"/>
            <a:ext cx="656263" cy="300651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Clear</a:t>
            </a:r>
            <a:endParaRPr lang="en-US" sz="11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11011129" y="3786131"/>
            <a:ext cx="656263" cy="3006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66"/>
                </a:solidFill>
              </a:rPr>
              <a:t>Clear</a:t>
            </a:r>
            <a:endParaRPr lang="en-US" sz="1100" b="1" dirty="0">
              <a:solidFill>
                <a:srgbClr val="000066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1019921" y="4156367"/>
            <a:ext cx="647471" cy="300651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Clear</a:t>
            </a:r>
            <a:endParaRPr lang="en-US" sz="11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4468194" y="896815"/>
            <a:ext cx="3180643" cy="1173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Fine is cleared </a:t>
            </a:r>
          </a:p>
          <a:p>
            <a:pPr algn="ctr"/>
            <a:r>
              <a:rPr lang="en-US" sz="2400" b="1" dirty="0" smtClean="0"/>
              <a:t>Successfully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72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7" y="290499"/>
            <a:ext cx="4525603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Librarian Profile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721251" y="943180"/>
            <a:ext cx="564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Add 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Book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78178" y="101122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3375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15470" y="1002378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Profile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20187" y="100237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8230" y="947387"/>
            <a:ext cx="126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Check Borrow Receipt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54082" y="927833"/>
            <a:ext cx="133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Check New Book Requests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83323" y="101122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6" name="Google Shape;115;p16"/>
          <p:cNvSpPr/>
          <p:nvPr/>
        </p:nvSpPr>
        <p:spPr>
          <a:xfrm>
            <a:off x="2414276" y="1666034"/>
            <a:ext cx="6844024" cy="325752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7961" y="1982681"/>
            <a:ext cx="1233199" cy="123320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Box 40"/>
          <p:cNvSpPr txBox="1"/>
          <p:nvPr/>
        </p:nvSpPr>
        <p:spPr>
          <a:xfrm>
            <a:off x="4201032" y="2137785"/>
            <a:ext cx="47922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66"/>
                </a:solidFill>
              </a:rPr>
              <a:t>Name		: Prosanto Deb</a:t>
            </a:r>
          </a:p>
          <a:p>
            <a:r>
              <a:rPr lang="en-US" sz="1400" b="1" dirty="0" smtClean="0">
                <a:solidFill>
                  <a:srgbClr val="000066"/>
                </a:solidFill>
              </a:rPr>
              <a:t>Address		: 32/1, North </a:t>
            </a:r>
            <a:r>
              <a:rPr lang="en-US" sz="1400" b="1" dirty="0" err="1" smtClean="0">
                <a:solidFill>
                  <a:srgbClr val="000066"/>
                </a:solidFill>
              </a:rPr>
              <a:t>Mourail</a:t>
            </a:r>
            <a:r>
              <a:rPr lang="en-US" sz="1400" b="1" dirty="0" smtClean="0">
                <a:solidFill>
                  <a:srgbClr val="000066"/>
                </a:solidFill>
              </a:rPr>
              <a:t>, </a:t>
            </a:r>
            <a:r>
              <a:rPr lang="en-US" sz="1400" b="1" dirty="0" err="1" smtClean="0">
                <a:solidFill>
                  <a:srgbClr val="000066"/>
                </a:solidFill>
              </a:rPr>
              <a:t>Brahmanbaria</a:t>
            </a:r>
            <a:endParaRPr lang="en-US" sz="1400" b="1" dirty="0">
              <a:solidFill>
                <a:srgbClr val="000066"/>
              </a:solidFill>
            </a:endParaRPr>
          </a:p>
          <a:p>
            <a:r>
              <a:rPr lang="en-US" sz="1400" b="1" dirty="0" smtClean="0">
                <a:solidFill>
                  <a:srgbClr val="000066"/>
                </a:solidFill>
              </a:rPr>
              <a:t>Year		: 2019 - Present</a:t>
            </a:r>
            <a:endParaRPr lang="en-US" sz="1400" b="1" dirty="0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1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4330880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Librarian Logout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721251" y="943180"/>
            <a:ext cx="564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Add 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Book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78178" y="101122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3375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Logout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15470" y="1002378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20187" y="100237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8230" y="947387"/>
            <a:ext cx="126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Check Borrow Receipt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54082" y="927833"/>
            <a:ext cx="133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Check New Book Requests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83323" y="101122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51820" y="1015539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 Request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00983" y="100669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468194" y="896815"/>
            <a:ext cx="3180643" cy="1582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Are you sure to logout?</a:t>
            </a:r>
          </a:p>
          <a:p>
            <a:pPr algn="ctr"/>
            <a:endParaRPr lang="en-US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5217027" y="1988715"/>
            <a:ext cx="662425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6251820" y="1988715"/>
            <a:ext cx="662425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847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4330880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Librarian Logout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Prosanto!!!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721251" y="943180"/>
            <a:ext cx="564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Add 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Book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78178" y="101122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3375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Logout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15470" y="1002378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20187" y="100237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8230" y="947387"/>
            <a:ext cx="126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Check Borrow Receipt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54082" y="927833"/>
            <a:ext cx="133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Check New Book Requests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83323" y="101122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51820" y="1015539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 Request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00983" y="100669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468194" y="896815"/>
            <a:ext cx="3180643" cy="1582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Are you sure to logout?</a:t>
            </a:r>
          </a:p>
          <a:p>
            <a:pPr algn="ctr"/>
            <a:endParaRPr lang="en-US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5217027" y="1988715"/>
            <a:ext cx="662425" cy="3666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66"/>
                </a:solidFill>
              </a:rPr>
              <a:t>Yes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251820" y="1988715"/>
            <a:ext cx="662425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84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2423746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Home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27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IIT LIBRARY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7352" y="101548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Home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4290" y="1015484"/>
            <a:ext cx="10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Librarian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9206" y="101548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Admin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83853" y="101548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81724" y="1015484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Register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36665" y="10154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98974" y="2409093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Looking for your desired book? Search Now!!!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725" y="2489483"/>
            <a:ext cx="412184" cy="4121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2423746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Home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27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IIT LIBRARY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7352" y="101548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4290" y="1015484"/>
            <a:ext cx="10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Librarian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9206" y="101548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Admin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83853" y="101548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81724" y="1015484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Register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36665" y="10154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98974" y="2409093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Looking for your desired book? Search Now!!!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725" y="2489483"/>
            <a:ext cx="412184" cy="4121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3741028" y="896815"/>
            <a:ext cx="4673958" cy="2277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Enter Username</a:t>
            </a:r>
          </a:p>
          <a:p>
            <a:pPr algn="ctr"/>
            <a:r>
              <a:rPr lang="en-US" sz="2400" b="1" dirty="0" smtClean="0"/>
              <a:t>______________</a:t>
            </a:r>
          </a:p>
          <a:p>
            <a:pPr algn="ctr"/>
            <a:r>
              <a:rPr lang="en-US" sz="2400" b="1" dirty="0" smtClean="0"/>
              <a:t>Enter Password</a:t>
            </a:r>
          </a:p>
          <a:p>
            <a:pPr algn="ctr"/>
            <a:r>
              <a:rPr lang="en-US" sz="2400" b="1" dirty="0" smtClean="0"/>
              <a:t>______________</a:t>
            </a:r>
          </a:p>
          <a:p>
            <a:pPr algn="ctr"/>
            <a:endParaRPr lang="en-US" sz="2400" b="1" dirty="0" smtClean="0"/>
          </a:p>
        </p:txBody>
      </p:sp>
      <p:sp>
        <p:nvSpPr>
          <p:cNvPr id="20" name="Rounded Rectangle 19"/>
          <p:cNvSpPr/>
          <p:nvPr/>
        </p:nvSpPr>
        <p:spPr>
          <a:xfrm>
            <a:off x="5182774" y="2695575"/>
            <a:ext cx="1846966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Director Login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992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4330880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Director </a:t>
            </a:r>
            <a:r>
              <a:rPr lang="en-US" sz="2800" b="1" dirty="0" smtClean="0">
                <a:latin typeface="Arial Black" panose="020B0A04020102020204" pitchFamily="34" charset="0"/>
              </a:rPr>
              <a:t>Home </a:t>
            </a:r>
            <a:r>
              <a:rPr lang="en-US" sz="2800" b="1" dirty="0" smtClean="0">
                <a:latin typeface="Arial Black" panose="020B0A04020102020204" pitchFamily="34" charset="0"/>
              </a:rPr>
              <a:t>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</a:t>
            </a:r>
            <a:r>
              <a:rPr lang="en-US" b="1" dirty="0" smtClean="0">
                <a:solidFill>
                  <a:schemeClr val="bg1"/>
                </a:solidFill>
              </a:rPr>
              <a:t>Sir!!!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2998974" y="2409093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Search User…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725" y="2489483"/>
            <a:ext cx="412184" cy="41218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651291" y="1011225"/>
            <a:ext cx="137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 Report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3375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015470" y="1002378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88925" y="101122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Home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26073" y="101122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86165" y="1024331"/>
            <a:ext cx="10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Librarian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67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4330880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Director </a:t>
            </a:r>
            <a:r>
              <a:rPr lang="en-US" sz="2800" b="1" dirty="0" smtClean="0">
                <a:latin typeface="Arial Black" panose="020B0A04020102020204" pitchFamily="34" charset="0"/>
              </a:rPr>
              <a:t>Home </a:t>
            </a:r>
            <a:r>
              <a:rPr lang="en-US" sz="2800" b="1" dirty="0" smtClean="0">
                <a:latin typeface="Arial Black" panose="020B0A04020102020204" pitchFamily="34" charset="0"/>
              </a:rPr>
              <a:t>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</a:t>
            </a:r>
            <a:r>
              <a:rPr lang="en-US" b="1" dirty="0" smtClean="0">
                <a:solidFill>
                  <a:schemeClr val="bg1"/>
                </a:solidFill>
              </a:rPr>
              <a:t>Sir!!!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2981476" y="1886619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227" y="1967009"/>
            <a:ext cx="412184" cy="41218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651291" y="1011225"/>
            <a:ext cx="137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 Report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3375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15470" y="1002378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8925" y="101122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Home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26073" y="101122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Users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93970"/>
              </p:ext>
            </p:extLst>
          </p:nvPr>
        </p:nvGraphicFramePr>
        <p:xfrm>
          <a:off x="545123" y="2842717"/>
          <a:ext cx="11254151" cy="1620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868">
                  <a:extLst>
                    <a:ext uri="{9D8B030D-6E8A-4147-A177-3AD203B41FA5}">
                      <a16:colId xmlns:a16="http://schemas.microsoft.com/office/drawing/2014/main" val="4192250841"/>
                    </a:ext>
                  </a:extLst>
                </a:gridCol>
                <a:gridCol w="878360">
                  <a:extLst>
                    <a:ext uri="{9D8B030D-6E8A-4147-A177-3AD203B41FA5}">
                      <a16:colId xmlns:a16="http://schemas.microsoft.com/office/drawing/2014/main" val="1622159508"/>
                    </a:ext>
                  </a:extLst>
                </a:gridCol>
                <a:gridCol w="729375">
                  <a:extLst>
                    <a:ext uri="{9D8B030D-6E8A-4147-A177-3AD203B41FA5}">
                      <a16:colId xmlns:a16="http://schemas.microsoft.com/office/drawing/2014/main" val="2668863097"/>
                    </a:ext>
                  </a:extLst>
                </a:gridCol>
                <a:gridCol w="858514">
                  <a:extLst>
                    <a:ext uri="{9D8B030D-6E8A-4147-A177-3AD203B41FA5}">
                      <a16:colId xmlns:a16="http://schemas.microsoft.com/office/drawing/2014/main" val="3460784028"/>
                    </a:ext>
                  </a:extLst>
                </a:gridCol>
                <a:gridCol w="963438">
                  <a:extLst>
                    <a:ext uri="{9D8B030D-6E8A-4147-A177-3AD203B41FA5}">
                      <a16:colId xmlns:a16="http://schemas.microsoft.com/office/drawing/2014/main" val="2749478341"/>
                    </a:ext>
                  </a:extLst>
                </a:gridCol>
                <a:gridCol w="567046">
                  <a:extLst>
                    <a:ext uri="{9D8B030D-6E8A-4147-A177-3AD203B41FA5}">
                      <a16:colId xmlns:a16="http://schemas.microsoft.com/office/drawing/2014/main" val="2441576895"/>
                    </a:ext>
                  </a:extLst>
                </a:gridCol>
                <a:gridCol w="791308">
                  <a:extLst>
                    <a:ext uri="{9D8B030D-6E8A-4147-A177-3AD203B41FA5}">
                      <a16:colId xmlns:a16="http://schemas.microsoft.com/office/drawing/2014/main" val="1914261210"/>
                    </a:ext>
                  </a:extLst>
                </a:gridCol>
                <a:gridCol w="839035">
                  <a:extLst>
                    <a:ext uri="{9D8B030D-6E8A-4147-A177-3AD203B41FA5}">
                      <a16:colId xmlns:a16="http://schemas.microsoft.com/office/drawing/2014/main" val="1293195843"/>
                    </a:ext>
                  </a:extLst>
                </a:gridCol>
                <a:gridCol w="803868">
                  <a:extLst>
                    <a:ext uri="{9D8B030D-6E8A-4147-A177-3AD203B41FA5}">
                      <a16:colId xmlns:a16="http://schemas.microsoft.com/office/drawing/2014/main" val="3588681082"/>
                    </a:ext>
                  </a:extLst>
                </a:gridCol>
                <a:gridCol w="803868">
                  <a:extLst>
                    <a:ext uri="{9D8B030D-6E8A-4147-A177-3AD203B41FA5}">
                      <a16:colId xmlns:a16="http://schemas.microsoft.com/office/drawing/2014/main" val="1455993614"/>
                    </a:ext>
                  </a:extLst>
                </a:gridCol>
                <a:gridCol w="823967">
                  <a:extLst>
                    <a:ext uri="{9D8B030D-6E8A-4147-A177-3AD203B41FA5}">
                      <a16:colId xmlns:a16="http://schemas.microsoft.com/office/drawing/2014/main" val="1394269871"/>
                    </a:ext>
                  </a:extLst>
                </a:gridCol>
                <a:gridCol w="835269">
                  <a:extLst>
                    <a:ext uri="{9D8B030D-6E8A-4147-A177-3AD203B41FA5}">
                      <a16:colId xmlns:a16="http://schemas.microsoft.com/office/drawing/2014/main" val="1158513404"/>
                    </a:ext>
                  </a:extLst>
                </a:gridCol>
                <a:gridCol w="752367">
                  <a:extLst>
                    <a:ext uri="{9D8B030D-6E8A-4147-A177-3AD203B41FA5}">
                      <a16:colId xmlns:a16="http://schemas.microsoft.com/office/drawing/2014/main" val="80963700"/>
                    </a:ext>
                  </a:extLst>
                </a:gridCol>
                <a:gridCol w="803868">
                  <a:extLst>
                    <a:ext uri="{9D8B030D-6E8A-4147-A177-3AD203B41FA5}">
                      <a16:colId xmlns:a16="http://schemas.microsoft.com/office/drawing/2014/main" val="3768371724"/>
                    </a:ext>
                  </a:extLst>
                </a:gridCol>
              </a:tblGrid>
              <a:tr h="5229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Father’s </a:t>
                      </a:r>
                    </a:p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Mother’s</a:t>
                      </a:r>
                    </a:p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Date of Birth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Address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Post Code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Mobile Number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Email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Roll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Session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PIN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Designation</a:t>
                      </a:r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User</a:t>
                      </a:r>
                    </a:p>
                    <a:p>
                      <a:pPr algn="ctr"/>
                      <a:r>
                        <a:rPr lang="en-US" sz="1000" dirty="0" smtClean="0"/>
                        <a:t>Name</a:t>
                      </a:r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Fine</a:t>
                      </a:r>
                    </a:p>
                  </a:txBody>
                  <a:tcPr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458768"/>
                  </a:ext>
                </a:extLst>
              </a:tr>
              <a:tr h="5229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Prosanto</a:t>
                      </a:r>
                    </a:p>
                    <a:p>
                      <a:pPr algn="ctr"/>
                      <a:r>
                        <a:rPr lang="en-US" sz="1000" dirty="0" smtClean="0"/>
                        <a:t>Deb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Samir </a:t>
                      </a:r>
                    </a:p>
                    <a:p>
                      <a:pPr algn="ctr"/>
                      <a:r>
                        <a:rPr lang="en-US" sz="1000" dirty="0" smtClean="0"/>
                        <a:t>Chandra</a:t>
                      </a:r>
                    </a:p>
                    <a:p>
                      <a:pPr algn="ctr"/>
                      <a:r>
                        <a:rPr lang="en-US" sz="1000" dirty="0" smtClean="0"/>
                        <a:t>Deb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Mukta</a:t>
                      </a:r>
                      <a:r>
                        <a:rPr lang="en-US" sz="1000" dirty="0" smtClean="0"/>
                        <a:t> Rani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Deb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14/06/2001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Brahmanbaria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017 93</a:t>
                      </a:r>
                    </a:p>
                    <a:p>
                      <a:pPr algn="ctr"/>
                      <a:r>
                        <a:rPr lang="en-US" sz="1000" dirty="0" smtClean="0"/>
                        <a:t>222 825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prosantodeb7@gmail.com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ASH1925005M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2018-19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prosanto7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370 </a:t>
                      </a:r>
                      <a:r>
                        <a:rPr lang="en-US" sz="1000" dirty="0" err="1" smtClean="0"/>
                        <a:t>Tk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31367"/>
                  </a:ext>
                </a:extLst>
              </a:tr>
              <a:tr h="5229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Dipok</a:t>
                      </a:r>
                      <a:r>
                        <a:rPr lang="en-US" sz="1000" baseline="0" dirty="0" smtClean="0"/>
                        <a:t> Chandra Das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……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……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……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Brahmanbaria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3400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…..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423412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Assistant</a:t>
                      </a:r>
                    </a:p>
                    <a:p>
                      <a:pPr algn="ctr"/>
                      <a:r>
                        <a:rPr lang="en-US" sz="1000" dirty="0" smtClean="0"/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cd-</a:t>
                      </a:r>
                      <a:r>
                        <a:rPr lang="en-US" sz="1000" dirty="0" err="1" smtClean="0"/>
                        <a:t>dpk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 </a:t>
                      </a:r>
                      <a:r>
                        <a:rPr lang="en-US" sz="1000" dirty="0" err="1" smtClean="0"/>
                        <a:t>Tk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377917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86165" y="1024331"/>
            <a:ext cx="10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Librarian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4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4834972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Director Librarian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</a:t>
            </a:r>
            <a:r>
              <a:rPr lang="en-US" b="1" dirty="0" smtClean="0">
                <a:solidFill>
                  <a:schemeClr val="bg1"/>
                </a:solidFill>
              </a:rPr>
              <a:t>Sir!!!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2981476" y="1886619"/>
            <a:ext cx="6158066" cy="40890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Enter Librarian Name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51291" y="1011225"/>
            <a:ext cx="137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 Report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3375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15470" y="1002378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8925" y="101122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26073" y="101122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6165" y="1024331"/>
            <a:ext cx="10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Librarian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981476" y="2418538"/>
            <a:ext cx="6158066" cy="40890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Enter Librarian Details (ID, Phone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Number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etc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37026" y="3027237"/>
            <a:ext cx="1846966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 Librarian</a:t>
            </a:r>
            <a:endParaRPr lang="en-US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2981476" y="3783481"/>
            <a:ext cx="6158066" cy="40890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Enter Librarian ID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083845" y="4356512"/>
            <a:ext cx="2044824" cy="36668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Remove</a:t>
            </a:r>
            <a:r>
              <a:rPr lang="en-US" b="1" dirty="0" smtClean="0"/>
              <a:t> Librarian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145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4834972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Director Librarian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</a:t>
            </a:r>
            <a:r>
              <a:rPr lang="en-US" b="1" dirty="0" smtClean="0">
                <a:solidFill>
                  <a:schemeClr val="bg1"/>
                </a:solidFill>
              </a:rPr>
              <a:t>Sir!!!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2981476" y="1886619"/>
            <a:ext cx="6158066" cy="40890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K. M.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Babu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51291" y="1011225"/>
            <a:ext cx="137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 Report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3375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15470" y="1002378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8925" y="101122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26073" y="101122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6165" y="1024331"/>
            <a:ext cx="10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Librarian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981476" y="2418538"/>
            <a:ext cx="6158066" cy="40890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……….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37026" y="3027237"/>
            <a:ext cx="1846966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 Librarian</a:t>
            </a:r>
            <a:endParaRPr lang="en-US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2981476" y="3783481"/>
            <a:ext cx="6158066" cy="40890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Enter Librarian ID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083845" y="4356512"/>
            <a:ext cx="2044824" cy="36668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Remove</a:t>
            </a:r>
            <a:r>
              <a:rPr lang="en-US" b="1" dirty="0" smtClean="0"/>
              <a:t> Librarian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419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2423746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Home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27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IIT LIBRARY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7352" y="101548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4290" y="1015484"/>
            <a:ext cx="10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Librarian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9206" y="101548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Admin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83853" y="101548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Login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81724" y="1015484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Register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36665" y="10154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98974" y="1960688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Discrete Mathematics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725" y="2041078"/>
            <a:ext cx="412184" cy="4121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398458"/>
              </p:ext>
            </p:extLst>
          </p:nvPr>
        </p:nvGraphicFramePr>
        <p:xfrm>
          <a:off x="2072362" y="302468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516755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72838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8685911"/>
                    </a:ext>
                  </a:extLst>
                </a:gridCol>
                <a:gridCol w="1790392">
                  <a:extLst>
                    <a:ext uri="{9D8B030D-6E8A-4147-A177-3AD203B41FA5}">
                      <a16:colId xmlns:a16="http://schemas.microsoft.com/office/drawing/2014/main" val="2580631564"/>
                    </a:ext>
                  </a:extLst>
                </a:gridCol>
                <a:gridCol w="1460808">
                  <a:extLst>
                    <a:ext uri="{9D8B030D-6E8A-4147-A177-3AD203B41FA5}">
                      <a16:colId xmlns:a16="http://schemas.microsoft.com/office/drawing/2014/main" val="394189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Book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Electronic Copy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88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……………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7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Not Available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Borrow Now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3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……………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6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Borrow Now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……………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……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5</a:t>
                      </a:r>
                      <a:r>
                        <a:rPr lang="en-US" b="1" baseline="30000" dirty="0" smtClean="0">
                          <a:solidFill>
                            <a:srgbClr val="000066"/>
                          </a:solidFill>
                        </a:rPr>
                        <a:t>th</a:t>
                      </a:r>
                      <a:endParaRPr lang="en-US" b="1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Not 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66"/>
                          </a:solidFill>
                        </a:rPr>
                        <a:t>Borrow Now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33788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3741028" y="896815"/>
            <a:ext cx="4673958" cy="2277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Enter Username</a:t>
            </a:r>
          </a:p>
          <a:p>
            <a:pPr algn="ctr"/>
            <a:r>
              <a:rPr lang="en-US" sz="2400" b="1" dirty="0" smtClean="0"/>
              <a:t>______________</a:t>
            </a:r>
          </a:p>
          <a:p>
            <a:pPr algn="ctr"/>
            <a:r>
              <a:rPr lang="en-US" sz="2400" b="1" dirty="0" smtClean="0"/>
              <a:t>Enter Password</a:t>
            </a:r>
          </a:p>
          <a:p>
            <a:pPr algn="ctr"/>
            <a:r>
              <a:rPr lang="en-US" sz="2400" b="1" dirty="0" smtClean="0"/>
              <a:t>______________</a:t>
            </a:r>
          </a:p>
          <a:p>
            <a:pPr algn="ctr"/>
            <a:endParaRPr lang="en-US" sz="2400" b="1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5600118" y="2682686"/>
            <a:ext cx="955778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Login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74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4834972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Director Librarian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</a:t>
            </a:r>
            <a:r>
              <a:rPr lang="en-US" b="1" dirty="0" smtClean="0">
                <a:solidFill>
                  <a:schemeClr val="bg1"/>
                </a:solidFill>
              </a:rPr>
              <a:t>Sir!!!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2981476" y="1886619"/>
            <a:ext cx="6158066" cy="40890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Enter Librarian Name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51291" y="1011225"/>
            <a:ext cx="137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 Report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3375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15470" y="1002378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8925" y="101122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26073" y="101122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6165" y="1024331"/>
            <a:ext cx="10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Librarian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981476" y="2418538"/>
            <a:ext cx="6158066" cy="40890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Enter Librarian Details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37026" y="3027237"/>
            <a:ext cx="1846966" cy="3666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66"/>
                </a:solidFill>
              </a:rPr>
              <a:t>Add Librarian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981476" y="3783481"/>
            <a:ext cx="6158066" cy="40890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Enter Librarian ID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083845" y="4356512"/>
            <a:ext cx="2044824" cy="36668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Remove</a:t>
            </a:r>
            <a:r>
              <a:rPr lang="en-US" b="1" dirty="0" smtClean="0"/>
              <a:t> Librarian</a:t>
            </a:r>
            <a:endParaRPr lang="en-US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468194" y="896815"/>
            <a:ext cx="3180643" cy="1173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Librarian Added Successfully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37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4834972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Director Librarian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</a:t>
            </a:r>
            <a:r>
              <a:rPr lang="en-US" b="1" dirty="0" smtClean="0">
                <a:solidFill>
                  <a:schemeClr val="bg1"/>
                </a:solidFill>
              </a:rPr>
              <a:t>Sir!!!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2981476" y="1886619"/>
            <a:ext cx="6158066" cy="40890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Enter Librarian Name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51291" y="1011225"/>
            <a:ext cx="137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 Report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3375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15470" y="1002378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8925" y="101122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26073" y="101122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6165" y="1024331"/>
            <a:ext cx="10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Librarian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981476" y="2418538"/>
            <a:ext cx="6158066" cy="40890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Enter Librarian Details (ID, Phone Number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etc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37026" y="3027237"/>
            <a:ext cx="1846966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Add Librarian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981476" y="3783481"/>
            <a:ext cx="6158066" cy="40890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4281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083845" y="4356512"/>
            <a:ext cx="2044824" cy="36668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Remove</a:t>
            </a:r>
            <a:r>
              <a:rPr lang="en-US" b="1" dirty="0" smtClean="0"/>
              <a:t> Librarian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302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4834972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Director Librarian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</a:t>
            </a:r>
            <a:r>
              <a:rPr lang="en-US" b="1" dirty="0" smtClean="0">
                <a:solidFill>
                  <a:schemeClr val="bg1"/>
                </a:solidFill>
              </a:rPr>
              <a:t>Sir!!!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2981476" y="1886619"/>
            <a:ext cx="6158066" cy="40890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Enter Librarian Name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51291" y="1011225"/>
            <a:ext cx="137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 Report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3375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15470" y="1002378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8925" y="101122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26073" y="101122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6165" y="1024331"/>
            <a:ext cx="10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Librarian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981476" y="2418538"/>
            <a:ext cx="6158066" cy="40890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Enter Librarian Details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37026" y="3027237"/>
            <a:ext cx="1846966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Add Librarian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981476" y="3783481"/>
            <a:ext cx="6158066" cy="40890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4281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083845" y="4356512"/>
            <a:ext cx="2044824" cy="3666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Remove</a:t>
            </a:r>
            <a:r>
              <a:rPr lang="en-US" b="1" dirty="0" smtClean="0">
                <a:solidFill>
                  <a:srgbClr val="C00000"/>
                </a:solidFill>
              </a:rPr>
              <a:t> Librarian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468194" y="896815"/>
            <a:ext cx="3180643" cy="1173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Invalid Librarian ID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799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4834972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Director Librarian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</a:t>
            </a:r>
            <a:r>
              <a:rPr lang="en-US" b="1" dirty="0" smtClean="0">
                <a:solidFill>
                  <a:schemeClr val="bg1"/>
                </a:solidFill>
              </a:rPr>
              <a:t>Sir!!!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2981476" y="1886619"/>
            <a:ext cx="6158066" cy="40890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Enter Librarian Name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51291" y="1011225"/>
            <a:ext cx="137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 Report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3375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15470" y="1002378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8925" y="101122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26073" y="101122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6165" y="1024331"/>
            <a:ext cx="10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Librarian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981476" y="2418538"/>
            <a:ext cx="6158066" cy="40890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Enter Librarian Details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37026" y="3027237"/>
            <a:ext cx="1846966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Add Librarian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981476" y="3783481"/>
            <a:ext cx="6158066" cy="40890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581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468194" y="896815"/>
            <a:ext cx="3180643" cy="1173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Librarian Removed Successfully</a:t>
            </a:r>
            <a:endParaRPr lang="en-US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5083845" y="4356512"/>
            <a:ext cx="2044824" cy="3666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Remove</a:t>
            </a:r>
            <a:r>
              <a:rPr lang="en-US" b="1" dirty="0" smtClean="0">
                <a:solidFill>
                  <a:srgbClr val="C00000"/>
                </a:solidFill>
              </a:rPr>
              <a:t> Librarian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6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4834972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Director Users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</a:t>
            </a:r>
            <a:r>
              <a:rPr lang="en-US" b="1" dirty="0" smtClean="0">
                <a:solidFill>
                  <a:schemeClr val="bg1"/>
                </a:solidFill>
              </a:rPr>
              <a:t>Sir!!!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651291" y="1011225"/>
            <a:ext cx="137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 Report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3375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15470" y="1002378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8925" y="101122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26073" y="101122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Users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6165" y="1024331"/>
            <a:ext cx="10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Librarian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898839"/>
              </p:ext>
            </p:extLst>
          </p:nvPr>
        </p:nvGraphicFramePr>
        <p:xfrm>
          <a:off x="-1" y="2959252"/>
          <a:ext cx="11254151" cy="1620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868">
                  <a:extLst>
                    <a:ext uri="{9D8B030D-6E8A-4147-A177-3AD203B41FA5}">
                      <a16:colId xmlns:a16="http://schemas.microsoft.com/office/drawing/2014/main" val="4192250841"/>
                    </a:ext>
                  </a:extLst>
                </a:gridCol>
                <a:gridCol w="878360">
                  <a:extLst>
                    <a:ext uri="{9D8B030D-6E8A-4147-A177-3AD203B41FA5}">
                      <a16:colId xmlns:a16="http://schemas.microsoft.com/office/drawing/2014/main" val="1622159508"/>
                    </a:ext>
                  </a:extLst>
                </a:gridCol>
                <a:gridCol w="729375">
                  <a:extLst>
                    <a:ext uri="{9D8B030D-6E8A-4147-A177-3AD203B41FA5}">
                      <a16:colId xmlns:a16="http://schemas.microsoft.com/office/drawing/2014/main" val="2668863097"/>
                    </a:ext>
                  </a:extLst>
                </a:gridCol>
                <a:gridCol w="858514">
                  <a:extLst>
                    <a:ext uri="{9D8B030D-6E8A-4147-A177-3AD203B41FA5}">
                      <a16:colId xmlns:a16="http://schemas.microsoft.com/office/drawing/2014/main" val="3460784028"/>
                    </a:ext>
                  </a:extLst>
                </a:gridCol>
                <a:gridCol w="963438">
                  <a:extLst>
                    <a:ext uri="{9D8B030D-6E8A-4147-A177-3AD203B41FA5}">
                      <a16:colId xmlns:a16="http://schemas.microsoft.com/office/drawing/2014/main" val="2749478341"/>
                    </a:ext>
                  </a:extLst>
                </a:gridCol>
                <a:gridCol w="567046">
                  <a:extLst>
                    <a:ext uri="{9D8B030D-6E8A-4147-A177-3AD203B41FA5}">
                      <a16:colId xmlns:a16="http://schemas.microsoft.com/office/drawing/2014/main" val="2441576895"/>
                    </a:ext>
                  </a:extLst>
                </a:gridCol>
                <a:gridCol w="791308">
                  <a:extLst>
                    <a:ext uri="{9D8B030D-6E8A-4147-A177-3AD203B41FA5}">
                      <a16:colId xmlns:a16="http://schemas.microsoft.com/office/drawing/2014/main" val="1914261210"/>
                    </a:ext>
                  </a:extLst>
                </a:gridCol>
                <a:gridCol w="839035">
                  <a:extLst>
                    <a:ext uri="{9D8B030D-6E8A-4147-A177-3AD203B41FA5}">
                      <a16:colId xmlns:a16="http://schemas.microsoft.com/office/drawing/2014/main" val="1293195843"/>
                    </a:ext>
                  </a:extLst>
                </a:gridCol>
                <a:gridCol w="803868">
                  <a:extLst>
                    <a:ext uri="{9D8B030D-6E8A-4147-A177-3AD203B41FA5}">
                      <a16:colId xmlns:a16="http://schemas.microsoft.com/office/drawing/2014/main" val="3588681082"/>
                    </a:ext>
                  </a:extLst>
                </a:gridCol>
                <a:gridCol w="803868">
                  <a:extLst>
                    <a:ext uri="{9D8B030D-6E8A-4147-A177-3AD203B41FA5}">
                      <a16:colId xmlns:a16="http://schemas.microsoft.com/office/drawing/2014/main" val="1455993614"/>
                    </a:ext>
                  </a:extLst>
                </a:gridCol>
                <a:gridCol w="823967">
                  <a:extLst>
                    <a:ext uri="{9D8B030D-6E8A-4147-A177-3AD203B41FA5}">
                      <a16:colId xmlns:a16="http://schemas.microsoft.com/office/drawing/2014/main" val="1394269871"/>
                    </a:ext>
                  </a:extLst>
                </a:gridCol>
                <a:gridCol w="835269">
                  <a:extLst>
                    <a:ext uri="{9D8B030D-6E8A-4147-A177-3AD203B41FA5}">
                      <a16:colId xmlns:a16="http://schemas.microsoft.com/office/drawing/2014/main" val="1158513404"/>
                    </a:ext>
                  </a:extLst>
                </a:gridCol>
                <a:gridCol w="752367">
                  <a:extLst>
                    <a:ext uri="{9D8B030D-6E8A-4147-A177-3AD203B41FA5}">
                      <a16:colId xmlns:a16="http://schemas.microsoft.com/office/drawing/2014/main" val="80963700"/>
                    </a:ext>
                  </a:extLst>
                </a:gridCol>
                <a:gridCol w="803868">
                  <a:extLst>
                    <a:ext uri="{9D8B030D-6E8A-4147-A177-3AD203B41FA5}">
                      <a16:colId xmlns:a16="http://schemas.microsoft.com/office/drawing/2014/main" val="3768371724"/>
                    </a:ext>
                  </a:extLst>
                </a:gridCol>
              </a:tblGrid>
              <a:tr h="5229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Father’s </a:t>
                      </a:r>
                    </a:p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Mother’s</a:t>
                      </a:r>
                    </a:p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Date of Birth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Address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Post Code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Mobile Number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Email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Roll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Session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PIN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Designation</a:t>
                      </a:r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User</a:t>
                      </a:r>
                    </a:p>
                    <a:p>
                      <a:pPr algn="ctr"/>
                      <a:r>
                        <a:rPr lang="en-US" sz="1000" dirty="0" smtClean="0"/>
                        <a:t>Name</a:t>
                      </a:r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458768"/>
                  </a:ext>
                </a:extLst>
              </a:tr>
              <a:tr h="5229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Prosanto</a:t>
                      </a:r>
                    </a:p>
                    <a:p>
                      <a:pPr algn="ctr"/>
                      <a:r>
                        <a:rPr lang="en-US" sz="1000" dirty="0" smtClean="0"/>
                        <a:t>Deb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Samir </a:t>
                      </a:r>
                    </a:p>
                    <a:p>
                      <a:pPr algn="ctr"/>
                      <a:r>
                        <a:rPr lang="en-US" sz="1000" dirty="0" smtClean="0"/>
                        <a:t>Chandra</a:t>
                      </a:r>
                    </a:p>
                    <a:p>
                      <a:pPr algn="ctr"/>
                      <a:r>
                        <a:rPr lang="en-US" sz="1000" dirty="0" smtClean="0"/>
                        <a:t>Deb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Mukta</a:t>
                      </a:r>
                      <a:r>
                        <a:rPr lang="en-US" sz="1000" dirty="0" smtClean="0"/>
                        <a:t> Rani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Deb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14/06/2001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Brahmanbaria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017 93</a:t>
                      </a:r>
                    </a:p>
                    <a:p>
                      <a:pPr algn="ctr"/>
                      <a:r>
                        <a:rPr lang="en-US" sz="1000" dirty="0" smtClean="0"/>
                        <a:t>222 825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prosantodeb7@gmail.com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ASH1925005M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2018-19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prosanto7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31367"/>
                  </a:ext>
                </a:extLst>
              </a:tr>
              <a:tr h="5229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Dipok</a:t>
                      </a:r>
                      <a:r>
                        <a:rPr lang="en-US" sz="1000" baseline="0" dirty="0" smtClean="0"/>
                        <a:t> Chandra Das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……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……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……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Brahmanbaria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3400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…..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423412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Assistant</a:t>
                      </a:r>
                    </a:p>
                    <a:p>
                      <a:pPr algn="ctr"/>
                      <a:r>
                        <a:rPr lang="en-US" sz="1000" dirty="0" smtClean="0"/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cd-</a:t>
                      </a:r>
                      <a:r>
                        <a:rPr lang="en-US" sz="1000" dirty="0" err="1" smtClean="0"/>
                        <a:t>dpk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377917"/>
                  </a:ext>
                </a:extLst>
              </a:tr>
            </a:tbl>
          </a:graphicData>
        </a:graphic>
      </p:graphicFrame>
      <p:sp>
        <p:nvSpPr>
          <p:cNvPr id="26" name="Rounded Rectangle 25"/>
          <p:cNvSpPr/>
          <p:nvPr/>
        </p:nvSpPr>
        <p:spPr>
          <a:xfrm>
            <a:off x="10476478" y="3605397"/>
            <a:ext cx="770237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Approve</a:t>
            </a:r>
            <a:endParaRPr lang="en-US" sz="1200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313827"/>
              </p:ext>
            </p:extLst>
          </p:nvPr>
        </p:nvGraphicFramePr>
        <p:xfrm>
          <a:off x="11254150" y="2972725"/>
          <a:ext cx="792297" cy="1559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297">
                  <a:extLst>
                    <a:ext uri="{9D8B030D-6E8A-4147-A177-3AD203B41FA5}">
                      <a16:colId xmlns:a16="http://schemas.microsoft.com/office/drawing/2014/main" val="562766217"/>
                    </a:ext>
                  </a:extLst>
                </a:gridCol>
              </a:tblGrid>
              <a:tr h="50591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553223"/>
                  </a:ext>
                </a:extLst>
              </a:tr>
              <a:tr h="574253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0050"/>
                  </a:ext>
                </a:extLst>
              </a:tr>
              <a:tr h="479501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92457"/>
                  </a:ext>
                </a:extLst>
              </a:tr>
            </a:tbl>
          </a:graphicData>
        </a:graphic>
      </p:graphicFrame>
      <p:sp>
        <p:nvSpPr>
          <p:cNvPr id="28" name="Rounded Rectangle 27"/>
          <p:cNvSpPr/>
          <p:nvPr/>
        </p:nvSpPr>
        <p:spPr>
          <a:xfrm>
            <a:off x="11278677" y="3588363"/>
            <a:ext cx="743242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Reject</a:t>
            </a:r>
            <a:endParaRPr lang="en-US" sz="12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11278677" y="4100259"/>
            <a:ext cx="743242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Reject</a:t>
            </a:r>
            <a:endParaRPr lang="en-US" sz="12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10476477" y="4100259"/>
            <a:ext cx="770237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Approve</a:t>
            </a:r>
            <a:endParaRPr lang="en-US" sz="12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2981476" y="1886619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Search User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227" y="1967009"/>
            <a:ext cx="412184" cy="4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6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4834972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Director Users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</a:t>
            </a:r>
            <a:r>
              <a:rPr lang="en-US" b="1" dirty="0" smtClean="0">
                <a:solidFill>
                  <a:schemeClr val="bg1"/>
                </a:solidFill>
              </a:rPr>
              <a:t>Sir!!!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651291" y="1011225"/>
            <a:ext cx="137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 Report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3375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15470" y="1002378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8925" y="101122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26073" y="101122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Users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6165" y="1024331"/>
            <a:ext cx="10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Librarian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-1" y="2959252"/>
          <a:ext cx="11254151" cy="1620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868">
                  <a:extLst>
                    <a:ext uri="{9D8B030D-6E8A-4147-A177-3AD203B41FA5}">
                      <a16:colId xmlns:a16="http://schemas.microsoft.com/office/drawing/2014/main" val="4192250841"/>
                    </a:ext>
                  </a:extLst>
                </a:gridCol>
                <a:gridCol w="878360">
                  <a:extLst>
                    <a:ext uri="{9D8B030D-6E8A-4147-A177-3AD203B41FA5}">
                      <a16:colId xmlns:a16="http://schemas.microsoft.com/office/drawing/2014/main" val="1622159508"/>
                    </a:ext>
                  </a:extLst>
                </a:gridCol>
                <a:gridCol w="729375">
                  <a:extLst>
                    <a:ext uri="{9D8B030D-6E8A-4147-A177-3AD203B41FA5}">
                      <a16:colId xmlns:a16="http://schemas.microsoft.com/office/drawing/2014/main" val="2668863097"/>
                    </a:ext>
                  </a:extLst>
                </a:gridCol>
                <a:gridCol w="858514">
                  <a:extLst>
                    <a:ext uri="{9D8B030D-6E8A-4147-A177-3AD203B41FA5}">
                      <a16:colId xmlns:a16="http://schemas.microsoft.com/office/drawing/2014/main" val="3460784028"/>
                    </a:ext>
                  </a:extLst>
                </a:gridCol>
                <a:gridCol w="963438">
                  <a:extLst>
                    <a:ext uri="{9D8B030D-6E8A-4147-A177-3AD203B41FA5}">
                      <a16:colId xmlns:a16="http://schemas.microsoft.com/office/drawing/2014/main" val="2749478341"/>
                    </a:ext>
                  </a:extLst>
                </a:gridCol>
                <a:gridCol w="567046">
                  <a:extLst>
                    <a:ext uri="{9D8B030D-6E8A-4147-A177-3AD203B41FA5}">
                      <a16:colId xmlns:a16="http://schemas.microsoft.com/office/drawing/2014/main" val="2441576895"/>
                    </a:ext>
                  </a:extLst>
                </a:gridCol>
                <a:gridCol w="791308">
                  <a:extLst>
                    <a:ext uri="{9D8B030D-6E8A-4147-A177-3AD203B41FA5}">
                      <a16:colId xmlns:a16="http://schemas.microsoft.com/office/drawing/2014/main" val="1914261210"/>
                    </a:ext>
                  </a:extLst>
                </a:gridCol>
                <a:gridCol w="839035">
                  <a:extLst>
                    <a:ext uri="{9D8B030D-6E8A-4147-A177-3AD203B41FA5}">
                      <a16:colId xmlns:a16="http://schemas.microsoft.com/office/drawing/2014/main" val="1293195843"/>
                    </a:ext>
                  </a:extLst>
                </a:gridCol>
                <a:gridCol w="803868">
                  <a:extLst>
                    <a:ext uri="{9D8B030D-6E8A-4147-A177-3AD203B41FA5}">
                      <a16:colId xmlns:a16="http://schemas.microsoft.com/office/drawing/2014/main" val="3588681082"/>
                    </a:ext>
                  </a:extLst>
                </a:gridCol>
                <a:gridCol w="803868">
                  <a:extLst>
                    <a:ext uri="{9D8B030D-6E8A-4147-A177-3AD203B41FA5}">
                      <a16:colId xmlns:a16="http://schemas.microsoft.com/office/drawing/2014/main" val="1455993614"/>
                    </a:ext>
                  </a:extLst>
                </a:gridCol>
                <a:gridCol w="823967">
                  <a:extLst>
                    <a:ext uri="{9D8B030D-6E8A-4147-A177-3AD203B41FA5}">
                      <a16:colId xmlns:a16="http://schemas.microsoft.com/office/drawing/2014/main" val="1394269871"/>
                    </a:ext>
                  </a:extLst>
                </a:gridCol>
                <a:gridCol w="835269">
                  <a:extLst>
                    <a:ext uri="{9D8B030D-6E8A-4147-A177-3AD203B41FA5}">
                      <a16:colId xmlns:a16="http://schemas.microsoft.com/office/drawing/2014/main" val="1158513404"/>
                    </a:ext>
                  </a:extLst>
                </a:gridCol>
                <a:gridCol w="752367">
                  <a:extLst>
                    <a:ext uri="{9D8B030D-6E8A-4147-A177-3AD203B41FA5}">
                      <a16:colId xmlns:a16="http://schemas.microsoft.com/office/drawing/2014/main" val="80963700"/>
                    </a:ext>
                  </a:extLst>
                </a:gridCol>
                <a:gridCol w="803868">
                  <a:extLst>
                    <a:ext uri="{9D8B030D-6E8A-4147-A177-3AD203B41FA5}">
                      <a16:colId xmlns:a16="http://schemas.microsoft.com/office/drawing/2014/main" val="3768371724"/>
                    </a:ext>
                  </a:extLst>
                </a:gridCol>
              </a:tblGrid>
              <a:tr h="5229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Father’s </a:t>
                      </a:r>
                    </a:p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Mother’s</a:t>
                      </a:r>
                    </a:p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Date of Birth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Address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Post Code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Mobile Number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Email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Roll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Session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PIN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Designation</a:t>
                      </a:r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User</a:t>
                      </a:r>
                    </a:p>
                    <a:p>
                      <a:pPr algn="ctr"/>
                      <a:r>
                        <a:rPr lang="en-US" sz="1000" dirty="0" smtClean="0"/>
                        <a:t>Name</a:t>
                      </a:r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458768"/>
                  </a:ext>
                </a:extLst>
              </a:tr>
              <a:tr h="5229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Prosanto</a:t>
                      </a:r>
                    </a:p>
                    <a:p>
                      <a:pPr algn="ctr"/>
                      <a:r>
                        <a:rPr lang="en-US" sz="1000" dirty="0" smtClean="0"/>
                        <a:t>Deb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Samir </a:t>
                      </a:r>
                    </a:p>
                    <a:p>
                      <a:pPr algn="ctr"/>
                      <a:r>
                        <a:rPr lang="en-US" sz="1000" dirty="0" smtClean="0"/>
                        <a:t>Chandra</a:t>
                      </a:r>
                    </a:p>
                    <a:p>
                      <a:pPr algn="ctr"/>
                      <a:r>
                        <a:rPr lang="en-US" sz="1000" dirty="0" smtClean="0"/>
                        <a:t>Deb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Mukta</a:t>
                      </a:r>
                      <a:r>
                        <a:rPr lang="en-US" sz="1000" dirty="0" smtClean="0"/>
                        <a:t> Rani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Deb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14/06/2001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Brahmanbaria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017 93</a:t>
                      </a:r>
                    </a:p>
                    <a:p>
                      <a:pPr algn="ctr"/>
                      <a:r>
                        <a:rPr lang="en-US" sz="1000" dirty="0" smtClean="0"/>
                        <a:t>222 825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prosantodeb7@gmail.com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ASH1925005M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2018-19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prosanto7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31367"/>
                  </a:ext>
                </a:extLst>
              </a:tr>
              <a:tr h="5229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Dipok</a:t>
                      </a:r>
                      <a:r>
                        <a:rPr lang="en-US" sz="1000" baseline="0" dirty="0" smtClean="0"/>
                        <a:t> Chandra Das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……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……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……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Brahmanbaria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3400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…..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423412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Assistant</a:t>
                      </a:r>
                    </a:p>
                    <a:p>
                      <a:pPr algn="ctr"/>
                      <a:r>
                        <a:rPr lang="en-US" sz="1000" dirty="0" smtClean="0"/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cd-</a:t>
                      </a:r>
                      <a:r>
                        <a:rPr lang="en-US" sz="1000" dirty="0" err="1" smtClean="0"/>
                        <a:t>dpk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377917"/>
                  </a:ext>
                </a:extLst>
              </a:tr>
            </a:tbl>
          </a:graphicData>
        </a:graphic>
      </p:graphicFrame>
      <p:sp>
        <p:nvSpPr>
          <p:cNvPr id="26" name="Rounded Rectangle 25"/>
          <p:cNvSpPr/>
          <p:nvPr/>
        </p:nvSpPr>
        <p:spPr>
          <a:xfrm>
            <a:off x="10476478" y="3605397"/>
            <a:ext cx="770237" cy="3666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66"/>
                </a:solidFill>
              </a:rPr>
              <a:t>Approve</a:t>
            </a:r>
            <a:endParaRPr lang="en-US" sz="1200" b="1" dirty="0">
              <a:solidFill>
                <a:srgbClr val="000066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1254150" y="2972725"/>
          <a:ext cx="792297" cy="1559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297">
                  <a:extLst>
                    <a:ext uri="{9D8B030D-6E8A-4147-A177-3AD203B41FA5}">
                      <a16:colId xmlns:a16="http://schemas.microsoft.com/office/drawing/2014/main" val="562766217"/>
                    </a:ext>
                  </a:extLst>
                </a:gridCol>
              </a:tblGrid>
              <a:tr h="50591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553223"/>
                  </a:ext>
                </a:extLst>
              </a:tr>
              <a:tr h="574253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0050"/>
                  </a:ext>
                </a:extLst>
              </a:tr>
              <a:tr h="479501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92457"/>
                  </a:ext>
                </a:extLst>
              </a:tr>
            </a:tbl>
          </a:graphicData>
        </a:graphic>
      </p:graphicFrame>
      <p:sp>
        <p:nvSpPr>
          <p:cNvPr id="28" name="Rounded Rectangle 27"/>
          <p:cNvSpPr/>
          <p:nvPr/>
        </p:nvSpPr>
        <p:spPr>
          <a:xfrm>
            <a:off x="11278677" y="3588363"/>
            <a:ext cx="743242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Reject</a:t>
            </a:r>
            <a:endParaRPr lang="en-US" sz="12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11278677" y="4100259"/>
            <a:ext cx="743242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Reject</a:t>
            </a:r>
            <a:endParaRPr lang="en-US" sz="12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10476477" y="4100259"/>
            <a:ext cx="770237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Approve</a:t>
            </a:r>
            <a:endParaRPr lang="en-US" sz="12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2981476" y="1886619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Search User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227" y="1967009"/>
            <a:ext cx="412184" cy="412184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4468194" y="896815"/>
            <a:ext cx="3180643" cy="1173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Approved User Registration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319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4834972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Director Users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</a:t>
            </a:r>
            <a:r>
              <a:rPr lang="en-US" b="1" dirty="0" smtClean="0">
                <a:solidFill>
                  <a:schemeClr val="bg1"/>
                </a:solidFill>
              </a:rPr>
              <a:t>Sir!!!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651291" y="1011225"/>
            <a:ext cx="137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 Report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3375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15470" y="1002378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8925" y="101122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26073" y="101122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Users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6165" y="1024331"/>
            <a:ext cx="10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Librarian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-1" y="2959252"/>
          <a:ext cx="11254151" cy="1620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868">
                  <a:extLst>
                    <a:ext uri="{9D8B030D-6E8A-4147-A177-3AD203B41FA5}">
                      <a16:colId xmlns:a16="http://schemas.microsoft.com/office/drawing/2014/main" val="4192250841"/>
                    </a:ext>
                  </a:extLst>
                </a:gridCol>
                <a:gridCol w="878360">
                  <a:extLst>
                    <a:ext uri="{9D8B030D-6E8A-4147-A177-3AD203B41FA5}">
                      <a16:colId xmlns:a16="http://schemas.microsoft.com/office/drawing/2014/main" val="1622159508"/>
                    </a:ext>
                  </a:extLst>
                </a:gridCol>
                <a:gridCol w="729375">
                  <a:extLst>
                    <a:ext uri="{9D8B030D-6E8A-4147-A177-3AD203B41FA5}">
                      <a16:colId xmlns:a16="http://schemas.microsoft.com/office/drawing/2014/main" val="2668863097"/>
                    </a:ext>
                  </a:extLst>
                </a:gridCol>
                <a:gridCol w="858514">
                  <a:extLst>
                    <a:ext uri="{9D8B030D-6E8A-4147-A177-3AD203B41FA5}">
                      <a16:colId xmlns:a16="http://schemas.microsoft.com/office/drawing/2014/main" val="3460784028"/>
                    </a:ext>
                  </a:extLst>
                </a:gridCol>
                <a:gridCol w="963438">
                  <a:extLst>
                    <a:ext uri="{9D8B030D-6E8A-4147-A177-3AD203B41FA5}">
                      <a16:colId xmlns:a16="http://schemas.microsoft.com/office/drawing/2014/main" val="2749478341"/>
                    </a:ext>
                  </a:extLst>
                </a:gridCol>
                <a:gridCol w="567046">
                  <a:extLst>
                    <a:ext uri="{9D8B030D-6E8A-4147-A177-3AD203B41FA5}">
                      <a16:colId xmlns:a16="http://schemas.microsoft.com/office/drawing/2014/main" val="2441576895"/>
                    </a:ext>
                  </a:extLst>
                </a:gridCol>
                <a:gridCol w="791308">
                  <a:extLst>
                    <a:ext uri="{9D8B030D-6E8A-4147-A177-3AD203B41FA5}">
                      <a16:colId xmlns:a16="http://schemas.microsoft.com/office/drawing/2014/main" val="1914261210"/>
                    </a:ext>
                  </a:extLst>
                </a:gridCol>
                <a:gridCol w="839035">
                  <a:extLst>
                    <a:ext uri="{9D8B030D-6E8A-4147-A177-3AD203B41FA5}">
                      <a16:colId xmlns:a16="http://schemas.microsoft.com/office/drawing/2014/main" val="1293195843"/>
                    </a:ext>
                  </a:extLst>
                </a:gridCol>
                <a:gridCol w="803868">
                  <a:extLst>
                    <a:ext uri="{9D8B030D-6E8A-4147-A177-3AD203B41FA5}">
                      <a16:colId xmlns:a16="http://schemas.microsoft.com/office/drawing/2014/main" val="3588681082"/>
                    </a:ext>
                  </a:extLst>
                </a:gridCol>
                <a:gridCol w="803868">
                  <a:extLst>
                    <a:ext uri="{9D8B030D-6E8A-4147-A177-3AD203B41FA5}">
                      <a16:colId xmlns:a16="http://schemas.microsoft.com/office/drawing/2014/main" val="1455993614"/>
                    </a:ext>
                  </a:extLst>
                </a:gridCol>
                <a:gridCol w="823967">
                  <a:extLst>
                    <a:ext uri="{9D8B030D-6E8A-4147-A177-3AD203B41FA5}">
                      <a16:colId xmlns:a16="http://schemas.microsoft.com/office/drawing/2014/main" val="1394269871"/>
                    </a:ext>
                  </a:extLst>
                </a:gridCol>
                <a:gridCol w="835269">
                  <a:extLst>
                    <a:ext uri="{9D8B030D-6E8A-4147-A177-3AD203B41FA5}">
                      <a16:colId xmlns:a16="http://schemas.microsoft.com/office/drawing/2014/main" val="1158513404"/>
                    </a:ext>
                  </a:extLst>
                </a:gridCol>
                <a:gridCol w="752367">
                  <a:extLst>
                    <a:ext uri="{9D8B030D-6E8A-4147-A177-3AD203B41FA5}">
                      <a16:colId xmlns:a16="http://schemas.microsoft.com/office/drawing/2014/main" val="80963700"/>
                    </a:ext>
                  </a:extLst>
                </a:gridCol>
                <a:gridCol w="803868">
                  <a:extLst>
                    <a:ext uri="{9D8B030D-6E8A-4147-A177-3AD203B41FA5}">
                      <a16:colId xmlns:a16="http://schemas.microsoft.com/office/drawing/2014/main" val="3768371724"/>
                    </a:ext>
                  </a:extLst>
                </a:gridCol>
              </a:tblGrid>
              <a:tr h="5229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Father’s </a:t>
                      </a:r>
                    </a:p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Mother’s</a:t>
                      </a:r>
                    </a:p>
                    <a:p>
                      <a:pPr algn="ctr"/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Date of Birth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Address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Post Code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Mobile Number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Email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Roll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Session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PIN</a:t>
                      </a:r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Designation</a:t>
                      </a:r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User</a:t>
                      </a:r>
                    </a:p>
                    <a:p>
                      <a:pPr algn="ctr"/>
                      <a:r>
                        <a:rPr lang="en-US" sz="1000" dirty="0" smtClean="0"/>
                        <a:t>Name</a:t>
                      </a:r>
                    </a:p>
                  </a:txBody>
                  <a:tcP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458768"/>
                  </a:ext>
                </a:extLst>
              </a:tr>
              <a:tr h="5229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Prosanto</a:t>
                      </a:r>
                    </a:p>
                    <a:p>
                      <a:pPr algn="ctr"/>
                      <a:r>
                        <a:rPr lang="en-US" sz="1000" dirty="0" smtClean="0"/>
                        <a:t>Deb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Samir </a:t>
                      </a:r>
                    </a:p>
                    <a:p>
                      <a:pPr algn="ctr"/>
                      <a:r>
                        <a:rPr lang="en-US" sz="1000" dirty="0" smtClean="0"/>
                        <a:t>Chandra</a:t>
                      </a:r>
                    </a:p>
                    <a:p>
                      <a:pPr algn="ctr"/>
                      <a:r>
                        <a:rPr lang="en-US" sz="1000" dirty="0" smtClean="0"/>
                        <a:t>Deb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Mukta</a:t>
                      </a:r>
                      <a:r>
                        <a:rPr lang="en-US" sz="1000" dirty="0" smtClean="0"/>
                        <a:t> Rani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Deb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14/06/2001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Brahmanbaria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017 93</a:t>
                      </a:r>
                    </a:p>
                    <a:p>
                      <a:pPr algn="ctr"/>
                      <a:r>
                        <a:rPr lang="en-US" sz="1000" dirty="0" smtClean="0"/>
                        <a:t>222 825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prosantodeb7@gmail.com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ASH1925005M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2018-19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prosanto7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31367"/>
                  </a:ext>
                </a:extLst>
              </a:tr>
              <a:tr h="5229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Dipok</a:t>
                      </a:r>
                      <a:r>
                        <a:rPr lang="en-US" sz="1000" baseline="0" dirty="0" smtClean="0"/>
                        <a:t> Chandra Das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……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……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……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Brahmanbaria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3400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…..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….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423412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Assistant</a:t>
                      </a:r>
                    </a:p>
                    <a:p>
                      <a:pPr algn="ctr"/>
                      <a:r>
                        <a:rPr lang="en-US" sz="1000" dirty="0" smtClean="0"/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cd-</a:t>
                      </a:r>
                      <a:r>
                        <a:rPr lang="en-US" sz="1000" dirty="0" err="1" smtClean="0"/>
                        <a:t>dpk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377917"/>
                  </a:ext>
                </a:extLst>
              </a:tr>
            </a:tbl>
          </a:graphicData>
        </a:graphic>
      </p:graphicFrame>
      <p:sp>
        <p:nvSpPr>
          <p:cNvPr id="26" name="Rounded Rectangle 25"/>
          <p:cNvSpPr/>
          <p:nvPr/>
        </p:nvSpPr>
        <p:spPr>
          <a:xfrm>
            <a:off x="10476478" y="3605397"/>
            <a:ext cx="770237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Approve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1254150" y="2972725"/>
          <a:ext cx="792297" cy="1559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297">
                  <a:extLst>
                    <a:ext uri="{9D8B030D-6E8A-4147-A177-3AD203B41FA5}">
                      <a16:colId xmlns:a16="http://schemas.microsoft.com/office/drawing/2014/main" val="562766217"/>
                    </a:ext>
                  </a:extLst>
                </a:gridCol>
              </a:tblGrid>
              <a:tr h="50591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553223"/>
                  </a:ext>
                </a:extLst>
              </a:tr>
              <a:tr h="574253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0050"/>
                  </a:ext>
                </a:extLst>
              </a:tr>
              <a:tr h="479501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92457"/>
                  </a:ext>
                </a:extLst>
              </a:tr>
            </a:tbl>
          </a:graphicData>
        </a:graphic>
      </p:graphicFrame>
      <p:sp>
        <p:nvSpPr>
          <p:cNvPr id="28" name="Rounded Rectangle 27"/>
          <p:cNvSpPr/>
          <p:nvPr/>
        </p:nvSpPr>
        <p:spPr>
          <a:xfrm>
            <a:off x="11278677" y="3588363"/>
            <a:ext cx="743242" cy="3666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66"/>
                </a:solidFill>
              </a:rPr>
              <a:t>Reject</a:t>
            </a:r>
            <a:endParaRPr lang="en-US" sz="1200" b="1" dirty="0">
              <a:solidFill>
                <a:srgbClr val="000066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1278677" y="4100259"/>
            <a:ext cx="743242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Reject</a:t>
            </a:r>
            <a:endParaRPr lang="en-US" sz="12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10476477" y="4100259"/>
            <a:ext cx="770237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Approve</a:t>
            </a:r>
            <a:endParaRPr lang="en-US" sz="12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2981476" y="1886619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Search User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227" y="1967009"/>
            <a:ext cx="412184" cy="412184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4468194" y="896815"/>
            <a:ext cx="3180643" cy="1173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Rejected User Registration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97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7338526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Director Book Report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</a:t>
            </a:r>
            <a:r>
              <a:rPr lang="en-US" b="1" dirty="0" smtClean="0">
                <a:solidFill>
                  <a:schemeClr val="bg1"/>
                </a:solidFill>
              </a:rPr>
              <a:t>Sir!!!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651291" y="1011225"/>
            <a:ext cx="137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Book Report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3375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15470" y="1002378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8925" y="101122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26073" y="101122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6165" y="1024331"/>
            <a:ext cx="10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Librarian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981476" y="1886619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Enter Date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227" y="1967009"/>
            <a:ext cx="412184" cy="4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1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7" y="290499"/>
            <a:ext cx="7530547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Director Book Report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</a:t>
            </a:r>
            <a:r>
              <a:rPr lang="en-US" b="1" dirty="0" smtClean="0">
                <a:solidFill>
                  <a:schemeClr val="bg1"/>
                </a:solidFill>
              </a:rPr>
              <a:t>Sir!!!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651291" y="1011225"/>
            <a:ext cx="137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Book Report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3375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15470" y="1002378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8925" y="101122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26073" y="101122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6165" y="1024331"/>
            <a:ext cx="10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Librarian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981476" y="1886619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23/04/2022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227" y="1967009"/>
            <a:ext cx="412184" cy="4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7" y="290499"/>
            <a:ext cx="5513697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Director Book Report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</a:t>
            </a:r>
            <a:r>
              <a:rPr lang="en-US" b="1" dirty="0" smtClean="0">
                <a:solidFill>
                  <a:schemeClr val="bg1"/>
                </a:solidFill>
              </a:rPr>
              <a:t>Sir!!!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651291" y="1011225"/>
            <a:ext cx="137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Book Report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3375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15470" y="1002378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8925" y="101122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26073" y="101122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6165" y="1024331"/>
            <a:ext cx="10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Librarian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981476" y="1886619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23/04/2022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227" y="1967009"/>
            <a:ext cx="412184" cy="41218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40261" y="2842717"/>
            <a:ext cx="4792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66"/>
                </a:solidFill>
              </a:rPr>
              <a:t>Book Borrowed		: 12</a:t>
            </a:r>
          </a:p>
          <a:p>
            <a:r>
              <a:rPr lang="en-US" sz="2000" b="1" dirty="0" smtClean="0">
                <a:solidFill>
                  <a:srgbClr val="000066"/>
                </a:solidFill>
              </a:rPr>
              <a:t>Book Returned		: 03</a:t>
            </a:r>
          </a:p>
          <a:p>
            <a:r>
              <a:rPr lang="en-US" sz="2000" b="1" dirty="0" smtClean="0">
                <a:solidFill>
                  <a:srgbClr val="000066"/>
                </a:solidFill>
              </a:rPr>
              <a:t>Fine Paid		: 232 </a:t>
            </a:r>
            <a:r>
              <a:rPr lang="en-US" sz="2000" b="1" dirty="0" err="1" smtClean="0">
                <a:solidFill>
                  <a:srgbClr val="000066"/>
                </a:solidFill>
              </a:rPr>
              <a:t>Tk</a:t>
            </a:r>
            <a:endParaRPr lang="en-US" sz="2000" b="1" dirty="0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9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3788954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Registration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27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IIT LIBRARY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7352" y="101548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4290" y="1015484"/>
            <a:ext cx="10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Librarian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9206" y="101548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Admin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83853" y="101548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81724" y="1015484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Register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36665" y="10154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3493130" y="1920240"/>
            <a:ext cx="5226253" cy="617220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Registration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621265" y="2769578"/>
            <a:ext cx="187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your name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714500" y="3138910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21265" y="3564484"/>
            <a:ext cx="274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your Father’s Name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714500" y="3933816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621265" y="4359390"/>
            <a:ext cx="281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your Mother’s Name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714500" y="4728722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21265" y="5198367"/>
            <a:ext cx="187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 of Birth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714500" y="5567699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621265" y="5930353"/>
            <a:ext cx="187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714500" y="6299685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5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4834972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Director Profile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</a:t>
            </a:r>
            <a:r>
              <a:rPr lang="en-US" b="1" dirty="0" smtClean="0">
                <a:solidFill>
                  <a:schemeClr val="bg1"/>
                </a:solidFill>
              </a:rPr>
              <a:t>Sir!!!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651291" y="1011225"/>
            <a:ext cx="137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 Report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3375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15470" y="1002378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Profile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8925" y="101122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26073" y="101122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6165" y="1024331"/>
            <a:ext cx="10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Librarian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Google Shape;115;p16"/>
          <p:cNvSpPr/>
          <p:nvPr/>
        </p:nvSpPr>
        <p:spPr>
          <a:xfrm>
            <a:off x="2414276" y="1666034"/>
            <a:ext cx="6844024" cy="325752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4201032" y="2137785"/>
            <a:ext cx="47922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66"/>
                </a:solidFill>
              </a:rPr>
              <a:t>Name		: Dr. Mohammad Salim Hossain</a:t>
            </a:r>
          </a:p>
          <a:p>
            <a:r>
              <a:rPr lang="en-US" sz="1400" b="1" dirty="0" smtClean="0">
                <a:solidFill>
                  <a:srgbClr val="000066"/>
                </a:solidFill>
              </a:rPr>
              <a:t>Designation		: Professor</a:t>
            </a:r>
            <a:endParaRPr lang="en-US" sz="1400" b="1" dirty="0" smtClean="0">
              <a:solidFill>
                <a:srgbClr val="000066"/>
              </a:solidFill>
            </a:endParaRPr>
          </a:p>
          <a:p>
            <a:r>
              <a:rPr lang="en-US" sz="1400" b="1" dirty="0" smtClean="0">
                <a:solidFill>
                  <a:srgbClr val="000066"/>
                </a:solidFill>
              </a:rPr>
              <a:t>Email		: pharmasalim@nstu.edu.bd</a:t>
            </a:r>
            <a:endParaRPr lang="en-US" sz="1400" b="1" dirty="0" smtClean="0">
              <a:solidFill>
                <a:srgbClr val="000066"/>
              </a:solidFill>
            </a:endParaRPr>
          </a:p>
          <a:p>
            <a:r>
              <a:rPr lang="en-US" sz="1400" b="1" dirty="0" smtClean="0">
                <a:solidFill>
                  <a:srgbClr val="000066"/>
                </a:solidFill>
              </a:rPr>
              <a:t>Mobile		: 01711200410</a:t>
            </a:r>
            <a:endParaRPr lang="en-US" sz="1400" b="1" dirty="0">
              <a:solidFill>
                <a:srgbClr val="000066"/>
              </a:solidFill>
            </a:endParaRPr>
          </a:p>
          <a:p>
            <a:r>
              <a:rPr lang="en-US" sz="1400" b="1" dirty="0" smtClean="0">
                <a:solidFill>
                  <a:srgbClr val="000066"/>
                </a:solidFill>
              </a:rPr>
              <a:t>Year		: 2022 - Present</a:t>
            </a:r>
            <a:endParaRPr lang="en-US" sz="1400" b="1" dirty="0" smtClean="0">
              <a:solidFill>
                <a:srgbClr val="000066"/>
              </a:solidFill>
            </a:endParaRPr>
          </a:p>
        </p:txBody>
      </p:sp>
      <p:pic>
        <p:nvPicPr>
          <p:cNvPr id="22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7961" y="1982681"/>
            <a:ext cx="1233199" cy="1233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376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4834972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Director Logout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</a:t>
            </a:r>
            <a:r>
              <a:rPr lang="en-US" b="1" dirty="0" smtClean="0">
                <a:solidFill>
                  <a:schemeClr val="bg1"/>
                </a:solidFill>
              </a:rPr>
              <a:t>Sir!!!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651291" y="1011225"/>
            <a:ext cx="137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 Report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3375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Logout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15470" y="1002378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8925" y="101122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26073" y="101122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6165" y="1024331"/>
            <a:ext cx="10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Librarian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468194" y="896815"/>
            <a:ext cx="3180643" cy="1582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Are you sure to logout?</a:t>
            </a:r>
          </a:p>
          <a:p>
            <a:pPr algn="ctr"/>
            <a:endParaRPr lang="en-US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5217027" y="1988715"/>
            <a:ext cx="662425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6251820" y="1988715"/>
            <a:ext cx="662425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192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4834972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Director Logout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Hi </a:t>
            </a:r>
            <a:r>
              <a:rPr lang="en-US" b="1" dirty="0" smtClean="0">
                <a:solidFill>
                  <a:schemeClr val="bg1"/>
                </a:solidFill>
              </a:rPr>
              <a:t>Sir!!!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651291" y="1011225"/>
            <a:ext cx="137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 Report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3375" y="100237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Logout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15470" y="1002378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Profile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8925" y="101122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26073" y="101122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Users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6165" y="1024331"/>
            <a:ext cx="10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Librarian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468194" y="896815"/>
            <a:ext cx="3180643" cy="1582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Are you sure to logout?</a:t>
            </a:r>
          </a:p>
          <a:p>
            <a:pPr algn="ctr"/>
            <a:endParaRPr lang="en-US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5217027" y="1988715"/>
            <a:ext cx="662425" cy="3666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66"/>
                </a:solidFill>
              </a:rPr>
              <a:t>Yes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251820" y="1988715"/>
            <a:ext cx="662425" cy="366682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554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28" y="290499"/>
            <a:ext cx="2423746" cy="4437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Home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123" y="896815"/>
            <a:ext cx="11122269" cy="60667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1454" y="1015484"/>
            <a:ext cx="127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IIT LIBRARY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7352" y="101548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Home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4290" y="1015484"/>
            <a:ext cx="10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Librarian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9206" y="101548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Admin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83853" y="101548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81724" y="1015484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Register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36665" y="10154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98974" y="2409093"/>
            <a:ext cx="6158066" cy="5729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Looking for your desired book? Search Now!!!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725" y="2489483"/>
            <a:ext cx="412184" cy="4121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765" y="1002378"/>
            <a:ext cx="413239" cy="41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2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5228" y="5216768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282684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599902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332619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75228" y="290499"/>
            <a:ext cx="3788954" cy="443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mtClean="0">
                <a:latin typeface="Arial Black" panose="020B0A04020102020204" pitchFamily="34" charset="0"/>
              </a:rPr>
              <a:t>Registration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19041" y="824328"/>
            <a:ext cx="264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your phone number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512276" y="1193660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419041" y="1619234"/>
            <a:ext cx="274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your email address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512276" y="1988566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548831" y="2535242"/>
            <a:ext cx="2143938" cy="617220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Register as Student</a:t>
            </a:r>
            <a:endParaRPr lang="en-US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3918357" y="2535242"/>
            <a:ext cx="2143938" cy="617220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Register as Teacher</a:t>
            </a:r>
            <a:endParaRPr lang="en-US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6198585" y="2535242"/>
            <a:ext cx="2143938" cy="617220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Register as Officer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8476529" y="2553216"/>
            <a:ext cx="2143938" cy="617220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Register as Staff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1910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5228" y="5469559"/>
            <a:ext cx="11122269" cy="1377461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38940" y="5484906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1032" y="5802124"/>
            <a:ext cx="42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Institute of Information Technology</a:t>
            </a:r>
          </a:p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Noakhali</a:t>
            </a:r>
            <a:r>
              <a:rPr lang="en-US" sz="1400" b="1" dirty="0" smtClean="0">
                <a:solidFill>
                  <a:schemeClr val="bg1"/>
                </a:solidFill>
              </a:rPr>
              <a:t> Science and Technology University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0831" y="6534841"/>
            <a:ext cx="2346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© 2022 IIT, NSTU. All Rights Reserved</a:t>
            </a:r>
            <a:endParaRPr lang="en-US" b="0" i="0" u="sng" dirty="0" smtClean="0">
              <a:solidFill>
                <a:schemeClr val="bg1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75228" y="290499"/>
            <a:ext cx="3788954" cy="443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mtClean="0">
                <a:latin typeface="Arial Black" panose="020B0A04020102020204" pitchFamily="34" charset="0"/>
              </a:rPr>
              <a:t>Registration Page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19041" y="824328"/>
            <a:ext cx="264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your phone number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512276" y="1193660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436625" y="1584066"/>
            <a:ext cx="274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your email address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512276" y="1935814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548831" y="2482490"/>
            <a:ext cx="2143938" cy="6172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66"/>
                </a:solidFill>
              </a:rPr>
              <a:t>Register as Student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918357" y="2482490"/>
            <a:ext cx="2143938" cy="617220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Register as Teacher</a:t>
            </a:r>
            <a:endParaRPr lang="en-US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6198585" y="2482490"/>
            <a:ext cx="2143938" cy="617220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Register as Officer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8476529" y="2500464"/>
            <a:ext cx="2143938" cy="617220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Register as Staff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55596" y="3212260"/>
            <a:ext cx="274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your </a:t>
            </a:r>
            <a:r>
              <a:rPr lang="en-US" dirty="0"/>
              <a:t>r</a:t>
            </a:r>
            <a:r>
              <a:rPr lang="en-US" dirty="0" smtClean="0"/>
              <a:t>oll number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548831" y="3581592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63001" y="4004354"/>
            <a:ext cx="274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your password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556236" y="4373686"/>
            <a:ext cx="9100038" cy="3516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556236" y="4879385"/>
            <a:ext cx="3015764" cy="293811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Registration Request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55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3960</Words>
  <Application>Microsoft Office PowerPoint</Application>
  <PresentationFormat>Widescreen</PresentationFormat>
  <Paragraphs>1874</Paragraphs>
  <Slides>73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Arial</vt:lpstr>
      <vt:lpstr>Arial Black</vt:lpstr>
      <vt:lpstr>Calibri</vt:lpstr>
      <vt:lpstr>Calibri Light</vt:lpstr>
      <vt:lpstr>Office Theme</vt:lpstr>
      <vt:lpstr>Home Page</vt:lpstr>
      <vt:lpstr>Home Page</vt:lpstr>
      <vt:lpstr>Home Page</vt:lpstr>
      <vt:lpstr>Home Page</vt:lpstr>
      <vt:lpstr>Home Page</vt:lpstr>
      <vt:lpstr>Home Page</vt:lpstr>
      <vt:lpstr>Registration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Home Page</vt:lpstr>
      <vt:lpstr>User Home Page</vt:lpstr>
      <vt:lpstr>User Home Page</vt:lpstr>
      <vt:lpstr>User Home Page</vt:lpstr>
      <vt:lpstr>User Home Page</vt:lpstr>
      <vt:lpstr>User Home Page</vt:lpstr>
      <vt:lpstr>User Home Page</vt:lpstr>
      <vt:lpstr>User Home Page</vt:lpstr>
      <vt:lpstr>User Home Page</vt:lpstr>
      <vt:lpstr>User Book Request Page</vt:lpstr>
      <vt:lpstr>User Book Request Page</vt:lpstr>
      <vt:lpstr>User Book Request Page</vt:lpstr>
      <vt:lpstr>User Fine Page</vt:lpstr>
      <vt:lpstr>User Fine Page</vt:lpstr>
      <vt:lpstr>User Profile Page</vt:lpstr>
      <vt:lpstr>User Borrowed Books Page</vt:lpstr>
      <vt:lpstr>User Borrowed Books Page</vt:lpstr>
      <vt:lpstr>User Logout</vt:lpstr>
      <vt:lpstr>User Logout</vt:lpstr>
      <vt:lpstr>User Logout</vt:lpstr>
      <vt:lpstr>Home Page</vt:lpstr>
      <vt:lpstr>Home Page</vt:lpstr>
      <vt:lpstr>Home Page</vt:lpstr>
      <vt:lpstr>Librarian Home Page</vt:lpstr>
      <vt:lpstr>Librarian Home Page</vt:lpstr>
      <vt:lpstr>Librarian Add Book Page</vt:lpstr>
      <vt:lpstr>Librarian Add Book Page</vt:lpstr>
      <vt:lpstr>Librarian Check Borrow Receipt Page</vt:lpstr>
      <vt:lpstr>Librarian Check Borrow Receipt Page</vt:lpstr>
      <vt:lpstr>Librarian Check Borrow Receipt Page</vt:lpstr>
      <vt:lpstr>Librarian Check Borrow Receipt Page</vt:lpstr>
      <vt:lpstr>Librarian Check Borrow Receipt Page</vt:lpstr>
      <vt:lpstr>Librarian Check New Book Requests Page</vt:lpstr>
      <vt:lpstr>Librarian Users Page</vt:lpstr>
      <vt:lpstr>Librarian Users Page</vt:lpstr>
      <vt:lpstr>Librarian Users Page</vt:lpstr>
      <vt:lpstr>Librarian Fine Page</vt:lpstr>
      <vt:lpstr>Librarian Fine Page</vt:lpstr>
      <vt:lpstr>Librarian Profile Page</vt:lpstr>
      <vt:lpstr>Librarian Logout</vt:lpstr>
      <vt:lpstr>Librarian Logout</vt:lpstr>
      <vt:lpstr>Home Page</vt:lpstr>
      <vt:lpstr>Home Page</vt:lpstr>
      <vt:lpstr>Director Home Page</vt:lpstr>
      <vt:lpstr>Director Home Page</vt:lpstr>
      <vt:lpstr>Director Librarian Page</vt:lpstr>
      <vt:lpstr>Director Librarian Page</vt:lpstr>
      <vt:lpstr>Director Librarian Page</vt:lpstr>
      <vt:lpstr>Director Librarian Page</vt:lpstr>
      <vt:lpstr>Director Librarian Page</vt:lpstr>
      <vt:lpstr>Director Librarian Page</vt:lpstr>
      <vt:lpstr>Director Users Page</vt:lpstr>
      <vt:lpstr>Director Users Page</vt:lpstr>
      <vt:lpstr>Director Users Page</vt:lpstr>
      <vt:lpstr>Director Book Report Page</vt:lpstr>
      <vt:lpstr>Director Book Report Page</vt:lpstr>
      <vt:lpstr>Director Book Report Page</vt:lpstr>
      <vt:lpstr>Director Profile Page</vt:lpstr>
      <vt:lpstr>Director Logout Page</vt:lpstr>
      <vt:lpstr>Director Logout Page</vt:lpstr>
      <vt:lpstr>Home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Prosanto Deb</dc:creator>
  <cp:lastModifiedBy>Prosanto Deb</cp:lastModifiedBy>
  <cp:revision>40</cp:revision>
  <dcterms:created xsi:type="dcterms:W3CDTF">2022-09-11T14:12:13Z</dcterms:created>
  <dcterms:modified xsi:type="dcterms:W3CDTF">2022-09-12T05:05:19Z</dcterms:modified>
</cp:coreProperties>
</file>