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60" r:id="rId4"/>
    <p:sldId id="271" r:id="rId5"/>
    <p:sldId id="272" r:id="rId6"/>
    <p:sldId id="257" r:id="rId7"/>
    <p:sldId id="258" r:id="rId8"/>
    <p:sldId id="259" r:id="rId9"/>
    <p:sldId id="261" r:id="rId11"/>
    <p:sldId id="270" r:id="rId12"/>
    <p:sldId id="265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jpe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.jpeg"/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2.jpeg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42.jpeg"/><Relationship Id="rId3" Type="http://schemas.openxmlformats.org/officeDocument/2006/relationships/image" Target="../media/image2.jpeg"/><Relationship Id="rId2" Type="http://schemas.openxmlformats.org/officeDocument/2006/relationships/image" Target="../media/image5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7.png"/><Relationship Id="rId12" Type="http://schemas.openxmlformats.org/officeDocument/2006/relationships/image" Target="../media/image56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9" Type="http://schemas.openxmlformats.org/officeDocument/2006/relationships/image" Target="../media/image23.png"/><Relationship Id="rId18" Type="http://schemas.openxmlformats.org/officeDocument/2006/relationships/image" Target="../media/image15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image" Target="../media/image14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2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9.png"/><Relationship Id="rId15" Type="http://schemas.openxmlformats.org/officeDocument/2006/relationships/image" Target="../media/image23.png"/><Relationship Id="rId14" Type="http://schemas.openxmlformats.org/officeDocument/2006/relationships/image" Target="../media/image12.png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1" Type="http://schemas.openxmlformats.org/officeDocument/2006/relationships/image" Target="../media/image7.png"/><Relationship Id="rId10" Type="http://schemas.openxmlformats.org/officeDocument/2006/relationships/image" Target="../media/image15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2.jpeg"/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2.jpeg"/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9060" y="5154295"/>
            <a:ext cx="220972" cy="167335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2616200"/>
            <a:ext cx="977900" cy="691515"/>
          </a:xfrm>
          <a:prstGeom prst="rect">
            <a:avLst/>
          </a:prstGeom>
        </p:spPr>
      </p:pic>
      <p:pic>
        <p:nvPicPr>
          <p:cNvPr id="7" name="Picture 6" descr="/home/mlitrico/Scrivania/Research/Learning from Noisy Labels/CVPR23_paper/s_aug1.pngs_aug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33422" y="2568575"/>
            <a:ext cx="786130" cy="786384"/>
          </a:xfrm>
          <a:prstGeom prst="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</p:pic>
      <p:pic>
        <p:nvPicPr>
          <p:cNvPr id="8" name="Picture 6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2227809" y="945147"/>
            <a:ext cx="786384" cy="786384"/>
          </a:xfrm>
          <a:prstGeom prst="rect">
            <a:avLst/>
          </a:prstGeom>
        </p:spPr>
      </p:pic>
      <p:pic>
        <p:nvPicPr>
          <p:cNvPr id="9" name="Picture 6" descr="/home/mlitrico/Scrivania/Research/Learning from Noisy Labels/CVPR23_paper/s_aug2.pngs_aug2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233422" y="4183380"/>
            <a:ext cx="786130" cy="786130"/>
          </a:xfrm>
          <a:prstGeom prst="rect">
            <a:avLst/>
          </a:prstGeom>
        </p:spPr>
      </p:pic>
      <p:cxnSp>
        <p:nvCxnSpPr>
          <p:cNvPr id="2" name="Curved Connector 1"/>
          <p:cNvCxnSpPr>
            <a:stCxn id="6" idx="3"/>
            <a:endCxn id="8" idx="3"/>
          </p:cNvCxnSpPr>
          <p:nvPr/>
        </p:nvCxnSpPr>
        <p:spPr>
          <a:xfrm flipV="1">
            <a:off x="1118870" y="1337945"/>
            <a:ext cx="1109345" cy="1624330"/>
          </a:xfrm>
          <a:prstGeom prst="curvedConnector3">
            <a:avLst>
              <a:gd name="adj1" fmla="val 49971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6" idx="3"/>
            <a:endCxn id="7" idx="1"/>
          </p:cNvCxnSpPr>
          <p:nvPr/>
        </p:nvCxnSpPr>
        <p:spPr>
          <a:xfrm flipV="1">
            <a:off x="1118870" y="2961640"/>
            <a:ext cx="1114425" cy="635"/>
          </a:xfrm>
          <a:prstGeom prst="bentConnector3">
            <a:avLst>
              <a:gd name="adj1" fmla="val 50028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9" idx="1"/>
          </p:cNvCxnSpPr>
          <p:nvPr/>
        </p:nvCxnSpPr>
        <p:spPr>
          <a:xfrm>
            <a:off x="1118870" y="2962275"/>
            <a:ext cx="1114425" cy="1614170"/>
          </a:xfrm>
          <a:prstGeom prst="curvedConnector3">
            <a:avLst>
              <a:gd name="adj1" fmla="val 50028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1"/>
          </p:cNvCxnSpPr>
          <p:nvPr/>
        </p:nvCxnSpPr>
        <p:spPr>
          <a:xfrm>
            <a:off x="3014345" y="133794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22980" y="1153795"/>
            <a:ext cx="772160" cy="368935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/>
                </a:solidFill>
              </a:rPr>
              <a:t>ENCODER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22980" y="126365"/>
            <a:ext cx="772160" cy="360680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</a:rPr>
              <a:t>SOURCE</a:t>
            </a:r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ENCODER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3909060" y="487045"/>
            <a:ext cx="0" cy="666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95140" y="133794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Picture 80" descr="/home/mlitrico/Scrivania/Research/Learning from Noisy Labels/CVPR23_paper/label_refinement_1.pnglabel_refinement_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72698" y="374650"/>
            <a:ext cx="3258820" cy="192786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>
            <a:off x="8383270" y="1153795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858760" y="1645920"/>
            <a:ext cx="1304925" cy="1073150"/>
          </a:xfrm>
          <a:custGeom>
            <a:avLst/>
            <a:gdLst>
              <a:gd name="connisteX0" fmla="*/ 0 w 677545"/>
              <a:gd name="connsiteY0" fmla="*/ 0 h 755015"/>
              <a:gd name="connisteX1" fmla="*/ 677545 w 677545"/>
              <a:gd name="connsiteY1" fmla="*/ 0 h 755015"/>
              <a:gd name="connisteX2" fmla="*/ 677545 w 677545"/>
              <a:gd name="connsiteY2" fmla="*/ 755015 h 7550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77545" h="755015">
                <a:moveTo>
                  <a:pt x="0" y="0"/>
                </a:moveTo>
                <a:lnTo>
                  <a:pt x="677545" y="0"/>
                </a:lnTo>
                <a:lnTo>
                  <a:pt x="677545" y="755015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1" name="Picture 90" descr="neighborhood+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3965" y="944880"/>
            <a:ext cx="429260" cy="43243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>
            <a:off x="9376410" y="1161415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9949180" y="1080135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255885" y="1080135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564495" y="1080135"/>
            <a:ext cx="164592" cy="1631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873740" y="1080135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93" idx="4"/>
            <a:endCxn id="124" idx="0"/>
          </p:cNvCxnSpPr>
          <p:nvPr/>
        </p:nvCxnSpPr>
        <p:spPr>
          <a:xfrm>
            <a:off x="10031730" y="124333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337800" y="125666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647045" y="125666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0956290" y="125666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395585" y="2313305"/>
            <a:ext cx="210312" cy="2139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>
            <a:stCxn id="131" idx="0"/>
            <a:endCxn id="131" idx="4"/>
          </p:cNvCxnSpPr>
          <p:nvPr/>
        </p:nvCxnSpPr>
        <p:spPr>
          <a:xfrm>
            <a:off x="10500995" y="2313305"/>
            <a:ext cx="0" cy="213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2"/>
            <a:endCxn id="131" idx="6"/>
          </p:cNvCxnSpPr>
          <p:nvPr/>
        </p:nvCxnSpPr>
        <p:spPr>
          <a:xfrm>
            <a:off x="10395585" y="2420620"/>
            <a:ext cx="21018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4" idx="2"/>
          </p:cNvCxnSpPr>
          <p:nvPr/>
        </p:nvCxnSpPr>
        <p:spPr>
          <a:xfrm rot="5400000" flipV="1">
            <a:off x="9970770" y="1783080"/>
            <a:ext cx="592455" cy="4699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3" idx="2"/>
          </p:cNvCxnSpPr>
          <p:nvPr/>
        </p:nvCxnSpPr>
        <p:spPr>
          <a:xfrm rot="5400000">
            <a:off x="10443845" y="1801495"/>
            <a:ext cx="573405" cy="45212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5" idx="2"/>
            <a:endCxn id="131" idx="0"/>
          </p:cNvCxnSpPr>
          <p:nvPr/>
        </p:nvCxnSpPr>
        <p:spPr>
          <a:xfrm rot="5400000" flipV="1">
            <a:off x="10128885" y="1941195"/>
            <a:ext cx="581660" cy="16256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126" idx="2"/>
          </p:cNvCxnSpPr>
          <p:nvPr/>
        </p:nvCxnSpPr>
        <p:spPr>
          <a:xfrm rot="5400000">
            <a:off x="10287635" y="1954530"/>
            <a:ext cx="573405" cy="145415"/>
          </a:xfrm>
          <a:prstGeom prst="curvedConnector3">
            <a:avLst>
              <a:gd name="adj1" fmla="val 50055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1" idx="4"/>
          </p:cNvCxnSpPr>
          <p:nvPr/>
        </p:nvCxnSpPr>
        <p:spPr>
          <a:xfrm>
            <a:off x="10500995" y="2527300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485" y="3557270"/>
            <a:ext cx="269240" cy="278130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>
            <a:off x="10500995" y="394271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475" y="4352290"/>
            <a:ext cx="1183640" cy="311150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>
            <a:off x="10500360" y="4745990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1610" y="5126990"/>
            <a:ext cx="330835" cy="268605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0350" y="2873375"/>
            <a:ext cx="195580" cy="2546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0335" y="2798445"/>
            <a:ext cx="262890" cy="310515"/>
          </a:xfrm>
          <a:prstGeom prst="rect">
            <a:avLst/>
          </a:prstGeom>
        </p:spPr>
      </p:pic>
      <p:cxnSp>
        <p:nvCxnSpPr>
          <p:cNvPr id="156" name="Straight Arrow Connector 155"/>
          <p:cNvCxnSpPr/>
          <p:nvPr/>
        </p:nvCxnSpPr>
        <p:spPr>
          <a:xfrm>
            <a:off x="3014345" y="296100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3522980" y="2776855"/>
            <a:ext cx="772160" cy="368935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/>
                </a:solidFill>
              </a:rPr>
              <a:t>ENCODER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014345" y="4575810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522980" y="4391660"/>
            <a:ext cx="772160" cy="36893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</a:rPr>
              <a:t>MOMENTUM</a:t>
            </a:r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ENCODER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295140" y="296227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6684010" y="2794635"/>
            <a:ext cx="502920" cy="366395"/>
            <a:chOff x="5247" y="7174"/>
            <a:chExt cx="2576" cy="1999"/>
          </a:xfrm>
        </p:grpSpPr>
        <p:sp>
          <p:nvSpPr>
            <p:cNvPr id="163" name="Rectangles 162"/>
            <p:cNvSpPr/>
            <p:nvPr/>
          </p:nvSpPr>
          <p:spPr>
            <a:xfrm>
              <a:off x="5247" y="7174"/>
              <a:ext cx="2576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4" name="Rectangles 163"/>
            <p:cNvSpPr/>
            <p:nvPr/>
          </p:nvSpPr>
          <p:spPr>
            <a:xfrm>
              <a:off x="5870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5" name="Rectangles 164"/>
            <p:cNvSpPr/>
            <p:nvPr/>
          </p:nvSpPr>
          <p:spPr>
            <a:xfrm>
              <a:off x="6207" y="9011"/>
              <a:ext cx="337" cy="1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Rectangles 165"/>
            <p:cNvSpPr/>
            <p:nvPr/>
          </p:nvSpPr>
          <p:spPr>
            <a:xfrm>
              <a:off x="6544" y="8393"/>
              <a:ext cx="337" cy="7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6881" y="8810"/>
              <a:ext cx="337" cy="36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5471795" y="2778760"/>
            <a:ext cx="772160" cy="368935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</a:rPr>
              <a:t>CLASSIFIER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139055" y="2961005"/>
            <a:ext cx="2425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332855" y="2990850"/>
            <a:ext cx="2425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Picture 173" descr="/home/mlitrico/Scrivania/Research/Learning from Noisy Labels/CVPR23_paper/L_cls.pngL_cls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904163" y="2833370"/>
            <a:ext cx="459740" cy="288925"/>
          </a:xfrm>
          <a:prstGeom prst="rect">
            <a:avLst/>
          </a:prstGeom>
        </p:spPr>
      </p:pic>
      <p:pic>
        <p:nvPicPr>
          <p:cNvPr id="175" name="Picture 174" descr="q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5060" y="2854325"/>
            <a:ext cx="137795" cy="217805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7250430" y="3000375"/>
            <a:ext cx="4838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8517890" y="2990850"/>
            <a:ext cx="484632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reeform 179"/>
          <p:cNvSpPr/>
          <p:nvPr/>
        </p:nvSpPr>
        <p:spPr>
          <a:xfrm>
            <a:off x="8240395" y="3184525"/>
            <a:ext cx="2018030" cy="2063750"/>
          </a:xfrm>
          <a:custGeom>
            <a:avLst/>
            <a:gdLst>
              <a:gd name="connisteX0" fmla="*/ 1990725 w 1990725"/>
              <a:gd name="connsiteY0" fmla="*/ 1543050 h 1543050"/>
              <a:gd name="connisteX1" fmla="*/ 1219200 w 1990725"/>
              <a:gd name="connsiteY1" fmla="*/ 1543050 h 1543050"/>
              <a:gd name="connisteX2" fmla="*/ 1219200 w 1990725"/>
              <a:gd name="connsiteY2" fmla="*/ 314325 h 1543050"/>
              <a:gd name="connisteX3" fmla="*/ 0 w 1990725"/>
              <a:gd name="connsiteY3" fmla="*/ 314325 h 1543050"/>
              <a:gd name="connisteX4" fmla="*/ 0 w 1990725"/>
              <a:gd name="connsiteY4" fmla="*/ 0 h 15430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990725" h="1543050">
                <a:moveTo>
                  <a:pt x="1990725" y="1543050"/>
                </a:moveTo>
                <a:lnTo>
                  <a:pt x="1219200" y="1543050"/>
                </a:lnTo>
                <a:lnTo>
                  <a:pt x="1219200" y="314325"/>
                </a:lnTo>
                <a:lnTo>
                  <a:pt x="0" y="314325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4295140" y="457644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3" name="Picture 182" descr="/home/mlitrico/Scrivania/Research/Learning from Noisy Labels/CVPR23_paper/k.pngk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4925568" y="4468495"/>
            <a:ext cx="137795" cy="213995"/>
          </a:xfrm>
          <a:prstGeom prst="rect">
            <a:avLst/>
          </a:prstGeom>
        </p:spPr>
      </p:pic>
      <p:cxnSp>
        <p:nvCxnSpPr>
          <p:cNvPr id="184" name="Straight Arrow Connector 183"/>
          <p:cNvCxnSpPr/>
          <p:nvPr/>
        </p:nvCxnSpPr>
        <p:spPr>
          <a:xfrm flipV="1">
            <a:off x="4989576" y="3952875"/>
            <a:ext cx="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993640" y="3114675"/>
            <a:ext cx="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9" name="Picture 188" descr="positive_pair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0440" y="3669665"/>
            <a:ext cx="398145" cy="201295"/>
          </a:xfrm>
          <a:prstGeom prst="rect">
            <a:avLst/>
          </a:prstGeom>
        </p:spPr>
      </p:pic>
      <p:pic>
        <p:nvPicPr>
          <p:cNvPr id="215" name="Picture 214" descr="/home/mlitrico/Scrivania/Research/Learning from Noisy Labels/CVPR23_paper/(q_k0).png(q_k0)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5501005" y="5172075"/>
            <a:ext cx="383540" cy="163195"/>
          </a:xfrm>
          <a:prstGeom prst="rect">
            <a:avLst/>
          </a:prstGeom>
        </p:spPr>
      </p:pic>
      <p:pic>
        <p:nvPicPr>
          <p:cNvPr id="221" name="Picture 220" descr="/home/mlitrico/Scrivania/Research/Learning from Noisy Labels/CVPR23_paper/(q_k1).png(q_k1)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5506085" y="5408930"/>
            <a:ext cx="383540" cy="163195"/>
          </a:xfrm>
          <a:prstGeom prst="rect">
            <a:avLst/>
          </a:prstGeom>
        </p:spPr>
      </p:pic>
      <p:pic>
        <p:nvPicPr>
          <p:cNvPr id="223" name="Picture 222" descr="/home/mlitrico/Scrivania/Research/Learning from Noisy Labels/CVPR23_paper/(q_k_n-1).png(q_k_n-1)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5499100" y="6383655"/>
            <a:ext cx="571500" cy="160020"/>
          </a:xfrm>
          <a:prstGeom prst="rect">
            <a:avLst/>
          </a:prstGeom>
        </p:spPr>
      </p:pic>
      <p:pic>
        <p:nvPicPr>
          <p:cNvPr id="224" name="Picture 223" descr="/home/mlitrico/Scrivania/Research/Learning from Noisy Labels/CVPR23_paper/(q_k_n).png(q_k_n)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5495290" y="6610350"/>
            <a:ext cx="421640" cy="160020"/>
          </a:xfrm>
          <a:prstGeom prst="rect">
            <a:avLst/>
          </a:prstGeom>
        </p:spPr>
      </p:pic>
      <p:sp>
        <p:nvSpPr>
          <p:cNvPr id="225" name="Text Box 224"/>
          <p:cNvSpPr txBox="1"/>
          <p:nvPr/>
        </p:nvSpPr>
        <p:spPr>
          <a:xfrm>
            <a:off x="5466715" y="5826125"/>
            <a:ext cx="828675" cy="368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>
              <a:lnSpc>
                <a:spcPct val="300000"/>
              </a:lnSpc>
            </a:pPr>
            <a:r>
              <a:rPr lang="en-US" sz="1400" i="1"/>
              <a:t>. . .</a:t>
            </a:r>
            <a:endParaRPr lang="en-US" sz="1400" i="1"/>
          </a:p>
        </p:txBody>
      </p:sp>
      <p:sp>
        <p:nvSpPr>
          <p:cNvPr id="232" name="Freeform 231"/>
          <p:cNvSpPr/>
          <p:nvPr/>
        </p:nvSpPr>
        <p:spPr>
          <a:xfrm flipV="1">
            <a:off x="5263515" y="3765550"/>
            <a:ext cx="1616075" cy="281940"/>
          </a:xfrm>
          <a:custGeom>
            <a:avLst/>
            <a:gdLst>
              <a:gd name="connisteX0" fmla="*/ 0 w 1581150"/>
              <a:gd name="connsiteY0" fmla="*/ 1276350 h 1276350"/>
              <a:gd name="connisteX1" fmla="*/ 1581150 w 1581150"/>
              <a:gd name="connsiteY1" fmla="*/ 1276350 h 1276350"/>
              <a:gd name="connisteX2" fmla="*/ 1581150 w 1581150"/>
              <a:gd name="connsiteY2" fmla="*/ 0 h 12763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81150" h="1276350">
                <a:moveTo>
                  <a:pt x="0" y="1276350"/>
                </a:moveTo>
                <a:lnTo>
                  <a:pt x="1581150" y="1276350"/>
                </a:lnTo>
                <a:lnTo>
                  <a:pt x="1581150" y="0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 flipV="1">
            <a:off x="4989830" y="3314065"/>
            <a:ext cx="660400" cy="1655445"/>
          </a:xfrm>
          <a:custGeom>
            <a:avLst/>
            <a:gdLst>
              <a:gd name="connisteX0" fmla="*/ 0 w 1581150"/>
              <a:gd name="connsiteY0" fmla="*/ 1276350 h 1276350"/>
              <a:gd name="connisteX1" fmla="*/ 1581150 w 1581150"/>
              <a:gd name="connsiteY1" fmla="*/ 1276350 h 1276350"/>
              <a:gd name="connisteX2" fmla="*/ 1581150 w 1581150"/>
              <a:gd name="connsiteY2" fmla="*/ 0 h 12763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81150" h="1276350">
                <a:moveTo>
                  <a:pt x="0" y="1276350"/>
                </a:moveTo>
                <a:lnTo>
                  <a:pt x="1581150" y="1276350"/>
                </a:lnTo>
                <a:lnTo>
                  <a:pt x="1581150" y="0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10523220" y="318452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Text Box 238"/>
          <p:cNvSpPr txBox="1"/>
          <p:nvPr/>
        </p:nvSpPr>
        <p:spPr>
          <a:xfrm>
            <a:off x="3202940" y="4911725"/>
            <a:ext cx="16287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0" i="1"/>
              <a:t>Keys queue features</a:t>
            </a:r>
            <a:endParaRPr lang="en-US" sz="750" i="1"/>
          </a:p>
        </p:txBody>
      </p:sp>
      <p:cxnSp>
        <p:nvCxnSpPr>
          <p:cNvPr id="241" name="Straight Arrow Connector 240"/>
          <p:cNvCxnSpPr/>
          <p:nvPr/>
        </p:nvCxnSpPr>
        <p:spPr>
          <a:xfrm>
            <a:off x="4351020" y="6013450"/>
            <a:ext cx="8375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4" name="Picture 24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4530" y="5157216"/>
            <a:ext cx="204900" cy="1673352"/>
          </a:xfrm>
          <a:prstGeom prst="rect">
            <a:avLst/>
          </a:prstGeom>
        </p:spPr>
      </p:pic>
      <p:pic>
        <p:nvPicPr>
          <p:cNvPr id="245" name="Picture 244" descr="/home/mlitrico/Scrivania/Research/Learning from Noisy Labels/CVPR23_paper/temporal_queue_1.pngtemporal_queue_1"/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7915910" y="4768215"/>
            <a:ext cx="1114425" cy="2041525"/>
          </a:xfrm>
          <a:prstGeom prst="rect">
            <a:avLst/>
          </a:prstGeom>
        </p:spPr>
      </p:pic>
      <p:sp>
        <p:nvSpPr>
          <p:cNvPr id="246" name="Right Arrow 245"/>
          <p:cNvSpPr/>
          <p:nvPr/>
        </p:nvSpPr>
        <p:spPr>
          <a:xfrm flipH="1">
            <a:off x="7378065" y="5932170"/>
            <a:ext cx="480060" cy="13716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7" name="Straight Arrow Connector 246"/>
          <p:cNvCxnSpPr/>
          <p:nvPr/>
        </p:nvCxnSpPr>
        <p:spPr>
          <a:xfrm flipH="1">
            <a:off x="6042660" y="6013450"/>
            <a:ext cx="8375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9" name="Picture 248" descr="x"/>
          <p:cNvPicPr>
            <a:picLocks noChangeAspect="1"/>
          </p:cNvPicPr>
          <p:nvPr/>
        </p:nvPicPr>
        <p:blipFill>
          <a:blip r:embed="rId2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590540" y="5154295"/>
            <a:ext cx="204470" cy="219710"/>
          </a:xfrm>
          <a:prstGeom prst="rect">
            <a:avLst/>
          </a:prstGeom>
        </p:spPr>
      </p:pic>
      <p:pic>
        <p:nvPicPr>
          <p:cNvPr id="250" name="Picture 249" descr="x"/>
          <p:cNvPicPr>
            <a:picLocks noChangeAspect="1"/>
          </p:cNvPicPr>
          <p:nvPr/>
        </p:nvPicPr>
        <p:blipFill>
          <a:blip r:embed="rId22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603875" y="6590030"/>
            <a:ext cx="204470" cy="219710"/>
          </a:xfrm>
          <a:prstGeom prst="rect">
            <a:avLst/>
          </a:prstGeom>
        </p:spPr>
      </p:pic>
      <p:sp>
        <p:nvSpPr>
          <p:cNvPr id="251" name="Freeform 250"/>
          <p:cNvSpPr/>
          <p:nvPr/>
        </p:nvSpPr>
        <p:spPr>
          <a:xfrm>
            <a:off x="5781675" y="4219575"/>
            <a:ext cx="942975" cy="733425"/>
          </a:xfrm>
          <a:custGeom>
            <a:avLst/>
            <a:gdLst>
              <a:gd name="connisteX0" fmla="*/ 0 w 942975"/>
              <a:gd name="connsiteY0" fmla="*/ 733425 h 733425"/>
              <a:gd name="connisteX1" fmla="*/ 0 w 942975"/>
              <a:gd name="connsiteY1" fmla="*/ 0 h 733425"/>
              <a:gd name="connisteX2" fmla="*/ 942975 w 942975"/>
              <a:gd name="connsiteY2" fmla="*/ 0 h 733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42975" h="733425">
                <a:moveTo>
                  <a:pt x="0" y="733425"/>
                </a:moveTo>
                <a:lnTo>
                  <a:pt x="0" y="0"/>
                </a:lnTo>
                <a:lnTo>
                  <a:pt x="942975" y="0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6783070" y="4109085"/>
            <a:ext cx="210312" cy="2139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3" name="Straight Connector 252"/>
          <p:cNvCxnSpPr>
            <a:stCxn id="252" idx="7"/>
            <a:endCxn id="252" idx="3"/>
          </p:cNvCxnSpPr>
          <p:nvPr/>
        </p:nvCxnSpPr>
        <p:spPr>
          <a:xfrm flipH="1">
            <a:off x="6813550" y="4140200"/>
            <a:ext cx="149225" cy="151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52" idx="1"/>
            <a:endCxn id="252" idx="5"/>
          </p:cNvCxnSpPr>
          <p:nvPr/>
        </p:nvCxnSpPr>
        <p:spPr>
          <a:xfrm>
            <a:off x="6813550" y="4140200"/>
            <a:ext cx="149225" cy="151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7068820" y="4219575"/>
            <a:ext cx="4838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6" name="Picture 255" descr="/home/mlitrico/Scrivania/Research/Learning from Noisy Labels/CVPR23_paper/L_ctr.pngL_ctr"/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7714933" y="4046538"/>
            <a:ext cx="462280" cy="266700"/>
          </a:xfrm>
          <a:prstGeom prst="rect">
            <a:avLst/>
          </a:prstGeom>
        </p:spPr>
      </p:pic>
      <p:sp>
        <p:nvSpPr>
          <p:cNvPr id="258" name="Text Box 257"/>
          <p:cNvSpPr txBox="1"/>
          <p:nvPr/>
        </p:nvSpPr>
        <p:spPr>
          <a:xfrm>
            <a:off x="4514850" y="3229610"/>
            <a:ext cx="321310" cy="10471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900" b="1" i="1">
                <a:solidFill>
                  <a:schemeClr val="accent6"/>
                </a:solidFill>
              </a:rPr>
              <a:t>Positive pairs</a:t>
            </a:r>
            <a:endParaRPr lang="en-US" sz="900" b="1" i="1">
              <a:solidFill>
                <a:schemeClr val="accent6"/>
              </a:solidFill>
            </a:endParaRPr>
          </a:p>
        </p:txBody>
      </p:sp>
      <p:sp>
        <p:nvSpPr>
          <p:cNvPr id="259" name="Text Box 258"/>
          <p:cNvSpPr txBox="1"/>
          <p:nvPr/>
        </p:nvSpPr>
        <p:spPr>
          <a:xfrm>
            <a:off x="5216525" y="5464175"/>
            <a:ext cx="321310" cy="10471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900" b="1" i="1">
                <a:solidFill>
                  <a:srgbClr val="C00000"/>
                </a:solidFill>
              </a:rPr>
              <a:t>Negative pairs</a:t>
            </a:r>
            <a:endParaRPr lang="en-US" sz="900" b="1" i="1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908540" y="1539240"/>
            <a:ext cx="246888" cy="201168"/>
            <a:chOff x="5247" y="7174"/>
            <a:chExt cx="2272" cy="1999"/>
          </a:xfrm>
        </p:grpSpPr>
        <p:sp>
          <p:nvSpPr>
            <p:cNvPr id="114" name="Rectangles 113"/>
            <p:cNvSpPr/>
            <p:nvPr/>
          </p:nvSpPr>
          <p:spPr>
            <a:xfrm>
              <a:off x="5247" y="7174"/>
              <a:ext cx="2272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5870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6207" y="9011"/>
              <a:ext cx="337" cy="1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6544" y="8393"/>
              <a:ext cx="337" cy="7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6515" y="1541780"/>
            <a:ext cx="246888" cy="201168"/>
            <a:chOff x="8314" y="7174"/>
            <a:chExt cx="2274" cy="1999"/>
          </a:xfrm>
        </p:grpSpPr>
        <p:sp>
          <p:nvSpPr>
            <p:cNvPr id="103" name="Rectangles 102"/>
            <p:cNvSpPr/>
            <p:nvPr/>
          </p:nvSpPr>
          <p:spPr>
            <a:xfrm>
              <a:off x="831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8929" y="7865"/>
              <a:ext cx="337" cy="130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9266" y="8525"/>
              <a:ext cx="337" cy="64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9603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523220" y="1541780"/>
            <a:ext cx="246888" cy="201168"/>
            <a:chOff x="11098" y="7174"/>
            <a:chExt cx="2274" cy="1999"/>
          </a:xfrm>
        </p:grpSpPr>
        <p:sp>
          <p:nvSpPr>
            <p:cNvPr id="98" name="Rectangles 97"/>
            <p:cNvSpPr/>
            <p:nvPr/>
          </p:nvSpPr>
          <p:spPr>
            <a:xfrm>
              <a:off x="11098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1706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2043" y="8134"/>
              <a:ext cx="337" cy="103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2380" y="8809"/>
              <a:ext cx="337" cy="36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834370" y="1541780"/>
            <a:ext cx="246888" cy="201168"/>
            <a:chOff x="14144" y="7174"/>
            <a:chExt cx="2274" cy="1999"/>
          </a:xfrm>
        </p:grpSpPr>
        <p:sp>
          <p:nvSpPr>
            <p:cNvPr id="109" name="Rectangles 108"/>
            <p:cNvSpPr/>
            <p:nvPr/>
          </p:nvSpPr>
          <p:spPr>
            <a:xfrm>
              <a:off x="1414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s 109"/>
            <p:cNvSpPr/>
            <p:nvPr/>
          </p:nvSpPr>
          <p:spPr>
            <a:xfrm>
              <a:off x="14752" y="8392"/>
              <a:ext cx="337" cy="78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15089" y="7674"/>
              <a:ext cx="337" cy="14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s 111"/>
            <p:cNvSpPr/>
            <p:nvPr/>
          </p:nvSpPr>
          <p:spPr>
            <a:xfrm>
              <a:off x="15426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" name="Rectangles 163"/>
          <p:cNvSpPr/>
          <p:nvPr/>
        </p:nvSpPr>
        <p:spPr>
          <a:xfrm>
            <a:off x="7855585" y="381000"/>
            <a:ext cx="3434080" cy="1099185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175760" y="381000"/>
            <a:ext cx="3434080" cy="1099185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5965" y="2745105"/>
            <a:ext cx="1395095" cy="2529205"/>
          </a:xfrm>
          <a:prstGeom prst="rect">
            <a:avLst/>
          </a:prstGeom>
        </p:spPr>
      </p:pic>
      <p:sp>
        <p:nvSpPr>
          <p:cNvPr id="23" name="Trapezoid 22"/>
          <p:cNvSpPr/>
          <p:nvPr/>
        </p:nvSpPr>
        <p:spPr>
          <a:xfrm rot="16200000">
            <a:off x="8284845" y="3281045"/>
            <a:ext cx="932815" cy="754380"/>
          </a:xfrm>
          <a:prstGeom prst="trapezoid">
            <a:avLst>
              <a:gd name="adj" fmla="val 42297"/>
            </a:avLst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88384" y="823227"/>
            <a:ext cx="457200" cy="4572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4745355" y="1052830"/>
            <a:ext cx="314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/>
          <p:nvPr/>
        </p:nvGraphicFramePr>
        <p:xfrm>
          <a:off x="5154930" y="876300"/>
          <a:ext cx="22987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40"/>
                <a:gridCol w="919480"/>
                <a:gridCol w="459740"/>
                <a:gridCol w="45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bear</a:t>
                      </a:r>
                      <a:endParaRPr lang="en-US" sz="1000" b="1"/>
                    </a:p>
                  </a:txBody>
                  <a:tcPr anchor="ctr" anchorCtr="0">
                    <a:solidFill>
                      <a:srgbClr val="FFFF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aseline="30000"/>
                        <a:t>...</a:t>
                      </a:r>
                      <a:endParaRPr lang="en-US" sz="2800" baseline="30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dog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bear</a:t>
                      </a:r>
                      <a:endParaRPr lang="en-US" sz="1000" b="1"/>
                    </a:p>
                  </a:txBody>
                  <a:tcPr anchor="ctr" anchorCtr="0">
                    <a:solidFill>
                      <a:srgbClr val="FFFF00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489575" y="429895"/>
            <a:ext cx="162877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b="1" i="1"/>
              <a:t>Past pseudo-labels</a:t>
            </a:r>
            <a:endParaRPr lang="en-US" sz="1100" b="1" i="1"/>
          </a:p>
        </p:txBody>
      </p:sp>
      <p:sp>
        <p:nvSpPr>
          <p:cNvPr id="29" name="Text Box 28"/>
          <p:cNvSpPr txBox="1"/>
          <p:nvPr/>
        </p:nvSpPr>
        <p:spPr>
          <a:xfrm>
            <a:off x="5154930" y="662305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e-T</a:t>
            </a:r>
            <a:endParaRPr lang="en-US" sz="800" i="1"/>
          </a:p>
        </p:txBody>
      </p:sp>
      <p:sp>
        <p:nvSpPr>
          <p:cNvPr id="31" name="Text Box 30"/>
          <p:cNvSpPr txBox="1"/>
          <p:nvPr/>
        </p:nvSpPr>
        <p:spPr>
          <a:xfrm>
            <a:off x="6999605" y="662305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e-1</a:t>
            </a:r>
            <a:endParaRPr lang="en-US" sz="800" i="1"/>
          </a:p>
        </p:txBody>
      </p:sp>
      <p:sp>
        <p:nvSpPr>
          <p:cNvPr id="32" name="Text Box 31"/>
          <p:cNvSpPr txBox="1"/>
          <p:nvPr/>
        </p:nvSpPr>
        <p:spPr>
          <a:xfrm>
            <a:off x="6545580" y="662305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e-2</a:t>
            </a:r>
            <a:endParaRPr lang="en-US" sz="800" i="1"/>
          </a:p>
        </p:txBody>
      </p:sp>
      <p:sp>
        <p:nvSpPr>
          <p:cNvPr id="35" name="Text Box 34"/>
          <p:cNvSpPr txBox="1"/>
          <p:nvPr/>
        </p:nvSpPr>
        <p:spPr>
          <a:xfrm>
            <a:off x="584200" y="2413000"/>
            <a:ext cx="17348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i="1"/>
              <a:t>Current epoch pseudo-labels</a:t>
            </a:r>
            <a:endParaRPr lang="en-US" sz="1600" b="1" i="1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55" y="3706495"/>
            <a:ext cx="1556385" cy="839470"/>
          </a:xfrm>
          <a:prstGeom prst="rect">
            <a:avLst/>
          </a:prstGeom>
        </p:spPr>
      </p:pic>
      <p:pic>
        <p:nvPicPr>
          <p:cNvPr id="4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8974" y="3257817"/>
            <a:ext cx="640080" cy="640080"/>
          </a:xfrm>
          <a:prstGeom prst="rect">
            <a:avLst/>
          </a:prstGeom>
        </p:spPr>
      </p:pic>
      <p:pic>
        <p:nvPicPr>
          <p:cNvPr id="42" name="Picture 41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8745" y="4208145"/>
            <a:ext cx="640080" cy="640080"/>
          </a:xfrm>
          <a:prstGeom prst="rect">
            <a:avLst/>
          </a:prstGeom>
        </p:spPr>
      </p:pic>
      <p:cxnSp>
        <p:nvCxnSpPr>
          <p:cNvPr id="57" name="Straight Arrow Connector 56"/>
          <p:cNvCxnSpPr/>
          <p:nvPr/>
        </p:nvCxnSpPr>
        <p:spPr>
          <a:xfrm>
            <a:off x="758825" y="354647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58825" y="454596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 Box 58"/>
          <p:cNvSpPr txBox="1"/>
          <p:nvPr/>
        </p:nvSpPr>
        <p:spPr>
          <a:xfrm>
            <a:off x="886968" y="340931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bear</a:t>
            </a:r>
            <a:endParaRPr lang="en-US" sz="1200" i="1"/>
          </a:p>
        </p:txBody>
      </p:sp>
      <p:sp>
        <p:nvSpPr>
          <p:cNvPr id="60" name="Text Box 59"/>
          <p:cNvSpPr txBox="1"/>
          <p:nvPr/>
        </p:nvSpPr>
        <p:spPr>
          <a:xfrm>
            <a:off x="889000" y="4397375"/>
            <a:ext cx="612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dog</a:t>
            </a:r>
            <a:endParaRPr lang="en-US" sz="1200" i="1"/>
          </a:p>
        </p:txBody>
      </p:sp>
      <p:sp>
        <p:nvSpPr>
          <p:cNvPr id="74" name="Right Arrow 73"/>
          <p:cNvSpPr/>
          <p:nvPr/>
        </p:nvSpPr>
        <p:spPr>
          <a:xfrm>
            <a:off x="1488440" y="4001770"/>
            <a:ext cx="356870" cy="12763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5410" y="-127635"/>
            <a:ext cx="974725" cy="974725"/>
          </a:xfrm>
          <a:prstGeom prst="rect">
            <a:avLst/>
          </a:prstGeom>
        </p:spPr>
      </p:pic>
      <p:sp>
        <p:nvSpPr>
          <p:cNvPr id="93" name="Text Box 92"/>
          <p:cNvSpPr txBox="1"/>
          <p:nvPr/>
        </p:nvSpPr>
        <p:spPr>
          <a:xfrm>
            <a:off x="899795" y="5387975"/>
            <a:ext cx="3991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i="1"/>
              <a:t>MoCo Contrastive Framework</a:t>
            </a:r>
            <a:endParaRPr lang="en-US" sz="1600" i="1"/>
          </a:p>
        </p:txBody>
      </p:sp>
      <p:cxnSp>
        <p:nvCxnSpPr>
          <p:cNvPr id="98" name="Straight Connector 97"/>
          <p:cNvCxnSpPr/>
          <p:nvPr/>
        </p:nvCxnSpPr>
        <p:spPr>
          <a:xfrm>
            <a:off x="5424805" y="2330450"/>
            <a:ext cx="0" cy="3495675"/>
          </a:xfrm>
          <a:prstGeom prst="line">
            <a:avLst/>
          </a:prstGeom>
          <a:ln w="2032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ight Arrow 107"/>
          <p:cNvSpPr/>
          <p:nvPr/>
        </p:nvSpPr>
        <p:spPr>
          <a:xfrm>
            <a:off x="3644265" y="4006850"/>
            <a:ext cx="356870" cy="12763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Text Box 108"/>
          <p:cNvSpPr txBox="1"/>
          <p:nvPr/>
        </p:nvSpPr>
        <p:spPr>
          <a:xfrm>
            <a:off x="3798570" y="3940175"/>
            <a:ext cx="17945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i="1"/>
              <a:t>NOT EXCLUDED</a:t>
            </a:r>
            <a:endParaRPr lang="en-US" sz="1200" b="1" i="1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8426450" y="1043305"/>
            <a:ext cx="3143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9" name="Table 138"/>
          <p:cNvGraphicFramePr/>
          <p:nvPr/>
        </p:nvGraphicFramePr>
        <p:xfrm>
          <a:off x="8836025" y="866775"/>
          <a:ext cx="22987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40"/>
                <a:gridCol w="919480"/>
                <a:gridCol w="459740"/>
                <a:gridCol w="45974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bird</a:t>
                      </a:r>
                      <a:endParaRPr 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800" baseline="30000"/>
                        <a:t>...</a:t>
                      </a:r>
                      <a:endParaRPr lang="en-US" sz="2800" baseline="30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 b="1"/>
                        <a:t>bear</a:t>
                      </a:r>
                      <a:endParaRPr lang="en-US" sz="1000" b="1"/>
                    </a:p>
                  </a:txBody>
                  <a:tcPr anchor="ctr" anchorCtr="0">
                    <a:solidFill>
                      <a:srgbClr val="FFFF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dog</a:t>
                      </a:r>
                      <a:endParaRPr 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40" name="Text Box 139"/>
          <p:cNvSpPr txBox="1"/>
          <p:nvPr/>
        </p:nvSpPr>
        <p:spPr>
          <a:xfrm>
            <a:off x="9170670" y="420370"/>
            <a:ext cx="162877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b="1" i="1"/>
              <a:t>Past pseudo-labels</a:t>
            </a:r>
            <a:endParaRPr lang="en-US" sz="1100" b="1" i="1"/>
          </a:p>
        </p:txBody>
      </p:sp>
      <p:sp>
        <p:nvSpPr>
          <p:cNvPr id="141" name="Text Box 140"/>
          <p:cNvSpPr txBox="1"/>
          <p:nvPr/>
        </p:nvSpPr>
        <p:spPr>
          <a:xfrm>
            <a:off x="8836025" y="652780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e-T</a:t>
            </a:r>
            <a:endParaRPr lang="en-US" sz="800" i="1"/>
          </a:p>
        </p:txBody>
      </p:sp>
      <p:sp>
        <p:nvSpPr>
          <p:cNvPr id="142" name="Text Box 141"/>
          <p:cNvSpPr txBox="1"/>
          <p:nvPr/>
        </p:nvSpPr>
        <p:spPr>
          <a:xfrm>
            <a:off x="10680700" y="652780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e-1</a:t>
            </a:r>
            <a:endParaRPr lang="en-US" sz="800" i="1"/>
          </a:p>
        </p:txBody>
      </p:sp>
      <p:sp>
        <p:nvSpPr>
          <p:cNvPr id="143" name="Text Box 142"/>
          <p:cNvSpPr txBox="1"/>
          <p:nvPr/>
        </p:nvSpPr>
        <p:spPr>
          <a:xfrm>
            <a:off x="10226675" y="652780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e-2</a:t>
            </a:r>
            <a:endParaRPr lang="en-US" sz="800" i="1"/>
          </a:p>
        </p:txBody>
      </p:sp>
      <p:pic>
        <p:nvPicPr>
          <p:cNvPr id="144" name="Picture 143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969250" y="814705"/>
            <a:ext cx="457200" cy="457200"/>
          </a:xfrm>
          <a:prstGeom prst="rect">
            <a:avLst/>
          </a:prstGeom>
        </p:spPr>
      </p:pic>
      <p:pic>
        <p:nvPicPr>
          <p:cNvPr id="14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72989" y="3257817"/>
            <a:ext cx="640080" cy="640080"/>
          </a:xfrm>
          <a:prstGeom prst="rect">
            <a:avLst/>
          </a:prstGeom>
        </p:spPr>
      </p:pic>
      <p:pic>
        <p:nvPicPr>
          <p:cNvPr id="146" name="Picture 145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72760" y="4208145"/>
            <a:ext cx="640080" cy="640080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>
            <a:off x="6212840" y="354647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212840" y="454596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 Box 148"/>
          <p:cNvSpPr txBox="1"/>
          <p:nvPr/>
        </p:nvSpPr>
        <p:spPr>
          <a:xfrm>
            <a:off x="6340983" y="340931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bear</a:t>
            </a:r>
            <a:endParaRPr lang="en-US" sz="1200" i="1"/>
          </a:p>
        </p:txBody>
      </p:sp>
      <p:sp>
        <p:nvSpPr>
          <p:cNvPr id="150" name="Text Box 149"/>
          <p:cNvSpPr txBox="1"/>
          <p:nvPr/>
        </p:nvSpPr>
        <p:spPr>
          <a:xfrm>
            <a:off x="6343015" y="4397375"/>
            <a:ext cx="612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dog</a:t>
            </a:r>
            <a:endParaRPr lang="en-US" sz="1200" i="1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6811010" y="407098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rapezoid 153"/>
          <p:cNvSpPr/>
          <p:nvPr/>
        </p:nvSpPr>
        <p:spPr>
          <a:xfrm rot="16200000">
            <a:off x="8284845" y="4452620"/>
            <a:ext cx="932815" cy="754380"/>
          </a:xfrm>
          <a:prstGeom prst="trapezoid">
            <a:avLst>
              <a:gd name="adj" fmla="val 42297"/>
            </a:avLst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3" name="Picture 1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760" y="3192145"/>
            <a:ext cx="2395220" cy="94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9" name="Group 48"/>
          <p:cNvGrpSpPr/>
          <p:nvPr/>
        </p:nvGrpSpPr>
        <p:grpSpPr>
          <a:xfrm>
            <a:off x="-71120" y="3450590"/>
            <a:ext cx="12334240" cy="3293110"/>
            <a:chOff x="-420" y="5434"/>
            <a:chExt cx="19424" cy="518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60" y="5629"/>
              <a:ext cx="2197" cy="3983"/>
            </a:xfrm>
            <a:prstGeom prst="rect">
              <a:avLst/>
            </a:prstGeom>
          </p:spPr>
        </p:pic>
        <p:sp>
          <p:nvSpPr>
            <p:cNvPr id="23" name="Trapezoid 22"/>
            <p:cNvSpPr/>
            <p:nvPr/>
          </p:nvSpPr>
          <p:spPr>
            <a:xfrm rot="16200000">
              <a:off x="4648" y="6473"/>
              <a:ext cx="1469" cy="1188"/>
            </a:xfrm>
            <a:prstGeom prst="trapezoid">
              <a:avLst>
                <a:gd name="adj" fmla="val 42297"/>
              </a:avLst>
            </a:prstGeom>
            <a:solidFill>
              <a:srgbClr val="C00000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5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77" y="6436"/>
              <a:ext cx="1008" cy="1008"/>
            </a:xfrm>
            <a:prstGeom prst="rect">
              <a:avLst/>
            </a:prstGeom>
          </p:spPr>
        </p:pic>
        <p:pic>
          <p:nvPicPr>
            <p:cNvPr id="146" name="Picture 145" descr="/home/mlitrico/Scrivania/Research/Learning from Noisy Labels/Preliminary_experiments/diffusion_model_domain_adaptation/data/domainnet/real/bear/real_024_000033.jpgreal_024_00003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77" y="7933"/>
              <a:ext cx="1008" cy="1008"/>
            </a:xfrm>
            <a:prstGeom prst="rect">
              <a:avLst/>
            </a:prstGeom>
          </p:spPr>
        </p:pic>
        <p:cxnSp>
          <p:nvCxnSpPr>
            <p:cNvPr id="147" name="Straight Arrow Connector 146"/>
            <p:cNvCxnSpPr/>
            <p:nvPr/>
          </p:nvCxnSpPr>
          <p:spPr>
            <a:xfrm>
              <a:off x="1385" y="6891"/>
              <a:ext cx="36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1385" y="8465"/>
              <a:ext cx="36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 Box 148"/>
            <p:cNvSpPr txBox="1"/>
            <p:nvPr/>
          </p:nvSpPr>
          <p:spPr>
            <a:xfrm>
              <a:off x="1587" y="6675"/>
              <a:ext cx="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i="1"/>
                <a:t>bear</a:t>
              </a:r>
              <a:endParaRPr lang="en-US" sz="1200" i="1"/>
            </a:p>
          </p:txBody>
        </p:sp>
        <p:sp>
          <p:nvSpPr>
            <p:cNvPr id="150" name="Text Box 149"/>
            <p:cNvSpPr txBox="1"/>
            <p:nvPr/>
          </p:nvSpPr>
          <p:spPr>
            <a:xfrm>
              <a:off x="1590" y="8231"/>
              <a:ext cx="9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i="1"/>
                <a:t>dog</a:t>
              </a:r>
              <a:endParaRPr lang="en-US" sz="1200" i="1"/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>
              <a:off x="2327" y="7717"/>
              <a:ext cx="36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Trapezoid 153"/>
            <p:cNvSpPr/>
            <p:nvPr/>
          </p:nvSpPr>
          <p:spPr>
            <a:xfrm rot="16200000">
              <a:off x="4648" y="8318"/>
              <a:ext cx="1469" cy="1188"/>
            </a:xfrm>
            <a:prstGeom prst="trapezoid">
              <a:avLst>
                <a:gd name="adj" fmla="val 42297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7" y="6333"/>
              <a:ext cx="4636" cy="1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7" y="8178"/>
              <a:ext cx="4637" cy="1504"/>
            </a:xfrm>
            <a:prstGeom prst="rect">
              <a:avLst/>
            </a:prstGeom>
          </p:spPr>
        </p:pic>
        <p:sp>
          <p:nvSpPr>
            <p:cNvPr id="6" name="Text Box 5"/>
            <p:cNvSpPr txBox="1"/>
            <p:nvPr/>
          </p:nvSpPr>
          <p:spPr>
            <a:xfrm>
              <a:off x="-420" y="5434"/>
              <a:ext cx="27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 i="1"/>
                <a:t>Current epoch pseudo-labels</a:t>
              </a:r>
              <a:endParaRPr lang="en-US" sz="1200" b="1" i="1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48" y="7444"/>
              <a:ext cx="2451" cy="1322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11059" y="7909"/>
              <a:ext cx="562" cy="201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4709" y="7917"/>
              <a:ext cx="562" cy="201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4937" y="7752"/>
              <a:ext cx="28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 b="1" i="1"/>
                <a:t>EXCLUDED</a:t>
              </a:r>
              <a:endParaRPr lang="en-US" sz="1600" b="1" i="1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992" y="7003"/>
              <a:ext cx="2013" cy="2013"/>
            </a:xfrm>
            <a:prstGeom prst="rect">
              <a:avLst/>
            </a:prstGeom>
          </p:spPr>
        </p:pic>
        <p:sp>
          <p:nvSpPr>
            <p:cNvPr id="12" name="Text Box 11"/>
            <p:cNvSpPr txBox="1"/>
            <p:nvPr/>
          </p:nvSpPr>
          <p:spPr>
            <a:xfrm>
              <a:off x="6427" y="10090"/>
              <a:ext cx="62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 i="1"/>
                <a:t>Our Contrastive Framework</a:t>
              </a:r>
              <a:endParaRPr lang="en-US" sz="1600" i="1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>
            <a:off x="48260" y="3183255"/>
            <a:ext cx="11686540" cy="0"/>
          </a:xfrm>
          <a:prstGeom prst="line">
            <a:avLst/>
          </a:prstGeom>
          <a:ln w="2032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54580" y="116840"/>
            <a:ext cx="7483475" cy="2809875"/>
            <a:chOff x="3839" y="184"/>
            <a:chExt cx="11785" cy="4425"/>
          </a:xfrm>
        </p:grpSpPr>
        <p:pic>
          <p:nvPicPr>
            <p:cNvPr id="16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636" y="1186"/>
              <a:ext cx="1008" cy="1008"/>
            </a:xfrm>
            <a:prstGeom prst="rect">
              <a:avLst/>
            </a:prstGeom>
          </p:spPr>
        </p:pic>
        <p:pic>
          <p:nvPicPr>
            <p:cNvPr id="17" name="Picture 16" descr="/home/mlitrico/Scrivania/Research/Learning from Noisy Labels/Preliminary_experiments/diffusion_model_domain_adaptation/data/domainnet/real/bear/real_024_000033.jpgreal_024_00003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636" y="2683"/>
              <a:ext cx="1008" cy="1008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5644" y="1641"/>
              <a:ext cx="36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644" y="3215"/>
              <a:ext cx="36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 Box 20"/>
            <p:cNvSpPr txBox="1"/>
            <p:nvPr/>
          </p:nvSpPr>
          <p:spPr>
            <a:xfrm>
              <a:off x="5846" y="1425"/>
              <a:ext cx="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i="1"/>
                <a:t>bear</a:t>
              </a:r>
              <a:endParaRPr lang="en-US" sz="1200" i="1"/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5849" y="2981"/>
              <a:ext cx="9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i="1"/>
                <a:t>dog</a:t>
              </a:r>
              <a:endParaRPr lang="en-US" sz="1200" i="1"/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3839" y="184"/>
              <a:ext cx="273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200" b="1" i="1"/>
                <a:t>Current epoch pseudo-labels</a:t>
              </a:r>
              <a:endParaRPr lang="en-US" sz="1200" b="1" i="1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7" y="1893"/>
              <a:ext cx="2451" cy="1322"/>
            </a:xfrm>
            <a:prstGeom prst="rect">
              <a:avLst/>
            </a:prstGeom>
          </p:spPr>
        </p:pic>
        <p:sp>
          <p:nvSpPr>
            <p:cNvPr id="40" name="Right Arrow 39"/>
            <p:cNvSpPr/>
            <p:nvPr/>
          </p:nvSpPr>
          <p:spPr>
            <a:xfrm>
              <a:off x="7018" y="2358"/>
              <a:ext cx="562" cy="201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10668" y="2366"/>
              <a:ext cx="562" cy="201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11436" y="2201"/>
              <a:ext cx="282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 b="1" i="1"/>
                <a:t>NOT EXCLUDED</a:t>
              </a:r>
              <a:endParaRPr lang="en-US" sz="1600" b="1" i="1"/>
            </a:p>
          </p:txBody>
        </p:sp>
        <p:sp>
          <p:nvSpPr>
            <p:cNvPr id="46" name="Text Box 45"/>
            <p:cNvSpPr txBox="1"/>
            <p:nvPr/>
          </p:nvSpPr>
          <p:spPr>
            <a:xfrm>
              <a:off x="6427" y="4078"/>
              <a:ext cx="628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600" i="1"/>
                <a:t>AdaContrast Contrastive Framework</a:t>
              </a:r>
              <a:endParaRPr lang="en-US" sz="1600" i="1"/>
            </a:p>
          </p:txBody>
        </p:sp>
        <p:pic>
          <p:nvPicPr>
            <p:cNvPr id="47" name="Picture 46" descr="x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7F7F7">
                    <a:alpha val="100000"/>
                  </a:srgbClr>
                </a:clrFrom>
                <a:clrTo>
                  <a:srgbClr val="F7F7F7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99" y="1809"/>
              <a:ext cx="1225" cy="13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Straight Connector 12"/>
          <p:cNvCxnSpPr/>
          <p:nvPr/>
        </p:nvCxnSpPr>
        <p:spPr>
          <a:xfrm flipH="1">
            <a:off x="449580" y="3042920"/>
            <a:ext cx="11534140" cy="0"/>
          </a:xfrm>
          <a:prstGeom prst="line">
            <a:avLst/>
          </a:prstGeom>
          <a:ln w="2032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075" y="494665"/>
            <a:ext cx="2158365" cy="18065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969645"/>
            <a:ext cx="2143125" cy="1044575"/>
          </a:xfrm>
          <a:prstGeom prst="rect">
            <a:avLst/>
          </a:prstGeom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91970" y="670560"/>
            <a:ext cx="640080" cy="640080"/>
          </a:xfrm>
          <a:prstGeom prst="rect">
            <a:avLst/>
          </a:prstGeom>
        </p:spPr>
      </p:pic>
      <p:pic>
        <p:nvPicPr>
          <p:cNvPr id="17" name="Picture 16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1970" y="1621155"/>
            <a:ext cx="640080" cy="640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2432050" y="95948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32050" y="1958975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560320" y="822325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bear</a:t>
            </a:r>
            <a:endParaRPr lang="en-US" sz="1200" i="1"/>
          </a:p>
        </p:txBody>
      </p:sp>
      <p:sp>
        <p:nvSpPr>
          <p:cNvPr id="24" name="Text Box 23"/>
          <p:cNvSpPr txBox="1"/>
          <p:nvPr/>
        </p:nvSpPr>
        <p:spPr>
          <a:xfrm>
            <a:off x="2562225" y="1810385"/>
            <a:ext cx="612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dog</a:t>
            </a:r>
            <a:endParaRPr lang="en-US" sz="1200" i="1"/>
          </a:p>
        </p:txBody>
      </p:sp>
      <p:sp>
        <p:nvSpPr>
          <p:cNvPr id="38" name="Text Box 37"/>
          <p:cNvSpPr txBox="1"/>
          <p:nvPr/>
        </p:nvSpPr>
        <p:spPr>
          <a:xfrm>
            <a:off x="1285875" y="34290"/>
            <a:ext cx="173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i="1"/>
              <a:t>Current epoch pseudo-labels</a:t>
            </a:r>
            <a:endParaRPr lang="en-US" sz="1200" b="1" i="1"/>
          </a:p>
        </p:txBody>
      </p:sp>
      <p:sp>
        <p:nvSpPr>
          <p:cNvPr id="40" name="Right Arrow 39"/>
          <p:cNvSpPr/>
          <p:nvPr/>
        </p:nvSpPr>
        <p:spPr>
          <a:xfrm>
            <a:off x="3135630" y="1414780"/>
            <a:ext cx="356870" cy="12763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5622290" y="1419860"/>
            <a:ext cx="356870" cy="12763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3393440" y="2515235"/>
            <a:ext cx="48139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i="1"/>
              <a:t>AdaContrast </a:t>
            </a:r>
            <a:r>
              <a:rPr lang="en-US" sz="1600" i="1"/>
              <a:t>Exclusion Strategy</a:t>
            </a:r>
            <a:endParaRPr lang="en-US" sz="1600" i="1"/>
          </a:p>
        </p:txBody>
      </p:sp>
      <p:pic>
        <p:nvPicPr>
          <p:cNvPr id="47" name="Picture 46" descr="x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0950" y="1123315"/>
            <a:ext cx="777875" cy="835660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5212715" y="1106805"/>
            <a:ext cx="11760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 i="1">
                <a:solidFill>
                  <a:srgbClr val="C00000"/>
                </a:solidFill>
              </a:rPr>
              <a:t>INCLUDED</a:t>
            </a:r>
            <a:endParaRPr lang="en-US" sz="1500" b="1" i="1">
              <a:solidFill>
                <a:srgbClr val="C00000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8378825" y="1145540"/>
            <a:ext cx="25431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i="1"/>
              <a:t>Images with the same class are included in the negative pairs list</a:t>
            </a:r>
            <a:endParaRPr lang="en-US" sz="1600" b="1" i="1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5205" y="3745865"/>
            <a:ext cx="2158365" cy="18065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1220" y="3384550"/>
            <a:ext cx="1395095" cy="2529205"/>
          </a:xfrm>
          <a:prstGeom prst="rect">
            <a:avLst/>
          </a:prstGeom>
        </p:spPr>
      </p:pic>
      <p:sp>
        <p:nvSpPr>
          <p:cNvPr id="23" name="Trapezoid 22"/>
          <p:cNvSpPr/>
          <p:nvPr/>
        </p:nvSpPr>
        <p:spPr>
          <a:xfrm rot="16200000">
            <a:off x="3340100" y="3920490"/>
            <a:ext cx="932815" cy="754380"/>
          </a:xfrm>
          <a:prstGeom prst="trapezoid">
            <a:avLst>
              <a:gd name="adj" fmla="val 42297"/>
            </a:avLst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28015" y="3896995"/>
            <a:ext cx="640080" cy="640080"/>
          </a:xfrm>
          <a:prstGeom prst="rect">
            <a:avLst/>
          </a:prstGeom>
        </p:spPr>
      </p:pic>
      <p:pic>
        <p:nvPicPr>
          <p:cNvPr id="146" name="Picture 145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8015" y="4847590"/>
            <a:ext cx="640080" cy="640080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>
            <a:off x="1268095" y="418592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268095" y="518541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 Box 148"/>
          <p:cNvSpPr txBox="1"/>
          <p:nvPr/>
        </p:nvSpPr>
        <p:spPr>
          <a:xfrm>
            <a:off x="1396365" y="4048760"/>
            <a:ext cx="61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bear</a:t>
            </a:r>
            <a:endParaRPr lang="en-US" sz="1200" i="1"/>
          </a:p>
        </p:txBody>
      </p:sp>
      <p:sp>
        <p:nvSpPr>
          <p:cNvPr id="150" name="Text Box 149"/>
          <p:cNvSpPr txBox="1"/>
          <p:nvPr/>
        </p:nvSpPr>
        <p:spPr>
          <a:xfrm>
            <a:off x="1398270" y="5036820"/>
            <a:ext cx="6121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/>
              <a:t>dog</a:t>
            </a:r>
            <a:endParaRPr lang="en-US" sz="1200" i="1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1866265" y="4710430"/>
            <a:ext cx="231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rapezoid 153"/>
          <p:cNvSpPr/>
          <p:nvPr/>
        </p:nvSpPr>
        <p:spPr>
          <a:xfrm rot="16200000">
            <a:off x="3340100" y="5092065"/>
            <a:ext cx="932815" cy="754380"/>
          </a:xfrm>
          <a:prstGeom prst="trapezoid">
            <a:avLst>
              <a:gd name="adj" fmla="val 42297"/>
            </a:avLst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4015" y="3831590"/>
            <a:ext cx="2943860" cy="94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015" y="5003165"/>
            <a:ext cx="2944495" cy="9550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1920" y="3260725"/>
            <a:ext cx="173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i="1"/>
              <a:t>Current epoch pseudo-labels</a:t>
            </a:r>
            <a:endParaRPr lang="en-US" sz="1200" b="1" i="1"/>
          </a:p>
        </p:txBody>
      </p:sp>
      <p:sp>
        <p:nvSpPr>
          <p:cNvPr id="8" name="Right Arrow 7"/>
          <p:cNvSpPr/>
          <p:nvPr/>
        </p:nvSpPr>
        <p:spPr>
          <a:xfrm>
            <a:off x="7242175" y="4832350"/>
            <a:ext cx="356870" cy="12763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9888855" y="4837430"/>
            <a:ext cx="356870" cy="127635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4865" y="5454650"/>
            <a:ext cx="1371600" cy="13716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100195" y="6423660"/>
            <a:ext cx="3991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i="1"/>
              <a:t>Ours </a:t>
            </a:r>
            <a:r>
              <a:rPr lang="en-US" sz="1600" i="1">
                <a:sym typeface="+mn-ea"/>
              </a:rPr>
              <a:t>Exclusion Strategy</a:t>
            </a:r>
            <a:endParaRPr lang="en-US" sz="1600" b="1" i="1"/>
          </a:p>
        </p:txBody>
      </p:sp>
      <p:sp>
        <p:nvSpPr>
          <p:cNvPr id="37" name="Text Box 36"/>
          <p:cNvSpPr txBox="1"/>
          <p:nvPr/>
        </p:nvSpPr>
        <p:spPr>
          <a:xfrm>
            <a:off x="9363710" y="5741670"/>
            <a:ext cx="2707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i="1"/>
              <a:t>Images with the same class are NOT included in the negative pairs list</a:t>
            </a:r>
            <a:endParaRPr lang="en-US" sz="1600" b="1" i="1"/>
          </a:p>
        </p:txBody>
      </p:sp>
      <p:sp>
        <p:nvSpPr>
          <p:cNvPr id="42" name="Text Box 41"/>
          <p:cNvSpPr txBox="1"/>
          <p:nvPr/>
        </p:nvSpPr>
        <p:spPr>
          <a:xfrm>
            <a:off x="9476740" y="4251325"/>
            <a:ext cx="10750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 i="1">
                <a:solidFill>
                  <a:srgbClr val="C00000"/>
                </a:solidFill>
              </a:rPr>
              <a:t>NOT INCLUDED</a:t>
            </a:r>
            <a:endParaRPr lang="en-US" sz="1500" b="1" i="1">
              <a:solidFill>
                <a:srgbClr val="C00000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450" y="4423410"/>
            <a:ext cx="2066290" cy="1007110"/>
          </a:xfrm>
          <a:prstGeom prst="rect">
            <a:avLst/>
          </a:prstGeom>
        </p:spPr>
      </p:pic>
      <p:pic>
        <p:nvPicPr>
          <p:cNvPr id="61" name="Picture 60" descr="x_i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4455" y="807085"/>
            <a:ext cx="238148" cy="365760"/>
          </a:xfrm>
          <a:prstGeom prst="rect">
            <a:avLst/>
          </a:prstGeom>
        </p:spPr>
      </p:pic>
      <p:pic>
        <p:nvPicPr>
          <p:cNvPr id="62" name="Picture 61" descr="/home/mlitrico/Scrivania/Research/Learning from Noisy Labels/CVPR23_paper/x_i+1.pngx_i+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356995" y="1810385"/>
            <a:ext cx="233045" cy="377190"/>
          </a:xfrm>
          <a:prstGeom prst="rect">
            <a:avLst/>
          </a:prstGeom>
        </p:spPr>
      </p:pic>
      <p:pic>
        <p:nvPicPr>
          <p:cNvPr id="63" name="Picture 62" descr="x_i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455" y="4003040"/>
            <a:ext cx="238148" cy="365760"/>
          </a:xfrm>
          <a:prstGeom prst="rect">
            <a:avLst/>
          </a:prstGeom>
        </p:spPr>
      </p:pic>
      <p:pic>
        <p:nvPicPr>
          <p:cNvPr id="64" name="Picture 63" descr="/home/mlitrico/Scrivania/Research/Learning from Noisy Labels/CVPR23_paper/x_i+1.pngx_i+1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213995" y="5006340"/>
            <a:ext cx="233045" cy="377190"/>
          </a:xfrm>
          <a:prstGeom prst="rect">
            <a:avLst/>
          </a:prstGeom>
        </p:spPr>
      </p:pic>
      <p:pic>
        <p:nvPicPr>
          <p:cNvPr id="65" name="Picture 64" descr="(x_i,x_i+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0010" y="1423670"/>
            <a:ext cx="384048" cy="190520"/>
          </a:xfrm>
          <a:prstGeom prst="rect">
            <a:avLst/>
          </a:prstGeom>
        </p:spPr>
      </p:pic>
      <p:pic>
        <p:nvPicPr>
          <p:cNvPr id="66" name="Picture 65" descr="(x_i,x_i+1)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82300" y="4669155"/>
            <a:ext cx="384048" cy="190520"/>
          </a:xfrm>
          <a:prstGeom prst="rect">
            <a:avLst/>
          </a:prstGeom>
        </p:spPr>
      </p:pic>
      <p:pic>
        <p:nvPicPr>
          <p:cNvPr id="67" name="Picture 66" descr="x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47070" y="4627245"/>
            <a:ext cx="255270" cy="274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2740" y="863600"/>
            <a:ext cx="457200" cy="457200"/>
          </a:xfrm>
          <a:prstGeom prst="rect">
            <a:avLst/>
          </a:prstGeom>
        </p:spPr>
      </p:pic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54304" y="863867"/>
            <a:ext cx="457200" cy="457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28625" y="716280"/>
            <a:ext cx="54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(</a:t>
            </a:r>
            <a:endParaRPr lang="en-US" sz="3600"/>
          </a:p>
        </p:txBody>
      </p:sp>
      <p:sp>
        <p:nvSpPr>
          <p:cNvPr id="9" name="Text Box 8"/>
          <p:cNvSpPr txBox="1"/>
          <p:nvPr/>
        </p:nvSpPr>
        <p:spPr>
          <a:xfrm>
            <a:off x="1938020" y="713232"/>
            <a:ext cx="54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)</a:t>
            </a:r>
            <a:endParaRPr lang="en-US" sz="3600"/>
          </a:p>
        </p:txBody>
      </p:sp>
      <p:sp>
        <p:nvSpPr>
          <p:cNvPr id="12" name="Text Box 11"/>
          <p:cNvSpPr txBox="1"/>
          <p:nvPr/>
        </p:nvSpPr>
        <p:spPr>
          <a:xfrm>
            <a:off x="1198245" y="811022"/>
            <a:ext cx="54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,</a:t>
            </a:r>
            <a:endParaRPr lang="en-US" sz="3600"/>
          </a:p>
        </p:txBody>
      </p:sp>
      <p:sp>
        <p:nvSpPr>
          <p:cNvPr id="13" name="Text Box 12"/>
          <p:cNvSpPr txBox="1"/>
          <p:nvPr/>
        </p:nvSpPr>
        <p:spPr>
          <a:xfrm>
            <a:off x="697230" y="437515"/>
            <a:ext cx="151574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300" b="1" i="1"/>
              <a:t>Negative pair</a:t>
            </a:r>
            <a:endParaRPr lang="en-US" sz="1300" b="1" i="1"/>
          </a:p>
        </p:txBody>
      </p:sp>
      <p:graphicFrame>
        <p:nvGraphicFramePr>
          <p:cNvPr id="192" name="Table 191"/>
          <p:cNvGraphicFramePr/>
          <p:nvPr/>
        </p:nvGraphicFramePr>
        <p:xfrm>
          <a:off x="803910" y="2714625"/>
          <a:ext cx="1330325" cy="274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65"/>
                <a:gridCol w="266065"/>
                <a:gridCol w="266065"/>
                <a:gridCol w="266065"/>
                <a:gridCol w="266065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498475" y="2084070"/>
            <a:ext cx="1764030" cy="291465"/>
            <a:chOff x="5367" y="2338"/>
            <a:chExt cx="2778" cy="459"/>
          </a:xfrm>
        </p:grpSpPr>
        <p:sp>
          <p:nvSpPr>
            <p:cNvPr id="73" name="Text Box 72"/>
            <p:cNvSpPr txBox="1"/>
            <p:nvPr/>
          </p:nvSpPr>
          <p:spPr>
            <a:xfrm>
              <a:off x="5367" y="2338"/>
              <a:ext cx="2565" cy="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300" i="1"/>
                <a:t>Temporal queue</a:t>
              </a:r>
              <a:endParaRPr lang="en-US" sz="1300" i="1"/>
            </a:p>
          </p:txBody>
        </p:sp>
        <p:pic>
          <p:nvPicPr>
            <p:cNvPr id="15" name="Picture 14" descr="temporal_queu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2" y="2448"/>
              <a:ext cx="373" cy="311"/>
            </a:xfrm>
            <a:prstGeom prst="rect">
              <a:avLst/>
            </a:prstGeom>
          </p:spPr>
        </p:pic>
      </p:grpSp>
      <p:sp>
        <p:nvSpPr>
          <p:cNvPr id="16" name="Text Box 15"/>
          <p:cNvSpPr txBox="1"/>
          <p:nvPr/>
        </p:nvSpPr>
        <p:spPr>
          <a:xfrm>
            <a:off x="2708910" y="2295525"/>
            <a:ext cx="3783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 i="1"/>
              <a:t>Negative-pair list</a:t>
            </a:r>
            <a:endParaRPr lang="en-US" b="1" i="1"/>
          </a:p>
        </p:txBody>
      </p:sp>
      <p:sp>
        <p:nvSpPr>
          <p:cNvPr id="17" name="Text Box 16"/>
          <p:cNvSpPr txBox="1"/>
          <p:nvPr/>
        </p:nvSpPr>
        <p:spPr>
          <a:xfrm>
            <a:off x="415925" y="3675380"/>
            <a:ext cx="351790" cy="8204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1100" b="1" i="1"/>
              <a:t>samples</a:t>
            </a:r>
            <a:endParaRPr lang="en-US" sz="1100" b="1" i="1"/>
          </a:p>
        </p:txBody>
      </p:sp>
      <p:graphicFrame>
        <p:nvGraphicFramePr>
          <p:cNvPr id="5" name="Table 4"/>
          <p:cNvGraphicFramePr/>
          <p:nvPr/>
        </p:nvGraphicFramePr>
        <p:xfrm>
          <a:off x="4234815" y="2714625"/>
          <a:ext cx="732790" cy="274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790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/home/mlitrico/Scrivania/Research/Learning from Noisy Labels/Preliminary_experiments/diffusion_model_domain_adaptation/data/domainnet/real/bear/real_024_000033.jpgreal_024_00003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902450" y="1395730"/>
            <a:ext cx="45720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54014" y="1395997"/>
            <a:ext cx="457200" cy="4572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5728335" y="1248410"/>
            <a:ext cx="54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(</a:t>
            </a:r>
            <a:endParaRPr lang="en-US" sz="3600"/>
          </a:p>
        </p:txBody>
      </p:sp>
      <p:sp>
        <p:nvSpPr>
          <p:cNvPr id="11" name="Text Box 10"/>
          <p:cNvSpPr txBox="1"/>
          <p:nvPr/>
        </p:nvSpPr>
        <p:spPr>
          <a:xfrm>
            <a:off x="7237730" y="1245362"/>
            <a:ext cx="54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)</a:t>
            </a:r>
            <a:endParaRPr lang="en-US" sz="3600"/>
          </a:p>
        </p:txBody>
      </p:sp>
      <p:sp>
        <p:nvSpPr>
          <p:cNvPr id="22" name="Text Box 21"/>
          <p:cNvSpPr txBox="1"/>
          <p:nvPr/>
        </p:nvSpPr>
        <p:spPr>
          <a:xfrm>
            <a:off x="6497955" y="1343152"/>
            <a:ext cx="54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/>
              <a:t>,</a:t>
            </a:r>
            <a:endParaRPr lang="en-US" sz="3600"/>
          </a:p>
        </p:txBody>
      </p:sp>
      <p:sp>
        <p:nvSpPr>
          <p:cNvPr id="25" name="Text Box 24"/>
          <p:cNvSpPr txBox="1"/>
          <p:nvPr/>
        </p:nvSpPr>
        <p:spPr>
          <a:xfrm>
            <a:off x="5483225" y="713105"/>
            <a:ext cx="2613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 i="1"/>
              <a:t>Same pseudo-labels</a:t>
            </a:r>
            <a:endParaRPr lang="en-US" sz="1600" b="1" i="1"/>
          </a:p>
          <a:p>
            <a:pPr algn="ctr"/>
            <a:r>
              <a:rPr lang="en-US" sz="1600" b="1" i="1"/>
              <a:t>within the queue</a:t>
            </a:r>
            <a:endParaRPr lang="en-US" sz="16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/home/mlitrico/Scrivania/Research/Learning from Noisy Labels/CVPR23_paper/label_refinement_1.pnglabel_refinement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072698" y="374650"/>
            <a:ext cx="3258820" cy="192786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2616200"/>
            <a:ext cx="977900" cy="691515"/>
          </a:xfrm>
          <a:prstGeom prst="rect">
            <a:avLst/>
          </a:prstGeom>
        </p:spPr>
      </p:pic>
      <p:pic>
        <p:nvPicPr>
          <p:cNvPr id="7" name="Picture 6" descr="/home/mlitrico/Scrivania/Research/Learning from Noisy Labels/CVPR23_paper/s_aug1.pngs_aug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33422" y="2568575"/>
            <a:ext cx="786130" cy="786384"/>
          </a:xfrm>
          <a:prstGeom prst="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</p:pic>
      <p:pic>
        <p:nvPicPr>
          <p:cNvPr id="8" name="Picture 6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2227809" y="945147"/>
            <a:ext cx="786384" cy="786384"/>
          </a:xfrm>
          <a:prstGeom prst="rect">
            <a:avLst/>
          </a:prstGeom>
        </p:spPr>
      </p:pic>
      <p:pic>
        <p:nvPicPr>
          <p:cNvPr id="9" name="Picture 6" descr="/home/mlitrico/Scrivania/Research/Learning from Noisy Labels/CVPR23_paper/s_aug2.pngs_aug2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233422" y="4183380"/>
            <a:ext cx="786130" cy="786130"/>
          </a:xfrm>
          <a:prstGeom prst="rect">
            <a:avLst/>
          </a:prstGeom>
        </p:spPr>
      </p:pic>
      <p:cxnSp>
        <p:nvCxnSpPr>
          <p:cNvPr id="2" name="Curved Connector 1"/>
          <p:cNvCxnSpPr>
            <a:stCxn id="6" idx="3"/>
            <a:endCxn id="8" idx="3"/>
          </p:cNvCxnSpPr>
          <p:nvPr/>
        </p:nvCxnSpPr>
        <p:spPr>
          <a:xfrm flipV="1">
            <a:off x="1118870" y="1337945"/>
            <a:ext cx="1109345" cy="1624330"/>
          </a:xfrm>
          <a:prstGeom prst="curvedConnector3">
            <a:avLst>
              <a:gd name="adj1" fmla="val 49971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6" idx="3"/>
            <a:endCxn id="7" idx="1"/>
          </p:cNvCxnSpPr>
          <p:nvPr/>
        </p:nvCxnSpPr>
        <p:spPr>
          <a:xfrm flipV="1">
            <a:off x="1118870" y="2961640"/>
            <a:ext cx="1114425" cy="635"/>
          </a:xfrm>
          <a:prstGeom prst="bentConnector3">
            <a:avLst>
              <a:gd name="adj1" fmla="val 50028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9" idx="1"/>
          </p:cNvCxnSpPr>
          <p:nvPr/>
        </p:nvCxnSpPr>
        <p:spPr>
          <a:xfrm>
            <a:off x="1118870" y="2962275"/>
            <a:ext cx="1114425" cy="1614170"/>
          </a:xfrm>
          <a:prstGeom prst="curvedConnector3">
            <a:avLst>
              <a:gd name="adj1" fmla="val 50028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1"/>
          </p:cNvCxnSpPr>
          <p:nvPr/>
        </p:nvCxnSpPr>
        <p:spPr>
          <a:xfrm>
            <a:off x="3014345" y="133794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22980" y="1153795"/>
            <a:ext cx="772160" cy="368935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/>
                </a:solidFill>
              </a:rPr>
              <a:t>ENCODER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22980" y="126365"/>
            <a:ext cx="772160" cy="360680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</a:rPr>
              <a:t>SOURCE</a:t>
            </a:r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ENCODER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3909060" y="487045"/>
            <a:ext cx="0" cy="6667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295140" y="133794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383270" y="1153795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858760" y="1645920"/>
            <a:ext cx="1304925" cy="1073150"/>
          </a:xfrm>
          <a:custGeom>
            <a:avLst/>
            <a:gdLst>
              <a:gd name="connisteX0" fmla="*/ 0 w 677545"/>
              <a:gd name="connsiteY0" fmla="*/ 0 h 755015"/>
              <a:gd name="connisteX1" fmla="*/ 677545 w 677545"/>
              <a:gd name="connsiteY1" fmla="*/ 0 h 755015"/>
              <a:gd name="connisteX2" fmla="*/ 677545 w 677545"/>
              <a:gd name="connsiteY2" fmla="*/ 755015 h 7550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77545" h="755015">
                <a:moveTo>
                  <a:pt x="0" y="0"/>
                </a:moveTo>
                <a:lnTo>
                  <a:pt x="677545" y="0"/>
                </a:lnTo>
                <a:lnTo>
                  <a:pt x="677545" y="755015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1" name="Picture 90" descr="neighborhood+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965" y="944880"/>
            <a:ext cx="429260" cy="43243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>
          <a:xfrm>
            <a:off x="9376410" y="1161415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9949180" y="1080135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255885" y="1080135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564495" y="1080135"/>
            <a:ext cx="164592" cy="1631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873740" y="1080135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3" name="Picture 122" descr="probs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2465" y="1536065"/>
            <a:ext cx="247650" cy="205105"/>
          </a:xfrm>
          <a:prstGeom prst="rect">
            <a:avLst/>
          </a:prstGeom>
        </p:spPr>
      </p:pic>
      <p:pic>
        <p:nvPicPr>
          <p:cNvPr id="124" name="Picture 123" descr="prob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7905" y="1522730"/>
            <a:ext cx="247650" cy="199390"/>
          </a:xfrm>
          <a:prstGeom prst="rect">
            <a:avLst/>
          </a:prstGeom>
        </p:spPr>
      </p:pic>
      <p:pic>
        <p:nvPicPr>
          <p:cNvPr id="125" name="Picture 124" descr="probs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4610" y="1536065"/>
            <a:ext cx="247650" cy="195580"/>
          </a:xfrm>
          <a:prstGeom prst="rect">
            <a:avLst/>
          </a:prstGeom>
        </p:spPr>
      </p:pic>
      <p:pic>
        <p:nvPicPr>
          <p:cNvPr id="126" name="Picture 125" descr="probs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23220" y="1536065"/>
            <a:ext cx="247650" cy="205105"/>
          </a:xfrm>
          <a:prstGeom prst="rect">
            <a:avLst/>
          </a:prstGeom>
        </p:spPr>
      </p:pic>
      <p:cxnSp>
        <p:nvCxnSpPr>
          <p:cNvPr id="127" name="Straight Arrow Connector 126"/>
          <p:cNvCxnSpPr>
            <a:stCxn id="93" idx="4"/>
            <a:endCxn id="124" idx="0"/>
          </p:cNvCxnSpPr>
          <p:nvPr/>
        </p:nvCxnSpPr>
        <p:spPr>
          <a:xfrm>
            <a:off x="10031730" y="124333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0337800" y="125666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0647045" y="125666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0956290" y="125666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10395585" y="2313305"/>
            <a:ext cx="210312" cy="2139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>
            <a:stCxn id="131" idx="0"/>
            <a:endCxn id="131" idx="4"/>
          </p:cNvCxnSpPr>
          <p:nvPr/>
        </p:nvCxnSpPr>
        <p:spPr>
          <a:xfrm>
            <a:off x="10500995" y="2313305"/>
            <a:ext cx="0" cy="213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2"/>
            <a:endCxn id="131" idx="6"/>
          </p:cNvCxnSpPr>
          <p:nvPr/>
        </p:nvCxnSpPr>
        <p:spPr>
          <a:xfrm>
            <a:off x="10395585" y="2420620"/>
            <a:ext cx="21018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4" idx="2"/>
          </p:cNvCxnSpPr>
          <p:nvPr/>
        </p:nvCxnSpPr>
        <p:spPr>
          <a:xfrm rot="5400000" flipV="1">
            <a:off x="9970770" y="1783080"/>
            <a:ext cx="592455" cy="4699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3" idx="2"/>
          </p:cNvCxnSpPr>
          <p:nvPr/>
        </p:nvCxnSpPr>
        <p:spPr>
          <a:xfrm rot="5400000">
            <a:off x="10443845" y="1801495"/>
            <a:ext cx="573405" cy="45212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5" idx="2"/>
            <a:endCxn id="131" idx="0"/>
          </p:cNvCxnSpPr>
          <p:nvPr/>
        </p:nvCxnSpPr>
        <p:spPr>
          <a:xfrm rot="5400000" flipV="1">
            <a:off x="10128885" y="1941195"/>
            <a:ext cx="581660" cy="16256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126" idx="2"/>
          </p:cNvCxnSpPr>
          <p:nvPr/>
        </p:nvCxnSpPr>
        <p:spPr>
          <a:xfrm rot="5400000">
            <a:off x="10287635" y="1954530"/>
            <a:ext cx="573405" cy="145415"/>
          </a:xfrm>
          <a:prstGeom prst="curvedConnector3">
            <a:avLst>
              <a:gd name="adj1" fmla="val 50055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1" idx="4"/>
          </p:cNvCxnSpPr>
          <p:nvPr/>
        </p:nvCxnSpPr>
        <p:spPr>
          <a:xfrm>
            <a:off x="10500995" y="2527300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57485" y="3557270"/>
            <a:ext cx="269240" cy="278130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>
            <a:off x="10500995" y="394271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0" name="Picture 1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6475" y="4352290"/>
            <a:ext cx="1183640" cy="311150"/>
          </a:xfrm>
          <a:prstGeom prst="rect">
            <a:avLst/>
          </a:prstGeom>
        </p:spPr>
      </p:pic>
      <p:cxnSp>
        <p:nvCxnSpPr>
          <p:cNvPr id="151" name="Straight Arrow Connector 150"/>
          <p:cNvCxnSpPr/>
          <p:nvPr/>
        </p:nvCxnSpPr>
        <p:spPr>
          <a:xfrm>
            <a:off x="10500360" y="4745990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2" name="Picture 1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1610" y="5126990"/>
            <a:ext cx="330835" cy="268605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20350" y="2873375"/>
            <a:ext cx="195580" cy="254635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0335" y="2798445"/>
            <a:ext cx="262890" cy="310515"/>
          </a:xfrm>
          <a:prstGeom prst="rect">
            <a:avLst/>
          </a:prstGeom>
        </p:spPr>
      </p:pic>
      <p:cxnSp>
        <p:nvCxnSpPr>
          <p:cNvPr id="156" name="Straight Arrow Connector 155"/>
          <p:cNvCxnSpPr/>
          <p:nvPr/>
        </p:nvCxnSpPr>
        <p:spPr>
          <a:xfrm>
            <a:off x="3014345" y="296100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3522980" y="2776855"/>
            <a:ext cx="772160" cy="368935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/>
                </a:solidFill>
              </a:rPr>
              <a:t>ENCODER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014345" y="4575810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3522980" y="4391660"/>
            <a:ext cx="772160" cy="36893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8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</a:rPr>
              <a:t>MOMENTUM</a:t>
            </a:r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ENCODER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4295140" y="296227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>
            <a:off x="6684010" y="2794635"/>
            <a:ext cx="502920" cy="366395"/>
            <a:chOff x="5247" y="7174"/>
            <a:chExt cx="2576" cy="1999"/>
          </a:xfrm>
        </p:grpSpPr>
        <p:sp>
          <p:nvSpPr>
            <p:cNvPr id="163" name="Rectangles 162"/>
            <p:cNvSpPr/>
            <p:nvPr/>
          </p:nvSpPr>
          <p:spPr>
            <a:xfrm>
              <a:off x="5247" y="7174"/>
              <a:ext cx="2576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4" name="Rectangles 163"/>
            <p:cNvSpPr/>
            <p:nvPr/>
          </p:nvSpPr>
          <p:spPr>
            <a:xfrm>
              <a:off x="5870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5" name="Rectangles 164"/>
            <p:cNvSpPr/>
            <p:nvPr/>
          </p:nvSpPr>
          <p:spPr>
            <a:xfrm>
              <a:off x="6207" y="9011"/>
              <a:ext cx="337" cy="1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6" name="Rectangles 165"/>
            <p:cNvSpPr/>
            <p:nvPr/>
          </p:nvSpPr>
          <p:spPr>
            <a:xfrm>
              <a:off x="6544" y="8393"/>
              <a:ext cx="337" cy="7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6881" y="8810"/>
              <a:ext cx="337" cy="363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5471795" y="2778760"/>
            <a:ext cx="772160" cy="368935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/>
                </a:solidFill>
              </a:rPr>
              <a:t>CLASSIFIER</a:t>
            </a:r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139055" y="2961005"/>
            <a:ext cx="2425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6332855" y="2990850"/>
            <a:ext cx="2425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" name="Picture 173" descr="/home/mlitrico/Scrivania/Research/Learning from Noisy Labels/CVPR23_paper/L_cls.pngL_cls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7904163" y="2833370"/>
            <a:ext cx="459740" cy="288925"/>
          </a:xfrm>
          <a:prstGeom prst="rect">
            <a:avLst/>
          </a:prstGeom>
        </p:spPr>
      </p:pic>
      <p:pic>
        <p:nvPicPr>
          <p:cNvPr id="175" name="Picture 174" descr="q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25060" y="2854325"/>
            <a:ext cx="137795" cy="217805"/>
          </a:xfrm>
          <a:prstGeom prst="rect">
            <a:avLst/>
          </a:prstGeom>
        </p:spPr>
      </p:pic>
      <p:cxnSp>
        <p:nvCxnSpPr>
          <p:cNvPr id="176" name="Straight Arrow Connector 175"/>
          <p:cNvCxnSpPr/>
          <p:nvPr/>
        </p:nvCxnSpPr>
        <p:spPr>
          <a:xfrm>
            <a:off x="7250430" y="3000375"/>
            <a:ext cx="4838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8517890" y="2990850"/>
            <a:ext cx="484632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reeform 179"/>
          <p:cNvSpPr/>
          <p:nvPr/>
        </p:nvSpPr>
        <p:spPr>
          <a:xfrm>
            <a:off x="8240395" y="3184525"/>
            <a:ext cx="2018030" cy="2063750"/>
          </a:xfrm>
          <a:custGeom>
            <a:avLst/>
            <a:gdLst>
              <a:gd name="connisteX0" fmla="*/ 1990725 w 1990725"/>
              <a:gd name="connsiteY0" fmla="*/ 1543050 h 1543050"/>
              <a:gd name="connisteX1" fmla="*/ 1219200 w 1990725"/>
              <a:gd name="connsiteY1" fmla="*/ 1543050 h 1543050"/>
              <a:gd name="connisteX2" fmla="*/ 1219200 w 1990725"/>
              <a:gd name="connsiteY2" fmla="*/ 314325 h 1543050"/>
              <a:gd name="connisteX3" fmla="*/ 0 w 1990725"/>
              <a:gd name="connsiteY3" fmla="*/ 314325 h 1543050"/>
              <a:gd name="connisteX4" fmla="*/ 0 w 1990725"/>
              <a:gd name="connsiteY4" fmla="*/ 0 h 15430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990725" h="1543050">
                <a:moveTo>
                  <a:pt x="1990725" y="1543050"/>
                </a:moveTo>
                <a:lnTo>
                  <a:pt x="1219200" y="1543050"/>
                </a:lnTo>
                <a:lnTo>
                  <a:pt x="1219200" y="314325"/>
                </a:lnTo>
                <a:lnTo>
                  <a:pt x="0" y="314325"/>
                </a:lnTo>
                <a:lnTo>
                  <a:pt x="0" y="0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3" name="Picture 182" descr="/home/mlitrico/Scrivania/Research/Learning from Noisy Labels/CVPR23_paper/k.pngk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4925568" y="4468495"/>
            <a:ext cx="137795" cy="213995"/>
          </a:xfrm>
          <a:prstGeom prst="rect">
            <a:avLst/>
          </a:prstGeom>
        </p:spPr>
      </p:pic>
      <p:cxnSp>
        <p:nvCxnSpPr>
          <p:cNvPr id="184" name="Straight Arrow Connector 183"/>
          <p:cNvCxnSpPr/>
          <p:nvPr/>
        </p:nvCxnSpPr>
        <p:spPr>
          <a:xfrm flipV="1">
            <a:off x="4989576" y="3952875"/>
            <a:ext cx="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993640" y="3114675"/>
            <a:ext cx="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9" name="Picture 188" descr="positive_pair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90440" y="3669665"/>
            <a:ext cx="398145" cy="201295"/>
          </a:xfrm>
          <a:prstGeom prst="rect">
            <a:avLst/>
          </a:prstGeom>
        </p:spPr>
      </p:pic>
      <p:sp>
        <p:nvSpPr>
          <p:cNvPr id="232" name="Freeform 231"/>
          <p:cNvSpPr/>
          <p:nvPr/>
        </p:nvSpPr>
        <p:spPr>
          <a:xfrm flipV="1">
            <a:off x="5263515" y="3765550"/>
            <a:ext cx="1616075" cy="281940"/>
          </a:xfrm>
          <a:custGeom>
            <a:avLst/>
            <a:gdLst>
              <a:gd name="connisteX0" fmla="*/ 0 w 1581150"/>
              <a:gd name="connsiteY0" fmla="*/ 1276350 h 1276350"/>
              <a:gd name="connisteX1" fmla="*/ 1581150 w 1581150"/>
              <a:gd name="connsiteY1" fmla="*/ 1276350 h 1276350"/>
              <a:gd name="connisteX2" fmla="*/ 1581150 w 1581150"/>
              <a:gd name="connsiteY2" fmla="*/ 0 h 12763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81150" h="1276350">
                <a:moveTo>
                  <a:pt x="0" y="1276350"/>
                </a:moveTo>
                <a:lnTo>
                  <a:pt x="1581150" y="1276350"/>
                </a:lnTo>
                <a:lnTo>
                  <a:pt x="1581150" y="0"/>
                </a:lnTo>
              </a:path>
            </a:pathLst>
          </a:cu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>
            <a:off x="10523220" y="318452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6783070" y="4109085"/>
            <a:ext cx="210312" cy="2139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3" name="Straight Connector 252"/>
          <p:cNvCxnSpPr>
            <a:stCxn id="252" idx="7"/>
            <a:endCxn id="252" idx="3"/>
          </p:cNvCxnSpPr>
          <p:nvPr/>
        </p:nvCxnSpPr>
        <p:spPr>
          <a:xfrm flipH="1">
            <a:off x="6813550" y="4140200"/>
            <a:ext cx="149225" cy="151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52" idx="1"/>
            <a:endCxn id="252" idx="5"/>
          </p:cNvCxnSpPr>
          <p:nvPr/>
        </p:nvCxnSpPr>
        <p:spPr>
          <a:xfrm>
            <a:off x="6813550" y="4140200"/>
            <a:ext cx="149225" cy="151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7068820" y="4219575"/>
            <a:ext cx="4838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6" name="Picture 255" descr="/home/mlitrico/Scrivania/Research/Learning from Noisy Labels/CVPR23_paper/L_ctr.pngL_ctr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7714933" y="4046538"/>
            <a:ext cx="46228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065" y="1657350"/>
            <a:ext cx="1210310" cy="85598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098675" y="1849120"/>
            <a:ext cx="996315" cy="472440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0">
                <a:solidFill>
                  <a:schemeClr val="tx1"/>
                </a:solidFill>
              </a:rPr>
              <a:t>FEATURE</a:t>
            </a:r>
            <a:endParaRPr lang="en-US" sz="1100">
              <a:solidFill>
                <a:schemeClr val="tx1"/>
              </a:solidFill>
            </a:endParaRPr>
          </a:p>
          <a:p>
            <a:pPr algn="ctr"/>
            <a:r>
              <a:rPr lang="en-US" sz="1100">
                <a:solidFill>
                  <a:schemeClr val="tx1"/>
                </a:solidFill>
              </a:rPr>
              <a:t>EXTRACTOR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99310" y="922020"/>
            <a:ext cx="995680" cy="473075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CLASSIFIER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515" y="1395095"/>
            <a:ext cx="0" cy="454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93720" y="2085340"/>
            <a:ext cx="483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93720" y="1158875"/>
            <a:ext cx="483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190" y="443865"/>
            <a:ext cx="3916680" cy="212280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072120" y="1703070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neighborhood+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815" y="1494155"/>
            <a:ext cx="429260" cy="43243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065260" y="1710690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638030" y="1629410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944735" y="1629410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253345" y="1629410"/>
            <a:ext cx="164592" cy="1631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562590" y="1629410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1" idx="4"/>
            <a:endCxn id="36" idx="0"/>
          </p:cNvCxnSpPr>
          <p:nvPr/>
        </p:nvCxnSpPr>
        <p:spPr>
          <a:xfrm>
            <a:off x="9720580" y="179260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026650" y="180594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335895" y="180594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645140" y="180594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084435" y="2862580"/>
            <a:ext cx="210312" cy="2139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0"/>
            <a:endCxn id="43" idx="4"/>
          </p:cNvCxnSpPr>
          <p:nvPr/>
        </p:nvCxnSpPr>
        <p:spPr>
          <a:xfrm>
            <a:off x="10189845" y="2862580"/>
            <a:ext cx="0" cy="213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43" idx="6"/>
          </p:cNvCxnSpPr>
          <p:nvPr/>
        </p:nvCxnSpPr>
        <p:spPr>
          <a:xfrm>
            <a:off x="10084435" y="2969895"/>
            <a:ext cx="21018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6" idx="2"/>
          </p:cNvCxnSpPr>
          <p:nvPr/>
        </p:nvCxnSpPr>
        <p:spPr>
          <a:xfrm rot="5400000" flipV="1">
            <a:off x="9659620" y="2332355"/>
            <a:ext cx="592455" cy="4699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5" idx="2"/>
          </p:cNvCxnSpPr>
          <p:nvPr/>
        </p:nvCxnSpPr>
        <p:spPr>
          <a:xfrm rot="5400000">
            <a:off x="10132695" y="2350770"/>
            <a:ext cx="573405" cy="45212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7" idx="2"/>
            <a:endCxn id="43" idx="0"/>
          </p:cNvCxnSpPr>
          <p:nvPr/>
        </p:nvCxnSpPr>
        <p:spPr>
          <a:xfrm rot="5400000" flipV="1">
            <a:off x="9817735" y="2490470"/>
            <a:ext cx="581660" cy="16256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8" idx="2"/>
          </p:cNvCxnSpPr>
          <p:nvPr/>
        </p:nvCxnSpPr>
        <p:spPr>
          <a:xfrm rot="5400000">
            <a:off x="9976485" y="2503805"/>
            <a:ext cx="573405" cy="145415"/>
          </a:xfrm>
          <a:prstGeom prst="curvedConnector3">
            <a:avLst>
              <a:gd name="adj1" fmla="val 50055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4"/>
          </p:cNvCxnSpPr>
          <p:nvPr/>
        </p:nvCxnSpPr>
        <p:spPr>
          <a:xfrm>
            <a:off x="10189845" y="307657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/>
          <p:nvPr/>
        </p:nvGraphicFramePr>
        <p:xfrm>
          <a:off x="9546590" y="3375025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bg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0.2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9596120" y="2085975"/>
            <a:ext cx="246888" cy="201168"/>
            <a:chOff x="5247" y="7174"/>
            <a:chExt cx="2272" cy="1999"/>
          </a:xfrm>
        </p:grpSpPr>
        <p:sp>
          <p:nvSpPr>
            <p:cNvPr id="114" name="Rectangles 113"/>
            <p:cNvSpPr/>
            <p:nvPr/>
          </p:nvSpPr>
          <p:spPr>
            <a:xfrm>
              <a:off x="5247" y="7174"/>
              <a:ext cx="2272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5870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6207" y="9011"/>
              <a:ext cx="337" cy="1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6544" y="8393"/>
              <a:ext cx="337" cy="7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904095" y="2088515"/>
            <a:ext cx="246888" cy="201168"/>
            <a:chOff x="8314" y="7174"/>
            <a:chExt cx="2274" cy="1999"/>
          </a:xfrm>
        </p:grpSpPr>
        <p:sp>
          <p:nvSpPr>
            <p:cNvPr id="103" name="Rectangles 102"/>
            <p:cNvSpPr/>
            <p:nvPr/>
          </p:nvSpPr>
          <p:spPr>
            <a:xfrm>
              <a:off x="831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8929" y="7865"/>
              <a:ext cx="337" cy="130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9266" y="8525"/>
              <a:ext cx="337" cy="64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9603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210800" y="2088515"/>
            <a:ext cx="246888" cy="201168"/>
            <a:chOff x="11098" y="7174"/>
            <a:chExt cx="2274" cy="1999"/>
          </a:xfrm>
        </p:grpSpPr>
        <p:sp>
          <p:nvSpPr>
            <p:cNvPr id="107" name="Rectangles 106"/>
            <p:cNvSpPr/>
            <p:nvPr/>
          </p:nvSpPr>
          <p:spPr>
            <a:xfrm>
              <a:off x="11098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1706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2043" y="8134"/>
              <a:ext cx="337" cy="103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s 109"/>
            <p:cNvSpPr/>
            <p:nvPr/>
          </p:nvSpPr>
          <p:spPr>
            <a:xfrm>
              <a:off x="12380" y="8809"/>
              <a:ext cx="337" cy="36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521950" y="2088515"/>
            <a:ext cx="246888" cy="201168"/>
            <a:chOff x="14144" y="7174"/>
            <a:chExt cx="2274" cy="1999"/>
          </a:xfrm>
        </p:grpSpPr>
        <p:sp>
          <p:nvSpPr>
            <p:cNvPr id="112" name="Rectangles 111"/>
            <p:cNvSpPr/>
            <p:nvPr/>
          </p:nvSpPr>
          <p:spPr>
            <a:xfrm>
              <a:off x="1414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14752" y="8392"/>
              <a:ext cx="337" cy="78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5089" y="7674"/>
              <a:ext cx="337" cy="14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5426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rot="5400000" flipH="1">
            <a:off x="9397365" y="344360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 Box 120"/>
          <p:cNvSpPr txBox="1"/>
          <p:nvPr/>
        </p:nvSpPr>
        <p:spPr>
          <a:xfrm>
            <a:off x="6732905" y="3239135"/>
            <a:ext cx="2931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i="1"/>
              <a:t>Uncertainty estimation</a:t>
            </a:r>
            <a:endParaRPr lang="en-US" sz="2000" b="1" i="1"/>
          </a:p>
        </p:txBody>
      </p:sp>
      <p:sp>
        <p:nvSpPr>
          <p:cNvPr id="135" name="Rounded Rectangle 134"/>
          <p:cNvSpPr/>
          <p:nvPr/>
        </p:nvSpPr>
        <p:spPr>
          <a:xfrm>
            <a:off x="5100955" y="2862580"/>
            <a:ext cx="996315" cy="4724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80">
                <a:solidFill>
                  <a:schemeClr val="tx1"/>
                </a:solidFill>
              </a:rPr>
              <a:t>CONTRASTIVE</a:t>
            </a:r>
            <a:endParaRPr lang="en-US" sz="980">
              <a:solidFill>
                <a:schemeClr val="tx1"/>
              </a:solidFill>
            </a:endParaRPr>
          </a:p>
          <a:p>
            <a:pPr algn="ctr"/>
            <a:r>
              <a:rPr lang="en-US" sz="980">
                <a:solidFill>
                  <a:schemeClr val="tx1"/>
                </a:solidFill>
              </a:rPr>
              <a:t>FRAMEWORK</a:t>
            </a:r>
            <a:endParaRPr lang="en-US" sz="980">
              <a:solidFill>
                <a:schemeClr val="tx1"/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095" y="3347720"/>
            <a:ext cx="1251585" cy="2280285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25" y="4384040"/>
            <a:ext cx="646430" cy="353695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348605" y="3167380"/>
            <a:ext cx="499745" cy="2640965"/>
          </a:xfrm>
          <a:prstGeom prst="rect">
            <a:avLst/>
          </a:prstGeom>
        </p:spPr>
      </p:pic>
      <p:sp>
        <p:nvSpPr>
          <p:cNvPr id="194" name="Text Box 193"/>
          <p:cNvSpPr txBox="1"/>
          <p:nvPr/>
        </p:nvSpPr>
        <p:spPr>
          <a:xfrm>
            <a:off x="3996055" y="4837430"/>
            <a:ext cx="3206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i="1"/>
              <a:t>Negative Pairs Exclusion</a:t>
            </a:r>
            <a:endParaRPr lang="en-US" sz="2000" b="1" i="1"/>
          </a:p>
        </p:txBody>
      </p:sp>
      <p:cxnSp>
        <p:nvCxnSpPr>
          <p:cNvPr id="195" name="Elbow Connector 194"/>
          <p:cNvCxnSpPr>
            <a:stCxn id="15" idx="2"/>
            <a:endCxn id="135" idx="1"/>
          </p:cNvCxnSpPr>
          <p:nvPr/>
        </p:nvCxnSpPr>
        <p:spPr>
          <a:xfrm rot="5400000" flipV="1">
            <a:off x="3460433" y="1458278"/>
            <a:ext cx="777240" cy="25038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 flipV="1">
            <a:off x="5598160" y="3592830"/>
            <a:ext cx="0" cy="5772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6" idx="3"/>
            <a:endCxn id="15" idx="1"/>
          </p:cNvCxnSpPr>
          <p:nvPr/>
        </p:nvCxnSpPr>
        <p:spPr>
          <a:xfrm>
            <a:off x="1476375" y="2085340"/>
            <a:ext cx="622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" y="1693545"/>
            <a:ext cx="1107440" cy="78295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616075" y="2085340"/>
            <a:ext cx="483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098675" y="1849120"/>
            <a:ext cx="996315" cy="472440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100">
                <a:solidFill>
                  <a:schemeClr val="tx1"/>
                </a:solidFill>
              </a:rPr>
              <a:t>FEATURE</a:t>
            </a:r>
            <a:endParaRPr lang="en-US" sz="1100">
              <a:solidFill>
                <a:schemeClr val="tx1"/>
              </a:solidFill>
            </a:endParaRPr>
          </a:p>
          <a:p>
            <a:pPr algn="ctr"/>
            <a:r>
              <a:rPr lang="en-US" sz="1100">
                <a:solidFill>
                  <a:schemeClr val="tx1"/>
                </a:solidFill>
              </a:rPr>
              <a:t>EXTRACTOR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099310" y="922020"/>
            <a:ext cx="995680" cy="473075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CLASSIFIER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596515" y="1395095"/>
            <a:ext cx="0" cy="454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93720" y="2085340"/>
            <a:ext cx="483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093720" y="1158875"/>
            <a:ext cx="483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80" y="560705"/>
            <a:ext cx="3916680" cy="212280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8072120" y="1703070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 descr="neighborhood+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815" y="1494155"/>
            <a:ext cx="429260" cy="432435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9065260" y="1710690"/>
            <a:ext cx="3956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9638030" y="1629410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944735" y="1629410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253345" y="1629410"/>
            <a:ext cx="164592" cy="1631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0562590" y="1629410"/>
            <a:ext cx="164592" cy="1631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1" idx="4"/>
            <a:endCxn id="36" idx="0"/>
          </p:cNvCxnSpPr>
          <p:nvPr/>
        </p:nvCxnSpPr>
        <p:spPr>
          <a:xfrm>
            <a:off x="9720580" y="1792605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026650" y="180594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335895" y="180594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0645140" y="1805940"/>
            <a:ext cx="0" cy="27940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084435" y="2862580"/>
            <a:ext cx="210312" cy="2139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0"/>
            <a:endCxn id="43" idx="4"/>
          </p:cNvCxnSpPr>
          <p:nvPr/>
        </p:nvCxnSpPr>
        <p:spPr>
          <a:xfrm>
            <a:off x="10189845" y="2862580"/>
            <a:ext cx="0" cy="21399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3" idx="2"/>
            <a:endCxn id="43" idx="6"/>
          </p:cNvCxnSpPr>
          <p:nvPr/>
        </p:nvCxnSpPr>
        <p:spPr>
          <a:xfrm>
            <a:off x="10084435" y="2969895"/>
            <a:ext cx="210185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36" idx="2"/>
          </p:cNvCxnSpPr>
          <p:nvPr/>
        </p:nvCxnSpPr>
        <p:spPr>
          <a:xfrm rot="5400000" flipV="1">
            <a:off x="9659620" y="2332355"/>
            <a:ext cx="592455" cy="46990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35" idx="2"/>
          </p:cNvCxnSpPr>
          <p:nvPr/>
        </p:nvCxnSpPr>
        <p:spPr>
          <a:xfrm rot="5400000">
            <a:off x="10132695" y="2350770"/>
            <a:ext cx="573405" cy="45212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7" idx="2"/>
            <a:endCxn id="43" idx="0"/>
          </p:cNvCxnSpPr>
          <p:nvPr/>
        </p:nvCxnSpPr>
        <p:spPr>
          <a:xfrm rot="5400000" flipV="1">
            <a:off x="9817735" y="2490470"/>
            <a:ext cx="581660" cy="16256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38" idx="2"/>
          </p:cNvCxnSpPr>
          <p:nvPr/>
        </p:nvCxnSpPr>
        <p:spPr>
          <a:xfrm rot="5400000">
            <a:off x="9976485" y="2503805"/>
            <a:ext cx="573405" cy="145415"/>
          </a:xfrm>
          <a:prstGeom prst="curvedConnector3">
            <a:avLst>
              <a:gd name="adj1" fmla="val 50055"/>
            </a:avLst>
          </a:prstGeom>
          <a:ln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3" idx="4"/>
          </p:cNvCxnSpPr>
          <p:nvPr/>
        </p:nvCxnSpPr>
        <p:spPr>
          <a:xfrm>
            <a:off x="10189845" y="3076575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9" name="Table 98"/>
          <p:cNvGraphicFramePr/>
          <p:nvPr/>
        </p:nvGraphicFramePr>
        <p:xfrm>
          <a:off x="9546590" y="3375025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bg2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0.2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bg2">
                        <a:lumMod val="75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00" name="Group 99"/>
          <p:cNvGrpSpPr/>
          <p:nvPr/>
        </p:nvGrpSpPr>
        <p:grpSpPr>
          <a:xfrm>
            <a:off x="9596120" y="2085975"/>
            <a:ext cx="246888" cy="201168"/>
            <a:chOff x="5247" y="7174"/>
            <a:chExt cx="2272" cy="1999"/>
          </a:xfrm>
        </p:grpSpPr>
        <p:sp>
          <p:nvSpPr>
            <p:cNvPr id="114" name="Rectangles 113"/>
            <p:cNvSpPr/>
            <p:nvPr/>
          </p:nvSpPr>
          <p:spPr>
            <a:xfrm>
              <a:off x="5247" y="7174"/>
              <a:ext cx="2272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5870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6207" y="9011"/>
              <a:ext cx="337" cy="1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6544" y="8393"/>
              <a:ext cx="337" cy="7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904095" y="2088515"/>
            <a:ext cx="246888" cy="201168"/>
            <a:chOff x="8314" y="7174"/>
            <a:chExt cx="2274" cy="1999"/>
          </a:xfrm>
        </p:grpSpPr>
        <p:sp>
          <p:nvSpPr>
            <p:cNvPr id="103" name="Rectangles 102"/>
            <p:cNvSpPr/>
            <p:nvPr/>
          </p:nvSpPr>
          <p:spPr>
            <a:xfrm>
              <a:off x="831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8929" y="7865"/>
              <a:ext cx="337" cy="130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9266" y="8525"/>
              <a:ext cx="337" cy="64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9603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0210800" y="2088515"/>
            <a:ext cx="246888" cy="201168"/>
            <a:chOff x="11098" y="7174"/>
            <a:chExt cx="2274" cy="1999"/>
          </a:xfrm>
        </p:grpSpPr>
        <p:sp>
          <p:nvSpPr>
            <p:cNvPr id="107" name="Rectangles 106"/>
            <p:cNvSpPr/>
            <p:nvPr/>
          </p:nvSpPr>
          <p:spPr>
            <a:xfrm>
              <a:off x="11098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1706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2043" y="8134"/>
              <a:ext cx="337" cy="103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s 109"/>
            <p:cNvSpPr/>
            <p:nvPr/>
          </p:nvSpPr>
          <p:spPr>
            <a:xfrm>
              <a:off x="12380" y="8809"/>
              <a:ext cx="337" cy="36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521950" y="2088515"/>
            <a:ext cx="246888" cy="201168"/>
            <a:chOff x="14144" y="7174"/>
            <a:chExt cx="2274" cy="1999"/>
          </a:xfrm>
        </p:grpSpPr>
        <p:sp>
          <p:nvSpPr>
            <p:cNvPr id="112" name="Rectangles 111"/>
            <p:cNvSpPr/>
            <p:nvPr/>
          </p:nvSpPr>
          <p:spPr>
            <a:xfrm>
              <a:off x="1414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14752" y="8392"/>
              <a:ext cx="337" cy="78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5089" y="7674"/>
              <a:ext cx="337" cy="14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5426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10193655" y="3810000"/>
            <a:ext cx="0" cy="2984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 Box 120"/>
          <p:cNvSpPr txBox="1"/>
          <p:nvPr/>
        </p:nvSpPr>
        <p:spPr>
          <a:xfrm>
            <a:off x="8728075" y="4251325"/>
            <a:ext cx="2931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 i="1"/>
              <a:t>Uncertainty estimation</a:t>
            </a:r>
            <a:endParaRPr lang="en-US" sz="2000" b="1" i="1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2596515" y="2321560"/>
            <a:ext cx="0" cy="4540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/>
          <p:cNvSpPr/>
          <p:nvPr/>
        </p:nvSpPr>
        <p:spPr>
          <a:xfrm>
            <a:off x="2099310" y="2775585"/>
            <a:ext cx="996315" cy="4724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80">
                <a:solidFill>
                  <a:schemeClr val="tx1"/>
                </a:solidFill>
              </a:rPr>
              <a:t>CONTRASTIVE</a:t>
            </a:r>
            <a:endParaRPr lang="en-US" sz="980">
              <a:solidFill>
                <a:schemeClr val="tx1"/>
              </a:solidFill>
            </a:endParaRPr>
          </a:p>
          <a:p>
            <a:pPr algn="ctr"/>
            <a:r>
              <a:rPr lang="en-US" sz="980">
                <a:solidFill>
                  <a:schemeClr val="tx1"/>
                </a:solidFill>
              </a:rPr>
              <a:t>FRAMEWORK</a:t>
            </a:r>
            <a:endParaRPr lang="en-US" sz="980">
              <a:solidFill>
                <a:schemeClr val="tx1"/>
              </a:solidFill>
            </a:endParaRPr>
          </a:p>
        </p:txBody>
      </p:sp>
      <p:pic>
        <p:nvPicPr>
          <p:cNvPr id="181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5" y="3863975"/>
            <a:ext cx="1555750" cy="2834005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380" y="5351780"/>
            <a:ext cx="646430" cy="353695"/>
          </a:xfrm>
          <a:prstGeom prst="rect">
            <a:avLst/>
          </a:prstGeom>
        </p:spPr>
      </p:pic>
      <p:graphicFrame>
        <p:nvGraphicFramePr>
          <p:cNvPr id="188" name="Table 187"/>
          <p:cNvGraphicFramePr/>
          <p:nvPr/>
        </p:nvGraphicFramePr>
        <p:xfrm>
          <a:off x="3204210" y="3810000"/>
          <a:ext cx="37274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5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5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36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36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mongolianVert" anchor="t" anchorCtr="0">
                    <a:solidFill>
                      <a:schemeClr val="accent5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5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5">
                        <a:lumMod val="40000"/>
                        <a:lumOff val="60000"/>
                        <a:alpha val="3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90" name="Picture 189" descr="x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46755" y="4251325"/>
            <a:ext cx="288290" cy="309880"/>
          </a:xfrm>
          <a:prstGeom prst="rect">
            <a:avLst/>
          </a:prstGeom>
        </p:spPr>
      </p:pic>
      <p:pic>
        <p:nvPicPr>
          <p:cNvPr id="192" name="Picture 191" descr="x"/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46120" y="6531610"/>
            <a:ext cx="288290" cy="309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6934200" y="847725"/>
            <a:ext cx="197485" cy="19685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777230" y="1621790"/>
            <a:ext cx="868680" cy="870585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67755" y="2110105"/>
            <a:ext cx="197485" cy="19685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476615" y="1656080"/>
            <a:ext cx="868680" cy="870585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" y="3368675"/>
            <a:ext cx="977900" cy="691515"/>
          </a:xfrm>
          <a:prstGeom prst="rect">
            <a:avLst/>
          </a:prstGeom>
        </p:spPr>
      </p:pic>
      <p:pic>
        <p:nvPicPr>
          <p:cNvPr id="7" name="Picture 6" descr="/home/mlitrico/Scrivania/Research/Learning from Noisy Labels/CVPR23_paper/s_aug1.pngs_aug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33422" y="3321050"/>
            <a:ext cx="786130" cy="786384"/>
          </a:xfrm>
          <a:prstGeom prst="rect">
            <a:avLst/>
          </a:prstGeom>
          <a:scene3d>
            <a:camera prst="orthographicFront"/>
            <a:lightRig rig="threePt" dir="t">
              <a:rot lat="0" lon="0" rev="0"/>
            </a:lightRig>
          </a:scene3d>
          <a:sp3d prstMaterial="matte"/>
        </p:spPr>
      </p:pic>
      <p:pic>
        <p:nvPicPr>
          <p:cNvPr id="8" name="Picture 6"/>
          <p:cNvPicPr/>
          <p:nvPr/>
        </p:nvPicPr>
        <p:blipFill>
          <a:blip r:embed="rId1"/>
          <a:stretch>
            <a:fillRect/>
          </a:stretch>
        </p:blipFill>
        <p:spPr>
          <a:xfrm flipH="1">
            <a:off x="2227809" y="1697622"/>
            <a:ext cx="786384" cy="786384"/>
          </a:xfrm>
          <a:prstGeom prst="rect">
            <a:avLst/>
          </a:prstGeom>
        </p:spPr>
      </p:pic>
      <p:pic>
        <p:nvPicPr>
          <p:cNvPr id="9" name="Picture 6" descr="/home/mlitrico/Scrivania/Research/Learning from Noisy Labels/CVPR23_paper/s_aug2.pngs_aug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33422" y="4935855"/>
            <a:ext cx="786130" cy="786130"/>
          </a:xfrm>
          <a:prstGeom prst="rect">
            <a:avLst/>
          </a:prstGeom>
        </p:spPr>
      </p:pic>
      <p:cxnSp>
        <p:nvCxnSpPr>
          <p:cNvPr id="2" name="Curved Connector 1"/>
          <p:cNvCxnSpPr>
            <a:stCxn id="6" idx="3"/>
            <a:endCxn id="8" idx="3"/>
          </p:cNvCxnSpPr>
          <p:nvPr/>
        </p:nvCxnSpPr>
        <p:spPr>
          <a:xfrm flipV="1">
            <a:off x="1118870" y="2090420"/>
            <a:ext cx="1109345" cy="1624330"/>
          </a:xfrm>
          <a:prstGeom prst="curvedConnector3">
            <a:avLst>
              <a:gd name="adj1" fmla="val 49971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6" idx="3"/>
            <a:endCxn id="7" idx="1"/>
          </p:cNvCxnSpPr>
          <p:nvPr/>
        </p:nvCxnSpPr>
        <p:spPr>
          <a:xfrm flipV="1">
            <a:off x="1118870" y="3714115"/>
            <a:ext cx="1114425" cy="635"/>
          </a:xfrm>
          <a:prstGeom prst="bentConnector3">
            <a:avLst>
              <a:gd name="adj1" fmla="val 50028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6" idx="3"/>
            <a:endCxn id="9" idx="1"/>
          </p:cNvCxnSpPr>
          <p:nvPr/>
        </p:nvCxnSpPr>
        <p:spPr>
          <a:xfrm>
            <a:off x="1118870" y="3714750"/>
            <a:ext cx="1114425" cy="1614170"/>
          </a:xfrm>
          <a:prstGeom prst="curvedConnector3">
            <a:avLst>
              <a:gd name="adj1" fmla="val 50028"/>
            </a:avLst>
          </a:prstGeom>
          <a:ln w="3175" cmpd="sng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1"/>
          </p:cNvCxnSpPr>
          <p:nvPr/>
        </p:nvCxnSpPr>
        <p:spPr>
          <a:xfrm>
            <a:off x="3014345" y="2090420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22980" y="1807210"/>
            <a:ext cx="1174750" cy="566420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ENCODER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22980" y="408305"/>
            <a:ext cx="1174750" cy="566420"/>
          </a:xfrm>
          <a:prstGeom prst="round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tx1"/>
                </a:solidFill>
              </a:rPr>
              <a:t>SOURCE</a:t>
            </a:r>
            <a:endParaRPr lang="en-US" sz="1200">
              <a:solidFill>
                <a:schemeClr val="tx1"/>
              </a:solidFill>
            </a:endParaRPr>
          </a:p>
          <a:p>
            <a:pPr algn="ctr"/>
            <a:r>
              <a:rPr lang="en-US" sz="1200">
                <a:solidFill>
                  <a:schemeClr val="tx1"/>
                </a:solidFill>
              </a:rPr>
              <a:t>ENCODER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>
            <a:off x="4110355" y="974725"/>
            <a:ext cx="0" cy="832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97730" y="2091055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880735" y="2125980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77280" y="1697355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80735" y="1829435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223760" y="950595"/>
            <a:ext cx="5829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769610" y="2577465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73215" y="1610360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909560" y="847725"/>
            <a:ext cx="197485" cy="196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25440" y="1441450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84950" y="2433320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193790" y="1292225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374640" y="2091055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870700" y="1991995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476615" y="2611755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9380220" y="1644650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132445" y="1475740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291955" y="2467610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871585" y="1317625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081645" y="2125345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577705" y="2026285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880475" y="2151380"/>
            <a:ext cx="197485" cy="196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7354570" y="2026285"/>
            <a:ext cx="480060" cy="13716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5397500" y="2957830"/>
            <a:ext cx="1628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/>
              <a:t>BEFORE</a:t>
            </a:r>
            <a:endParaRPr lang="en-US" sz="1000" b="1"/>
          </a:p>
        </p:txBody>
      </p:sp>
      <p:sp>
        <p:nvSpPr>
          <p:cNvPr id="75" name="Text Box 74"/>
          <p:cNvSpPr txBox="1"/>
          <p:nvPr/>
        </p:nvSpPr>
        <p:spPr>
          <a:xfrm>
            <a:off x="8132445" y="2957830"/>
            <a:ext cx="16287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/>
              <a:t>AFTER</a:t>
            </a:r>
            <a:endParaRPr lang="en-US" sz="1000" b="1"/>
          </a:p>
        </p:txBody>
      </p:sp>
      <p:sp>
        <p:nvSpPr>
          <p:cNvPr id="76" name="Oval 75"/>
          <p:cNvSpPr/>
          <p:nvPr/>
        </p:nvSpPr>
        <p:spPr>
          <a:xfrm>
            <a:off x="6365875" y="1938020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583930" y="2146300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880475" y="1717675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583930" y="1849755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069070" y="1958340"/>
            <a:ext cx="197485" cy="196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47230" y="4555490"/>
            <a:ext cx="1443990" cy="1269365"/>
            <a:chOff x="11098" y="7174"/>
            <a:chExt cx="2274" cy="1999"/>
          </a:xfrm>
        </p:grpSpPr>
        <p:sp>
          <p:nvSpPr>
            <p:cNvPr id="98" name="Rectangles 97"/>
            <p:cNvSpPr/>
            <p:nvPr/>
          </p:nvSpPr>
          <p:spPr>
            <a:xfrm>
              <a:off x="11098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1706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2043" y="8134"/>
              <a:ext cx="337" cy="103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12380" y="8809"/>
              <a:ext cx="337" cy="36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9390" y="4555490"/>
            <a:ext cx="1443990" cy="1269365"/>
            <a:chOff x="8314" y="7174"/>
            <a:chExt cx="2274" cy="1999"/>
          </a:xfrm>
        </p:grpSpPr>
        <p:sp>
          <p:nvSpPr>
            <p:cNvPr id="103" name="Rectangles 102"/>
            <p:cNvSpPr/>
            <p:nvPr/>
          </p:nvSpPr>
          <p:spPr>
            <a:xfrm>
              <a:off x="831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8929" y="7865"/>
              <a:ext cx="337" cy="130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9266" y="8525"/>
              <a:ext cx="337" cy="64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9603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981440" y="4555490"/>
            <a:ext cx="1443990" cy="1269365"/>
            <a:chOff x="14144" y="7174"/>
            <a:chExt cx="2274" cy="1999"/>
          </a:xfrm>
        </p:grpSpPr>
        <p:sp>
          <p:nvSpPr>
            <p:cNvPr id="109" name="Rectangles 108"/>
            <p:cNvSpPr/>
            <p:nvPr/>
          </p:nvSpPr>
          <p:spPr>
            <a:xfrm>
              <a:off x="14144" y="7174"/>
              <a:ext cx="2275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s 109"/>
            <p:cNvSpPr/>
            <p:nvPr/>
          </p:nvSpPr>
          <p:spPr>
            <a:xfrm>
              <a:off x="14752" y="8392"/>
              <a:ext cx="337" cy="78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15089" y="7674"/>
              <a:ext cx="337" cy="14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s 111"/>
            <p:cNvSpPr/>
            <p:nvPr/>
          </p:nvSpPr>
          <p:spPr>
            <a:xfrm>
              <a:off x="15426" y="8647"/>
              <a:ext cx="337" cy="52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31845" y="4555490"/>
            <a:ext cx="1442720" cy="1269365"/>
            <a:chOff x="5247" y="7174"/>
            <a:chExt cx="2272" cy="1999"/>
          </a:xfrm>
        </p:grpSpPr>
        <p:sp>
          <p:nvSpPr>
            <p:cNvPr id="114" name="Rectangles 113"/>
            <p:cNvSpPr/>
            <p:nvPr/>
          </p:nvSpPr>
          <p:spPr>
            <a:xfrm>
              <a:off x="5247" y="7174"/>
              <a:ext cx="2272" cy="19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5870" y="7419"/>
              <a:ext cx="337" cy="175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6207" y="9011"/>
              <a:ext cx="337" cy="162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6544" y="8393"/>
              <a:ext cx="337" cy="780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63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7762875" y="-424180"/>
            <a:ext cx="323850" cy="2828925"/>
          </a:xfrm>
          <a:prstGeom prst="rect">
            <a:avLst/>
          </a:prstGeom>
        </p:spPr>
      </p:pic>
      <p:graphicFrame>
        <p:nvGraphicFramePr>
          <p:cNvPr id="192" name="Table 191"/>
          <p:cNvGraphicFramePr/>
          <p:nvPr/>
        </p:nvGraphicFramePr>
        <p:xfrm>
          <a:off x="3766820" y="2058035"/>
          <a:ext cx="1330325" cy="274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65"/>
                <a:gridCol w="266065"/>
                <a:gridCol w="266065"/>
                <a:gridCol w="266065"/>
                <a:gridCol w="266065"/>
              </a:tblGrid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.</a:t>
                      </a: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3" name="Text Box 192"/>
          <p:cNvSpPr txBox="1"/>
          <p:nvPr/>
        </p:nvSpPr>
        <p:spPr>
          <a:xfrm>
            <a:off x="3671570" y="1849755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e-T</a:t>
            </a:r>
            <a:endParaRPr lang="en-US" sz="800" i="1"/>
          </a:p>
        </p:txBody>
      </p:sp>
      <p:sp>
        <p:nvSpPr>
          <p:cNvPr id="198" name="Text Box 197"/>
          <p:cNvSpPr txBox="1"/>
          <p:nvPr/>
        </p:nvSpPr>
        <p:spPr>
          <a:xfrm>
            <a:off x="3388995" y="2142490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k</a:t>
            </a:r>
            <a:r>
              <a:rPr lang="en-US" sz="800" i="1" baseline="-25000"/>
              <a:t>0</a:t>
            </a:r>
            <a:endParaRPr lang="en-US" sz="800" i="1" baseline="-25000"/>
          </a:p>
        </p:txBody>
      </p:sp>
      <p:sp>
        <p:nvSpPr>
          <p:cNvPr id="199" name="Text Box 198"/>
          <p:cNvSpPr txBox="1"/>
          <p:nvPr/>
        </p:nvSpPr>
        <p:spPr>
          <a:xfrm>
            <a:off x="3388995" y="4498340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k</a:t>
            </a:r>
            <a:r>
              <a:rPr lang="en-US" sz="800" i="1" baseline="-25000"/>
              <a:t>N</a:t>
            </a:r>
            <a:endParaRPr lang="en-US" sz="800" i="1" baseline="-25000"/>
          </a:p>
        </p:txBody>
      </p:sp>
      <p:sp>
        <p:nvSpPr>
          <p:cNvPr id="197" name="Text Box 196"/>
          <p:cNvSpPr txBox="1"/>
          <p:nvPr/>
        </p:nvSpPr>
        <p:spPr>
          <a:xfrm>
            <a:off x="4737735" y="1843913"/>
            <a:ext cx="4540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/>
              <a:t>e-1</a:t>
            </a:r>
            <a:endParaRPr lang="en-US" sz="800" i="1"/>
          </a:p>
        </p:txBody>
      </p:sp>
      <p:grpSp>
        <p:nvGrpSpPr>
          <p:cNvPr id="5" name="Group 4"/>
          <p:cNvGrpSpPr/>
          <p:nvPr/>
        </p:nvGrpSpPr>
        <p:grpSpPr>
          <a:xfrm>
            <a:off x="3461385" y="1410970"/>
            <a:ext cx="1764030" cy="291465"/>
            <a:chOff x="5367" y="2312"/>
            <a:chExt cx="2778" cy="459"/>
          </a:xfrm>
        </p:grpSpPr>
        <p:sp>
          <p:nvSpPr>
            <p:cNvPr id="73" name="Text Box 72"/>
            <p:cNvSpPr txBox="1"/>
            <p:nvPr/>
          </p:nvSpPr>
          <p:spPr>
            <a:xfrm>
              <a:off x="5367" y="2312"/>
              <a:ext cx="2565" cy="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1300" i="1"/>
                <a:t>Temporal queue</a:t>
              </a:r>
              <a:endParaRPr lang="en-US" sz="1300" i="1"/>
            </a:p>
          </p:txBody>
        </p:sp>
        <p:pic>
          <p:nvPicPr>
            <p:cNvPr id="4" name="Picture 3" descr="temporal_queu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2" y="2448"/>
              <a:ext cx="373" cy="311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3614420" y="1725295"/>
            <a:ext cx="162877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00" b="1" i="1"/>
              <a:t>epochs</a:t>
            </a:r>
            <a:endParaRPr lang="en-US" sz="1100" b="1" i="1"/>
          </a:p>
        </p:txBody>
      </p:sp>
      <p:sp>
        <p:nvSpPr>
          <p:cNvPr id="7" name="Text Box 6"/>
          <p:cNvSpPr txBox="1"/>
          <p:nvPr/>
        </p:nvSpPr>
        <p:spPr>
          <a:xfrm>
            <a:off x="3378835" y="3018790"/>
            <a:ext cx="351790" cy="8204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1100" b="1" i="1"/>
              <a:t>samples</a:t>
            </a:r>
            <a:endParaRPr lang="en-US" sz="1100" b="1" i="1"/>
          </a:p>
        </p:txBody>
      </p:sp>
      <p:graphicFrame>
        <p:nvGraphicFramePr>
          <p:cNvPr id="8" name="Table 7"/>
          <p:cNvGraphicFramePr/>
          <p:nvPr/>
        </p:nvGraphicFramePr>
        <p:xfrm>
          <a:off x="6837045" y="2142490"/>
          <a:ext cx="1330325" cy="274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65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0</a:t>
                      </a:r>
                      <a:endParaRPr lang="en-US" sz="1400" b="0"/>
                    </a:p>
                  </a:txBody>
                  <a:tcPr vert="eaVert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</a:t>
                      </a:r>
                      <a:endParaRPr lang="en-US" sz="1400" b="0"/>
                    </a:p>
                  </a:txBody>
                  <a:tcPr vert="eaVert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</a:t>
                      </a:r>
                      <a:endParaRPr lang="en-US" sz="1400" b="0"/>
                    </a:p>
                  </a:txBody>
                  <a:tcPr vert="eaVert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</a:t>
                      </a:r>
                      <a:endParaRPr lang="en-US" sz="1400" b="0"/>
                    </a:p>
                  </a:txBody>
                  <a:tcPr vert="eaVert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</a:t>
                      </a:r>
                      <a:endParaRPr lang="en-US" sz="1400" b="0"/>
                    </a:p>
                  </a:txBody>
                  <a:tcPr vert="eaVert" anchor="b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1</a:t>
                      </a:r>
                      <a:endParaRPr lang="en-US" sz="1400" b="0"/>
                    </a:p>
                  </a:txBody>
                  <a:tcPr vert="eaVert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0</a:t>
                      </a:r>
                      <a:endParaRPr lang="en-US" sz="1400" b="0"/>
                    </a:p>
                  </a:txBody>
                  <a:tcPr vert="eaVert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9659620" y="1974215"/>
          <a:ext cx="1330325" cy="274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065"/>
              </a:tblGrid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 sz="1400" b="0" i="1" baseline="-250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 sz="14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</a:t>
                      </a:r>
                      <a:endParaRPr lang="en-US" sz="14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</a:t>
                      </a:r>
                      <a:endParaRPr lang="en-US" sz="14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.</a:t>
                      </a:r>
                      <a:endParaRPr lang="en-US" sz="14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 sz="1400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  <a:tr h="391795">
                <a:tc>
                  <a:txBody>
                    <a:bodyPr/>
                    <a:p>
                      <a:pPr algn="ctr">
                        <a:buNone/>
                      </a:pPr>
                      <a:endParaRPr lang="en-US" sz="1400" b="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40000"/>
                        <a:lumOff val="60000"/>
                        <a:alpha val="17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k_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918210"/>
            <a:ext cx="166918" cy="182880"/>
          </a:xfrm>
          <a:prstGeom prst="rect">
            <a:avLst/>
          </a:prstGeom>
        </p:spPr>
      </p:pic>
      <p:pic>
        <p:nvPicPr>
          <p:cNvPr id="11" name="Picture 10" descr="k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485" y="918210"/>
            <a:ext cx="163148" cy="182880"/>
          </a:xfrm>
          <a:prstGeom prst="rect">
            <a:avLst/>
          </a:prstGeom>
        </p:spPr>
      </p:pic>
      <p:pic>
        <p:nvPicPr>
          <p:cNvPr id="12" name="Picture 11" descr="k_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680" y="899160"/>
            <a:ext cx="234998" cy="182880"/>
          </a:xfrm>
          <a:prstGeom prst="rect">
            <a:avLst/>
          </a:prstGeom>
        </p:spPr>
      </p:pic>
      <p:pic>
        <p:nvPicPr>
          <p:cNvPr id="15" name="Picture 14" descr="n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035" y="1008380"/>
            <a:ext cx="234950" cy="76200"/>
          </a:xfrm>
          <a:prstGeom prst="rect">
            <a:avLst/>
          </a:prstGeom>
        </p:spPr>
      </p:pic>
      <p:pic>
        <p:nvPicPr>
          <p:cNvPr id="16" name="Picture 15" descr="k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6150" y="917575"/>
            <a:ext cx="94355" cy="146304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321310" y="3176270"/>
            <a:ext cx="162877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300" i="1"/>
              <a:t>Keys features</a:t>
            </a:r>
            <a:endParaRPr lang="en-US" sz="1300" i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628775" y="-132715"/>
            <a:ext cx="32385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s 11"/>
          <p:cNvSpPr/>
          <p:nvPr/>
        </p:nvSpPr>
        <p:spPr>
          <a:xfrm>
            <a:off x="-43815" y="0"/>
            <a:ext cx="12428855" cy="7267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47625"/>
            <a:ext cx="11505565" cy="4961255"/>
          </a:xfrm>
          <a:prstGeom prst="rect">
            <a:avLst/>
          </a:prstGeom>
        </p:spPr>
      </p:pic>
      <p:sp>
        <p:nvSpPr>
          <p:cNvPr id="246" name="Right Arrow 245"/>
          <p:cNvSpPr/>
          <p:nvPr/>
        </p:nvSpPr>
        <p:spPr>
          <a:xfrm>
            <a:off x="1758315" y="5351145"/>
            <a:ext cx="480060" cy="13716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758315" y="6284595"/>
            <a:ext cx="480060" cy="137160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1"/>
          <p:nvPr/>
        </p:nvSpPr>
        <p:spPr>
          <a:xfrm>
            <a:off x="2770505" y="5041900"/>
            <a:ext cx="1628775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50" i="1"/>
              <a:t>Keys queue features</a:t>
            </a:r>
            <a:endParaRPr lang="en-US" sz="850" i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70" y="5292725"/>
            <a:ext cx="2341245" cy="254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451860" y="5186680"/>
            <a:ext cx="255905" cy="23317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765425" y="6003290"/>
            <a:ext cx="1628775" cy="221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50" i="1"/>
              <a:t>Binary mask</a:t>
            </a:r>
            <a:endParaRPr lang="en-US" sz="850" i="1"/>
          </a:p>
        </p:txBody>
      </p:sp>
      <p:grpSp>
        <p:nvGrpSpPr>
          <p:cNvPr id="9" name="Group 8"/>
          <p:cNvGrpSpPr/>
          <p:nvPr/>
        </p:nvGrpSpPr>
        <p:grpSpPr>
          <a:xfrm>
            <a:off x="5578475" y="5087620"/>
            <a:ext cx="1087755" cy="1655445"/>
            <a:chOff x="8785" y="8177"/>
            <a:chExt cx="1713" cy="2607"/>
          </a:xfrm>
        </p:grpSpPr>
        <p:pic>
          <p:nvPicPr>
            <p:cNvPr id="215" name="Picture 214" descr="/home/mlitrico/Scrivania/Research/Learning from Noisy Labels/CVPR23_paper/(q_k0).png(q_k0)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233" y="8205"/>
              <a:ext cx="604" cy="257"/>
            </a:xfrm>
            <a:prstGeom prst="rect">
              <a:avLst/>
            </a:prstGeom>
          </p:spPr>
        </p:pic>
        <p:pic>
          <p:nvPicPr>
            <p:cNvPr id="221" name="Picture 220" descr="/home/mlitrico/Scrivania/Research/Learning from Noisy Labels/CVPR23_paper/(q_k1).png(q_k1)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9241" y="8578"/>
              <a:ext cx="604" cy="257"/>
            </a:xfrm>
            <a:prstGeom prst="rect">
              <a:avLst/>
            </a:prstGeom>
          </p:spPr>
        </p:pic>
        <p:pic>
          <p:nvPicPr>
            <p:cNvPr id="223" name="Picture 222" descr="/home/mlitrico/Scrivania/Research/Learning from Noisy Labels/CVPR23_paper/(q_k_n-1).png(q_k_n-1)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9230" y="10113"/>
              <a:ext cx="900" cy="252"/>
            </a:xfrm>
            <a:prstGeom prst="rect">
              <a:avLst/>
            </a:prstGeom>
          </p:spPr>
        </p:pic>
        <p:pic>
          <p:nvPicPr>
            <p:cNvPr id="224" name="Picture 223" descr="/home/mlitrico/Scrivania/Research/Learning from Noisy Labels/CVPR23_paper/(q_k_n).png(q_k_n)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9224" y="10470"/>
              <a:ext cx="664" cy="252"/>
            </a:xfrm>
            <a:prstGeom prst="rect">
              <a:avLst/>
            </a:prstGeom>
          </p:spPr>
        </p:pic>
        <p:pic>
          <p:nvPicPr>
            <p:cNvPr id="249" name="Picture 248" descr="x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7F7F7">
                    <a:alpha val="100000"/>
                  </a:srgbClr>
                </a:clrFrom>
                <a:clrTo>
                  <a:srgbClr val="F7F7F7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374" y="8177"/>
              <a:ext cx="322" cy="346"/>
            </a:xfrm>
            <a:prstGeom prst="rect">
              <a:avLst/>
            </a:prstGeom>
          </p:spPr>
        </p:pic>
        <p:pic>
          <p:nvPicPr>
            <p:cNvPr id="250" name="Picture 249" descr="x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7F7F7">
                    <a:alpha val="100000"/>
                  </a:srgbClr>
                </a:clrFrom>
                <a:clrTo>
                  <a:srgbClr val="F7F7F7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flipH="1">
              <a:off x="9395" y="10438"/>
              <a:ext cx="322" cy="346"/>
            </a:xfrm>
            <a:prstGeom prst="rect">
              <a:avLst/>
            </a:prstGeom>
          </p:spPr>
        </p:pic>
        <p:sp>
          <p:nvSpPr>
            <p:cNvPr id="259" name="Text Box 258"/>
            <p:cNvSpPr txBox="1"/>
            <p:nvPr/>
          </p:nvSpPr>
          <p:spPr>
            <a:xfrm>
              <a:off x="8785" y="8665"/>
              <a:ext cx="506" cy="164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p>
              <a:pPr algn="ctr"/>
              <a:r>
                <a:rPr lang="en-US" sz="900" b="1" i="1">
                  <a:solidFill>
                    <a:srgbClr val="C00000"/>
                  </a:solidFill>
                </a:rPr>
                <a:t>Negative pairs</a:t>
              </a:r>
              <a:endParaRPr lang="en-US" sz="900" b="1" i="1">
                <a:solidFill>
                  <a:srgbClr val="C00000"/>
                </a:solidFill>
              </a:endParaRPr>
            </a:p>
          </p:txBody>
        </p:sp>
        <p:sp>
          <p:nvSpPr>
            <p:cNvPr id="225" name="Text Box 224"/>
            <p:cNvSpPr txBox="1"/>
            <p:nvPr/>
          </p:nvSpPr>
          <p:spPr>
            <a:xfrm>
              <a:off x="9194" y="9235"/>
              <a:ext cx="1305" cy="58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 algn="ctr">
                <a:lnSpc>
                  <a:spcPct val="300000"/>
                </a:lnSpc>
              </a:pPr>
              <a:r>
                <a:rPr lang="en-US" sz="1400" i="1"/>
                <a:t>. . .</a:t>
              </a:r>
              <a:endParaRPr lang="en-US" sz="1400" i="1"/>
            </a:p>
          </p:txBody>
        </p:sp>
      </p:grpSp>
      <p:sp>
        <p:nvSpPr>
          <p:cNvPr id="233" name="Freeform 232"/>
          <p:cNvSpPr/>
          <p:nvPr/>
        </p:nvSpPr>
        <p:spPr>
          <a:xfrm flipV="1">
            <a:off x="5273040" y="3110230"/>
            <a:ext cx="692785" cy="1854835"/>
          </a:xfrm>
          <a:custGeom>
            <a:avLst/>
            <a:gdLst>
              <a:gd name="connisteX0" fmla="*/ 0 w 1581150"/>
              <a:gd name="connsiteY0" fmla="*/ 1276350 h 1276350"/>
              <a:gd name="connisteX1" fmla="*/ 1581150 w 1581150"/>
              <a:gd name="connsiteY1" fmla="*/ 1276350 h 1276350"/>
              <a:gd name="connisteX2" fmla="*/ 1581150 w 1581150"/>
              <a:gd name="connsiteY2" fmla="*/ 0 h 12763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81150" h="1276350">
                <a:moveTo>
                  <a:pt x="0" y="1276350"/>
                </a:moveTo>
                <a:lnTo>
                  <a:pt x="1581150" y="1276350"/>
                </a:lnTo>
                <a:lnTo>
                  <a:pt x="1581150" y="0"/>
                </a:lnTo>
              </a:path>
            </a:pathLst>
          </a:custGeom>
          <a:ln w="31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Freeform 250"/>
          <p:cNvSpPr/>
          <p:nvPr/>
        </p:nvSpPr>
        <p:spPr>
          <a:xfrm>
            <a:off x="6156960" y="3886200"/>
            <a:ext cx="863600" cy="1079500"/>
          </a:xfrm>
          <a:custGeom>
            <a:avLst/>
            <a:gdLst>
              <a:gd name="connisteX0" fmla="*/ 0 w 942975"/>
              <a:gd name="connsiteY0" fmla="*/ 733425 h 733425"/>
              <a:gd name="connisteX1" fmla="*/ 0 w 942975"/>
              <a:gd name="connsiteY1" fmla="*/ 0 h 733425"/>
              <a:gd name="connisteX2" fmla="*/ 942975 w 942975"/>
              <a:gd name="connsiteY2" fmla="*/ 0 h 733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42975" h="733425">
                <a:moveTo>
                  <a:pt x="0" y="733425"/>
                </a:moveTo>
                <a:lnTo>
                  <a:pt x="0" y="0"/>
                </a:lnTo>
                <a:lnTo>
                  <a:pt x="942975" y="0"/>
                </a:lnTo>
              </a:path>
            </a:pathLst>
          </a:custGeom>
          <a:ln w="31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Text Box 257"/>
          <p:cNvSpPr txBox="1"/>
          <p:nvPr/>
        </p:nvSpPr>
        <p:spPr>
          <a:xfrm>
            <a:off x="4765040" y="2943860"/>
            <a:ext cx="321310" cy="10471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900" b="1" i="1">
                <a:solidFill>
                  <a:schemeClr val="accent6"/>
                </a:solidFill>
              </a:rPr>
              <a:t>Positive pair</a:t>
            </a:r>
            <a:endParaRPr lang="en-US" sz="900" b="1" i="1">
              <a:solidFill>
                <a:schemeClr val="accent6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-47625" y="2225675"/>
            <a:ext cx="16287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0" i="1"/>
              <a:t>Target image</a:t>
            </a:r>
            <a:endParaRPr lang="en-US" sz="750" i="1"/>
          </a:p>
        </p:txBody>
      </p:sp>
      <p:sp>
        <p:nvSpPr>
          <p:cNvPr id="16" name="Text Box 15"/>
          <p:cNvSpPr txBox="1"/>
          <p:nvPr/>
        </p:nvSpPr>
        <p:spPr>
          <a:xfrm>
            <a:off x="2003425" y="685800"/>
            <a:ext cx="16287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0" i="1"/>
              <a:t>Weak aug.</a:t>
            </a:r>
            <a:endParaRPr lang="en-US" sz="750" i="1"/>
          </a:p>
        </p:txBody>
      </p:sp>
      <p:sp>
        <p:nvSpPr>
          <p:cNvPr id="17" name="Text Box 16"/>
          <p:cNvSpPr txBox="1"/>
          <p:nvPr/>
        </p:nvSpPr>
        <p:spPr>
          <a:xfrm>
            <a:off x="1999488" y="2184400"/>
            <a:ext cx="16287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0" i="1"/>
              <a:t>Strong aug.</a:t>
            </a:r>
            <a:endParaRPr lang="en-US" sz="750" i="1"/>
          </a:p>
        </p:txBody>
      </p:sp>
      <p:sp>
        <p:nvSpPr>
          <p:cNvPr id="18" name="Text Box 17"/>
          <p:cNvSpPr txBox="1"/>
          <p:nvPr/>
        </p:nvSpPr>
        <p:spPr>
          <a:xfrm>
            <a:off x="2003298" y="3660775"/>
            <a:ext cx="162877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750" i="1"/>
              <a:t>Strong aug.</a:t>
            </a:r>
            <a:endParaRPr lang="en-US" sz="750" i="1"/>
          </a:p>
        </p:txBody>
      </p:sp>
      <p:sp>
        <p:nvSpPr>
          <p:cNvPr id="19" name="Text Box 18"/>
          <p:cNvSpPr txBox="1"/>
          <p:nvPr/>
        </p:nvSpPr>
        <p:spPr>
          <a:xfrm>
            <a:off x="3911600" y="495300"/>
            <a:ext cx="297815" cy="5111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750" i="1"/>
              <a:t>init.</a:t>
            </a:r>
            <a:endParaRPr lang="en-US" sz="750" i="1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47820" y="1524000"/>
            <a:ext cx="9525" cy="962025"/>
          </a:xfrm>
          <a:prstGeom prst="straightConnector1">
            <a:avLst/>
          </a:prstGeom>
          <a:ln w="3175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902075" y="1743075"/>
            <a:ext cx="297815" cy="5111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p>
            <a:pPr algn="ctr"/>
            <a:r>
              <a:rPr lang="en-US" sz="750" i="1"/>
              <a:t>shared</a:t>
            </a:r>
            <a:endParaRPr lang="en-US" sz="750" i="1"/>
          </a:p>
        </p:txBody>
      </p:sp>
      <p:sp>
        <p:nvSpPr>
          <p:cNvPr id="23" name="Text Box 22"/>
          <p:cNvSpPr txBox="1"/>
          <p:nvPr/>
        </p:nvSpPr>
        <p:spPr>
          <a:xfrm>
            <a:off x="7642225" y="5454650"/>
            <a:ext cx="16287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50" b="1" i="1"/>
              <a:t>LEGEND</a:t>
            </a:r>
            <a:endParaRPr lang="en-US" sz="1050" b="1" i="1"/>
          </a:p>
        </p:txBody>
      </p:sp>
      <p:sp>
        <p:nvSpPr>
          <p:cNvPr id="25" name="Rectangles 24"/>
          <p:cNvSpPr/>
          <p:nvPr/>
        </p:nvSpPr>
        <p:spPr>
          <a:xfrm>
            <a:off x="5214620" y="404495"/>
            <a:ext cx="3705225" cy="183070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225280" y="687070"/>
            <a:ext cx="2504440" cy="4449445"/>
          </a:xfrm>
          <a:custGeom>
            <a:avLst/>
            <a:gdLst>
              <a:gd name="connsiteX0" fmla="*/ 8 w 3944"/>
              <a:gd name="connsiteY0" fmla="*/ 0 h 7291"/>
              <a:gd name="connsiteX1" fmla="*/ 3922 w 3944"/>
              <a:gd name="connsiteY1" fmla="*/ 13 h 7291"/>
              <a:gd name="connsiteX2" fmla="*/ 3944 w 3944"/>
              <a:gd name="connsiteY2" fmla="*/ 7276 h 7291"/>
              <a:gd name="connsiteX3" fmla="*/ 1439 w 3944"/>
              <a:gd name="connsiteY3" fmla="*/ 7291 h 7291"/>
              <a:gd name="connsiteX4" fmla="*/ 1399 w 3944"/>
              <a:gd name="connsiteY4" fmla="*/ 1156 h 7291"/>
              <a:gd name="connsiteX5" fmla="*/ 0 w 3944"/>
              <a:gd name="connsiteY5" fmla="*/ 1156 h 7291"/>
              <a:gd name="connsiteX6" fmla="*/ 8 w 3944"/>
              <a:gd name="connsiteY6" fmla="*/ 0 h 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4" h="7291">
                <a:moveTo>
                  <a:pt x="8" y="0"/>
                </a:moveTo>
                <a:lnTo>
                  <a:pt x="3922" y="13"/>
                </a:lnTo>
                <a:lnTo>
                  <a:pt x="3944" y="7276"/>
                </a:lnTo>
                <a:lnTo>
                  <a:pt x="1439" y="7291"/>
                </a:lnTo>
                <a:lnTo>
                  <a:pt x="1399" y="1156"/>
                </a:lnTo>
                <a:lnTo>
                  <a:pt x="0" y="1156"/>
                </a:lnTo>
                <a:lnTo>
                  <a:pt x="8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99745" y="4524375"/>
            <a:ext cx="4429760" cy="2257425"/>
          </a:xfrm>
          <a:custGeom>
            <a:avLst/>
            <a:gdLst>
              <a:gd name="connsiteX0" fmla="*/ 0 w 6976"/>
              <a:gd name="connsiteY0" fmla="*/ 0 h 3555"/>
              <a:gd name="connsiteX1" fmla="*/ 0 w 6976"/>
              <a:gd name="connsiteY1" fmla="*/ 3555 h 3555"/>
              <a:gd name="connsiteX2" fmla="*/ 6976 w 6976"/>
              <a:gd name="connsiteY2" fmla="*/ 3555 h 3555"/>
              <a:gd name="connsiteX3" fmla="*/ 6976 w 6976"/>
              <a:gd name="connsiteY3" fmla="*/ 765 h 3555"/>
              <a:gd name="connsiteX4" fmla="*/ 1994 w 6976"/>
              <a:gd name="connsiteY4" fmla="*/ 779 h 3555"/>
              <a:gd name="connsiteX5" fmla="*/ 1995 w 6976"/>
              <a:gd name="connsiteY5" fmla="*/ 0 h 3555"/>
              <a:gd name="connsiteX6" fmla="*/ 0 w 6976"/>
              <a:gd name="connsiteY6" fmla="*/ 0 h 3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76" h="3555">
                <a:moveTo>
                  <a:pt x="0" y="0"/>
                </a:moveTo>
                <a:lnTo>
                  <a:pt x="0" y="3555"/>
                </a:lnTo>
                <a:lnTo>
                  <a:pt x="6976" y="3555"/>
                </a:lnTo>
                <a:lnTo>
                  <a:pt x="6976" y="765"/>
                </a:lnTo>
                <a:lnTo>
                  <a:pt x="1994" y="779"/>
                </a:lnTo>
                <a:lnTo>
                  <a:pt x="1995" y="0"/>
                </a:lnTo>
                <a:lnTo>
                  <a:pt x="0" y="0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470900" y="386715"/>
            <a:ext cx="5143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50" b="1" i="1">
                <a:solidFill>
                  <a:srgbClr val="C00000"/>
                </a:solidFill>
              </a:rPr>
              <a:t>(a)</a:t>
            </a:r>
            <a:endParaRPr lang="en-US" sz="1050" b="1" i="1">
              <a:solidFill>
                <a:srgbClr val="C00000"/>
              </a:solidFill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456430" y="5022850"/>
            <a:ext cx="5143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50" b="1" i="1">
                <a:solidFill>
                  <a:srgbClr val="C00000"/>
                </a:solidFill>
              </a:rPr>
              <a:t>(d)</a:t>
            </a:r>
            <a:endParaRPr lang="en-US" sz="1050" b="1" i="1">
              <a:solidFill>
                <a:srgbClr val="C0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4776470" y="3000375"/>
            <a:ext cx="4038600" cy="3800475"/>
          </a:xfrm>
          <a:custGeom>
            <a:avLst/>
            <a:gdLst>
              <a:gd name="connsiteX0" fmla="*/ 15 w 6360"/>
              <a:gd name="connsiteY0" fmla="*/ 15 h 5985"/>
              <a:gd name="connsiteX1" fmla="*/ 0 w 6360"/>
              <a:gd name="connsiteY1" fmla="*/ 2505 h 5985"/>
              <a:gd name="connsiteX2" fmla="*/ 1215 w 6360"/>
              <a:gd name="connsiteY2" fmla="*/ 2505 h 5985"/>
              <a:gd name="connsiteX3" fmla="*/ 1215 w 6360"/>
              <a:gd name="connsiteY3" fmla="*/ 5985 h 5985"/>
              <a:gd name="connsiteX4" fmla="*/ 2955 w 6360"/>
              <a:gd name="connsiteY4" fmla="*/ 5985 h 5985"/>
              <a:gd name="connsiteX5" fmla="*/ 2955 w 6360"/>
              <a:gd name="connsiteY5" fmla="*/ 1890 h 5985"/>
              <a:gd name="connsiteX6" fmla="*/ 6360 w 6360"/>
              <a:gd name="connsiteY6" fmla="*/ 1890 h 5985"/>
              <a:gd name="connsiteX7" fmla="*/ 6360 w 6360"/>
              <a:gd name="connsiteY7" fmla="*/ 960 h 5985"/>
              <a:gd name="connsiteX8" fmla="*/ 4515 w 6360"/>
              <a:gd name="connsiteY8" fmla="*/ 960 h 5985"/>
              <a:gd name="connsiteX9" fmla="*/ 4515 w 6360"/>
              <a:gd name="connsiteY9" fmla="*/ 0 h 5985"/>
              <a:gd name="connsiteX10" fmla="*/ 15 w 6360"/>
              <a:gd name="connsiteY10" fmla="*/ 15 h 5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60" h="5985">
                <a:moveTo>
                  <a:pt x="15" y="15"/>
                </a:moveTo>
                <a:lnTo>
                  <a:pt x="0" y="2505"/>
                </a:lnTo>
                <a:lnTo>
                  <a:pt x="1215" y="2505"/>
                </a:lnTo>
                <a:lnTo>
                  <a:pt x="1215" y="5985"/>
                </a:lnTo>
                <a:lnTo>
                  <a:pt x="2955" y="5985"/>
                </a:lnTo>
                <a:lnTo>
                  <a:pt x="2955" y="1890"/>
                </a:lnTo>
                <a:lnTo>
                  <a:pt x="6360" y="1890"/>
                </a:lnTo>
                <a:lnTo>
                  <a:pt x="6360" y="960"/>
                </a:lnTo>
                <a:lnTo>
                  <a:pt x="4515" y="960"/>
                </a:lnTo>
                <a:lnTo>
                  <a:pt x="4515" y="0"/>
                </a:lnTo>
                <a:lnTo>
                  <a:pt x="15" y="15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7174230" y="3009900"/>
            <a:ext cx="5143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50" b="1" i="1">
                <a:solidFill>
                  <a:srgbClr val="C00000"/>
                </a:solidFill>
              </a:rPr>
              <a:t>(c)</a:t>
            </a:r>
            <a:endParaRPr lang="en-US" sz="1050" b="1" i="1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228205" y="5768975"/>
            <a:ext cx="197485" cy="1968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7397115" y="5759450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Sample predicted as class A</a:t>
            </a:r>
            <a:endParaRPr lang="en-US" sz="750" i="1"/>
          </a:p>
        </p:txBody>
      </p:sp>
      <p:sp>
        <p:nvSpPr>
          <p:cNvPr id="38" name="Oval 37"/>
          <p:cNvSpPr/>
          <p:nvPr/>
        </p:nvSpPr>
        <p:spPr>
          <a:xfrm>
            <a:off x="7228205" y="6016625"/>
            <a:ext cx="197485" cy="1968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397115" y="6007100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Sample predicted as class B</a:t>
            </a:r>
            <a:endParaRPr lang="en-US" sz="750" i="1"/>
          </a:p>
        </p:txBody>
      </p:sp>
      <p:sp>
        <p:nvSpPr>
          <p:cNvPr id="40" name="Oval 39"/>
          <p:cNvSpPr/>
          <p:nvPr/>
        </p:nvSpPr>
        <p:spPr>
          <a:xfrm>
            <a:off x="7228205" y="6264021"/>
            <a:ext cx="197485" cy="196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7397115" y="6264021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Sample predicted as class C</a:t>
            </a:r>
            <a:endParaRPr lang="en-US" sz="750" i="1"/>
          </a:p>
        </p:txBody>
      </p:sp>
      <p:sp>
        <p:nvSpPr>
          <p:cNvPr id="42" name="Oval 41"/>
          <p:cNvSpPr/>
          <p:nvPr/>
        </p:nvSpPr>
        <p:spPr>
          <a:xfrm>
            <a:off x="7225664" y="6510909"/>
            <a:ext cx="197485" cy="19685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7400290" y="6463284"/>
            <a:ext cx="14370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Current sample predicted as class C</a:t>
            </a:r>
            <a:endParaRPr lang="en-US" sz="750" i="1"/>
          </a:p>
        </p:txBody>
      </p:sp>
      <p:sp>
        <p:nvSpPr>
          <p:cNvPr id="48" name="Oval 47"/>
          <p:cNvSpPr/>
          <p:nvPr/>
        </p:nvSpPr>
        <p:spPr>
          <a:xfrm>
            <a:off x="7279005" y="548640"/>
            <a:ext cx="145415" cy="13716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71585" y="5759450"/>
            <a:ext cx="201168" cy="201168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Text Box 43"/>
          <p:cNvSpPr txBox="1"/>
          <p:nvPr/>
        </p:nvSpPr>
        <p:spPr>
          <a:xfrm>
            <a:off x="9082405" y="5754370"/>
            <a:ext cx="1437005" cy="2063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Neighborhood</a:t>
            </a:r>
            <a:endParaRPr lang="en-US" sz="750" i="1"/>
          </a:p>
        </p:txBody>
      </p:sp>
      <p:pic>
        <p:nvPicPr>
          <p:cNvPr id="124" name="Picture 123" descr="probs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8725" y="6016625"/>
            <a:ext cx="247650" cy="199390"/>
          </a:xfrm>
          <a:prstGeom prst="rect">
            <a:avLst/>
          </a:prstGeom>
        </p:spPr>
      </p:pic>
      <p:sp>
        <p:nvSpPr>
          <p:cNvPr id="46" name="Text Box 45"/>
          <p:cNvSpPr txBox="1"/>
          <p:nvPr/>
        </p:nvSpPr>
        <p:spPr>
          <a:xfrm>
            <a:off x="9082405" y="6013450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Predicted probabilites</a:t>
            </a:r>
            <a:endParaRPr lang="en-US" sz="750" i="1"/>
          </a:p>
        </p:txBody>
      </p:sp>
      <p:pic>
        <p:nvPicPr>
          <p:cNvPr id="47" name="Picture 46" descr="x"/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>
                  <a:alpha val="100000"/>
                </a:srgbClr>
              </a:clrFrom>
              <a:clrTo>
                <a:srgbClr val="F7F7F7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885555" y="6262370"/>
            <a:ext cx="187214" cy="201168"/>
          </a:xfrm>
          <a:prstGeom prst="rect">
            <a:avLst/>
          </a:prstGeom>
        </p:spPr>
      </p:pic>
      <p:sp>
        <p:nvSpPr>
          <p:cNvPr id="49" name="Text Box 48"/>
          <p:cNvSpPr txBox="1"/>
          <p:nvPr/>
        </p:nvSpPr>
        <p:spPr>
          <a:xfrm>
            <a:off x="9084183" y="6254750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Mask out</a:t>
            </a:r>
            <a:endParaRPr lang="en-US" sz="750" i="1"/>
          </a:p>
        </p:txBody>
      </p:sp>
      <p:pic>
        <p:nvPicPr>
          <p:cNvPr id="189" name="Picture 188" descr="positive_pai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5545" y="6508115"/>
            <a:ext cx="329184" cy="164592"/>
          </a:xfrm>
          <a:prstGeom prst="rect">
            <a:avLst/>
          </a:prstGeom>
        </p:spPr>
      </p:pic>
      <p:sp>
        <p:nvSpPr>
          <p:cNvPr id="50" name="Text Box 49"/>
          <p:cNvSpPr txBox="1"/>
          <p:nvPr/>
        </p:nvSpPr>
        <p:spPr>
          <a:xfrm>
            <a:off x="9084183" y="6477000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quey/key features</a:t>
            </a:r>
            <a:endParaRPr lang="en-US" sz="750" i="1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4460" y="5767070"/>
            <a:ext cx="194738" cy="201168"/>
          </a:xfrm>
          <a:prstGeom prst="rect">
            <a:avLst/>
          </a:prstGeom>
        </p:spPr>
      </p:pic>
      <p:sp>
        <p:nvSpPr>
          <p:cNvPr id="51" name="Text Box 50"/>
          <p:cNvSpPr txBox="1"/>
          <p:nvPr/>
        </p:nvSpPr>
        <p:spPr>
          <a:xfrm>
            <a:off x="10479405" y="5754370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Entropy</a:t>
            </a:r>
            <a:endParaRPr lang="en-US" sz="750" i="1"/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58425" y="6022975"/>
            <a:ext cx="225249" cy="182880"/>
          </a:xfrm>
          <a:prstGeom prst="rect">
            <a:avLst/>
          </a:prstGeom>
        </p:spPr>
      </p:pic>
      <p:sp>
        <p:nvSpPr>
          <p:cNvPr id="52" name="Text Box 51"/>
          <p:cNvSpPr txBox="1"/>
          <p:nvPr/>
        </p:nvSpPr>
        <p:spPr>
          <a:xfrm>
            <a:off x="10481310" y="6003925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Entropy-based weight</a:t>
            </a:r>
            <a:endParaRPr lang="en-US" sz="750" i="1"/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6205" y="6243955"/>
            <a:ext cx="193539" cy="228600"/>
          </a:xfrm>
          <a:prstGeom prst="rect">
            <a:avLst/>
          </a:prstGeom>
        </p:spPr>
      </p:pic>
      <p:sp>
        <p:nvSpPr>
          <p:cNvPr id="53" name="Text Box 52"/>
          <p:cNvSpPr txBox="1"/>
          <p:nvPr/>
        </p:nvSpPr>
        <p:spPr>
          <a:xfrm>
            <a:off x="10471785" y="6264275"/>
            <a:ext cx="143700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Refined pseudo-label</a:t>
            </a:r>
            <a:endParaRPr lang="en-US" sz="750" i="1"/>
          </a:p>
        </p:txBody>
      </p:sp>
      <p:pic>
        <p:nvPicPr>
          <p:cNvPr id="174" name="Picture 173" descr="/home/mlitrico/Scrivania/Research/Learning from Noisy Labels/CVPR23_paper/L_cls.pngL_cls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10251123" y="6548755"/>
            <a:ext cx="218250" cy="137160"/>
          </a:xfrm>
          <a:prstGeom prst="rect">
            <a:avLst/>
          </a:prstGeom>
        </p:spPr>
      </p:pic>
      <p:pic>
        <p:nvPicPr>
          <p:cNvPr id="256" name="Picture 255" descr="/home/mlitrico/Scrivania/Research/Learning from Noisy Labels/CVPR23_paper/L_ctr.pngL_ctr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10520998" y="6548438"/>
            <a:ext cx="237744" cy="137160"/>
          </a:xfrm>
          <a:prstGeom prst="rect">
            <a:avLst/>
          </a:prstGeom>
        </p:spPr>
      </p:pic>
      <p:sp>
        <p:nvSpPr>
          <p:cNvPr id="54" name="Text Box 53"/>
          <p:cNvSpPr txBox="1"/>
          <p:nvPr/>
        </p:nvSpPr>
        <p:spPr>
          <a:xfrm>
            <a:off x="10373360" y="6540500"/>
            <a:ext cx="4565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900" i="1"/>
              <a:t>,</a:t>
            </a:r>
            <a:endParaRPr lang="en-US" sz="900" i="1"/>
          </a:p>
        </p:txBody>
      </p:sp>
      <p:sp>
        <p:nvSpPr>
          <p:cNvPr id="56" name="Text Box 55"/>
          <p:cNvSpPr txBox="1"/>
          <p:nvPr/>
        </p:nvSpPr>
        <p:spPr>
          <a:xfrm>
            <a:off x="10791825" y="6473190"/>
            <a:ext cx="14370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750" i="1"/>
              <a:t>classification/contrastive loss</a:t>
            </a:r>
            <a:endParaRPr lang="en-US" sz="750" i="1"/>
          </a:p>
        </p:txBody>
      </p:sp>
      <p:sp>
        <p:nvSpPr>
          <p:cNvPr id="57" name="Text Box 56"/>
          <p:cNvSpPr txBox="1"/>
          <p:nvPr/>
        </p:nvSpPr>
        <p:spPr>
          <a:xfrm>
            <a:off x="11248390" y="679450"/>
            <a:ext cx="51435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50" b="1" i="1">
                <a:solidFill>
                  <a:srgbClr val="C00000"/>
                </a:solidFill>
              </a:rPr>
              <a:t>(b)</a:t>
            </a:r>
            <a:endParaRPr lang="en-US" sz="1050" b="1" i="1">
              <a:solidFill>
                <a:srgbClr val="C00000"/>
              </a:solidFill>
            </a:endParaRPr>
          </a:p>
        </p:txBody>
      </p:sp>
      <p:cxnSp>
        <p:nvCxnSpPr>
          <p:cNvPr id="59" name="Straight Connector 58"/>
          <p:cNvCxnSpPr>
            <a:stCxn id="58" idx="7"/>
            <a:endCxn id="58" idx="3"/>
          </p:cNvCxnSpPr>
          <p:nvPr/>
        </p:nvCxnSpPr>
        <p:spPr>
          <a:xfrm flipH="1">
            <a:off x="5149215" y="5802630"/>
            <a:ext cx="149225" cy="151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118735" y="5771515"/>
            <a:ext cx="209550" cy="213360"/>
            <a:chOff x="7962" y="9192"/>
            <a:chExt cx="330" cy="336"/>
          </a:xfrm>
        </p:grpSpPr>
        <p:sp>
          <p:nvSpPr>
            <p:cNvPr id="58" name="Oval 57"/>
            <p:cNvSpPr/>
            <p:nvPr/>
          </p:nvSpPr>
          <p:spPr>
            <a:xfrm>
              <a:off x="7962" y="9192"/>
              <a:ext cx="331" cy="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58" idx="1"/>
              <a:endCxn id="58" idx="5"/>
            </p:cNvCxnSpPr>
            <p:nvPr/>
          </p:nvCxnSpPr>
          <p:spPr>
            <a:xfrm>
              <a:off x="8010" y="9241"/>
              <a:ext cx="235" cy="23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Elbow Connector 65"/>
          <p:cNvCxnSpPr>
            <a:stCxn id="6" idx="3"/>
            <a:endCxn id="58" idx="0"/>
          </p:cNvCxnSpPr>
          <p:nvPr/>
        </p:nvCxnSpPr>
        <p:spPr>
          <a:xfrm>
            <a:off x="4755515" y="5419725"/>
            <a:ext cx="468630" cy="35179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20" idx="2"/>
            <a:endCxn id="58" idx="4"/>
          </p:cNvCxnSpPr>
          <p:nvPr/>
        </p:nvCxnSpPr>
        <p:spPr>
          <a:xfrm flipV="1">
            <a:off x="4745990" y="5985510"/>
            <a:ext cx="478155" cy="36703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8" idx="6"/>
          </p:cNvCxnSpPr>
          <p:nvPr/>
        </p:nvCxnSpPr>
        <p:spPr>
          <a:xfrm>
            <a:off x="5328920" y="5878830"/>
            <a:ext cx="1828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1755775" y="4752975"/>
            <a:ext cx="3206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 i="1"/>
              <a:t>Temporal Queue-based Negative Pairs Exclusion</a:t>
            </a:r>
            <a:endParaRPr lang="en-US" sz="1000" b="1" i="1"/>
          </a:p>
        </p:txBody>
      </p:sp>
      <p:sp>
        <p:nvSpPr>
          <p:cNvPr id="70" name="Text Box 69"/>
          <p:cNvSpPr txBox="1"/>
          <p:nvPr/>
        </p:nvSpPr>
        <p:spPr>
          <a:xfrm>
            <a:off x="5464175" y="152400"/>
            <a:ext cx="3206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 i="1"/>
              <a:t>Pseudo-label Refinement</a:t>
            </a:r>
            <a:endParaRPr lang="en-US" sz="1000" b="1" i="1"/>
          </a:p>
        </p:txBody>
      </p:sp>
      <p:sp>
        <p:nvSpPr>
          <p:cNvPr id="72" name="Rectangles 71"/>
          <p:cNvSpPr/>
          <p:nvPr/>
        </p:nvSpPr>
        <p:spPr>
          <a:xfrm>
            <a:off x="6517005" y="414020"/>
            <a:ext cx="908685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Text Box 73"/>
          <p:cNvSpPr txBox="1"/>
          <p:nvPr/>
        </p:nvSpPr>
        <p:spPr>
          <a:xfrm>
            <a:off x="8716645" y="413385"/>
            <a:ext cx="3653155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Entropy-based Pseudo-labels Uncertainty Estimation</a:t>
            </a:r>
            <a:endParaRPr lang="en-US" sz="950" b="1" i="1"/>
          </a:p>
        </p:txBody>
      </p:sp>
      <p:sp>
        <p:nvSpPr>
          <p:cNvPr id="75" name="Text Box 74"/>
          <p:cNvSpPr txBox="1"/>
          <p:nvPr/>
        </p:nvSpPr>
        <p:spPr>
          <a:xfrm>
            <a:off x="6484620" y="4236085"/>
            <a:ext cx="32067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 b="1" i="1"/>
              <a:t>Self-supervised Contrastive Regularisation</a:t>
            </a:r>
            <a:endParaRPr lang="en-US" sz="1000" b="1" i="1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2605" y="4625340"/>
            <a:ext cx="1137920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Rounded Rectangle 47"/>
          <p:cNvSpPr/>
          <p:nvPr/>
        </p:nvSpPr>
        <p:spPr>
          <a:xfrm>
            <a:off x="1692275" y="1362075"/>
            <a:ext cx="965200" cy="39243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2905125" y="2857500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8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905125" y="4222750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7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2905125" y="1489075"/>
          <a:ext cx="39116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13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6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107180" y="2857500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7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1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Curved Connector 9"/>
          <p:cNvCxnSpPr>
            <a:stCxn id="4" idx="3"/>
            <a:endCxn id="131" idx="2"/>
          </p:cNvCxnSpPr>
          <p:nvPr/>
        </p:nvCxnSpPr>
        <p:spPr>
          <a:xfrm>
            <a:off x="3277870" y="3429000"/>
            <a:ext cx="377190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79925" y="341376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real_024_000012"/>
          <p:cNvPicPr/>
          <p:nvPr/>
        </p:nvPicPr>
        <p:blipFill>
          <a:blip r:embed="rId1"/>
          <a:stretch>
            <a:fillRect/>
          </a:stretch>
        </p:blipFill>
        <p:spPr>
          <a:xfrm>
            <a:off x="1809750" y="1694815"/>
            <a:ext cx="731520" cy="731520"/>
          </a:xfrm>
          <a:prstGeom prst="rect">
            <a:avLst/>
          </a:prstGeom>
        </p:spPr>
      </p:pic>
      <p:pic>
        <p:nvPicPr>
          <p:cNvPr id="39" name="Picture 38" descr="/home/mlitrico/Scrivania/Research/Learning from Noisy Labels/Preliminary_experiments/diffusion_model_domain_adaptation/data/domainnet/real/bear/real_024_000033.jpgreal_024_00003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09750" y="3065145"/>
            <a:ext cx="731520" cy="731520"/>
          </a:xfrm>
          <a:prstGeom prst="rect">
            <a:avLst/>
          </a:prstGeom>
        </p:spPr>
      </p:pic>
      <p:pic>
        <p:nvPicPr>
          <p:cNvPr id="40" name="Picture 39" descr="real_024_000025"/>
          <p:cNvPicPr/>
          <p:nvPr/>
        </p:nvPicPr>
        <p:blipFill>
          <a:blip r:embed="rId3"/>
          <a:stretch>
            <a:fillRect/>
          </a:stretch>
        </p:blipFill>
        <p:spPr>
          <a:xfrm>
            <a:off x="1809750" y="4428490"/>
            <a:ext cx="731520" cy="73152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2541270" y="20605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541270" y="34321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41270" y="479425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6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465684" y="3048267"/>
            <a:ext cx="731520" cy="73152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>
            <a:off x="1196975" y="3416935"/>
            <a:ext cx="422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590040" y="1381125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Neighborhood</a:t>
            </a:r>
            <a:endParaRPr lang="en-US" sz="950" b="1" i="1"/>
          </a:p>
        </p:txBody>
      </p:sp>
      <p:sp>
        <p:nvSpPr>
          <p:cNvPr id="50" name="Text Box 49"/>
          <p:cNvSpPr txBox="1"/>
          <p:nvPr/>
        </p:nvSpPr>
        <p:spPr>
          <a:xfrm>
            <a:off x="4735830" y="2984500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Low entropy</a:t>
            </a:r>
            <a:endParaRPr lang="en-US" sz="1500" b="1" i="1"/>
          </a:p>
        </p:txBody>
      </p:sp>
      <p:sp>
        <p:nvSpPr>
          <p:cNvPr id="51" name="Text Box 50"/>
          <p:cNvSpPr txBox="1"/>
          <p:nvPr/>
        </p:nvSpPr>
        <p:spPr>
          <a:xfrm>
            <a:off x="4735830" y="3529965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High weight</a:t>
            </a:r>
            <a:endParaRPr lang="en-US" sz="1500" b="1" i="1"/>
          </a:p>
        </p:txBody>
      </p:sp>
      <p:sp>
        <p:nvSpPr>
          <p:cNvPr id="52" name="Rounded Rectangle 51"/>
          <p:cNvSpPr/>
          <p:nvPr/>
        </p:nvSpPr>
        <p:spPr>
          <a:xfrm>
            <a:off x="7588250" y="1362075"/>
            <a:ext cx="965200" cy="39243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53" name="Table 52"/>
          <p:cNvGraphicFramePr/>
          <p:nvPr/>
        </p:nvGraphicFramePr>
        <p:xfrm>
          <a:off x="8801100" y="2857500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3"/>
          <p:cNvGraphicFramePr/>
          <p:nvPr/>
        </p:nvGraphicFramePr>
        <p:xfrm>
          <a:off x="8801100" y="4222750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3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/>
          <p:nvPr/>
        </p:nvGraphicFramePr>
        <p:xfrm>
          <a:off x="8801100" y="1489075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5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Table 55"/>
          <p:cNvGraphicFramePr/>
          <p:nvPr/>
        </p:nvGraphicFramePr>
        <p:xfrm>
          <a:off x="10003155" y="2857500"/>
          <a:ext cx="37274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7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300"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10375900" y="343979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61" descr="real_024_000012"/>
          <p:cNvPicPr/>
          <p:nvPr/>
        </p:nvPicPr>
        <p:blipFill>
          <a:blip r:embed="rId1"/>
          <a:stretch>
            <a:fillRect/>
          </a:stretch>
        </p:blipFill>
        <p:spPr>
          <a:xfrm>
            <a:off x="7705725" y="1694815"/>
            <a:ext cx="731520" cy="731520"/>
          </a:xfrm>
          <a:prstGeom prst="rect">
            <a:avLst/>
          </a:prstGeom>
        </p:spPr>
      </p:pic>
      <p:pic>
        <p:nvPicPr>
          <p:cNvPr id="63" name="Picture 62" descr="/home/mlitrico/Scrivania/Research/Learning from Noisy Labels/Preliminary_experiments/diffusion_model_domain_adaptation/data/domainnet/real/bird/real_032_000023.jpgreal_032_000023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710170" y="3063240"/>
            <a:ext cx="731520" cy="731520"/>
          </a:xfrm>
          <a:prstGeom prst="rect">
            <a:avLst/>
          </a:prstGeom>
        </p:spPr>
      </p:pic>
      <p:pic>
        <p:nvPicPr>
          <p:cNvPr id="64" name="Picture 63" descr="/home/mlitrico/Scrivania/Research/Learning from Noisy Labels/Preliminary_experiments/diffusion_model_domain_adaptation/data/domainnet/real/dog/real_092_000776.jpgreal_092_000776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710170" y="4428490"/>
            <a:ext cx="731520" cy="73152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8437245" y="20605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437245" y="34321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8437245" y="479425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6361659" y="3048267"/>
            <a:ext cx="731520" cy="731520"/>
          </a:xfrm>
          <a:prstGeom prst="rect">
            <a:avLst/>
          </a:prstGeom>
        </p:spPr>
      </p:pic>
      <p:cxnSp>
        <p:nvCxnSpPr>
          <p:cNvPr id="69" name="Straight Arrow Connector 68"/>
          <p:cNvCxnSpPr/>
          <p:nvPr/>
        </p:nvCxnSpPr>
        <p:spPr>
          <a:xfrm>
            <a:off x="7092950" y="3416935"/>
            <a:ext cx="422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7486015" y="1381125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Neighborhood</a:t>
            </a:r>
            <a:endParaRPr lang="en-US" sz="950" b="1" i="1"/>
          </a:p>
        </p:txBody>
      </p:sp>
      <p:sp>
        <p:nvSpPr>
          <p:cNvPr id="71" name="Text Box 70"/>
          <p:cNvSpPr txBox="1"/>
          <p:nvPr/>
        </p:nvSpPr>
        <p:spPr>
          <a:xfrm>
            <a:off x="10610215" y="2984500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High entropy</a:t>
            </a:r>
            <a:endParaRPr lang="en-US" sz="1500" b="1" i="1"/>
          </a:p>
        </p:txBody>
      </p:sp>
      <p:sp>
        <p:nvSpPr>
          <p:cNvPr id="72" name="Text Box 71"/>
          <p:cNvSpPr txBox="1"/>
          <p:nvPr/>
        </p:nvSpPr>
        <p:spPr>
          <a:xfrm>
            <a:off x="10610215" y="3529584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Low weight</a:t>
            </a:r>
            <a:endParaRPr lang="en-US" sz="1500" b="1" i="1"/>
          </a:p>
        </p:txBody>
      </p:sp>
      <p:cxnSp>
        <p:nvCxnSpPr>
          <p:cNvPr id="75" name="Straight Connector 74"/>
          <p:cNvCxnSpPr/>
          <p:nvPr/>
        </p:nvCxnSpPr>
        <p:spPr>
          <a:xfrm>
            <a:off x="6134735" y="1194435"/>
            <a:ext cx="0" cy="4415790"/>
          </a:xfrm>
          <a:prstGeom prst="line">
            <a:avLst/>
          </a:prstGeom>
          <a:ln w="2032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655060" y="3321685"/>
            <a:ext cx="209550" cy="213360"/>
            <a:chOff x="6181" y="5231"/>
            <a:chExt cx="330" cy="336"/>
          </a:xfrm>
        </p:grpSpPr>
        <p:sp>
          <p:nvSpPr>
            <p:cNvPr id="131" name="Oval 130"/>
            <p:cNvSpPr/>
            <p:nvPr/>
          </p:nvSpPr>
          <p:spPr>
            <a:xfrm>
              <a:off x="6181" y="5231"/>
              <a:ext cx="331" cy="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0"/>
              <a:endCxn id="131" idx="4"/>
            </p:cNvCxnSpPr>
            <p:nvPr/>
          </p:nvCxnSpPr>
          <p:spPr>
            <a:xfrm>
              <a:off x="6347" y="5231"/>
              <a:ext cx="0" cy="33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31" idx="2"/>
              <a:endCxn id="131" idx="6"/>
            </p:cNvCxnSpPr>
            <p:nvPr/>
          </p:nvCxnSpPr>
          <p:spPr>
            <a:xfrm>
              <a:off x="6181" y="5400"/>
              <a:ext cx="3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stCxn id="6" idx="3"/>
            <a:endCxn id="131" idx="0"/>
          </p:cNvCxnSpPr>
          <p:nvPr/>
        </p:nvCxnSpPr>
        <p:spPr>
          <a:xfrm>
            <a:off x="3277870" y="2060575"/>
            <a:ext cx="482600" cy="12611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5" idx="3"/>
            <a:endCxn id="131" idx="4"/>
          </p:cNvCxnSpPr>
          <p:nvPr/>
        </p:nvCxnSpPr>
        <p:spPr>
          <a:xfrm flipV="1">
            <a:off x="3277870" y="3535680"/>
            <a:ext cx="482600" cy="12585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>
            <a:off x="9173845" y="3425825"/>
            <a:ext cx="377190" cy="317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551035" y="3321685"/>
            <a:ext cx="209550" cy="213360"/>
            <a:chOff x="6181" y="5231"/>
            <a:chExt cx="330" cy="336"/>
          </a:xfrm>
        </p:grpSpPr>
        <p:sp>
          <p:nvSpPr>
            <p:cNvPr id="83" name="Oval 82"/>
            <p:cNvSpPr/>
            <p:nvPr/>
          </p:nvSpPr>
          <p:spPr>
            <a:xfrm>
              <a:off x="6181" y="5231"/>
              <a:ext cx="331" cy="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4"/>
            </p:cNvCxnSpPr>
            <p:nvPr/>
          </p:nvCxnSpPr>
          <p:spPr>
            <a:xfrm>
              <a:off x="6347" y="5231"/>
              <a:ext cx="0" cy="33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3" idx="2"/>
              <a:endCxn id="83" idx="6"/>
            </p:cNvCxnSpPr>
            <p:nvPr/>
          </p:nvCxnSpPr>
          <p:spPr>
            <a:xfrm>
              <a:off x="6181" y="5400"/>
              <a:ext cx="3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Elbow Connector 85"/>
          <p:cNvCxnSpPr/>
          <p:nvPr/>
        </p:nvCxnSpPr>
        <p:spPr>
          <a:xfrm>
            <a:off x="9173845" y="2060575"/>
            <a:ext cx="482600" cy="12611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flipV="1">
            <a:off x="9173845" y="3535680"/>
            <a:ext cx="482600" cy="12585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 Box 88"/>
          <p:cNvSpPr txBox="1"/>
          <p:nvPr/>
        </p:nvSpPr>
        <p:spPr>
          <a:xfrm>
            <a:off x="2501900" y="1100455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Predicted scores</a:t>
            </a:r>
            <a:endParaRPr lang="en-US" sz="950" b="1" i="1"/>
          </a:p>
        </p:txBody>
      </p:sp>
      <p:sp>
        <p:nvSpPr>
          <p:cNvPr id="90" name="Text Box 89"/>
          <p:cNvSpPr txBox="1"/>
          <p:nvPr/>
        </p:nvSpPr>
        <p:spPr>
          <a:xfrm>
            <a:off x="8397875" y="1099820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Predicted scores</a:t>
            </a:r>
            <a:endParaRPr lang="en-US" sz="950" b="1" i="1"/>
          </a:p>
        </p:txBody>
      </p:sp>
      <p:sp>
        <p:nvSpPr>
          <p:cNvPr id="91" name="Text Box 90"/>
          <p:cNvSpPr txBox="1"/>
          <p:nvPr/>
        </p:nvSpPr>
        <p:spPr>
          <a:xfrm>
            <a:off x="3703955" y="2572385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Averaged scores</a:t>
            </a:r>
            <a:endParaRPr lang="en-US" sz="950" b="1" i="1"/>
          </a:p>
        </p:txBody>
      </p:sp>
      <p:sp>
        <p:nvSpPr>
          <p:cNvPr id="92" name="Text Box 91"/>
          <p:cNvSpPr txBox="1"/>
          <p:nvPr/>
        </p:nvSpPr>
        <p:spPr>
          <a:xfrm>
            <a:off x="9599930" y="2572385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Averaged scores</a:t>
            </a:r>
            <a:endParaRPr lang="en-US" sz="950" b="1" i="1"/>
          </a:p>
        </p:txBody>
      </p:sp>
      <p:cxnSp>
        <p:nvCxnSpPr>
          <p:cNvPr id="94" name="Straight Arrow Connector 93"/>
          <p:cNvCxnSpPr>
            <a:stCxn id="131" idx="6"/>
          </p:cNvCxnSpPr>
          <p:nvPr/>
        </p:nvCxnSpPr>
        <p:spPr>
          <a:xfrm>
            <a:off x="3865245" y="3429000"/>
            <a:ext cx="1746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761220" y="3429000"/>
            <a:ext cx="1746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 Box 95"/>
          <p:cNvSpPr txBox="1"/>
          <p:nvPr/>
        </p:nvSpPr>
        <p:spPr>
          <a:xfrm>
            <a:off x="241300" y="2757170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Target image</a:t>
            </a:r>
            <a:endParaRPr lang="en-US" sz="950" b="1" i="1"/>
          </a:p>
        </p:txBody>
      </p:sp>
      <p:sp>
        <p:nvSpPr>
          <p:cNvPr id="97" name="Text Box 96"/>
          <p:cNvSpPr txBox="1"/>
          <p:nvPr/>
        </p:nvSpPr>
        <p:spPr>
          <a:xfrm>
            <a:off x="6115050" y="2757170"/>
            <a:ext cx="1179830" cy="237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950" b="1" i="1"/>
              <a:t>Target image</a:t>
            </a:r>
            <a:endParaRPr lang="en-US" sz="950"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Rounded Rectangle 47"/>
          <p:cNvSpPr/>
          <p:nvPr/>
        </p:nvSpPr>
        <p:spPr>
          <a:xfrm rot="5400000">
            <a:off x="2912110" y="-55245"/>
            <a:ext cx="965200" cy="39243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287780" y="2686050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0.6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0.3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>
            <a:off x="3259455" y="374904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real_024_000012"/>
          <p:cNvPicPr/>
          <p:nvPr/>
        </p:nvPicPr>
        <p:blipFill>
          <a:blip r:embed="rId1"/>
          <a:stretch>
            <a:fillRect/>
          </a:stretch>
        </p:blipFill>
        <p:spPr>
          <a:xfrm>
            <a:off x="1561465" y="1541145"/>
            <a:ext cx="731520" cy="731520"/>
          </a:xfrm>
          <a:prstGeom prst="rect">
            <a:avLst/>
          </a:prstGeom>
        </p:spPr>
      </p:pic>
      <p:pic>
        <p:nvPicPr>
          <p:cNvPr id="39" name="Picture 38" descr="/home/mlitrico/Scrivania/Research/Learning from Noisy Labels/Preliminary_experiments/diffusion_model_domain_adaptation/data/domainnet/real/bear/real_024_000033.jpgreal_024_00003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28950" y="1541145"/>
            <a:ext cx="731520" cy="731520"/>
          </a:xfrm>
          <a:prstGeom prst="rect">
            <a:avLst/>
          </a:prstGeom>
        </p:spPr>
      </p:pic>
      <p:pic>
        <p:nvPicPr>
          <p:cNvPr id="40" name="Picture 39" descr="real_024_000025"/>
          <p:cNvPicPr/>
          <p:nvPr/>
        </p:nvPicPr>
        <p:blipFill>
          <a:blip r:embed="rId3"/>
          <a:stretch>
            <a:fillRect/>
          </a:stretch>
        </p:blipFill>
        <p:spPr>
          <a:xfrm>
            <a:off x="4492625" y="1541145"/>
            <a:ext cx="731520" cy="73152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rot="5400000">
            <a:off x="1791335" y="255016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258820" y="25304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722495" y="25304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6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3029179" y="270777"/>
            <a:ext cx="731520" cy="731520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rot="5400000">
            <a:off x="3183255" y="1212850"/>
            <a:ext cx="422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468120" y="1162050"/>
            <a:ext cx="1179830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Neighborhood</a:t>
            </a:r>
            <a:endParaRPr lang="en-US" sz="1150" b="1" i="1"/>
          </a:p>
        </p:txBody>
      </p:sp>
      <p:sp>
        <p:nvSpPr>
          <p:cNvPr id="50" name="Text Box 49"/>
          <p:cNvSpPr txBox="1"/>
          <p:nvPr/>
        </p:nvSpPr>
        <p:spPr>
          <a:xfrm>
            <a:off x="1943100" y="4591685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Low entropy</a:t>
            </a:r>
            <a:endParaRPr lang="en-US" sz="1500" b="1" i="1"/>
          </a:p>
        </p:txBody>
      </p:sp>
      <p:sp>
        <p:nvSpPr>
          <p:cNvPr id="51" name="Text Box 50"/>
          <p:cNvSpPr txBox="1"/>
          <p:nvPr/>
        </p:nvSpPr>
        <p:spPr>
          <a:xfrm>
            <a:off x="2670810" y="5597525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 i="1"/>
              <a:t>High weight</a:t>
            </a:r>
            <a:endParaRPr lang="en-US" sz="1500" b="1" i="1"/>
          </a:p>
        </p:txBody>
      </p:sp>
      <p:cxnSp>
        <p:nvCxnSpPr>
          <p:cNvPr id="75" name="Straight Connector 74"/>
          <p:cNvCxnSpPr/>
          <p:nvPr/>
        </p:nvCxnSpPr>
        <p:spPr>
          <a:xfrm>
            <a:off x="5878195" y="80645"/>
            <a:ext cx="0" cy="5959475"/>
          </a:xfrm>
          <a:prstGeom prst="line">
            <a:avLst/>
          </a:prstGeom>
          <a:ln w="2032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288030" y="3399155"/>
            <a:ext cx="209550" cy="213360"/>
            <a:chOff x="6181" y="5231"/>
            <a:chExt cx="330" cy="336"/>
          </a:xfrm>
        </p:grpSpPr>
        <p:sp>
          <p:nvSpPr>
            <p:cNvPr id="131" name="Oval 130"/>
            <p:cNvSpPr/>
            <p:nvPr/>
          </p:nvSpPr>
          <p:spPr>
            <a:xfrm>
              <a:off x="6181" y="5231"/>
              <a:ext cx="331" cy="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0"/>
              <a:endCxn id="131" idx="4"/>
            </p:cNvCxnSpPr>
            <p:nvPr/>
          </p:nvCxnSpPr>
          <p:spPr>
            <a:xfrm>
              <a:off x="6347" y="5231"/>
              <a:ext cx="0" cy="33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31" idx="2"/>
              <a:endCxn id="131" idx="6"/>
            </p:cNvCxnSpPr>
            <p:nvPr/>
          </p:nvCxnSpPr>
          <p:spPr>
            <a:xfrm>
              <a:off x="6181" y="5400"/>
              <a:ext cx="3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stCxn id="6" idx="2"/>
            <a:endCxn id="131" idx="2"/>
          </p:cNvCxnSpPr>
          <p:nvPr/>
        </p:nvCxnSpPr>
        <p:spPr>
          <a:xfrm rot="5400000" flipV="1">
            <a:off x="2416810" y="2635250"/>
            <a:ext cx="385445" cy="13569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8" idx="2"/>
            <a:endCxn id="131" idx="6"/>
          </p:cNvCxnSpPr>
          <p:nvPr/>
        </p:nvCxnSpPr>
        <p:spPr>
          <a:xfrm rot="5400000">
            <a:off x="3985578" y="2633028"/>
            <a:ext cx="386080" cy="13608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 Box 88"/>
          <p:cNvSpPr txBox="1"/>
          <p:nvPr/>
        </p:nvSpPr>
        <p:spPr>
          <a:xfrm>
            <a:off x="448310" y="2407285"/>
            <a:ext cx="1377315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Predicted scores</a:t>
            </a:r>
            <a:endParaRPr lang="en-US" sz="1150" b="1" i="1"/>
          </a:p>
        </p:txBody>
      </p:sp>
      <p:sp>
        <p:nvSpPr>
          <p:cNvPr id="91" name="Text Box 90"/>
          <p:cNvSpPr txBox="1"/>
          <p:nvPr/>
        </p:nvSpPr>
        <p:spPr>
          <a:xfrm>
            <a:off x="1905000" y="3613785"/>
            <a:ext cx="1377315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Averaged scores</a:t>
            </a:r>
            <a:endParaRPr lang="en-US" sz="1150" b="1" i="1"/>
          </a:p>
        </p:txBody>
      </p:sp>
      <p:sp>
        <p:nvSpPr>
          <p:cNvPr id="96" name="Text Box 95"/>
          <p:cNvSpPr txBox="1"/>
          <p:nvPr/>
        </p:nvSpPr>
        <p:spPr>
          <a:xfrm>
            <a:off x="2804795" y="8255"/>
            <a:ext cx="1179830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Target image</a:t>
            </a:r>
            <a:endParaRPr lang="en-US" sz="1150" b="1" i="1"/>
          </a:p>
        </p:txBody>
      </p:sp>
      <p:graphicFrame>
        <p:nvGraphicFramePr>
          <p:cNvPr id="3" name="Table 2"/>
          <p:cNvGraphicFramePr/>
          <p:nvPr/>
        </p:nvGraphicFramePr>
        <p:xfrm>
          <a:off x="2752090" y="2685415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4215765" y="2685415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0.2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2755265" y="3884930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0.7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0.2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>
            <a:off x="3256915" y="325628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262630" y="445579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489960" y="4590415"/>
            <a:ext cx="167640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Low Uncertainty</a:t>
            </a:r>
            <a:endParaRPr lang="en-US" sz="1500" b="1" i="1"/>
          </a:p>
        </p:txBody>
      </p:sp>
      <p:sp>
        <p:nvSpPr>
          <p:cNvPr id="16" name="Down Arrow 15"/>
          <p:cNvSpPr/>
          <p:nvPr/>
        </p:nvSpPr>
        <p:spPr>
          <a:xfrm>
            <a:off x="3278505" y="5012690"/>
            <a:ext cx="233680" cy="461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8511540" y="-55245"/>
            <a:ext cx="965200" cy="39243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8" name="Table 17"/>
          <p:cNvGraphicFramePr/>
          <p:nvPr/>
        </p:nvGraphicFramePr>
        <p:xfrm>
          <a:off x="6887210" y="2686050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0.1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0.4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rot="5400000">
            <a:off x="8858885" y="374904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real_024_000012"/>
          <p:cNvPicPr/>
          <p:nvPr/>
        </p:nvPicPr>
        <p:blipFill>
          <a:blip r:embed="rId1"/>
          <a:stretch>
            <a:fillRect/>
          </a:stretch>
        </p:blipFill>
        <p:spPr>
          <a:xfrm>
            <a:off x="7160895" y="1541145"/>
            <a:ext cx="731520" cy="73152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rot="5400000">
            <a:off x="7390765" y="255016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858250" y="25304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0321925" y="253047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/>
          <p:cNvPicPr/>
          <p:nvPr/>
        </p:nvPicPr>
        <p:blipFill>
          <a:blip r:embed="rId4"/>
          <a:stretch>
            <a:fillRect/>
          </a:stretch>
        </p:blipFill>
        <p:spPr>
          <a:xfrm flipH="1">
            <a:off x="8628609" y="270777"/>
            <a:ext cx="731520" cy="73152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rot="5400000">
            <a:off x="8782685" y="1212850"/>
            <a:ext cx="422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7067550" y="1162050"/>
            <a:ext cx="1179830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Neighborhood</a:t>
            </a:r>
            <a:endParaRPr lang="en-US" sz="1150" b="1" i="1"/>
          </a:p>
        </p:txBody>
      </p:sp>
      <p:sp>
        <p:nvSpPr>
          <p:cNvPr id="29" name="Text Box 28"/>
          <p:cNvSpPr txBox="1"/>
          <p:nvPr/>
        </p:nvSpPr>
        <p:spPr>
          <a:xfrm>
            <a:off x="7542530" y="4591685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High entropy</a:t>
            </a:r>
            <a:endParaRPr lang="en-US" sz="1500" b="1" i="1"/>
          </a:p>
        </p:txBody>
      </p:sp>
      <p:sp>
        <p:nvSpPr>
          <p:cNvPr id="30" name="Text Box 29"/>
          <p:cNvSpPr txBox="1"/>
          <p:nvPr/>
        </p:nvSpPr>
        <p:spPr>
          <a:xfrm>
            <a:off x="8270240" y="5597525"/>
            <a:ext cx="14554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500" b="1" i="1"/>
              <a:t>Low weight</a:t>
            </a:r>
            <a:endParaRPr lang="en-US" sz="1500" b="1" i="1"/>
          </a:p>
        </p:txBody>
      </p:sp>
      <p:grpSp>
        <p:nvGrpSpPr>
          <p:cNvPr id="32" name="Group 31"/>
          <p:cNvGrpSpPr/>
          <p:nvPr/>
        </p:nvGrpSpPr>
        <p:grpSpPr>
          <a:xfrm>
            <a:off x="8887460" y="3399155"/>
            <a:ext cx="209550" cy="213360"/>
            <a:chOff x="6181" y="5231"/>
            <a:chExt cx="330" cy="336"/>
          </a:xfrm>
        </p:grpSpPr>
        <p:sp>
          <p:nvSpPr>
            <p:cNvPr id="33" name="Oval 32"/>
            <p:cNvSpPr/>
            <p:nvPr/>
          </p:nvSpPr>
          <p:spPr>
            <a:xfrm>
              <a:off x="6181" y="5231"/>
              <a:ext cx="331" cy="3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0"/>
              <a:endCxn id="33" idx="4"/>
            </p:cNvCxnSpPr>
            <p:nvPr/>
          </p:nvCxnSpPr>
          <p:spPr>
            <a:xfrm>
              <a:off x="6347" y="5231"/>
              <a:ext cx="0" cy="33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2"/>
              <a:endCxn id="33" idx="6"/>
            </p:cNvCxnSpPr>
            <p:nvPr/>
          </p:nvCxnSpPr>
          <p:spPr>
            <a:xfrm>
              <a:off x="6181" y="5400"/>
              <a:ext cx="3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Elbow Connector 35"/>
          <p:cNvCxnSpPr>
            <a:stCxn id="18" idx="2"/>
          </p:cNvCxnSpPr>
          <p:nvPr/>
        </p:nvCxnSpPr>
        <p:spPr>
          <a:xfrm rot="5400000" flipV="1">
            <a:off x="8016240" y="2635250"/>
            <a:ext cx="385445" cy="13569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9" idx="2"/>
          </p:cNvCxnSpPr>
          <p:nvPr/>
        </p:nvCxnSpPr>
        <p:spPr>
          <a:xfrm rot="5400000">
            <a:off x="9585008" y="2633028"/>
            <a:ext cx="386080" cy="13608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6047740" y="2407285"/>
            <a:ext cx="1377315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Predicted scores</a:t>
            </a:r>
            <a:endParaRPr lang="en-US" sz="1150" b="1" i="1"/>
          </a:p>
        </p:txBody>
      </p:sp>
      <p:sp>
        <p:nvSpPr>
          <p:cNvPr id="42" name="Text Box 41"/>
          <p:cNvSpPr txBox="1"/>
          <p:nvPr/>
        </p:nvSpPr>
        <p:spPr>
          <a:xfrm>
            <a:off x="7504430" y="3613785"/>
            <a:ext cx="1377315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Averaged scores</a:t>
            </a:r>
            <a:endParaRPr lang="en-US" sz="1150" b="1" i="1"/>
          </a:p>
        </p:txBody>
      </p:sp>
      <p:sp>
        <p:nvSpPr>
          <p:cNvPr id="57" name="Text Box 56"/>
          <p:cNvSpPr txBox="1"/>
          <p:nvPr/>
        </p:nvSpPr>
        <p:spPr>
          <a:xfrm>
            <a:off x="8404225" y="8255"/>
            <a:ext cx="1179830" cy="26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" b="1" i="1"/>
              <a:t>Target image</a:t>
            </a:r>
            <a:endParaRPr lang="en-US" sz="1150" b="1" i="1"/>
          </a:p>
        </p:txBody>
      </p:sp>
      <p:graphicFrame>
        <p:nvGraphicFramePr>
          <p:cNvPr id="58" name="Table 57"/>
          <p:cNvGraphicFramePr/>
          <p:nvPr/>
        </p:nvGraphicFramePr>
        <p:xfrm>
          <a:off x="8351520" y="2685415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0.4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0.2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/>
          <p:nvPr/>
        </p:nvGraphicFramePr>
        <p:xfrm>
          <a:off x="9815195" y="2685415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0.4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0.3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rgbClr val="C00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/>
          <p:nvPr/>
        </p:nvGraphicFramePr>
        <p:xfrm>
          <a:off x="8354695" y="3884930"/>
          <a:ext cx="1285875" cy="434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/>
                <a:gridCol w="428625"/>
                <a:gridCol w="428625"/>
              </a:tblGrid>
              <a:tr h="4349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0.3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500">
                          <a:ln>
                            <a:noFill/>
                          </a:ln>
                          <a:sym typeface="+mn-ea"/>
                        </a:rPr>
                        <a:t>0.3</a:t>
                      </a:r>
                      <a:endParaRPr lang="en-US" sz="1500">
                        <a:ln>
                          <a:noFill/>
                        </a:ln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18415" marR="18415" vert="horz" anchor="ctr" anchorCtr="0">
                    <a:solidFill>
                      <a:schemeClr val="accent6"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3" name="Straight Arrow Connector 72"/>
          <p:cNvCxnSpPr/>
          <p:nvPr/>
        </p:nvCxnSpPr>
        <p:spPr>
          <a:xfrm rot="5400000">
            <a:off x="8856345" y="3256280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8862060" y="4455795"/>
            <a:ext cx="2717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9089390" y="4590415"/>
            <a:ext cx="17367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500" b="1" i="1"/>
              <a:t>High Uncertainty</a:t>
            </a:r>
            <a:endParaRPr lang="en-US" sz="1500" b="1" i="1"/>
          </a:p>
        </p:txBody>
      </p:sp>
      <p:sp>
        <p:nvSpPr>
          <p:cNvPr id="80" name="Down Arrow 79"/>
          <p:cNvSpPr/>
          <p:nvPr/>
        </p:nvSpPr>
        <p:spPr>
          <a:xfrm>
            <a:off x="8877935" y="5012690"/>
            <a:ext cx="233680" cy="461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8" name="Picture 87" descr="/home/mlitrico/Scrivania/Research/Learning from Noisy Labels/Preliminary_experiments/diffusion_model_domain_adaptation/data/domainnet/real/bird/real_032_000023.jpgreal_032_000023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631555" y="1541145"/>
            <a:ext cx="731520" cy="731520"/>
          </a:xfrm>
          <a:prstGeom prst="rect">
            <a:avLst/>
          </a:prstGeom>
        </p:spPr>
      </p:pic>
      <p:pic>
        <p:nvPicPr>
          <p:cNvPr id="93" name="Picture 92" descr="/home/mlitrico/Scrivania/Research/Learning from Noisy Labels/Preliminary_experiments/diffusion_model_domain_adaptation/data/domainnet/real/dog/real_092_000776.jpgreal_092_000776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0092690" y="1541145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Presentation</Application>
  <PresentationFormat>Widescreen</PresentationFormat>
  <Paragraphs>470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Trebuchet MS</vt:lpstr>
      <vt:lpstr>Microsoft YaHei</vt:lpstr>
      <vt:lpstr>Droid Sans Fallback</vt:lpstr>
      <vt:lpstr>Arial Unicode MS</vt:lpstr>
      <vt:lpstr>Calibri Light</vt:lpstr>
      <vt:lpstr>OpenSymbol</vt:lpstr>
      <vt:lpstr>Tema di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mlitrico</cp:lastModifiedBy>
  <cp:revision>41</cp:revision>
  <dcterms:created xsi:type="dcterms:W3CDTF">2022-10-28T15:31:35Z</dcterms:created>
  <dcterms:modified xsi:type="dcterms:W3CDTF">2022-10-28T15:31:35Z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