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342" r:id="rId2"/>
    <p:sldId id="343" r:id="rId3"/>
    <p:sldId id="344" r:id="rId4"/>
    <p:sldId id="345" r:id="rId5"/>
    <p:sldId id="346" r:id="rId6"/>
    <p:sldId id="348" r:id="rId7"/>
    <p:sldId id="275" r:id="rId8"/>
    <p:sldId id="279" r:id="rId9"/>
    <p:sldId id="278" r:id="rId10"/>
    <p:sldId id="280" r:id="rId11"/>
    <p:sldId id="281" r:id="rId12"/>
    <p:sldId id="283" r:id="rId13"/>
    <p:sldId id="284" r:id="rId14"/>
    <p:sldId id="285" r:id="rId15"/>
    <p:sldId id="286" r:id="rId16"/>
    <p:sldId id="264" r:id="rId17"/>
    <p:sldId id="349" r:id="rId18"/>
    <p:sldId id="350" r:id="rId19"/>
    <p:sldId id="351" r:id="rId20"/>
    <p:sldId id="352" r:id="rId21"/>
    <p:sldId id="356" r:id="rId22"/>
    <p:sldId id="353" r:id="rId23"/>
    <p:sldId id="354" r:id="rId24"/>
    <p:sldId id="355" r:id="rId25"/>
    <p:sldId id="357" r:id="rId26"/>
    <p:sldId id="358" r:id="rId27"/>
    <p:sldId id="359" r:id="rId28"/>
    <p:sldId id="36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gelis hristidis" initials="vh" lastIdx="2" clrIdx="0">
    <p:extLst>
      <p:ext uri="{19B8F6BF-5375-455C-9EA6-DF929625EA0E}">
        <p15:presenceInfo xmlns:p15="http://schemas.microsoft.com/office/powerpoint/2012/main" userId="4f311c13892de8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37"/>
    <p:restoredTop sz="94541"/>
  </p:normalViewPr>
  <p:slideViewPr>
    <p:cSldViewPr snapToGrid="0" snapToObjects="1">
      <p:cViewPr varScale="1">
        <p:scale>
          <a:sx n="124" d="100"/>
          <a:sy n="124" d="100"/>
        </p:scale>
        <p:origin x="7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06T13:13:28.149" idx="2">
    <p:pos x="457" y="2273"/>
    <p:text>One hot encoding technique is used to encode categorical integer features using a one-hot aka one-of-K scheme.
Suppose you have ‘color’ feature which can take values ‘green’, ‘red’, and ‘blue’. One hot encoding will convert this ‘color’ feature to three features, namely, ‘is_green’, ‘is_red’, and ‘is_blue’ which all are binary.</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3B87A-424E-AC4B-A9B5-E47EC1085409}" type="datetimeFigureOut">
              <a:rPr lang="en-US" smtClean="0"/>
              <a:t>2/25/19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9070A-BA56-B646-B864-94715E888C66}" type="slidenum">
              <a:rPr lang="en-US" smtClean="0"/>
              <a:t>‹#›</a:t>
            </a:fld>
            <a:endParaRPr lang="en-US"/>
          </a:p>
        </p:txBody>
      </p:sp>
    </p:spTree>
    <p:extLst>
      <p:ext uri="{BB962C8B-B14F-4D97-AF65-F5344CB8AC3E}">
        <p14:creationId xmlns:p14="http://schemas.microsoft.com/office/powerpoint/2010/main" val="2043125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W</a:t>
            </a:r>
            <a:r>
              <a:rPr lang="en-US" baseline="0" dirty="0"/>
              <a:t> contains input word vectors.</a:t>
            </a:r>
          </a:p>
          <a:p>
            <a:r>
              <a:rPr lang="en-US" baseline="0" dirty="0"/>
              <a:t>W’ contains output word vectors.</a:t>
            </a:r>
          </a:p>
          <a:p>
            <a:endParaRPr lang="en-US" baseline="0" dirty="0"/>
          </a:p>
          <a:p>
            <a:r>
              <a:rPr lang="en-US" baseline="0" dirty="0"/>
              <a:t>We can consider either W or W’ as the word’s representation. Or even take the average.</a:t>
            </a:r>
            <a:endParaRPr lang="en-US" dirty="0"/>
          </a:p>
        </p:txBody>
      </p:sp>
      <p:sp>
        <p:nvSpPr>
          <p:cNvPr id="4" name="Slide Number Placeholder 3"/>
          <p:cNvSpPr>
            <a:spLocks noGrp="1"/>
          </p:cNvSpPr>
          <p:nvPr>
            <p:ph type="sldNum" sz="quarter" idx="10"/>
          </p:nvPr>
        </p:nvSpPr>
        <p:spPr/>
        <p:txBody>
          <a:bodyPr/>
          <a:lstStyle/>
          <a:p>
            <a:fld id="{5DE69103-2D17-4832-98EE-51E176497DD9}" type="slidenum">
              <a:rPr lang="en-US" smtClean="0"/>
              <a:t>14</a:t>
            </a:fld>
            <a:endParaRPr lang="en-US"/>
          </a:p>
        </p:txBody>
      </p:sp>
    </p:spTree>
    <p:extLst>
      <p:ext uri="{BB962C8B-B14F-4D97-AF65-F5344CB8AC3E}">
        <p14:creationId xmlns:p14="http://schemas.microsoft.com/office/powerpoint/2010/main" val="232603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E69103-2D17-4832-98EE-51E176497DD9}" type="slidenum">
              <a:rPr lang="en-US"/>
              <a:t>16</a:t>
            </a:fld>
            <a:endParaRPr lang="en-US"/>
          </a:p>
        </p:txBody>
      </p:sp>
    </p:spTree>
    <p:extLst>
      <p:ext uri="{BB962C8B-B14F-4D97-AF65-F5344CB8AC3E}">
        <p14:creationId xmlns:p14="http://schemas.microsoft.com/office/powerpoint/2010/main" val="3737356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D102AB-6FE8-6942-86FE-BF793F94F847}" type="datetimeFigureOut">
              <a:rPr lang="en-US" smtClean="0"/>
              <a:t>2/25/19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7CAD7-1780-3845-8F49-D4C298276CD0}" type="slidenum">
              <a:rPr lang="en-US" smtClean="0"/>
              <a:t>‹#›</a:t>
            </a:fld>
            <a:endParaRPr lang="en-US"/>
          </a:p>
        </p:txBody>
      </p:sp>
      <p:pic>
        <p:nvPicPr>
          <p:cNvPr id="7" name="Picture 6">
            <a:extLst>
              <a:ext uri="{FF2B5EF4-FFF2-40B4-BE49-F238E27FC236}">
                <a16:creationId xmlns:a16="http://schemas.microsoft.com/office/drawing/2014/main" id="{092B3093-13D3-E642-B140-57D60B326F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5486" y="3464244"/>
            <a:ext cx="5573028" cy="45719"/>
          </a:xfrm>
          <a:prstGeom prst="rect">
            <a:avLst/>
          </a:prstGeom>
        </p:spPr>
      </p:pic>
    </p:spTree>
    <p:extLst>
      <p:ext uri="{BB962C8B-B14F-4D97-AF65-F5344CB8AC3E}">
        <p14:creationId xmlns:p14="http://schemas.microsoft.com/office/powerpoint/2010/main" val="86503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102AB-6FE8-6942-86FE-BF793F94F847}" type="datetimeFigureOut">
              <a:rPr lang="en-US" smtClean="0"/>
              <a:t>2/25/19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7CAD7-1780-3845-8F49-D4C298276CD0}" type="slidenum">
              <a:rPr lang="en-US" smtClean="0"/>
              <a:t>‹#›</a:t>
            </a:fld>
            <a:endParaRPr lang="en-US"/>
          </a:p>
        </p:txBody>
      </p:sp>
    </p:spTree>
    <p:extLst>
      <p:ext uri="{BB962C8B-B14F-4D97-AF65-F5344CB8AC3E}">
        <p14:creationId xmlns:p14="http://schemas.microsoft.com/office/powerpoint/2010/main" val="78016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102AB-6FE8-6942-86FE-BF793F94F847}" type="datetimeFigureOut">
              <a:rPr lang="en-US" smtClean="0"/>
              <a:t>2/25/19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7CAD7-1780-3845-8F49-D4C298276CD0}" type="slidenum">
              <a:rPr lang="en-US" smtClean="0"/>
              <a:t>‹#›</a:t>
            </a:fld>
            <a:endParaRPr lang="en-US"/>
          </a:p>
        </p:txBody>
      </p:sp>
    </p:spTree>
    <p:extLst>
      <p:ext uri="{BB962C8B-B14F-4D97-AF65-F5344CB8AC3E}">
        <p14:creationId xmlns:p14="http://schemas.microsoft.com/office/powerpoint/2010/main" val="347735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102AB-6FE8-6942-86FE-BF793F94F847}" type="datetimeFigureOut">
              <a:rPr lang="en-US" smtClean="0"/>
              <a:t>2/25/19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7CAD7-1780-3845-8F49-D4C298276CD0}" type="slidenum">
              <a:rPr lang="en-US" smtClean="0"/>
              <a:t>‹#›</a:t>
            </a:fld>
            <a:endParaRPr lang="en-US" dirty="0"/>
          </a:p>
        </p:txBody>
      </p:sp>
      <p:pic>
        <p:nvPicPr>
          <p:cNvPr id="7" name="Picture 6">
            <a:extLst>
              <a:ext uri="{FF2B5EF4-FFF2-40B4-BE49-F238E27FC236}">
                <a16:creationId xmlns:a16="http://schemas.microsoft.com/office/drawing/2014/main" id="{14144258-6E97-EF42-ACA2-12F071B921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650" y="1667353"/>
            <a:ext cx="5573028" cy="45719"/>
          </a:xfrm>
          <a:prstGeom prst="rect">
            <a:avLst/>
          </a:prstGeom>
        </p:spPr>
      </p:pic>
    </p:spTree>
    <p:extLst>
      <p:ext uri="{BB962C8B-B14F-4D97-AF65-F5344CB8AC3E}">
        <p14:creationId xmlns:p14="http://schemas.microsoft.com/office/powerpoint/2010/main" val="303982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D102AB-6FE8-6942-86FE-BF793F94F847}" type="datetimeFigureOut">
              <a:rPr lang="en-US" smtClean="0"/>
              <a:t>2/25/19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7CAD7-1780-3845-8F49-D4C298276CD0}" type="slidenum">
              <a:rPr lang="en-US" smtClean="0"/>
              <a:t>‹#›</a:t>
            </a:fld>
            <a:endParaRPr lang="en-US"/>
          </a:p>
        </p:txBody>
      </p:sp>
      <p:pic>
        <p:nvPicPr>
          <p:cNvPr id="7" name="Picture 6">
            <a:extLst>
              <a:ext uri="{FF2B5EF4-FFF2-40B4-BE49-F238E27FC236}">
                <a16:creationId xmlns:a16="http://schemas.microsoft.com/office/drawing/2014/main" id="{F842A7D3-69AD-844D-938C-4A5A5509D7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0724" y="4530251"/>
            <a:ext cx="5573028" cy="45719"/>
          </a:xfrm>
          <a:prstGeom prst="rect">
            <a:avLst/>
          </a:prstGeom>
        </p:spPr>
      </p:pic>
    </p:spTree>
    <p:extLst>
      <p:ext uri="{BB962C8B-B14F-4D97-AF65-F5344CB8AC3E}">
        <p14:creationId xmlns:p14="http://schemas.microsoft.com/office/powerpoint/2010/main" val="421881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D102AB-6FE8-6942-86FE-BF793F94F847}" type="datetimeFigureOut">
              <a:rPr lang="en-US" smtClean="0"/>
              <a:t>2/25/19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7CAD7-1780-3845-8F49-D4C298276CD0}" type="slidenum">
              <a:rPr lang="en-US" smtClean="0"/>
              <a:t>‹#›</a:t>
            </a:fld>
            <a:endParaRPr lang="en-US"/>
          </a:p>
        </p:txBody>
      </p:sp>
      <p:pic>
        <p:nvPicPr>
          <p:cNvPr id="8" name="Picture 7">
            <a:extLst>
              <a:ext uri="{FF2B5EF4-FFF2-40B4-BE49-F238E27FC236}">
                <a16:creationId xmlns:a16="http://schemas.microsoft.com/office/drawing/2014/main" id="{F2096454-F65B-7141-ACA9-87F4BA16DB7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650" y="1646237"/>
            <a:ext cx="5573028" cy="45719"/>
          </a:xfrm>
          <a:prstGeom prst="rect">
            <a:avLst/>
          </a:prstGeom>
        </p:spPr>
      </p:pic>
    </p:spTree>
    <p:extLst>
      <p:ext uri="{BB962C8B-B14F-4D97-AF65-F5344CB8AC3E}">
        <p14:creationId xmlns:p14="http://schemas.microsoft.com/office/powerpoint/2010/main" val="860335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D102AB-6FE8-6942-86FE-BF793F94F847}" type="datetimeFigureOut">
              <a:rPr lang="en-US" smtClean="0"/>
              <a:t>2/25/19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A7CAD7-1780-3845-8F49-D4C298276CD0}" type="slidenum">
              <a:rPr lang="en-US" smtClean="0"/>
              <a:t>‹#›</a:t>
            </a:fld>
            <a:endParaRPr lang="en-US"/>
          </a:p>
        </p:txBody>
      </p:sp>
      <p:pic>
        <p:nvPicPr>
          <p:cNvPr id="10" name="Picture 9">
            <a:extLst>
              <a:ext uri="{FF2B5EF4-FFF2-40B4-BE49-F238E27FC236}">
                <a16:creationId xmlns:a16="http://schemas.microsoft.com/office/drawing/2014/main" id="{82A9F5E1-A0C2-DA4A-B943-7410804A87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650" y="1625205"/>
            <a:ext cx="5573028" cy="45719"/>
          </a:xfrm>
          <a:prstGeom prst="rect">
            <a:avLst/>
          </a:prstGeom>
        </p:spPr>
      </p:pic>
    </p:spTree>
    <p:extLst>
      <p:ext uri="{BB962C8B-B14F-4D97-AF65-F5344CB8AC3E}">
        <p14:creationId xmlns:p14="http://schemas.microsoft.com/office/powerpoint/2010/main" val="233607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D102AB-6FE8-6942-86FE-BF793F94F847}" type="datetimeFigureOut">
              <a:rPr lang="en-US" smtClean="0"/>
              <a:t>2/25/19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A7CAD7-1780-3845-8F49-D4C298276CD0}" type="slidenum">
              <a:rPr lang="en-US" smtClean="0"/>
              <a:t>‹#›</a:t>
            </a:fld>
            <a:endParaRPr lang="en-US"/>
          </a:p>
        </p:txBody>
      </p:sp>
      <p:pic>
        <p:nvPicPr>
          <p:cNvPr id="6" name="Picture 5">
            <a:extLst>
              <a:ext uri="{FF2B5EF4-FFF2-40B4-BE49-F238E27FC236}">
                <a16:creationId xmlns:a16="http://schemas.microsoft.com/office/drawing/2014/main" id="{02272717-A41F-0E45-AC98-EC02EB8D8B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650" y="1644970"/>
            <a:ext cx="5573028" cy="45719"/>
          </a:xfrm>
          <a:prstGeom prst="rect">
            <a:avLst/>
          </a:prstGeom>
        </p:spPr>
      </p:pic>
    </p:spTree>
    <p:extLst>
      <p:ext uri="{BB962C8B-B14F-4D97-AF65-F5344CB8AC3E}">
        <p14:creationId xmlns:p14="http://schemas.microsoft.com/office/powerpoint/2010/main" val="28736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102AB-6FE8-6942-86FE-BF793F94F847}" type="datetimeFigureOut">
              <a:rPr lang="en-US" smtClean="0"/>
              <a:t>2/25/19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A7CAD7-1780-3845-8F49-D4C298276CD0}" type="slidenum">
              <a:rPr lang="en-US" smtClean="0"/>
              <a:t>‹#›</a:t>
            </a:fld>
            <a:endParaRPr lang="en-US"/>
          </a:p>
        </p:txBody>
      </p:sp>
    </p:spTree>
    <p:extLst>
      <p:ext uri="{BB962C8B-B14F-4D97-AF65-F5344CB8AC3E}">
        <p14:creationId xmlns:p14="http://schemas.microsoft.com/office/powerpoint/2010/main" val="60739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102AB-6FE8-6942-86FE-BF793F94F847}" type="datetimeFigureOut">
              <a:rPr lang="en-US" smtClean="0"/>
              <a:t>2/25/19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7CAD7-1780-3845-8F49-D4C298276CD0}" type="slidenum">
              <a:rPr lang="en-US" smtClean="0"/>
              <a:t>‹#›</a:t>
            </a:fld>
            <a:endParaRPr lang="en-US"/>
          </a:p>
        </p:txBody>
      </p:sp>
    </p:spTree>
    <p:extLst>
      <p:ext uri="{BB962C8B-B14F-4D97-AF65-F5344CB8AC3E}">
        <p14:creationId xmlns:p14="http://schemas.microsoft.com/office/powerpoint/2010/main" val="64188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102AB-6FE8-6942-86FE-BF793F94F847}" type="datetimeFigureOut">
              <a:rPr lang="en-US" smtClean="0"/>
              <a:t>2/25/19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7CAD7-1780-3845-8F49-D4C298276CD0}" type="slidenum">
              <a:rPr lang="en-US" smtClean="0"/>
              <a:t>‹#›</a:t>
            </a:fld>
            <a:endParaRPr lang="en-US"/>
          </a:p>
        </p:txBody>
      </p:sp>
    </p:spTree>
    <p:extLst>
      <p:ext uri="{BB962C8B-B14F-4D97-AF65-F5344CB8AC3E}">
        <p14:creationId xmlns:p14="http://schemas.microsoft.com/office/powerpoint/2010/main" val="3426769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102AB-6FE8-6942-86FE-BF793F94F847}" type="datetimeFigureOut">
              <a:rPr lang="en-US" smtClean="0"/>
              <a:t>2/25/19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7CAD7-1780-3845-8F49-D4C298276CD0}" type="slidenum">
              <a:rPr lang="en-US" smtClean="0"/>
              <a:t>‹#›</a:t>
            </a:fld>
            <a:endParaRPr lang="en-US"/>
          </a:p>
        </p:txBody>
      </p:sp>
      <p:pic>
        <p:nvPicPr>
          <p:cNvPr id="9" name="Picture 8">
            <a:extLst>
              <a:ext uri="{FF2B5EF4-FFF2-40B4-BE49-F238E27FC236}">
                <a16:creationId xmlns:a16="http://schemas.microsoft.com/office/drawing/2014/main" id="{A6644EE1-FA31-EF49-9713-7D49E184EBA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07705" y="6420582"/>
            <a:ext cx="1007645" cy="300894"/>
          </a:xfrm>
          <a:prstGeom prst="rect">
            <a:avLst/>
          </a:prstGeom>
        </p:spPr>
      </p:pic>
    </p:spTree>
    <p:extLst>
      <p:ext uri="{BB962C8B-B14F-4D97-AF65-F5344CB8AC3E}">
        <p14:creationId xmlns:p14="http://schemas.microsoft.com/office/powerpoint/2010/main" val="24516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60.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70.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nlp.stanford.edu/~lmthang/data/papers/conll13_morpho.pdf"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ai.stanford.edu/~wzou/emnlp2013_ZouSocherCerManning.pdf"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228D-51E2-9F4F-913D-44681D40D591}"/>
              </a:ext>
            </a:extLst>
          </p:cNvPr>
          <p:cNvSpPr>
            <a:spLocks noGrp="1"/>
          </p:cNvSpPr>
          <p:nvPr>
            <p:ph type="title"/>
          </p:nvPr>
        </p:nvSpPr>
        <p:spPr/>
        <p:txBody>
          <a:bodyPr/>
          <a:lstStyle/>
          <a:p>
            <a:r>
              <a:rPr lang="en-US" dirty="0"/>
              <a:t>Word embeddings (continued)</a:t>
            </a:r>
          </a:p>
        </p:txBody>
      </p:sp>
      <p:sp>
        <p:nvSpPr>
          <p:cNvPr id="3" name="Content Placeholder 2">
            <a:extLst>
              <a:ext uri="{FF2B5EF4-FFF2-40B4-BE49-F238E27FC236}">
                <a16:creationId xmlns:a16="http://schemas.microsoft.com/office/drawing/2014/main" id="{87209569-FE95-E24D-925C-7D34C9BEBD23}"/>
              </a:ext>
            </a:extLst>
          </p:cNvPr>
          <p:cNvSpPr>
            <a:spLocks noGrp="1"/>
          </p:cNvSpPr>
          <p:nvPr>
            <p:ph idx="1"/>
          </p:nvPr>
        </p:nvSpPr>
        <p:spPr/>
        <p:txBody>
          <a:bodyPr>
            <a:normAutofit/>
          </a:bodyPr>
          <a:lstStyle/>
          <a:p>
            <a:r>
              <a:rPr lang="en-US" b="1" dirty="0"/>
              <a:t>Idea:  </a:t>
            </a:r>
            <a:r>
              <a:rPr lang="en-US" dirty="0"/>
              <a:t>learn an embedding from words into vectors</a:t>
            </a:r>
          </a:p>
          <a:p>
            <a:endParaRPr lang="en-US" dirty="0"/>
          </a:p>
          <a:p>
            <a:r>
              <a:rPr lang="en-US" dirty="0"/>
              <a:t>Need to have a function W(word) that returns a vector encoding that word.  </a:t>
            </a:r>
          </a:p>
          <a:p>
            <a:endParaRPr lang="en-US" dirty="0"/>
          </a:p>
          <a:p>
            <a:pPr lvl="1"/>
            <a:endParaRPr lang="en-US" dirty="0"/>
          </a:p>
        </p:txBody>
      </p:sp>
    </p:spTree>
    <p:extLst>
      <p:ext uri="{BB962C8B-B14F-4D97-AF65-F5344CB8AC3E}">
        <p14:creationId xmlns:p14="http://schemas.microsoft.com/office/powerpoint/2010/main" val="2660704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10</a:t>
            </a:fld>
            <a:endParaRPr lang="en-US" dirty="0"/>
          </a:p>
        </p:txBody>
      </p:sp>
      <p:grpSp>
        <p:nvGrpSpPr>
          <p:cNvPr id="20" name="Group 19"/>
          <p:cNvGrpSpPr/>
          <p:nvPr/>
        </p:nvGrpSpPr>
        <p:grpSpPr>
          <a:xfrm>
            <a:off x="1836685" y="1781204"/>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836686" y="39319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428632" y="2445091"/>
            <a:ext cx="395108" cy="300082"/>
          </a:xfrm>
          <a:prstGeom prst="rect">
            <a:avLst/>
          </a:prstGeom>
          <a:noFill/>
        </p:spPr>
        <p:txBody>
          <a:bodyPr wrap="none" rtlCol="0">
            <a:spAutoFit/>
          </a:bodyPr>
          <a:lstStyle/>
          <a:p>
            <a:r>
              <a:rPr lang="en-US" sz="1350" dirty="0" err="1"/>
              <a:t>x</a:t>
            </a:r>
            <a:r>
              <a:rPr lang="en-US" sz="1350" baseline="-25000" dirty="0" err="1"/>
              <a:t>cat</a:t>
            </a:r>
            <a:endParaRPr lang="en-US" sz="1350" dirty="0"/>
          </a:p>
        </p:txBody>
      </p:sp>
      <p:sp>
        <p:nvSpPr>
          <p:cNvPr id="33" name="TextBox 32"/>
          <p:cNvSpPr txBox="1"/>
          <p:nvPr/>
        </p:nvSpPr>
        <p:spPr>
          <a:xfrm>
            <a:off x="1428632" y="4645195"/>
            <a:ext cx="377155" cy="300082"/>
          </a:xfrm>
          <a:prstGeom prst="rect">
            <a:avLst/>
          </a:prstGeom>
          <a:noFill/>
        </p:spPr>
        <p:txBody>
          <a:bodyPr wrap="none" rtlCol="0">
            <a:spAutoFit/>
          </a:bodyPr>
          <a:lstStyle/>
          <a:p>
            <a:r>
              <a:rPr lang="en-US" sz="1350" dirty="0" err="1"/>
              <a:t>x</a:t>
            </a:r>
            <a:r>
              <a:rPr lang="en-US" sz="1350" baseline="-25000" dirty="0" err="1"/>
              <a:t>on</a:t>
            </a:r>
            <a:endParaRPr lang="en-US" sz="1350" dirty="0"/>
          </a:p>
        </p:txBody>
      </p:sp>
      <p:grpSp>
        <p:nvGrpSpPr>
          <p:cNvPr id="46" name="Group 45"/>
          <p:cNvGrpSpPr/>
          <p:nvPr/>
        </p:nvGrpSpPr>
        <p:grpSpPr>
          <a:xfrm>
            <a:off x="4433456" y="31430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7035092" y="2851052"/>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491859" y="14039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2043854" y="17812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043854" y="31401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37561" y="35623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043854" y="42239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081434" y="4582242"/>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7464151" y="3588853"/>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4639196" y="28501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39196" y="42129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23543" y="2415558"/>
            <a:ext cx="1072217" cy="300082"/>
          </a:xfrm>
          <a:prstGeom prst="rect">
            <a:avLst/>
          </a:prstGeom>
          <a:noFill/>
        </p:spPr>
        <p:txBody>
          <a:bodyPr wrap="none" rtlCol="0">
            <a:spAutoFit/>
          </a:bodyPr>
          <a:lstStyle/>
          <a:p>
            <a:r>
              <a:rPr lang="en-US" sz="1350" dirty="0"/>
              <a:t>Output layer</a:t>
            </a:r>
          </a:p>
        </p:txBody>
      </p:sp>
      <p:sp>
        <p:nvSpPr>
          <p:cNvPr id="74" name="TextBox 73"/>
          <p:cNvSpPr txBox="1"/>
          <p:nvPr/>
        </p:nvSpPr>
        <p:spPr>
          <a:xfrm>
            <a:off x="1197200" y="3321391"/>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1197200" y="5447581"/>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4271741" y="4845890"/>
            <a:ext cx="619080" cy="300082"/>
          </a:xfrm>
          <a:prstGeom prst="rect">
            <a:avLst/>
          </a:prstGeom>
          <a:noFill/>
        </p:spPr>
        <p:txBody>
          <a:bodyPr wrap="none" rtlCol="0">
            <a:spAutoFit/>
          </a:bodyPr>
          <a:lstStyle/>
          <a:p>
            <a:r>
              <a:rPr lang="en-US" sz="1350" dirty="0"/>
              <a:t>N-dim</a:t>
            </a:r>
          </a:p>
        </p:txBody>
      </p:sp>
      <p:sp>
        <p:nvSpPr>
          <p:cNvPr id="80" name="TextBox 79"/>
          <p:cNvSpPr txBox="1"/>
          <p:nvPr/>
        </p:nvSpPr>
        <p:spPr>
          <a:xfrm>
            <a:off x="7356958" y="4400003"/>
            <a:ext cx="604653" cy="300082"/>
          </a:xfrm>
          <a:prstGeom prst="rect">
            <a:avLst/>
          </a:prstGeom>
          <a:noFill/>
        </p:spPr>
        <p:txBody>
          <a:bodyPr wrap="none" rtlCol="0">
            <a:spAutoFit/>
          </a:bodyPr>
          <a:lstStyle/>
          <a:p>
            <a:r>
              <a:rPr lang="en-US" sz="1350" dirty="0"/>
              <a:t>V-dim</a:t>
            </a:r>
          </a:p>
        </p:txBody>
      </p:sp>
      <mc:AlternateContent xmlns:mc="http://schemas.openxmlformats.org/markup-compatibility/2006" xmlns:a14="http://schemas.microsoft.com/office/drawing/2010/main">
        <mc:Choice Requires="a14">
          <p:sp>
            <p:nvSpPr>
              <p:cNvPr id="98" name="TextBox 97"/>
              <p:cNvSpPr txBox="1"/>
              <p:nvPr/>
            </p:nvSpPr>
            <p:spPr>
              <a:xfrm rot="1413182">
                <a:off x="2030402" y="2789620"/>
                <a:ext cx="2504916"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𝑐𝑎𝑡</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𝑐𝑎𝑡</m:t>
                          </m:r>
                        </m:sub>
                      </m:sSub>
                    </m:oMath>
                  </m:oMathPara>
                </a14:m>
                <a:endParaRPr lang="en-US" sz="2100" dirty="0"/>
              </a:p>
            </p:txBody>
          </p:sp>
        </mc:Choice>
        <mc:Fallback xmlns="">
          <p:sp>
            <p:nvSpPr>
              <p:cNvPr id="98" name="TextBox 97"/>
              <p:cNvSpPr txBox="1">
                <a:spLocks noRot="1" noChangeAspect="1" noMove="1" noResize="1" noEditPoints="1" noAdjustHandles="1" noChangeArrowheads="1" noChangeShapeType="1" noTextEdit="1"/>
              </p:cNvSpPr>
              <p:nvPr/>
            </p:nvSpPr>
            <p:spPr>
              <a:xfrm rot="1413182">
                <a:off x="2030402" y="2789620"/>
                <a:ext cx="2504916" cy="4220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rot="19631347">
                <a:off x="2133570" y="4232326"/>
                <a:ext cx="2356479"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𝑜𝑛</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𝑜𝑛</m:t>
                          </m:r>
                        </m:sub>
                      </m:sSub>
                    </m:oMath>
                  </m:oMathPara>
                </a14:m>
                <a:endParaRPr lang="en-US" sz="2100" dirty="0"/>
              </a:p>
            </p:txBody>
          </p:sp>
        </mc:Choice>
        <mc:Fallback xmlns="">
          <p:sp>
            <p:nvSpPr>
              <p:cNvPr id="99" name="TextBox 98"/>
              <p:cNvSpPr txBox="1">
                <a:spLocks noRot="1" noChangeAspect="1" noMove="1" noResize="1" noEditPoints="1" noAdjustHandles="1" noChangeArrowheads="1" noChangeShapeType="1" noTextEdit="1"/>
              </p:cNvSpPr>
              <p:nvPr/>
            </p:nvSpPr>
            <p:spPr>
              <a:xfrm rot="19631347">
                <a:off x="2133570" y="4232326"/>
                <a:ext cx="2356479" cy="422039"/>
              </a:xfrm>
              <a:prstGeom prst="rect">
                <a:avLst/>
              </a:prstGeom>
              <a:blipFill>
                <a:blip r:embed="rId3"/>
                <a:stretch>
                  <a:fillRect/>
                </a:stretch>
              </a:blipFill>
            </p:spPr>
            <p:txBody>
              <a:bodyPr/>
              <a:lstStyle/>
              <a:p>
                <a:r>
                  <a:rPr lang="en-US">
                    <a:noFill/>
                  </a:rPr>
                  <a:t> </a:t>
                </a:r>
              </a:p>
            </p:txBody>
          </p:sp>
        </mc:Fallback>
      </mc:AlternateContent>
      <p:sp>
        <p:nvSpPr>
          <p:cNvPr id="100" name="TextBox 99"/>
          <p:cNvSpPr txBox="1"/>
          <p:nvPr/>
        </p:nvSpPr>
        <p:spPr>
          <a:xfrm>
            <a:off x="3921245" y="3579316"/>
            <a:ext cx="271228" cy="300082"/>
          </a:xfrm>
          <a:prstGeom prst="rect">
            <a:avLst/>
          </a:prstGeom>
          <a:noFill/>
        </p:spPr>
        <p:txBody>
          <a:bodyPr wrap="none" rtlCol="0">
            <a:spAutoFit/>
          </a:bodyPr>
          <a:lstStyle/>
          <a:p>
            <a:r>
              <a:rPr lang="en-US" sz="1350" dirty="0"/>
              <a:t>+</a:t>
            </a:r>
          </a:p>
        </p:txBody>
      </p:sp>
      <mc:AlternateContent xmlns:mc="http://schemas.openxmlformats.org/markup-compatibility/2006" xmlns:a14="http://schemas.microsoft.com/office/drawing/2010/main">
        <mc:Choice Requires="a14">
          <p:sp>
            <p:nvSpPr>
              <p:cNvPr id="101" name="TextBox 100"/>
              <p:cNvSpPr txBox="1"/>
              <p:nvPr/>
            </p:nvSpPr>
            <p:spPr>
              <a:xfrm>
                <a:off x="4573989" y="3476420"/>
                <a:ext cx="1307153" cy="468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𝑣</m:t>
                          </m:r>
                        </m:e>
                      </m:acc>
                      <m:r>
                        <a:rPr lang="en-US" sz="1350" i="1">
                          <a:latin typeface="Cambria Math" panose="02040503050406030204" pitchFamily="18" charset="0"/>
                        </a:rPr>
                        <m:t>=</m:t>
                      </m:r>
                      <m:f>
                        <m:fPr>
                          <m:ctrlPr>
                            <a:rPr lang="en-US" sz="1350" i="1">
                              <a:latin typeface="Cambria Math" panose="02040503050406030204" pitchFamily="18" charset="0"/>
                            </a:rPr>
                          </m:ctrlPr>
                        </m:fPr>
                        <m:num>
                          <m:sSub>
                            <m:sSubPr>
                              <m:ctrlPr>
                                <a:rPr lang="en-US" sz="1350" i="1">
                                  <a:latin typeface="Cambria Math" panose="02040503050406030204" pitchFamily="18" charset="0"/>
                                </a:rPr>
                              </m:ctrlPr>
                            </m:sSubPr>
                            <m:e>
                              <m:r>
                                <a:rPr lang="en-US" sz="1350" i="1">
                                  <a:latin typeface="Cambria Math" panose="02040503050406030204" pitchFamily="18" charset="0"/>
                                </a:rPr>
                                <m:t>𝑣</m:t>
                              </m:r>
                            </m:e>
                            <m:sub>
                              <m:r>
                                <a:rPr lang="en-US" sz="1350" i="1">
                                  <a:latin typeface="Cambria Math" panose="02040503050406030204" pitchFamily="18" charset="0"/>
                                </a:rPr>
                                <m:t>𝑐𝑎𝑡</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𝑣</m:t>
                              </m:r>
                            </m:e>
                            <m:sub>
                              <m:r>
                                <a:rPr lang="en-US" sz="1350" i="1">
                                  <a:latin typeface="Cambria Math" panose="02040503050406030204" pitchFamily="18" charset="0"/>
                                </a:rPr>
                                <m:t>𝑜𝑛</m:t>
                              </m:r>
                            </m:sub>
                          </m:sSub>
                        </m:num>
                        <m:den>
                          <m:r>
                            <a:rPr lang="en-US" sz="1350" i="1">
                              <a:latin typeface="Cambria Math" panose="02040503050406030204" pitchFamily="18" charset="0"/>
                            </a:rPr>
                            <m:t>2</m:t>
                          </m:r>
                        </m:den>
                      </m:f>
                    </m:oMath>
                  </m:oMathPara>
                </a14:m>
                <a:endParaRPr lang="en-US" sz="135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4573989" y="3476420"/>
                <a:ext cx="1307153" cy="468333"/>
              </a:xfrm>
              <a:prstGeom prst="rect">
                <a:avLst/>
              </a:prstGeom>
              <a:blipFill>
                <a:blip r:embed="rId4"/>
                <a:stretch>
                  <a:fillRect b="-2597"/>
                </a:stretch>
              </a:blipFill>
            </p:spPr>
            <p:txBody>
              <a:bodyPr/>
              <a:lstStyle/>
              <a:p>
                <a:r>
                  <a:rPr lang="en-US">
                    <a:noFill/>
                  </a:rPr>
                  <a:t> </a:t>
                </a:r>
              </a:p>
            </p:txBody>
          </p:sp>
        </mc:Fallback>
      </mc:AlternateContent>
      <p:graphicFrame>
        <p:nvGraphicFramePr>
          <p:cNvPr id="2" name="Table 1"/>
          <p:cNvGraphicFramePr>
            <a:graphicFrameLocks noGrp="1"/>
          </p:cNvGraphicFramePr>
          <p:nvPr>
            <p:extLst/>
          </p:nvPr>
        </p:nvGraphicFramePr>
        <p:xfrm>
          <a:off x="2536924" y="1255867"/>
          <a:ext cx="2468880" cy="1234440"/>
        </p:xfrm>
        <a:graphic>
          <a:graphicData uri="http://schemas.openxmlformats.org/drawingml/2006/table">
            <a:tbl>
              <a:tblPr firstRow="1" bandRow="1">
                <a:tableStyleId>{69CF1AB2-1976-4502-BF36-3FF5EA218861}</a:tableStyleId>
              </a:tblPr>
              <a:tblGrid>
                <a:gridCol w="246888">
                  <a:extLst>
                    <a:ext uri="{9D8B030D-6E8A-4147-A177-3AD203B41FA5}">
                      <a16:colId xmlns:a16="http://schemas.microsoft.com/office/drawing/2014/main" val="4253241636"/>
                    </a:ext>
                  </a:extLst>
                </a:gridCol>
                <a:gridCol w="246888">
                  <a:extLst>
                    <a:ext uri="{9D8B030D-6E8A-4147-A177-3AD203B41FA5}">
                      <a16:colId xmlns:a16="http://schemas.microsoft.com/office/drawing/2014/main" val="4278168359"/>
                    </a:ext>
                  </a:extLst>
                </a:gridCol>
                <a:gridCol w="246888">
                  <a:extLst>
                    <a:ext uri="{9D8B030D-6E8A-4147-A177-3AD203B41FA5}">
                      <a16:colId xmlns:a16="http://schemas.microsoft.com/office/drawing/2014/main" val="1775200123"/>
                    </a:ext>
                  </a:extLst>
                </a:gridCol>
                <a:gridCol w="246888">
                  <a:extLst>
                    <a:ext uri="{9D8B030D-6E8A-4147-A177-3AD203B41FA5}">
                      <a16:colId xmlns:a16="http://schemas.microsoft.com/office/drawing/2014/main" val="3058570661"/>
                    </a:ext>
                  </a:extLst>
                </a:gridCol>
                <a:gridCol w="246888">
                  <a:extLst>
                    <a:ext uri="{9D8B030D-6E8A-4147-A177-3AD203B41FA5}">
                      <a16:colId xmlns:a16="http://schemas.microsoft.com/office/drawing/2014/main" val="3635929464"/>
                    </a:ext>
                  </a:extLst>
                </a:gridCol>
                <a:gridCol w="246888">
                  <a:extLst>
                    <a:ext uri="{9D8B030D-6E8A-4147-A177-3AD203B41FA5}">
                      <a16:colId xmlns:a16="http://schemas.microsoft.com/office/drawing/2014/main" val="1060927547"/>
                    </a:ext>
                  </a:extLst>
                </a:gridCol>
                <a:gridCol w="246888">
                  <a:extLst>
                    <a:ext uri="{9D8B030D-6E8A-4147-A177-3AD203B41FA5}">
                      <a16:colId xmlns:a16="http://schemas.microsoft.com/office/drawing/2014/main" val="2648937507"/>
                    </a:ext>
                  </a:extLst>
                </a:gridCol>
                <a:gridCol w="246888">
                  <a:extLst>
                    <a:ext uri="{9D8B030D-6E8A-4147-A177-3AD203B41FA5}">
                      <a16:colId xmlns:a16="http://schemas.microsoft.com/office/drawing/2014/main" val="3865230097"/>
                    </a:ext>
                  </a:extLst>
                </a:gridCol>
                <a:gridCol w="246888">
                  <a:extLst>
                    <a:ext uri="{9D8B030D-6E8A-4147-A177-3AD203B41FA5}">
                      <a16:colId xmlns:a16="http://schemas.microsoft.com/office/drawing/2014/main" val="2604712063"/>
                    </a:ext>
                  </a:extLst>
                </a:gridCol>
                <a:gridCol w="246888">
                  <a:extLst>
                    <a:ext uri="{9D8B030D-6E8A-4147-A177-3AD203B41FA5}">
                      <a16:colId xmlns:a16="http://schemas.microsoft.com/office/drawing/2014/main" val="3797226581"/>
                    </a:ext>
                  </a:extLst>
                </a:gridCol>
              </a:tblGrid>
              <a:tr h="246888">
                <a:tc>
                  <a:txBody>
                    <a:bodyPr/>
                    <a:lstStyle/>
                    <a:p>
                      <a:pPr algn="ctr"/>
                      <a:r>
                        <a:rPr lang="en-US" sz="900" b="0" dirty="0"/>
                        <a:t>0.1</a:t>
                      </a:r>
                    </a:p>
                  </a:txBody>
                  <a:tcPr marL="0" marR="0" marT="0" marB="0" anchor="ctr">
                    <a:solidFill>
                      <a:schemeClr val="bg1"/>
                    </a:solidFill>
                  </a:tcPr>
                </a:tc>
                <a:tc>
                  <a:txBody>
                    <a:bodyPr/>
                    <a:lstStyle/>
                    <a:p>
                      <a:pPr algn="ctr"/>
                      <a:r>
                        <a:rPr lang="en-US" sz="900" b="1" dirty="0">
                          <a:solidFill>
                            <a:srgbClr val="FF0000"/>
                          </a:solidFill>
                        </a:rPr>
                        <a:t>2.4</a:t>
                      </a:r>
                    </a:p>
                  </a:txBody>
                  <a:tcPr marL="0" marR="0" marT="0" marB="0" anchor="ctr">
                    <a:solidFill>
                      <a:schemeClr val="bg1"/>
                    </a:solidFill>
                  </a:tcPr>
                </a:tc>
                <a:tc>
                  <a:txBody>
                    <a:bodyPr/>
                    <a:lstStyle/>
                    <a:p>
                      <a:pPr algn="ctr"/>
                      <a:r>
                        <a:rPr lang="en-US" sz="900" b="0" dirty="0"/>
                        <a:t>1.6</a:t>
                      </a:r>
                    </a:p>
                  </a:txBody>
                  <a:tcPr marL="0" marR="0" marT="0" marB="0" anchor="ctr">
                    <a:solidFill>
                      <a:schemeClr val="bg1"/>
                    </a:solidFill>
                  </a:tcPr>
                </a:tc>
                <a:tc>
                  <a:txBody>
                    <a:bodyPr/>
                    <a:lstStyle/>
                    <a:p>
                      <a:pPr algn="ctr"/>
                      <a:r>
                        <a:rPr lang="en-US" sz="900" b="0" dirty="0"/>
                        <a:t>1.8</a:t>
                      </a:r>
                    </a:p>
                  </a:txBody>
                  <a:tcPr marL="0" marR="0" marT="0" marB="0" anchor="ctr">
                    <a:solidFill>
                      <a:schemeClr val="bg1"/>
                    </a:solidFill>
                  </a:tcPr>
                </a:tc>
                <a:tc>
                  <a:txBody>
                    <a:bodyPr/>
                    <a:lstStyle/>
                    <a:p>
                      <a:pPr algn="ctr"/>
                      <a:r>
                        <a:rPr lang="en-US" sz="900" b="0" dirty="0"/>
                        <a:t>0.5</a:t>
                      </a:r>
                    </a:p>
                  </a:txBody>
                  <a:tcPr marL="0" marR="0" marT="0" marB="0" anchor="ctr">
                    <a:solidFill>
                      <a:schemeClr val="bg1"/>
                    </a:solidFill>
                  </a:tcPr>
                </a:tc>
                <a:tc>
                  <a:txBody>
                    <a:bodyPr/>
                    <a:lstStyle/>
                    <a:p>
                      <a:pPr algn="ctr"/>
                      <a:r>
                        <a:rPr lang="en-US" sz="900" b="0" dirty="0"/>
                        <a:t>0.9</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3.2</a:t>
                      </a:r>
                    </a:p>
                  </a:txBody>
                  <a:tcPr marL="0" marR="0" marT="0" marB="0" anchor="ctr">
                    <a:solidFill>
                      <a:schemeClr val="bg1"/>
                    </a:solidFill>
                  </a:tcPr>
                </a:tc>
                <a:extLst>
                  <a:ext uri="{0D108BD9-81ED-4DB2-BD59-A6C34878D82A}">
                    <a16:rowId xmlns:a16="http://schemas.microsoft.com/office/drawing/2014/main" val="1811048262"/>
                  </a:ext>
                </a:extLst>
              </a:tr>
              <a:tr h="246888">
                <a:tc>
                  <a:txBody>
                    <a:bodyPr/>
                    <a:lstStyle/>
                    <a:p>
                      <a:pPr algn="ctr"/>
                      <a:r>
                        <a:rPr lang="en-US" sz="900" b="0" dirty="0"/>
                        <a:t>0.5</a:t>
                      </a:r>
                    </a:p>
                  </a:txBody>
                  <a:tcPr marL="0" marR="0" marT="0" marB="0" anchor="ctr">
                    <a:solidFill>
                      <a:schemeClr val="bg1"/>
                    </a:solidFill>
                  </a:tcPr>
                </a:tc>
                <a:tc>
                  <a:txBody>
                    <a:bodyPr/>
                    <a:lstStyle/>
                    <a:p>
                      <a:pPr algn="ctr"/>
                      <a:r>
                        <a:rPr lang="en-US" sz="900" b="1" dirty="0">
                          <a:solidFill>
                            <a:srgbClr val="FF0000"/>
                          </a:solidFill>
                        </a:rPr>
                        <a:t>2.6</a:t>
                      </a:r>
                    </a:p>
                  </a:txBody>
                  <a:tcPr marL="0" marR="0" marT="0" marB="0" anchor="ctr">
                    <a:solidFill>
                      <a:schemeClr val="bg1"/>
                    </a:solidFill>
                  </a:tcPr>
                </a:tc>
                <a:tc>
                  <a:txBody>
                    <a:bodyPr/>
                    <a:lstStyle/>
                    <a:p>
                      <a:pPr algn="ctr"/>
                      <a:r>
                        <a:rPr lang="en-US" sz="900" b="0" dirty="0"/>
                        <a:t>1.4</a:t>
                      </a:r>
                    </a:p>
                  </a:txBody>
                  <a:tcPr marL="0" marR="0" marT="0" marB="0" anchor="ctr">
                    <a:solidFill>
                      <a:schemeClr val="bg1"/>
                    </a:solidFill>
                  </a:tcPr>
                </a:tc>
                <a:tc>
                  <a:txBody>
                    <a:bodyPr/>
                    <a:lstStyle/>
                    <a:p>
                      <a:pPr algn="ctr"/>
                      <a:r>
                        <a:rPr lang="en-US" sz="900" b="0" dirty="0"/>
                        <a:t>2.9</a:t>
                      </a:r>
                    </a:p>
                  </a:txBody>
                  <a:tcPr marL="0" marR="0" marT="0" marB="0" anchor="ctr">
                    <a:solidFill>
                      <a:schemeClr val="bg1"/>
                    </a:solidFill>
                  </a:tcPr>
                </a:tc>
                <a:tc>
                  <a:txBody>
                    <a:bodyPr/>
                    <a:lstStyle/>
                    <a:p>
                      <a:pPr algn="ctr"/>
                      <a:r>
                        <a:rPr lang="en-US" sz="900" b="0" dirty="0"/>
                        <a:t>1.5</a:t>
                      </a:r>
                    </a:p>
                  </a:txBody>
                  <a:tcPr marL="0" marR="0" marT="0" marB="0" anchor="ctr">
                    <a:solidFill>
                      <a:schemeClr val="bg1"/>
                    </a:solidFill>
                  </a:tcPr>
                </a:tc>
                <a:tc>
                  <a:txBody>
                    <a:bodyPr/>
                    <a:lstStyle/>
                    <a:p>
                      <a:pPr algn="ctr"/>
                      <a:r>
                        <a:rPr lang="en-US" sz="900" b="0" dirty="0"/>
                        <a:t>3.6</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6.1</a:t>
                      </a:r>
                    </a:p>
                  </a:txBody>
                  <a:tcPr marL="0" marR="0" marT="0" marB="0" anchor="ctr">
                    <a:solidFill>
                      <a:schemeClr val="bg1"/>
                    </a:solidFill>
                  </a:tcPr>
                </a:tc>
                <a:extLst>
                  <a:ext uri="{0D108BD9-81ED-4DB2-BD59-A6C34878D82A}">
                    <a16:rowId xmlns:a16="http://schemas.microsoft.com/office/drawing/2014/main" val="1623160804"/>
                  </a:ext>
                </a:extLst>
              </a:tr>
              <a:tr h="246888">
                <a:tc>
                  <a:txBody>
                    <a:bodyPr/>
                    <a:lstStyle/>
                    <a:p>
                      <a:pPr algn="ctr"/>
                      <a:r>
                        <a:rPr lang="en-US" sz="900" b="0" dirty="0"/>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4268311445"/>
                  </a:ext>
                </a:extLst>
              </a:tr>
              <a:tr h="246888">
                <a:tc>
                  <a:txBody>
                    <a:bodyPr/>
                    <a:lstStyle/>
                    <a:p>
                      <a:pPr algn="ctr"/>
                      <a:r>
                        <a:rPr lang="en-US" sz="900" b="0" dirty="0"/>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3457582356"/>
                  </a:ext>
                </a:extLst>
              </a:tr>
              <a:tr h="246888">
                <a:tc>
                  <a:txBody>
                    <a:bodyPr/>
                    <a:lstStyle/>
                    <a:p>
                      <a:pPr algn="ctr"/>
                      <a:r>
                        <a:rPr lang="en-US" sz="900" b="0" dirty="0"/>
                        <a:t>0.6</a:t>
                      </a:r>
                    </a:p>
                  </a:txBody>
                  <a:tcPr marL="0" marR="0" marT="0" marB="0" anchor="ctr">
                    <a:solidFill>
                      <a:schemeClr val="bg1"/>
                    </a:solidFill>
                  </a:tcPr>
                </a:tc>
                <a:tc>
                  <a:txBody>
                    <a:bodyPr/>
                    <a:lstStyle/>
                    <a:p>
                      <a:pPr algn="ctr"/>
                      <a:r>
                        <a:rPr lang="en-US" sz="900" b="1" dirty="0">
                          <a:solidFill>
                            <a:srgbClr val="FF0000"/>
                          </a:solidFill>
                        </a:rPr>
                        <a:t>1.8</a:t>
                      </a:r>
                    </a:p>
                  </a:txBody>
                  <a:tcPr marL="0" marR="0" marT="0" marB="0" anchor="ctr">
                    <a:solidFill>
                      <a:schemeClr val="bg1"/>
                    </a:solidFill>
                  </a:tcPr>
                </a:tc>
                <a:tc>
                  <a:txBody>
                    <a:bodyPr/>
                    <a:lstStyle/>
                    <a:p>
                      <a:pPr algn="ctr"/>
                      <a:r>
                        <a:rPr lang="en-US" sz="900" b="0" dirty="0"/>
                        <a:t>2.7</a:t>
                      </a:r>
                    </a:p>
                  </a:txBody>
                  <a:tcPr marL="0" marR="0" marT="0" marB="0" anchor="ctr">
                    <a:solidFill>
                      <a:schemeClr val="bg1"/>
                    </a:solidFill>
                  </a:tcPr>
                </a:tc>
                <a:tc>
                  <a:txBody>
                    <a:bodyPr/>
                    <a:lstStyle/>
                    <a:p>
                      <a:pPr algn="ctr"/>
                      <a:r>
                        <a:rPr lang="en-US" sz="900" b="0" dirty="0"/>
                        <a:t>1.9</a:t>
                      </a:r>
                    </a:p>
                  </a:txBody>
                  <a:tcPr marL="0" marR="0" marT="0" marB="0" anchor="ctr">
                    <a:solidFill>
                      <a:schemeClr val="bg1"/>
                    </a:solidFill>
                  </a:tcPr>
                </a:tc>
                <a:tc>
                  <a:txBody>
                    <a:bodyPr/>
                    <a:lstStyle/>
                    <a:p>
                      <a:pPr algn="ctr"/>
                      <a:r>
                        <a:rPr lang="en-US" sz="900" b="0" dirty="0"/>
                        <a:t>2.4</a:t>
                      </a:r>
                    </a:p>
                  </a:txBody>
                  <a:tcPr marL="0" marR="0" marT="0" marB="0" anchor="ctr">
                    <a:solidFill>
                      <a:schemeClr val="bg1"/>
                    </a:solidFill>
                  </a:tcPr>
                </a:tc>
                <a:tc>
                  <a:txBody>
                    <a:bodyPr/>
                    <a:lstStyle/>
                    <a:p>
                      <a:pPr algn="ctr"/>
                      <a:r>
                        <a:rPr lang="en-US" sz="900" b="0" dirty="0"/>
                        <a:t>2.0</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1.2</a:t>
                      </a:r>
                    </a:p>
                  </a:txBody>
                  <a:tcPr marL="0" marR="0" marT="0" marB="0" anchor="ctr">
                    <a:solidFill>
                      <a:schemeClr val="bg1"/>
                    </a:solidFill>
                  </a:tcPr>
                </a:tc>
                <a:extLst>
                  <a:ext uri="{0D108BD9-81ED-4DB2-BD59-A6C34878D82A}">
                    <a16:rowId xmlns:a16="http://schemas.microsoft.com/office/drawing/2014/main" val="633999658"/>
                  </a:ext>
                </a:extLst>
              </a:tr>
            </a:tbl>
          </a:graphicData>
        </a:graphic>
      </p:graphicFrame>
      <mc:AlternateContent xmlns:mc="http://schemas.openxmlformats.org/markup-compatibility/2006" xmlns:a14="http://schemas.microsoft.com/office/drawing/2010/main">
        <mc:Choice Requires="a14">
          <p:sp>
            <p:nvSpPr>
              <p:cNvPr id="157" name="TextBox 156"/>
              <p:cNvSpPr txBox="1"/>
              <p:nvPr/>
            </p:nvSpPr>
            <p:spPr>
              <a:xfrm>
                <a:off x="5053939" y="1734834"/>
                <a:ext cx="346570"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oMath>
                  </m:oMathPara>
                </a14:m>
                <a:endParaRPr lang="en-US" sz="1350" dirty="0"/>
              </a:p>
            </p:txBody>
          </p:sp>
        </mc:Choice>
        <mc:Fallback xmlns="">
          <p:sp>
            <p:nvSpPr>
              <p:cNvPr id="157" name="TextBox 156"/>
              <p:cNvSpPr txBox="1">
                <a:spLocks noRot="1" noChangeAspect="1" noMove="1" noResize="1" noEditPoints="1" noAdjustHandles="1" noChangeArrowheads="1" noChangeShapeType="1" noTextEdit="1"/>
              </p:cNvSpPr>
              <p:nvPr/>
            </p:nvSpPr>
            <p:spPr>
              <a:xfrm>
                <a:off x="5053939" y="1734834"/>
                <a:ext cx="346570" cy="300082"/>
              </a:xfrm>
              <a:prstGeom prst="rect">
                <a:avLst/>
              </a:prstGeom>
              <a:blipFill>
                <a:blip r:embed="rId5"/>
                <a:stretch>
                  <a:fillRect/>
                </a:stretch>
              </a:blipFill>
            </p:spPr>
            <p:txBody>
              <a:bodyPr/>
              <a:lstStyle/>
              <a:p>
                <a:r>
                  <a:rPr lang="en-US">
                    <a:noFill/>
                  </a:rPr>
                  <a:t> </a:t>
                </a:r>
              </a:p>
            </p:txBody>
          </p:sp>
        </mc:Fallback>
      </mc:AlternateContent>
      <p:grpSp>
        <p:nvGrpSpPr>
          <p:cNvPr id="159" name="Group 158"/>
          <p:cNvGrpSpPr/>
          <p:nvPr/>
        </p:nvGrpSpPr>
        <p:grpSpPr>
          <a:xfrm>
            <a:off x="5404082" y="1253174"/>
            <a:ext cx="205740" cy="1783080"/>
            <a:chOff x="1800225" y="419100"/>
            <a:chExt cx="182880" cy="1828800"/>
          </a:xfrm>
        </p:grpSpPr>
        <p:sp>
          <p:nvSpPr>
            <p:cNvPr id="160" name="Rectangle 159"/>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1" name="Rectangle 160"/>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62" name="Rectangle 161"/>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3" name="Rectangle 162"/>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4" name="Rectangle 163"/>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5" name="Rectangle 16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6" name="Rectangle 16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7" name="Rectangle 16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8" name="Rectangle 16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69" name="Rectangle 16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mc:AlternateContent xmlns:mc="http://schemas.openxmlformats.org/markup-compatibility/2006" xmlns:a14="http://schemas.microsoft.com/office/drawing/2010/main">
        <mc:Choice Requires="a14">
          <p:sp>
            <p:nvSpPr>
              <p:cNvPr id="170" name="TextBox 169"/>
              <p:cNvSpPr txBox="1"/>
              <p:nvPr/>
            </p:nvSpPr>
            <p:spPr>
              <a:xfrm>
                <a:off x="3364441" y="843212"/>
                <a:ext cx="3335272"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              ×</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𝑐𝑎𝑡</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𝑐𝑎𝑡</m:t>
                          </m:r>
                        </m:sub>
                      </m:sSub>
                    </m:oMath>
                  </m:oMathPara>
                </a14:m>
                <a:endParaRPr lang="en-US" sz="2100" dirty="0"/>
              </a:p>
            </p:txBody>
          </p:sp>
        </mc:Choice>
        <mc:Fallback xmlns="">
          <p:sp>
            <p:nvSpPr>
              <p:cNvPr id="170" name="TextBox 169"/>
              <p:cNvSpPr txBox="1">
                <a:spLocks noRot="1" noChangeAspect="1" noMove="1" noResize="1" noEditPoints="1" noAdjustHandles="1" noChangeArrowheads="1" noChangeShapeType="1" noTextEdit="1"/>
              </p:cNvSpPr>
              <p:nvPr/>
            </p:nvSpPr>
            <p:spPr>
              <a:xfrm>
                <a:off x="3364441" y="843212"/>
                <a:ext cx="3335272" cy="422039"/>
              </a:xfrm>
              <a:prstGeom prst="rect">
                <a:avLst/>
              </a:prstGeom>
              <a:blipFill>
                <a:blip r:embed="rId6"/>
                <a:stretch>
                  <a:fillRect/>
                </a:stretch>
              </a:blipFill>
            </p:spPr>
            <p:txBody>
              <a:bodyPr/>
              <a:lstStyle/>
              <a:p>
                <a:r>
                  <a:rPr lang="en-US">
                    <a:noFill/>
                  </a:rPr>
                  <a:t> </a:t>
                </a:r>
              </a:p>
            </p:txBody>
          </p:sp>
        </mc:Fallback>
      </mc:AlternateContent>
      <p:graphicFrame>
        <p:nvGraphicFramePr>
          <p:cNvPr id="3" name="Table 2"/>
          <p:cNvGraphicFramePr>
            <a:graphicFrameLocks noGrp="1"/>
          </p:cNvGraphicFramePr>
          <p:nvPr>
            <p:extLst/>
          </p:nvPr>
        </p:nvGraphicFramePr>
        <p:xfrm>
          <a:off x="6114243" y="1257515"/>
          <a:ext cx="246888" cy="1234440"/>
        </p:xfrm>
        <a:graphic>
          <a:graphicData uri="http://schemas.openxmlformats.org/drawingml/2006/table">
            <a:tbl>
              <a:tblPr firstRow="1" bandRow="1">
                <a:tableStyleId>{69CF1AB2-1976-4502-BF36-3FF5EA218861}</a:tableStyleId>
              </a:tblPr>
              <a:tblGrid>
                <a:gridCol w="246888">
                  <a:extLst>
                    <a:ext uri="{9D8B030D-6E8A-4147-A177-3AD203B41FA5}">
                      <a16:colId xmlns:a16="http://schemas.microsoft.com/office/drawing/2014/main" val="4255159121"/>
                    </a:ext>
                  </a:extLst>
                </a:gridCol>
              </a:tblGrid>
              <a:tr h="246888">
                <a:tc>
                  <a:txBody>
                    <a:bodyPr/>
                    <a:lstStyle/>
                    <a:p>
                      <a:pPr algn="ctr"/>
                      <a:r>
                        <a:rPr lang="en-US" sz="900" b="1" dirty="0">
                          <a:solidFill>
                            <a:srgbClr val="FF0000"/>
                          </a:solidFill>
                        </a:rPr>
                        <a:t>2.4</a:t>
                      </a:r>
                    </a:p>
                  </a:txBody>
                  <a:tcPr marL="0" marR="0" marT="0" marB="0" anchor="ctr">
                    <a:solidFill>
                      <a:schemeClr val="bg1"/>
                    </a:solidFill>
                  </a:tcPr>
                </a:tc>
                <a:extLst>
                  <a:ext uri="{0D108BD9-81ED-4DB2-BD59-A6C34878D82A}">
                    <a16:rowId xmlns:a16="http://schemas.microsoft.com/office/drawing/2014/main" val="2404443869"/>
                  </a:ext>
                </a:extLst>
              </a:tr>
              <a:tr h="246888">
                <a:tc>
                  <a:txBody>
                    <a:bodyPr/>
                    <a:lstStyle/>
                    <a:p>
                      <a:pPr algn="ctr"/>
                      <a:r>
                        <a:rPr lang="en-US" sz="900" b="1" dirty="0">
                          <a:solidFill>
                            <a:srgbClr val="FF0000"/>
                          </a:solidFill>
                        </a:rPr>
                        <a:t>2.6</a:t>
                      </a:r>
                    </a:p>
                  </a:txBody>
                  <a:tcPr marL="0" marR="0" marT="0" marB="0" anchor="ctr">
                    <a:solidFill>
                      <a:schemeClr val="bg1"/>
                    </a:solidFill>
                  </a:tcPr>
                </a:tc>
                <a:extLst>
                  <a:ext uri="{0D108BD9-81ED-4DB2-BD59-A6C34878D82A}">
                    <a16:rowId xmlns:a16="http://schemas.microsoft.com/office/drawing/2014/main" val="4045244593"/>
                  </a:ext>
                </a:extLst>
              </a:tr>
              <a:tr h="246888">
                <a:tc>
                  <a:txBody>
                    <a:bodyPr/>
                    <a:lstStyle/>
                    <a:p>
                      <a:pPr algn="ctr"/>
                      <a:r>
                        <a:rPr lang="en-US" sz="900" b="1" dirty="0">
                          <a:solidFill>
                            <a:srgbClr val="FF0000"/>
                          </a:solidFill>
                        </a:rPr>
                        <a:t>…</a:t>
                      </a:r>
                    </a:p>
                  </a:txBody>
                  <a:tcPr marL="0" marR="0" marT="0" marB="0" anchor="ctr">
                    <a:solidFill>
                      <a:schemeClr val="bg1"/>
                    </a:solidFill>
                  </a:tcPr>
                </a:tc>
                <a:extLst>
                  <a:ext uri="{0D108BD9-81ED-4DB2-BD59-A6C34878D82A}">
                    <a16:rowId xmlns:a16="http://schemas.microsoft.com/office/drawing/2014/main" val="2752563613"/>
                  </a:ext>
                </a:extLst>
              </a:tr>
              <a:tr h="246888">
                <a:tc>
                  <a:txBody>
                    <a:bodyPr/>
                    <a:lstStyle/>
                    <a:p>
                      <a:pPr algn="ctr"/>
                      <a:r>
                        <a:rPr lang="en-US" sz="900" b="1" dirty="0">
                          <a:solidFill>
                            <a:srgbClr val="FF0000"/>
                          </a:solidFill>
                        </a:rPr>
                        <a:t>…</a:t>
                      </a:r>
                    </a:p>
                  </a:txBody>
                  <a:tcPr marL="0" marR="0" marT="0" marB="0" anchor="ctr">
                    <a:solidFill>
                      <a:schemeClr val="bg1"/>
                    </a:solidFill>
                  </a:tcPr>
                </a:tc>
                <a:extLst>
                  <a:ext uri="{0D108BD9-81ED-4DB2-BD59-A6C34878D82A}">
                    <a16:rowId xmlns:a16="http://schemas.microsoft.com/office/drawing/2014/main" val="201681552"/>
                  </a:ext>
                </a:extLst>
              </a:tr>
              <a:tr h="246888">
                <a:tc>
                  <a:txBody>
                    <a:bodyPr/>
                    <a:lstStyle/>
                    <a:p>
                      <a:pPr algn="ctr"/>
                      <a:r>
                        <a:rPr lang="en-US" sz="900" b="1" dirty="0">
                          <a:solidFill>
                            <a:srgbClr val="FF0000"/>
                          </a:solidFill>
                        </a:rPr>
                        <a:t>1.8</a:t>
                      </a:r>
                    </a:p>
                  </a:txBody>
                  <a:tcPr marL="0" marR="0" marT="0" marB="0" anchor="ctr">
                    <a:solidFill>
                      <a:schemeClr val="bg1"/>
                    </a:solidFill>
                  </a:tcPr>
                </a:tc>
                <a:extLst>
                  <a:ext uri="{0D108BD9-81ED-4DB2-BD59-A6C34878D82A}">
                    <a16:rowId xmlns:a16="http://schemas.microsoft.com/office/drawing/2014/main" val="177053094"/>
                  </a:ext>
                </a:extLst>
              </a:tr>
            </a:tbl>
          </a:graphicData>
        </a:graphic>
      </p:graphicFrame>
      <mc:AlternateContent xmlns:mc="http://schemas.openxmlformats.org/markup-compatibility/2006" xmlns:a14="http://schemas.microsoft.com/office/drawing/2010/main">
        <mc:Choice Requires="a14">
          <p:sp>
            <p:nvSpPr>
              <p:cNvPr id="171" name="TextBox 170"/>
              <p:cNvSpPr txBox="1"/>
              <p:nvPr/>
            </p:nvSpPr>
            <p:spPr>
              <a:xfrm>
                <a:off x="5706094" y="1744978"/>
                <a:ext cx="352982"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oMath>
                  </m:oMathPara>
                </a14:m>
                <a:endParaRPr lang="en-US" sz="1350" dirty="0"/>
              </a:p>
            </p:txBody>
          </p:sp>
        </mc:Choice>
        <mc:Fallback xmlns="">
          <p:sp>
            <p:nvSpPr>
              <p:cNvPr id="171" name="TextBox 170"/>
              <p:cNvSpPr txBox="1">
                <a:spLocks noRot="1" noChangeAspect="1" noMove="1" noResize="1" noEditPoints="1" noAdjustHandles="1" noChangeArrowheads="1" noChangeShapeType="1" noTextEdit="1"/>
              </p:cNvSpPr>
              <p:nvPr/>
            </p:nvSpPr>
            <p:spPr>
              <a:xfrm>
                <a:off x="5706094" y="1744978"/>
                <a:ext cx="352982" cy="300082"/>
              </a:xfrm>
              <a:prstGeom prst="rect">
                <a:avLst/>
              </a:prstGeom>
              <a:blipFill>
                <a:blip r:embed="rId7"/>
                <a:stretch>
                  <a:fillRect/>
                </a:stretch>
              </a:blipFill>
            </p:spPr>
            <p:txBody>
              <a:bodyPr/>
              <a:lstStyle/>
              <a:p>
                <a:r>
                  <a:rPr lang="en-US">
                    <a:noFill/>
                  </a:rPr>
                  <a:t> </a:t>
                </a:r>
              </a:p>
            </p:txBody>
          </p:sp>
        </mc:Fallback>
      </mc:AlternateContent>
      <p:sp>
        <p:nvSpPr>
          <p:cNvPr id="81" name="TextBox 80">
            <a:extLst>
              <a:ext uri="{FF2B5EF4-FFF2-40B4-BE49-F238E27FC236}">
                <a16:creationId xmlns:a16="http://schemas.microsoft.com/office/drawing/2014/main" id="{4AEE210F-FAC4-5E44-9FA5-2D10A0537938}"/>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314181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7"/>
                                        </p:tgtEl>
                                        <p:attrNameLst>
                                          <p:attrName>style.visibility</p:attrName>
                                        </p:attrNameLst>
                                      </p:cBhvr>
                                      <p:to>
                                        <p:strVal val="visible"/>
                                      </p:to>
                                    </p:set>
                                    <p:animEffect transition="in" filter="wipe(down)">
                                      <p:cBhvr>
                                        <p:cTn id="10" dur="500"/>
                                        <p:tgtEl>
                                          <p:spTgt spid="157"/>
                                        </p:tgtEl>
                                      </p:cBhvr>
                                    </p:animEffect>
                                  </p:childTnLst>
                                </p:cTn>
                              </p:par>
                              <p:par>
                                <p:cTn id="11" presetID="22" presetClass="entr" presetSubtype="4" fill="hold" nodeType="withEffect">
                                  <p:stCondLst>
                                    <p:cond delay="0"/>
                                  </p:stCondLst>
                                  <p:childTnLst>
                                    <p:set>
                                      <p:cBhvr>
                                        <p:cTn id="12" dur="1" fill="hold">
                                          <p:stCondLst>
                                            <p:cond delay="0"/>
                                          </p:stCondLst>
                                        </p:cTn>
                                        <p:tgtEl>
                                          <p:spTgt spid="159"/>
                                        </p:tgtEl>
                                        <p:attrNameLst>
                                          <p:attrName>style.visibility</p:attrName>
                                        </p:attrNameLst>
                                      </p:cBhvr>
                                      <p:to>
                                        <p:strVal val="visible"/>
                                      </p:to>
                                    </p:set>
                                    <p:animEffect transition="in" filter="wipe(down)">
                                      <p:cBhvr>
                                        <p:cTn id="13" dur="500"/>
                                        <p:tgtEl>
                                          <p:spTgt spid="15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0"/>
                                        </p:tgtEl>
                                        <p:attrNameLst>
                                          <p:attrName>style.visibility</p:attrName>
                                        </p:attrNameLst>
                                      </p:cBhvr>
                                      <p:to>
                                        <p:strVal val="visible"/>
                                      </p:to>
                                    </p:set>
                                    <p:animEffect transition="in" filter="wipe(down)">
                                      <p:cBhvr>
                                        <p:cTn id="16" dur="500"/>
                                        <p:tgtEl>
                                          <p:spTgt spid="170"/>
                                        </p:tgtEl>
                                      </p:cBhvr>
                                    </p:animEffect>
                                  </p:childTnLst>
                                </p:cTn>
                              </p:par>
                              <p:par>
                                <p:cTn id="17" presetID="2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71"/>
                                        </p:tgtEl>
                                        <p:attrNameLst>
                                          <p:attrName>style.visibility</p:attrName>
                                        </p:attrNameLst>
                                      </p:cBhvr>
                                      <p:to>
                                        <p:strVal val="visible"/>
                                      </p:to>
                                    </p:set>
                                    <p:animEffect transition="in" filter="wipe(down)">
                                      <p:cBhvr>
                                        <p:cTn id="22"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170" grpId="0"/>
      <p:bldP spid="17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11</a:t>
            </a:fld>
            <a:endParaRPr lang="en-US" dirty="0"/>
          </a:p>
        </p:txBody>
      </p:sp>
      <p:grpSp>
        <p:nvGrpSpPr>
          <p:cNvPr id="20" name="Group 19"/>
          <p:cNvGrpSpPr/>
          <p:nvPr/>
        </p:nvGrpSpPr>
        <p:grpSpPr>
          <a:xfrm>
            <a:off x="1836685" y="1781204"/>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836686" y="39319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428632" y="2445091"/>
            <a:ext cx="395108" cy="300082"/>
          </a:xfrm>
          <a:prstGeom prst="rect">
            <a:avLst/>
          </a:prstGeom>
          <a:noFill/>
        </p:spPr>
        <p:txBody>
          <a:bodyPr wrap="none" rtlCol="0">
            <a:spAutoFit/>
          </a:bodyPr>
          <a:lstStyle/>
          <a:p>
            <a:r>
              <a:rPr lang="en-US" sz="1350" dirty="0" err="1"/>
              <a:t>x</a:t>
            </a:r>
            <a:r>
              <a:rPr lang="en-US" sz="1350" baseline="-25000" dirty="0" err="1"/>
              <a:t>cat</a:t>
            </a:r>
            <a:endParaRPr lang="en-US" sz="1350" dirty="0"/>
          </a:p>
        </p:txBody>
      </p:sp>
      <p:sp>
        <p:nvSpPr>
          <p:cNvPr id="33" name="TextBox 32"/>
          <p:cNvSpPr txBox="1"/>
          <p:nvPr/>
        </p:nvSpPr>
        <p:spPr>
          <a:xfrm>
            <a:off x="1428632" y="4645195"/>
            <a:ext cx="377155" cy="300082"/>
          </a:xfrm>
          <a:prstGeom prst="rect">
            <a:avLst/>
          </a:prstGeom>
          <a:noFill/>
        </p:spPr>
        <p:txBody>
          <a:bodyPr wrap="none" rtlCol="0">
            <a:spAutoFit/>
          </a:bodyPr>
          <a:lstStyle/>
          <a:p>
            <a:r>
              <a:rPr lang="en-US" sz="1350" dirty="0" err="1"/>
              <a:t>x</a:t>
            </a:r>
            <a:r>
              <a:rPr lang="en-US" sz="1350" baseline="-25000" dirty="0" err="1"/>
              <a:t>on</a:t>
            </a:r>
            <a:endParaRPr lang="en-US" sz="1350" dirty="0"/>
          </a:p>
        </p:txBody>
      </p:sp>
      <p:grpSp>
        <p:nvGrpSpPr>
          <p:cNvPr id="46" name="Group 45"/>
          <p:cNvGrpSpPr/>
          <p:nvPr/>
        </p:nvGrpSpPr>
        <p:grpSpPr>
          <a:xfrm>
            <a:off x="4433456" y="31430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7035092" y="2851052"/>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491859" y="14039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2043854" y="17812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043854" y="31401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37561" y="35623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043854" y="42239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081434" y="4582242"/>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7464151" y="3588853"/>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4639196" y="28501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39196" y="42129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23543" y="2415558"/>
            <a:ext cx="1072217" cy="300082"/>
          </a:xfrm>
          <a:prstGeom prst="rect">
            <a:avLst/>
          </a:prstGeom>
          <a:noFill/>
        </p:spPr>
        <p:txBody>
          <a:bodyPr wrap="none" rtlCol="0">
            <a:spAutoFit/>
          </a:bodyPr>
          <a:lstStyle/>
          <a:p>
            <a:r>
              <a:rPr lang="en-US" sz="1350" dirty="0"/>
              <a:t>Output layer</a:t>
            </a:r>
          </a:p>
        </p:txBody>
      </p:sp>
      <p:sp>
        <p:nvSpPr>
          <p:cNvPr id="74" name="TextBox 73"/>
          <p:cNvSpPr txBox="1"/>
          <p:nvPr/>
        </p:nvSpPr>
        <p:spPr>
          <a:xfrm>
            <a:off x="1197200" y="3321391"/>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1197200" y="5447581"/>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4271741" y="4845890"/>
            <a:ext cx="619080" cy="300082"/>
          </a:xfrm>
          <a:prstGeom prst="rect">
            <a:avLst/>
          </a:prstGeom>
          <a:noFill/>
        </p:spPr>
        <p:txBody>
          <a:bodyPr wrap="none" rtlCol="0">
            <a:spAutoFit/>
          </a:bodyPr>
          <a:lstStyle/>
          <a:p>
            <a:r>
              <a:rPr lang="en-US" sz="1350" dirty="0"/>
              <a:t>N-dim</a:t>
            </a:r>
          </a:p>
        </p:txBody>
      </p:sp>
      <p:sp>
        <p:nvSpPr>
          <p:cNvPr id="80" name="TextBox 79"/>
          <p:cNvSpPr txBox="1"/>
          <p:nvPr/>
        </p:nvSpPr>
        <p:spPr>
          <a:xfrm>
            <a:off x="7356958" y="4400003"/>
            <a:ext cx="604653" cy="300082"/>
          </a:xfrm>
          <a:prstGeom prst="rect">
            <a:avLst/>
          </a:prstGeom>
          <a:noFill/>
        </p:spPr>
        <p:txBody>
          <a:bodyPr wrap="none" rtlCol="0">
            <a:spAutoFit/>
          </a:bodyPr>
          <a:lstStyle/>
          <a:p>
            <a:r>
              <a:rPr lang="en-US" sz="1350" dirty="0"/>
              <a:t>V-dim</a:t>
            </a:r>
          </a:p>
        </p:txBody>
      </p:sp>
      <mc:AlternateContent xmlns:mc="http://schemas.openxmlformats.org/markup-compatibility/2006" xmlns:a14="http://schemas.microsoft.com/office/drawing/2010/main">
        <mc:Choice Requires="a14">
          <p:sp>
            <p:nvSpPr>
              <p:cNvPr id="98" name="TextBox 97"/>
              <p:cNvSpPr txBox="1"/>
              <p:nvPr/>
            </p:nvSpPr>
            <p:spPr>
              <a:xfrm rot="1413182">
                <a:off x="2030402" y="2789620"/>
                <a:ext cx="2504916"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𝑐𝑎𝑡</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𝑐𝑎𝑡</m:t>
                          </m:r>
                        </m:sub>
                      </m:sSub>
                    </m:oMath>
                  </m:oMathPara>
                </a14:m>
                <a:endParaRPr lang="en-US" sz="2100" dirty="0"/>
              </a:p>
            </p:txBody>
          </p:sp>
        </mc:Choice>
        <mc:Fallback xmlns="">
          <p:sp>
            <p:nvSpPr>
              <p:cNvPr id="98" name="TextBox 97"/>
              <p:cNvSpPr txBox="1">
                <a:spLocks noRot="1" noChangeAspect="1" noMove="1" noResize="1" noEditPoints="1" noAdjustHandles="1" noChangeArrowheads="1" noChangeShapeType="1" noTextEdit="1"/>
              </p:cNvSpPr>
              <p:nvPr/>
            </p:nvSpPr>
            <p:spPr>
              <a:xfrm rot="1413182">
                <a:off x="2030402" y="2789620"/>
                <a:ext cx="2504916" cy="4220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rot="19631347">
                <a:off x="2133570" y="4232326"/>
                <a:ext cx="2356479"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𝑜𝑛</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𝑜𝑛</m:t>
                          </m:r>
                        </m:sub>
                      </m:sSub>
                    </m:oMath>
                  </m:oMathPara>
                </a14:m>
                <a:endParaRPr lang="en-US" sz="2100" dirty="0"/>
              </a:p>
            </p:txBody>
          </p:sp>
        </mc:Choice>
        <mc:Fallback xmlns="">
          <p:sp>
            <p:nvSpPr>
              <p:cNvPr id="99" name="TextBox 98"/>
              <p:cNvSpPr txBox="1">
                <a:spLocks noRot="1" noChangeAspect="1" noMove="1" noResize="1" noEditPoints="1" noAdjustHandles="1" noChangeArrowheads="1" noChangeShapeType="1" noTextEdit="1"/>
              </p:cNvSpPr>
              <p:nvPr/>
            </p:nvSpPr>
            <p:spPr>
              <a:xfrm rot="19631347">
                <a:off x="2133570" y="4232326"/>
                <a:ext cx="2356479" cy="422039"/>
              </a:xfrm>
              <a:prstGeom prst="rect">
                <a:avLst/>
              </a:prstGeom>
              <a:blipFill>
                <a:blip r:embed="rId3"/>
                <a:stretch>
                  <a:fillRect/>
                </a:stretch>
              </a:blipFill>
            </p:spPr>
            <p:txBody>
              <a:bodyPr/>
              <a:lstStyle/>
              <a:p>
                <a:r>
                  <a:rPr lang="en-US">
                    <a:noFill/>
                  </a:rPr>
                  <a:t> </a:t>
                </a:r>
              </a:p>
            </p:txBody>
          </p:sp>
        </mc:Fallback>
      </mc:AlternateContent>
      <p:sp>
        <p:nvSpPr>
          <p:cNvPr id="100" name="TextBox 99"/>
          <p:cNvSpPr txBox="1"/>
          <p:nvPr/>
        </p:nvSpPr>
        <p:spPr>
          <a:xfrm>
            <a:off x="3921245" y="3579316"/>
            <a:ext cx="271228" cy="300082"/>
          </a:xfrm>
          <a:prstGeom prst="rect">
            <a:avLst/>
          </a:prstGeom>
          <a:noFill/>
        </p:spPr>
        <p:txBody>
          <a:bodyPr wrap="none" rtlCol="0">
            <a:spAutoFit/>
          </a:bodyPr>
          <a:lstStyle/>
          <a:p>
            <a:r>
              <a:rPr lang="en-US" sz="1350" dirty="0"/>
              <a:t>+</a:t>
            </a:r>
          </a:p>
        </p:txBody>
      </p:sp>
      <mc:AlternateContent xmlns:mc="http://schemas.openxmlformats.org/markup-compatibility/2006" xmlns:a14="http://schemas.microsoft.com/office/drawing/2010/main">
        <mc:Choice Requires="a14">
          <p:sp>
            <p:nvSpPr>
              <p:cNvPr id="101" name="TextBox 100"/>
              <p:cNvSpPr txBox="1"/>
              <p:nvPr/>
            </p:nvSpPr>
            <p:spPr>
              <a:xfrm>
                <a:off x="4573989" y="3476420"/>
                <a:ext cx="1307153" cy="468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𝑣</m:t>
                          </m:r>
                        </m:e>
                      </m:acc>
                      <m:r>
                        <a:rPr lang="en-US" sz="1350" i="1">
                          <a:latin typeface="Cambria Math" panose="02040503050406030204" pitchFamily="18" charset="0"/>
                        </a:rPr>
                        <m:t>=</m:t>
                      </m:r>
                      <m:f>
                        <m:fPr>
                          <m:ctrlPr>
                            <a:rPr lang="en-US" sz="1350" i="1">
                              <a:latin typeface="Cambria Math" panose="02040503050406030204" pitchFamily="18" charset="0"/>
                            </a:rPr>
                          </m:ctrlPr>
                        </m:fPr>
                        <m:num>
                          <m:sSub>
                            <m:sSubPr>
                              <m:ctrlPr>
                                <a:rPr lang="en-US" sz="1350" i="1">
                                  <a:latin typeface="Cambria Math" panose="02040503050406030204" pitchFamily="18" charset="0"/>
                                </a:rPr>
                              </m:ctrlPr>
                            </m:sSubPr>
                            <m:e>
                              <m:r>
                                <a:rPr lang="en-US" sz="1350" i="1">
                                  <a:latin typeface="Cambria Math" panose="02040503050406030204" pitchFamily="18" charset="0"/>
                                </a:rPr>
                                <m:t>𝑣</m:t>
                              </m:r>
                            </m:e>
                            <m:sub>
                              <m:r>
                                <a:rPr lang="en-US" sz="1350" i="1">
                                  <a:latin typeface="Cambria Math" panose="02040503050406030204" pitchFamily="18" charset="0"/>
                                </a:rPr>
                                <m:t>𝑐𝑎𝑡</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𝑣</m:t>
                              </m:r>
                            </m:e>
                            <m:sub>
                              <m:r>
                                <a:rPr lang="en-US" sz="1350" i="1">
                                  <a:latin typeface="Cambria Math" panose="02040503050406030204" pitchFamily="18" charset="0"/>
                                </a:rPr>
                                <m:t>𝑜𝑛</m:t>
                              </m:r>
                            </m:sub>
                          </m:sSub>
                        </m:num>
                        <m:den>
                          <m:r>
                            <a:rPr lang="en-US" sz="1350" i="1">
                              <a:latin typeface="Cambria Math" panose="02040503050406030204" pitchFamily="18" charset="0"/>
                            </a:rPr>
                            <m:t>2</m:t>
                          </m:r>
                        </m:den>
                      </m:f>
                    </m:oMath>
                  </m:oMathPara>
                </a14:m>
                <a:endParaRPr lang="en-US" sz="135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4573989" y="3476420"/>
                <a:ext cx="1307153" cy="468333"/>
              </a:xfrm>
              <a:prstGeom prst="rect">
                <a:avLst/>
              </a:prstGeom>
              <a:blipFill>
                <a:blip r:embed="rId4"/>
                <a:stretch>
                  <a:fillRect b="-2597"/>
                </a:stretch>
              </a:blipFill>
            </p:spPr>
            <p:txBody>
              <a:bodyPr/>
              <a:lstStyle/>
              <a:p>
                <a:r>
                  <a:rPr lang="en-US">
                    <a:noFill/>
                  </a:rPr>
                  <a:t> </a:t>
                </a:r>
              </a:p>
            </p:txBody>
          </p:sp>
        </mc:Fallback>
      </mc:AlternateContent>
      <p:graphicFrame>
        <p:nvGraphicFramePr>
          <p:cNvPr id="2" name="Table 1"/>
          <p:cNvGraphicFramePr>
            <a:graphicFrameLocks noGrp="1"/>
          </p:cNvGraphicFramePr>
          <p:nvPr>
            <p:extLst/>
          </p:nvPr>
        </p:nvGraphicFramePr>
        <p:xfrm>
          <a:off x="2536924" y="1255867"/>
          <a:ext cx="2468880" cy="1234440"/>
        </p:xfrm>
        <a:graphic>
          <a:graphicData uri="http://schemas.openxmlformats.org/drawingml/2006/table">
            <a:tbl>
              <a:tblPr firstRow="1" bandRow="1">
                <a:tableStyleId>{69CF1AB2-1976-4502-BF36-3FF5EA218861}</a:tableStyleId>
              </a:tblPr>
              <a:tblGrid>
                <a:gridCol w="246888">
                  <a:extLst>
                    <a:ext uri="{9D8B030D-6E8A-4147-A177-3AD203B41FA5}">
                      <a16:colId xmlns:a16="http://schemas.microsoft.com/office/drawing/2014/main" val="4253241636"/>
                    </a:ext>
                  </a:extLst>
                </a:gridCol>
                <a:gridCol w="246888">
                  <a:extLst>
                    <a:ext uri="{9D8B030D-6E8A-4147-A177-3AD203B41FA5}">
                      <a16:colId xmlns:a16="http://schemas.microsoft.com/office/drawing/2014/main" val="4278168359"/>
                    </a:ext>
                  </a:extLst>
                </a:gridCol>
                <a:gridCol w="246888">
                  <a:extLst>
                    <a:ext uri="{9D8B030D-6E8A-4147-A177-3AD203B41FA5}">
                      <a16:colId xmlns:a16="http://schemas.microsoft.com/office/drawing/2014/main" val="1775200123"/>
                    </a:ext>
                  </a:extLst>
                </a:gridCol>
                <a:gridCol w="246888">
                  <a:extLst>
                    <a:ext uri="{9D8B030D-6E8A-4147-A177-3AD203B41FA5}">
                      <a16:colId xmlns:a16="http://schemas.microsoft.com/office/drawing/2014/main" val="3058570661"/>
                    </a:ext>
                  </a:extLst>
                </a:gridCol>
                <a:gridCol w="246888">
                  <a:extLst>
                    <a:ext uri="{9D8B030D-6E8A-4147-A177-3AD203B41FA5}">
                      <a16:colId xmlns:a16="http://schemas.microsoft.com/office/drawing/2014/main" val="3635929464"/>
                    </a:ext>
                  </a:extLst>
                </a:gridCol>
                <a:gridCol w="246888">
                  <a:extLst>
                    <a:ext uri="{9D8B030D-6E8A-4147-A177-3AD203B41FA5}">
                      <a16:colId xmlns:a16="http://schemas.microsoft.com/office/drawing/2014/main" val="1060927547"/>
                    </a:ext>
                  </a:extLst>
                </a:gridCol>
                <a:gridCol w="246888">
                  <a:extLst>
                    <a:ext uri="{9D8B030D-6E8A-4147-A177-3AD203B41FA5}">
                      <a16:colId xmlns:a16="http://schemas.microsoft.com/office/drawing/2014/main" val="2648937507"/>
                    </a:ext>
                  </a:extLst>
                </a:gridCol>
                <a:gridCol w="246888">
                  <a:extLst>
                    <a:ext uri="{9D8B030D-6E8A-4147-A177-3AD203B41FA5}">
                      <a16:colId xmlns:a16="http://schemas.microsoft.com/office/drawing/2014/main" val="3865230097"/>
                    </a:ext>
                  </a:extLst>
                </a:gridCol>
                <a:gridCol w="246888">
                  <a:extLst>
                    <a:ext uri="{9D8B030D-6E8A-4147-A177-3AD203B41FA5}">
                      <a16:colId xmlns:a16="http://schemas.microsoft.com/office/drawing/2014/main" val="2604712063"/>
                    </a:ext>
                  </a:extLst>
                </a:gridCol>
                <a:gridCol w="246888">
                  <a:extLst>
                    <a:ext uri="{9D8B030D-6E8A-4147-A177-3AD203B41FA5}">
                      <a16:colId xmlns:a16="http://schemas.microsoft.com/office/drawing/2014/main" val="3797226581"/>
                    </a:ext>
                  </a:extLst>
                </a:gridCol>
              </a:tblGrid>
              <a:tr h="246888">
                <a:tc>
                  <a:txBody>
                    <a:bodyPr/>
                    <a:lstStyle/>
                    <a:p>
                      <a:pPr algn="ctr"/>
                      <a:r>
                        <a:rPr lang="en-US" sz="900" b="0" dirty="0">
                          <a:solidFill>
                            <a:schemeClr val="tx1"/>
                          </a:solidFill>
                        </a:rPr>
                        <a:t>0.1</a:t>
                      </a:r>
                    </a:p>
                  </a:txBody>
                  <a:tcPr marL="0" marR="0" marT="0" marB="0" anchor="ctr">
                    <a:solidFill>
                      <a:schemeClr val="bg1"/>
                    </a:solidFill>
                  </a:tcPr>
                </a:tc>
                <a:tc>
                  <a:txBody>
                    <a:bodyPr/>
                    <a:lstStyle/>
                    <a:p>
                      <a:pPr algn="ctr"/>
                      <a:r>
                        <a:rPr lang="en-US" sz="900" b="0" dirty="0">
                          <a:solidFill>
                            <a:schemeClr val="tx1"/>
                          </a:solidFill>
                        </a:rPr>
                        <a:t>2.4</a:t>
                      </a:r>
                    </a:p>
                  </a:txBody>
                  <a:tcPr marL="0" marR="0" marT="0" marB="0" anchor="ctr">
                    <a:solidFill>
                      <a:schemeClr val="bg1"/>
                    </a:solidFill>
                  </a:tcPr>
                </a:tc>
                <a:tc>
                  <a:txBody>
                    <a:bodyPr/>
                    <a:lstStyle/>
                    <a:p>
                      <a:pPr algn="ctr"/>
                      <a:r>
                        <a:rPr lang="en-US" sz="900" b="0" dirty="0">
                          <a:solidFill>
                            <a:schemeClr val="tx1"/>
                          </a:solidFill>
                        </a:rPr>
                        <a:t>1.6</a:t>
                      </a:r>
                    </a:p>
                  </a:txBody>
                  <a:tcPr marL="0" marR="0" marT="0" marB="0" anchor="ctr">
                    <a:solidFill>
                      <a:schemeClr val="bg1"/>
                    </a:solidFill>
                  </a:tcPr>
                </a:tc>
                <a:tc>
                  <a:txBody>
                    <a:bodyPr/>
                    <a:lstStyle/>
                    <a:p>
                      <a:pPr algn="ctr"/>
                      <a:r>
                        <a:rPr lang="en-US" sz="900" b="1" dirty="0">
                          <a:solidFill>
                            <a:srgbClr val="FF0000"/>
                          </a:solidFill>
                        </a:rPr>
                        <a:t>1.8</a:t>
                      </a:r>
                    </a:p>
                  </a:txBody>
                  <a:tcPr marL="0" marR="0" marT="0" marB="0" anchor="ctr">
                    <a:solidFill>
                      <a:schemeClr val="bg1"/>
                    </a:solidFill>
                  </a:tcPr>
                </a:tc>
                <a:tc>
                  <a:txBody>
                    <a:bodyPr/>
                    <a:lstStyle/>
                    <a:p>
                      <a:pPr algn="ctr"/>
                      <a:r>
                        <a:rPr lang="en-US" sz="900" b="0" dirty="0"/>
                        <a:t>0.5</a:t>
                      </a:r>
                    </a:p>
                  </a:txBody>
                  <a:tcPr marL="0" marR="0" marT="0" marB="0" anchor="ctr">
                    <a:solidFill>
                      <a:schemeClr val="bg1"/>
                    </a:solidFill>
                  </a:tcPr>
                </a:tc>
                <a:tc>
                  <a:txBody>
                    <a:bodyPr/>
                    <a:lstStyle/>
                    <a:p>
                      <a:pPr algn="ctr"/>
                      <a:r>
                        <a:rPr lang="en-US" sz="900" b="0" dirty="0"/>
                        <a:t>0.9</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3.2</a:t>
                      </a:r>
                    </a:p>
                  </a:txBody>
                  <a:tcPr marL="0" marR="0" marT="0" marB="0" anchor="ctr">
                    <a:solidFill>
                      <a:schemeClr val="bg1"/>
                    </a:solidFill>
                  </a:tcPr>
                </a:tc>
                <a:extLst>
                  <a:ext uri="{0D108BD9-81ED-4DB2-BD59-A6C34878D82A}">
                    <a16:rowId xmlns:a16="http://schemas.microsoft.com/office/drawing/2014/main" val="1811048262"/>
                  </a:ext>
                </a:extLst>
              </a:tr>
              <a:tr h="246888">
                <a:tc>
                  <a:txBody>
                    <a:bodyPr/>
                    <a:lstStyle/>
                    <a:p>
                      <a:pPr algn="ctr"/>
                      <a:r>
                        <a:rPr lang="en-US" sz="900" b="0" dirty="0">
                          <a:solidFill>
                            <a:schemeClr val="tx1"/>
                          </a:solidFill>
                        </a:rPr>
                        <a:t>0.5</a:t>
                      </a:r>
                    </a:p>
                  </a:txBody>
                  <a:tcPr marL="0" marR="0" marT="0" marB="0" anchor="ctr">
                    <a:solidFill>
                      <a:schemeClr val="bg1"/>
                    </a:solidFill>
                  </a:tcPr>
                </a:tc>
                <a:tc>
                  <a:txBody>
                    <a:bodyPr/>
                    <a:lstStyle/>
                    <a:p>
                      <a:pPr algn="ctr"/>
                      <a:r>
                        <a:rPr lang="en-US" sz="900" b="0" dirty="0">
                          <a:solidFill>
                            <a:schemeClr val="tx1"/>
                          </a:solidFill>
                        </a:rPr>
                        <a:t>2.6</a:t>
                      </a:r>
                    </a:p>
                  </a:txBody>
                  <a:tcPr marL="0" marR="0" marT="0" marB="0" anchor="ctr">
                    <a:solidFill>
                      <a:schemeClr val="bg1"/>
                    </a:solidFill>
                  </a:tcPr>
                </a:tc>
                <a:tc>
                  <a:txBody>
                    <a:bodyPr/>
                    <a:lstStyle/>
                    <a:p>
                      <a:pPr algn="ctr"/>
                      <a:r>
                        <a:rPr lang="en-US" sz="900" b="0" dirty="0">
                          <a:solidFill>
                            <a:schemeClr val="tx1"/>
                          </a:solidFill>
                        </a:rPr>
                        <a:t>1.4</a:t>
                      </a:r>
                    </a:p>
                  </a:txBody>
                  <a:tcPr marL="0" marR="0" marT="0" marB="0" anchor="ctr">
                    <a:solidFill>
                      <a:schemeClr val="bg1"/>
                    </a:solidFill>
                  </a:tcPr>
                </a:tc>
                <a:tc>
                  <a:txBody>
                    <a:bodyPr/>
                    <a:lstStyle/>
                    <a:p>
                      <a:pPr algn="ctr"/>
                      <a:r>
                        <a:rPr lang="en-US" sz="900" b="1" dirty="0">
                          <a:solidFill>
                            <a:srgbClr val="FF0000"/>
                          </a:solidFill>
                        </a:rPr>
                        <a:t>2.9</a:t>
                      </a:r>
                    </a:p>
                  </a:txBody>
                  <a:tcPr marL="0" marR="0" marT="0" marB="0" anchor="ctr">
                    <a:solidFill>
                      <a:schemeClr val="bg1"/>
                    </a:solidFill>
                  </a:tcPr>
                </a:tc>
                <a:tc>
                  <a:txBody>
                    <a:bodyPr/>
                    <a:lstStyle/>
                    <a:p>
                      <a:pPr algn="ctr"/>
                      <a:r>
                        <a:rPr lang="en-US" sz="900" b="0" dirty="0"/>
                        <a:t>1.5</a:t>
                      </a:r>
                    </a:p>
                  </a:txBody>
                  <a:tcPr marL="0" marR="0" marT="0" marB="0" anchor="ctr">
                    <a:solidFill>
                      <a:schemeClr val="bg1"/>
                    </a:solidFill>
                  </a:tcPr>
                </a:tc>
                <a:tc>
                  <a:txBody>
                    <a:bodyPr/>
                    <a:lstStyle/>
                    <a:p>
                      <a:pPr algn="ctr"/>
                      <a:r>
                        <a:rPr lang="en-US" sz="900" b="0" dirty="0"/>
                        <a:t>3.6</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6.1</a:t>
                      </a:r>
                    </a:p>
                  </a:txBody>
                  <a:tcPr marL="0" marR="0" marT="0" marB="0" anchor="ctr">
                    <a:solidFill>
                      <a:schemeClr val="bg1"/>
                    </a:solidFill>
                  </a:tcPr>
                </a:tc>
                <a:extLst>
                  <a:ext uri="{0D108BD9-81ED-4DB2-BD59-A6C34878D82A}">
                    <a16:rowId xmlns:a16="http://schemas.microsoft.com/office/drawing/2014/main" val="1623160804"/>
                  </a:ext>
                </a:extLst>
              </a:tr>
              <a:tr h="246888">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4268311445"/>
                  </a:ext>
                </a:extLst>
              </a:tr>
              <a:tr h="246888">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3457582356"/>
                  </a:ext>
                </a:extLst>
              </a:tr>
              <a:tr h="246888">
                <a:tc>
                  <a:txBody>
                    <a:bodyPr/>
                    <a:lstStyle/>
                    <a:p>
                      <a:pPr algn="ctr"/>
                      <a:r>
                        <a:rPr lang="en-US" sz="900" b="0" dirty="0">
                          <a:solidFill>
                            <a:schemeClr val="tx1"/>
                          </a:solidFill>
                        </a:rPr>
                        <a:t>0.6</a:t>
                      </a:r>
                    </a:p>
                  </a:txBody>
                  <a:tcPr marL="0" marR="0" marT="0" marB="0" anchor="ctr">
                    <a:solidFill>
                      <a:schemeClr val="bg1"/>
                    </a:solidFill>
                  </a:tcPr>
                </a:tc>
                <a:tc>
                  <a:txBody>
                    <a:bodyPr/>
                    <a:lstStyle/>
                    <a:p>
                      <a:pPr algn="ctr"/>
                      <a:r>
                        <a:rPr lang="en-US" sz="900" b="0" dirty="0">
                          <a:solidFill>
                            <a:schemeClr val="tx1"/>
                          </a:solidFill>
                        </a:rPr>
                        <a:t>1.8</a:t>
                      </a:r>
                    </a:p>
                  </a:txBody>
                  <a:tcPr marL="0" marR="0" marT="0" marB="0" anchor="ctr">
                    <a:solidFill>
                      <a:schemeClr val="bg1"/>
                    </a:solidFill>
                  </a:tcPr>
                </a:tc>
                <a:tc>
                  <a:txBody>
                    <a:bodyPr/>
                    <a:lstStyle/>
                    <a:p>
                      <a:pPr algn="ctr"/>
                      <a:r>
                        <a:rPr lang="en-US" sz="900" b="0" dirty="0">
                          <a:solidFill>
                            <a:schemeClr val="tx1"/>
                          </a:solidFill>
                        </a:rPr>
                        <a:t>2.7</a:t>
                      </a:r>
                    </a:p>
                  </a:txBody>
                  <a:tcPr marL="0" marR="0" marT="0" marB="0" anchor="ctr">
                    <a:solidFill>
                      <a:schemeClr val="bg1"/>
                    </a:solidFill>
                  </a:tcPr>
                </a:tc>
                <a:tc>
                  <a:txBody>
                    <a:bodyPr/>
                    <a:lstStyle/>
                    <a:p>
                      <a:pPr algn="ctr"/>
                      <a:r>
                        <a:rPr lang="en-US" sz="900" b="1" dirty="0">
                          <a:solidFill>
                            <a:srgbClr val="FF0000"/>
                          </a:solidFill>
                        </a:rPr>
                        <a:t>1.9</a:t>
                      </a:r>
                    </a:p>
                  </a:txBody>
                  <a:tcPr marL="0" marR="0" marT="0" marB="0" anchor="ctr">
                    <a:solidFill>
                      <a:schemeClr val="bg1"/>
                    </a:solidFill>
                  </a:tcPr>
                </a:tc>
                <a:tc>
                  <a:txBody>
                    <a:bodyPr/>
                    <a:lstStyle/>
                    <a:p>
                      <a:pPr algn="ctr"/>
                      <a:r>
                        <a:rPr lang="en-US" sz="900" b="0" dirty="0"/>
                        <a:t>2.4</a:t>
                      </a:r>
                    </a:p>
                  </a:txBody>
                  <a:tcPr marL="0" marR="0" marT="0" marB="0" anchor="ctr">
                    <a:solidFill>
                      <a:schemeClr val="bg1"/>
                    </a:solidFill>
                  </a:tcPr>
                </a:tc>
                <a:tc>
                  <a:txBody>
                    <a:bodyPr/>
                    <a:lstStyle/>
                    <a:p>
                      <a:pPr algn="ctr"/>
                      <a:r>
                        <a:rPr lang="en-US" sz="900" b="0" dirty="0"/>
                        <a:t>2.0</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1.2</a:t>
                      </a:r>
                    </a:p>
                  </a:txBody>
                  <a:tcPr marL="0" marR="0" marT="0" marB="0" anchor="ctr">
                    <a:solidFill>
                      <a:schemeClr val="bg1"/>
                    </a:solidFill>
                  </a:tcPr>
                </a:tc>
                <a:extLst>
                  <a:ext uri="{0D108BD9-81ED-4DB2-BD59-A6C34878D82A}">
                    <a16:rowId xmlns:a16="http://schemas.microsoft.com/office/drawing/2014/main" val="633999658"/>
                  </a:ext>
                </a:extLst>
              </a:tr>
            </a:tbl>
          </a:graphicData>
        </a:graphic>
      </p:graphicFrame>
      <mc:AlternateContent xmlns:mc="http://schemas.openxmlformats.org/markup-compatibility/2006" xmlns:a14="http://schemas.microsoft.com/office/drawing/2010/main">
        <mc:Choice Requires="a14">
          <p:sp>
            <p:nvSpPr>
              <p:cNvPr id="157" name="TextBox 156"/>
              <p:cNvSpPr txBox="1"/>
              <p:nvPr/>
            </p:nvSpPr>
            <p:spPr>
              <a:xfrm>
                <a:off x="5053939" y="1734834"/>
                <a:ext cx="346570"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oMath>
                  </m:oMathPara>
                </a14:m>
                <a:endParaRPr lang="en-US" sz="1350" dirty="0"/>
              </a:p>
            </p:txBody>
          </p:sp>
        </mc:Choice>
        <mc:Fallback xmlns="">
          <p:sp>
            <p:nvSpPr>
              <p:cNvPr id="157" name="TextBox 156"/>
              <p:cNvSpPr txBox="1">
                <a:spLocks noRot="1" noChangeAspect="1" noMove="1" noResize="1" noEditPoints="1" noAdjustHandles="1" noChangeArrowheads="1" noChangeShapeType="1" noTextEdit="1"/>
              </p:cNvSpPr>
              <p:nvPr/>
            </p:nvSpPr>
            <p:spPr>
              <a:xfrm>
                <a:off x="5053939" y="1734834"/>
                <a:ext cx="346570" cy="300082"/>
              </a:xfrm>
              <a:prstGeom prst="rect">
                <a:avLst/>
              </a:prstGeom>
              <a:blipFill>
                <a:blip r:embed="rId5"/>
                <a:stretch>
                  <a:fillRect/>
                </a:stretch>
              </a:blipFill>
            </p:spPr>
            <p:txBody>
              <a:bodyPr/>
              <a:lstStyle/>
              <a:p>
                <a:r>
                  <a:rPr lang="en-US">
                    <a:noFill/>
                  </a:rPr>
                  <a:t> </a:t>
                </a:r>
              </a:p>
            </p:txBody>
          </p:sp>
        </mc:Fallback>
      </mc:AlternateContent>
      <p:grpSp>
        <p:nvGrpSpPr>
          <p:cNvPr id="159" name="Group 158"/>
          <p:cNvGrpSpPr/>
          <p:nvPr/>
        </p:nvGrpSpPr>
        <p:grpSpPr>
          <a:xfrm>
            <a:off x="5404082" y="1253174"/>
            <a:ext cx="205740" cy="1783080"/>
            <a:chOff x="1800225" y="419100"/>
            <a:chExt cx="182880" cy="1828800"/>
          </a:xfrm>
        </p:grpSpPr>
        <p:sp>
          <p:nvSpPr>
            <p:cNvPr id="160" name="Rectangle 159"/>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1" name="Rectangle 160"/>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2" name="Rectangle 161"/>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3" name="Rectangle 162"/>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64" name="Rectangle 163"/>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5" name="Rectangle 16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6" name="Rectangle 16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7" name="Rectangle 16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8" name="Rectangle 16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69" name="Rectangle 16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mc:AlternateContent xmlns:mc="http://schemas.openxmlformats.org/markup-compatibility/2006" xmlns:a14="http://schemas.microsoft.com/office/drawing/2010/main">
        <mc:Choice Requires="a14">
          <p:sp>
            <p:nvSpPr>
              <p:cNvPr id="170" name="TextBox 169"/>
              <p:cNvSpPr txBox="1"/>
              <p:nvPr/>
            </p:nvSpPr>
            <p:spPr>
              <a:xfrm>
                <a:off x="3364441" y="843212"/>
                <a:ext cx="3186834"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              ×</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𝑜𝑛</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𝑜𝑛</m:t>
                          </m:r>
                        </m:sub>
                      </m:sSub>
                    </m:oMath>
                  </m:oMathPara>
                </a14:m>
                <a:endParaRPr lang="en-US" sz="2100" dirty="0"/>
              </a:p>
            </p:txBody>
          </p:sp>
        </mc:Choice>
        <mc:Fallback xmlns="">
          <p:sp>
            <p:nvSpPr>
              <p:cNvPr id="170" name="TextBox 169"/>
              <p:cNvSpPr txBox="1">
                <a:spLocks noRot="1" noChangeAspect="1" noMove="1" noResize="1" noEditPoints="1" noAdjustHandles="1" noChangeArrowheads="1" noChangeShapeType="1" noTextEdit="1"/>
              </p:cNvSpPr>
              <p:nvPr/>
            </p:nvSpPr>
            <p:spPr>
              <a:xfrm>
                <a:off x="3364441" y="843212"/>
                <a:ext cx="3186834" cy="422039"/>
              </a:xfrm>
              <a:prstGeom prst="rect">
                <a:avLst/>
              </a:prstGeom>
              <a:blipFill>
                <a:blip r:embed="rId6"/>
                <a:stretch>
                  <a:fillRect/>
                </a:stretch>
              </a:blipFill>
            </p:spPr>
            <p:txBody>
              <a:bodyPr/>
              <a:lstStyle/>
              <a:p>
                <a:r>
                  <a:rPr lang="en-US">
                    <a:noFill/>
                  </a:rPr>
                  <a:t> </a:t>
                </a:r>
              </a:p>
            </p:txBody>
          </p:sp>
        </mc:Fallback>
      </mc:AlternateContent>
      <p:graphicFrame>
        <p:nvGraphicFramePr>
          <p:cNvPr id="3" name="Table 2"/>
          <p:cNvGraphicFramePr>
            <a:graphicFrameLocks noGrp="1"/>
          </p:cNvGraphicFramePr>
          <p:nvPr>
            <p:extLst/>
          </p:nvPr>
        </p:nvGraphicFramePr>
        <p:xfrm>
          <a:off x="6114243" y="1257515"/>
          <a:ext cx="246888" cy="1234440"/>
        </p:xfrm>
        <a:graphic>
          <a:graphicData uri="http://schemas.openxmlformats.org/drawingml/2006/table">
            <a:tbl>
              <a:tblPr firstRow="1" bandRow="1">
                <a:tableStyleId>{69CF1AB2-1976-4502-BF36-3FF5EA218861}</a:tableStyleId>
              </a:tblPr>
              <a:tblGrid>
                <a:gridCol w="246888">
                  <a:extLst>
                    <a:ext uri="{9D8B030D-6E8A-4147-A177-3AD203B41FA5}">
                      <a16:colId xmlns:a16="http://schemas.microsoft.com/office/drawing/2014/main" val="4255159121"/>
                    </a:ext>
                  </a:extLst>
                </a:gridCol>
              </a:tblGrid>
              <a:tr h="246888">
                <a:tc>
                  <a:txBody>
                    <a:bodyPr/>
                    <a:lstStyle/>
                    <a:p>
                      <a:pPr algn="ctr"/>
                      <a:r>
                        <a:rPr lang="en-US" sz="900" b="1" dirty="0">
                          <a:solidFill>
                            <a:srgbClr val="FF0000"/>
                          </a:solidFill>
                        </a:rPr>
                        <a:t>1.8</a:t>
                      </a:r>
                    </a:p>
                  </a:txBody>
                  <a:tcPr marL="0" marR="0" marT="0" marB="0" anchor="ctr">
                    <a:solidFill>
                      <a:schemeClr val="bg1"/>
                    </a:solidFill>
                  </a:tcPr>
                </a:tc>
                <a:extLst>
                  <a:ext uri="{0D108BD9-81ED-4DB2-BD59-A6C34878D82A}">
                    <a16:rowId xmlns:a16="http://schemas.microsoft.com/office/drawing/2014/main" val="2404443869"/>
                  </a:ext>
                </a:extLst>
              </a:tr>
              <a:tr h="246888">
                <a:tc>
                  <a:txBody>
                    <a:bodyPr/>
                    <a:lstStyle/>
                    <a:p>
                      <a:pPr algn="ctr"/>
                      <a:r>
                        <a:rPr lang="en-US" sz="900" b="1" dirty="0">
                          <a:solidFill>
                            <a:srgbClr val="FF0000"/>
                          </a:solidFill>
                        </a:rPr>
                        <a:t>2.9</a:t>
                      </a:r>
                    </a:p>
                  </a:txBody>
                  <a:tcPr marL="0" marR="0" marT="0" marB="0" anchor="ctr">
                    <a:solidFill>
                      <a:schemeClr val="bg1"/>
                    </a:solidFill>
                  </a:tcPr>
                </a:tc>
                <a:extLst>
                  <a:ext uri="{0D108BD9-81ED-4DB2-BD59-A6C34878D82A}">
                    <a16:rowId xmlns:a16="http://schemas.microsoft.com/office/drawing/2014/main" val="4045244593"/>
                  </a:ext>
                </a:extLst>
              </a:tr>
              <a:tr h="246888">
                <a:tc>
                  <a:txBody>
                    <a:bodyPr/>
                    <a:lstStyle/>
                    <a:p>
                      <a:pPr algn="ctr"/>
                      <a:r>
                        <a:rPr lang="en-US" sz="900" b="1" dirty="0">
                          <a:solidFill>
                            <a:srgbClr val="FF0000"/>
                          </a:solidFill>
                        </a:rPr>
                        <a:t>…</a:t>
                      </a:r>
                    </a:p>
                  </a:txBody>
                  <a:tcPr marL="0" marR="0" marT="0" marB="0" anchor="ctr">
                    <a:solidFill>
                      <a:schemeClr val="bg1"/>
                    </a:solidFill>
                  </a:tcPr>
                </a:tc>
                <a:extLst>
                  <a:ext uri="{0D108BD9-81ED-4DB2-BD59-A6C34878D82A}">
                    <a16:rowId xmlns:a16="http://schemas.microsoft.com/office/drawing/2014/main" val="2752563613"/>
                  </a:ext>
                </a:extLst>
              </a:tr>
              <a:tr h="246888">
                <a:tc>
                  <a:txBody>
                    <a:bodyPr/>
                    <a:lstStyle/>
                    <a:p>
                      <a:pPr algn="ctr"/>
                      <a:r>
                        <a:rPr lang="en-US" sz="900" b="1" dirty="0">
                          <a:solidFill>
                            <a:srgbClr val="FF0000"/>
                          </a:solidFill>
                        </a:rPr>
                        <a:t>…</a:t>
                      </a:r>
                    </a:p>
                  </a:txBody>
                  <a:tcPr marL="0" marR="0" marT="0" marB="0" anchor="ctr">
                    <a:solidFill>
                      <a:schemeClr val="bg1"/>
                    </a:solidFill>
                  </a:tcPr>
                </a:tc>
                <a:extLst>
                  <a:ext uri="{0D108BD9-81ED-4DB2-BD59-A6C34878D82A}">
                    <a16:rowId xmlns:a16="http://schemas.microsoft.com/office/drawing/2014/main" val="201681552"/>
                  </a:ext>
                </a:extLst>
              </a:tr>
              <a:tr h="246888">
                <a:tc>
                  <a:txBody>
                    <a:bodyPr/>
                    <a:lstStyle/>
                    <a:p>
                      <a:pPr algn="ctr"/>
                      <a:r>
                        <a:rPr lang="en-US" sz="900" b="1" dirty="0">
                          <a:solidFill>
                            <a:srgbClr val="FF0000"/>
                          </a:solidFill>
                        </a:rPr>
                        <a:t>1.9</a:t>
                      </a:r>
                    </a:p>
                  </a:txBody>
                  <a:tcPr marL="0" marR="0" marT="0" marB="0" anchor="ctr">
                    <a:solidFill>
                      <a:schemeClr val="bg1"/>
                    </a:solidFill>
                  </a:tcPr>
                </a:tc>
                <a:extLst>
                  <a:ext uri="{0D108BD9-81ED-4DB2-BD59-A6C34878D82A}">
                    <a16:rowId xmlns:a16="http://schemas.microsoft.com/office/drawing/2014/main" val="177053094"/>
                  </a:ext>
                </a:extLst>
              </a:tr>
            </a:tbl>
          </a:graphicData>
        </a:graphic>
      </p:graphicFrame>
      <mc:AlternateContent xmlns:mc="http://schemas.openxmlformats.org/markup-compatibility/2006" xmlns:a14="http://schemas.microsoft.com/office/drawing/2010/main">
        <mc:Choice Requires="a14">
          <p:sp>
            <p:nvSpPr>
              <p:cNvPr id="171" name="TextBox 170"/>
              <p:cNvSpPr txBox="1"/>
              <p:nvPr/>
            </p:nvSpPr>
            <p:spPr>
              <a:xfrm>
                <a:off x="5706094" y="1744978"/>
                <a:ext cx="352982"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oMath>
                  </m:oMathPara>
                </a14:m>
                <a:endParaRPr lang="en-US" sz="1350" dirty="0"/>
              </a:p>
            </p:txBody>
          </p:sp>
        </mc:Choice>
        <mc:Fallback xmlns="">
          <p:sp>
            <p:nvSpPr>
              <p:cNvPr id="171" name="TextBox 170"/>
              <p:cNvSpPr txBox="1">
                <a:spLocks noRot="1" noChangeAspect="1" noMove="1" noResize="1" noEditPoints="1" noAdjustHandles="1" noChangeArrowheads="1" noChangeShapeType="1" noTextEdit="1"/>
              </p:cNvSpPr>
              <p:nvPr/>
            </p:nvSpPr>
            <p:spPr>
              <a:xfrm>
                <a:off x="5706094" y="1744978"/>
                <a:ext cx="352982" cy="300082"/>
              </a:xfrm>
              <a:prstGeom prst="rect">
                <a:avLst/>
              </a:prstGeom>
              <a:blipFill>
                <a:blip r:embed="rId7"/>
                <a:stretch>
                  <a:fillRect/>
                </a:stretch>
              </a:blipFill>
            </p:spPr>
            <p:txBody>
              <a:bodyPr/>
              <a:lstStyle/>
              <a:p>
                <a:r>
                  <a:rPr lang="en-US">
                    <a:noFill/>
                  </a:rPr>
                  <a:t> </a:t>
                </a:r>
              </a:p>
            </p:txBody>
          </p:sp>
        </mc:Fallback>
      </mc:AlternateContent>
      <p:sp>
        <p:nvSpPr>
          <p:cNvPr id="81" name="TextBox 80">
            <a:extLst>
              <a:ext uri="{FF2B5EF4-FFF2-40B4-BE49-F238E27FC236}">
                <a16:creationId xmlns:a16="http://schemas.microsoft.com/office/drawing/2014/main" id="{CC0DC4D0-76CE-5E41-BFDB-29DBC26A3A9C}"/>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1753065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12</a:t>
            </a:fld>
            <a:endParaRPr lang="en-US" dirty="0"/>
          </a:p>
        </p:txBody>
      </p:sp>
      <p:grpSp>
        <p:nvGrpSpPr>
          <p:cNvPr id="20" name="Group 19"/>
          <p:cNvGrpSpPr/>
          <p:nvPr/>
        </p:nvGrpSpPr>
        <p:grpSpPr>
          <a:xfrm>
            <a:off x="1412230" y="1789805"/>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412231" y="39405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004178" y="2453691"/>
            <a:ext cx="396455" cy="300082"/>
          </a:xfrm>
          <a:prstGeom prst="rect">
            <a:avLst/>
          </a:prstGeom>
          <a:noFill/>
        </p:spPr>
        <p:txBody>
          <a:bodyPr wrap="none" rtlCol="0">
            <a:spAutoFit/>
          </a:bodyPr>
          <a:lstStyle/>
          <a:p>
            <a:r>
              <a:rPr lang="en-US" sz="1350" dirty="0"/>
              <a:t>cat</a:t>
            </a:r>
          </a:p>
        </p:txBody>
      </p:sp>
      <p:sp>
        <p:nvSpPr>
          <p:cNvPr id="33" name="TextBox 32"/>
          <p:cNvSpPr txBox="1"/>
          <p:nvPr/>
        </p:nvSpPr>
        <p:spPr>
          <a:xfrm>
            <a:off x="1004177" y="4653796"/>
            <a:ext cx="367408" cy="300082"/>
          </a:xfrm>
          <a:prstGeom prst="rect">
            <a:avLst/>
          </a:prstGeom>
          <a:noFill/>
        </p:spPr>
        <p:txBody>
          <a:bodyPr wrap="none" rtlCol="0">
            <a:spAutoFit/>
          </a:bodyPr>
          <a:lstStyle/>
          <a:p>
            <a:r>
              <a:rPr lang="en-US" sz="1350" dirty="0"/>
              <a:t>on</a:t>
            </a:r>
          </a:p>
        </p:txBody>
      </p:sp>
      <p:grpSp>
        <p:nvGrpSpPr>
          <p:cNvPr id="46" name="Group 45"/>
          <p:cNvGrpSpPr/>
          <p:nvPr/>
        </p:nvGrpSpPr>
        <p:grpSpPr>
          <a:xfrm>
            <a:off x="4007573" y="31516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6609209" y="2859653"/>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067405" y="14125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1617971" y="17898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17970" y="31487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611678" y="35709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1617970" y="42325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662748" y="2379569"/>
            <a:ext cx="1075423" cy="300082"/>
          </a:xfrm>
          <a:prstGeom prst="rect">
            <a:avLst/>
          </a:prstGeom>
          <a:noFill/>
        </p:spPr>
        <p:txBody>
          <a:bodyPr wrap="none" rtlCol="0">
            <a:spAutoFit/>
          </a:bodyPr>
          <a:lstStyle/>
          <a:p>
            <a:r>
              <a:rPr lang="en-US" sz="1350" dirty="0"/>
              <a:t>Hidden layer</a:t>
            </a:r>
          </a:p>
        </p:txBody>
      </p:sp>
      <mc:AlternateContent xmlns:mc="http://schemas.openxmlformats.org/markup-compatibility/2006" xmlns:a14="http://schemas.microsoft.com/office/drawing/2010/main">
        <mc:Choice Requires="a14">
          <p:sp>
            <p:nvSpPr>
              <p:cNvPr id="83" name="TextBox 82"/>
              <p:cNvSpPr txBox="1"/>
              <p:nvPr/>
            </p:nvSpPr>
            <p:spPr>
              <a:xfrm>
                <a:off x="6537223" y="4719314"/>
                <a:ext cx="542456" cy="300082"/>
              </a:xfrm>
              <a:prstGeom prst="rect">
                <a:avLst/>
              </a:prstGeom>
              <a:noFill/>
            </p:spPr>
            <p:txBody>
              <a:bodyPr wrap="none" rtlCol="0">
                <a:spAutoFit/>
              </a:bodyPr>
              <a:lstStyle/>
              <a:p>
                <a14:m>
                  <m:oMath xmlns:m="http://schemas.openxmlformats.org/officeDocument/2006/math">
                    <m:sSub>
                      <m:sSubPr>
                        <m:ctrlPr>
                          <a:rPr lang="en-US" sz="1350" i="1">
                            <a:latin typeface="Cambria Math" panose="02040503050406030204" pitchFamily="18" charset="0"/>
                          </a:rPr>
                        </m:ctrlPr>
                      </m:sSubPr>
                      <m:e>
                        <m:acc>
                          <m:accPr>
                            <m:chr m:val="̂"/>
                            <m:ctrlPr>
                              <a:rPr lang="en-US" sz="1350" i="1">
                                <a:latin typeface="Cambria Math" panose="02040503050406030204" pitchFamily="18" charset="0"/>
                              </a:rPr>
                            </m:ctrlPr>
                          </m:accPr>
                          <m:e>
                            <m:r>
                              <a:rPr lang="en-US" sz="1350" i="1">
                                <a:latin typeface="Cambria Math" panose="02040503050406030204" pitchFamily="18" charset="0"/>
                              </a:rPr>
                              <m:t>𝑦</m:t>
                            </m:r>
                          </m:e>
                        </m:acc>
                      </m:e>
                      <m:sub>
                        <m:r>
                          <m:rPr>
                            <m:sty m:val="p"/>
                          </m:rPr>
                          <a:rPr lang="en-US" sz="1350">
                            <a:latin typeface="Cambria Math" panose="02040503050406030204" pitchFamily="18" charset="0"/>
                          </a:rPr>
                          <m:t>sat</m:t>
                        </m:r>
                      </m:sub>
                    </m:sSub>
                    <m:r>
                      <a:rPr lang="en-US" sz="1350">
                        <a:latin typeface="Cambria Math" panose="02040503050406030204" pitchFamily="18" charset="0"/>
                      </a:rPr>
                      <m:t> </m:t>
                    </m:r>
                  </m:oMath>
                </a14:m>
                <a:r>
                  <a:rPr lang="en-US" sz="1350" dirty="0"/>
                  <a:t> </a:t>
                </a:r>
              </a:p>
            </p:txBody>
          </p:sp>
        </mc:Choice>
        <mc:Fallback xmlns="">
          <p:sp>
            <p:nvSpPr>
              <p:cNvPr id="83" name="TextBox 82"/>
              <p:cNvSpPr txBox="1">
                <a:spLocks noRot="1" noChangeAspect="1" noMove="1" noResize="1" noEditPoints="1" noAdjustHandles="1" noChangeArrowheads="1" noChangeShapeType="1" noTextEdit="1"/>
              </p:cNvSpPr>
              <p:nvPr/>
            </p:nvSpPr>
            <p:spPr>
              <a:xfrm>
                <a:off x="6537223" y="4719314"/>
                <a:ext cx="542456" cy="300082"/>
              </a:xfrm>
              <a:prstGeom prst="rect">
                <a:avLst/>
              </a:prstGeom>
              <a:blipFill>
                <a:blip r:embed="rId2"/>
                <a:stretch>
                  <a:fillRect b="-2041"/>
                </a:stretch>
              </a:blipFill>
            </p:spPr>
            <p:txBody>
              <a:bodyPr/>
              <a:lstStyle/>
              <a:p>
                <a:r>
                  <a:rPr lang="en-US">
                    <a:noFill/>
                  </a:rPr>
                  <a:t> </a:t>
                </a:r>
              </a:p>
            </p:txBody>
          </p:sp>
        </mc:Fallback>
      </mc:AlternateContent>
      <p:cxnSp>
        <p:nvCxnSpPr>
          <p:cNvPr id="84" name="Straight Connector 83"/>
          <p:cNvCxnSpPr/>
          <p:nvPr/>
        </p:nvCxnSpPr>
        <p:spPr>
          <a:xfrm flipV="1">
            <a:off x="4213313" y="28587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213313" y="42215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052351" y="2412643"/>
            <a:ext cx="1072217" cy="300082"/>
          </a:xfrm>
          <a:prstGeom prst="rect">
            <a:avLst/>
          </a:prstGeom>
          <a:noFill/>
        </p:spPr>
        <p:txBody>
          <a:bodyPr wrap="none" rtlCol="0">
            <a:spAutoFit/>
          </a:bodyPr>
          <a:lstStyle/>
          <a:p>
            <a:r>
              <a:rPr lang="en-US" sz="1350" dirty="0"/>
              <a:t>Output layer</a:t>
            </a:r>
          </a:p>
        </p:txBody>
      </p:sp>
      <mc:AlternateContent xmlns:mc="http://schemas.openxmlformats.org/markup-compatibility/2006" xmlns:a14="http://schemas.microsoft.com/office/drawing/2010/main">
        <mc:Choice Requires="a14">
          <p:sp>
            <p:nvSpPr>
              <p:cNvPr id="71" name="TextBox 70"/>
              <p:cNvSpPr txBox="1"/>
              <p:nvPr/>
            </p:nvSpPr>
            <p:spPr>
              <a:xfrm>
                <a:off x="1823710" y="2451367"/>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1" name="TextBox 70"/>
              <p:cNvSpPr txBox="1">
                <a:spLocks noRot="1" noChangeAspect="1" noMove="1" noResize="1" noEditPoints="1" noAdjustHandles="1" noChangeArrowheads="1" noChangeShapeType="1" noTextEdit="1"/>
              </p:cNvSpPr>
              <p:nvPr/>
            </p:nvSpPr>
            <p:spPr>
              <a:xfrm>
                <a:off x="1823710" y="2451367"/>
                <a:ext cx="906402" cy="4154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1845005" y="4384725"/>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3" name="TextBox 72"/>
              <p:cNvSpPr txBox="1">
                <a:spLocks noRot="1" noChangeAspect="1" noMove="1" noResize="1" noEditPoints="1" noAdjustHandles="1" noChangeArrowheads="1" noChangeShapeType="1" noTextEdit="1"/>
              </p:cNvSpPr>
              <p:nvPr/>
            </p:nvSpPr>
            <p:spPr>
              <a:xfrm>
                <a:off x="1845005" y="4384725"/>
                <a:ext cx="906402" cy="415498"/>
              </a:xfrm>
              <a:prstGeom prst="rect">
                <a:avLst/>
              </a:prstGeom>
              <a:blipFill>
                <a:blip r:embed="rId4"/>
                <a:stretch>
                  <a:fillRect/>
                </a:stretch>
              </a:blipFill>
            </p:spPr>
            <p:txBody>
              <a:bodyPr/>
              <a:lstStyle/>
              <a:p>
                <a:r>
                  <a:rPr lang="en-US">
                    <a:noFill/>
                  </a:rPr>
                  <a:t> </a:t>
                </a:r>
              </a:p>
            </p:txBody>
          </p:sp>
        </mc:Fallback>
      </mc:AlternateContent>
      <p:sp>
        <p:nvSpPr>
          <p:cNvPr id="74" name="TextBox 73"/>
          <p:cNvSpPr txBox="1"/>
          <p:nvPr/>
        </p:nvSpPr>
        <p:spPr>
          <a:xfrm>
            <a:off x="772745" y="3329992"/>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772745" y="5456182"/>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3830797" y="4594160"/>
            <a:ext cx="619080" cy="300082"/>
          </a:xfrm>
          <a:prstGeom prst="rect">
            <a:avLst/>
          </a:prstGeom>
          <a:noFill/>
        </p:spPr>
        <p:txBody>
          <a:bodyPr wrap="none" rtlCol="0">
            <a:spAutoFit/>
          </a:bodyPr>
          <a:lstStyle/>
          <a:p>
            <a:r>
              <a:rPr lang="en-US" sz="1350" dirty="0"/>
              <a:t>N-dim</a:t>
            </a:r>
          </a:p>
        </p:txBody>
      </p:sp>
      <mc:AlternateContent xmlns:mc="http://schemas.openxmlformats.org/markup-compatibility/2006" xmlns:a14="http://schemas.microsoft.com/office/drawing/2010/main">
        <mc:Choice Requires="a14">
          <p:sp>
            <p:nvSpPr>
              <p:cNvPr id="78" name="TextBox 77"/>
              <p:cNvSpPr txBox="1"/>
              <p:nvPr/>
            </p:nvSpPr>
            <p:spPr>
              <a:xfrm>
                <a:off x="4505412" y="3455545"/>
                <a:ext cx="1858266"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m:t>
                          </m:r>
                        </m:sup>
                      </m:sSubSup>
                      <m:r>
                        <a:rPr lang="en-US" sz="2100" i="1">
                          <a:latin typeface="Cambria Math" panose="02040503050406030204" pitchFamily="18" charset="0"/>
                        </a:rPr>
                        <m:t>×</m:t>
                      </m:r>
                      <m:acc>
                        <m:accPr>
                          <m:chr m:val="̂"/>
                          <m:ctrlPr>
                            <a:rPr lang="en-US" sz="2100" i="1">
                              <a:latin typeface="Cambria Math" panose="02040503050406030204" pitchFamily="18" charset="0"/>
                            </a:rPr>
                          </m:ctrlPr>
                        </m:accPr>
                        <m:e>
                          <m:r>
                            <a:rPr lang="en-US" sz="2100" i="1">
                              <a:latin typeface="Cambria Math" panose="02040503050406030204" pitchFamily="18" charset="0"/>
                            </a:rPr>
                            <m:t>𝑣</m:t>
                          </m:r>
                        </m:e>
                      </m:acc>
                      <m:r>
                        <a:rPr lang="en-US" sz="2100" i="1">
                          <a:latin typeface="Cambria Math" panose="02040503050406030204" pitchFamily="18" charset="0"/>
                        </a:rPr>
                        <m:t>=</m:t>
                      </m:r>
                      <m:r>
                        <a:rPr lang="en-US" sz="2100" i="1">
                          <a:latin typeface="Cambria Math" panose="02040503050406030204" pitchFamily="18" charset="0"/>
                        </a:rPr>
                        <m:t>𝑧</m:t>
                      </m:r>
                    </m:oMath>
                  </m:oMathPara>
                </a14:m>
                <a:endParaRPr lang="en-US" sz="2100" dirty="0"/>
              </a:p>
            </p:txBody>
          </p:sp>
        </mc:Choice>
        <mc:Fallback xmlns="">
          <p:sp>
            <p:nvSpPr>
              <p:cNvPr id="78" name="TextBox 77"/>
              <p:cNvSpPr txBox="1">
                <a:spLocks noRot="1" noChangeAspect="1" noMove="1" noResize="1" noEditPoints="1" noAdjustHandles="1" noChangeArrowheads="1" noChangeShapeType="1" noTextEdit="1"/>
              </p:cNvSpPr>
              <p:nvPr/>
            </p:nvSpPr>
            <p:spPr>
              <a:xfrm>
                <a:off x="4505412" y="3455545"/>
                <a:ext cx="1858266" cy="415498"/>
              </a:xfrm>
              <a:prstGeom prst="rect">
                <a:avLst/>
              </a:prstGeom>
              <a:blipFill>
                <a:blip r:embed="rId5"/>
                <a:stretch>
                  <a:fillRect t="-4412" b="-1471"/>
                </a:stretch>
              </a:blipFill>
            </p:spPr>
            <p:txBody>
              <a:bodyPr/>
              <a:lstStyle/>
              <a:p>
                <a:r>
                  <a:rPr lang="en-US">
                    <a:noFill/>
                  </a:rPr>
                  <a:t> </a:t>
                </a:r>
              </a:p>
            </p:txBody>
          </p:sp>
        </mc:Fallback>
      </mc:AlternateContent>
      <p:sp>
        <p:nvSpPr>
          <p:cNvPr id="80" name="TextBox 79"/>
          <p:cNvSpPr txBox="1"/>
          <p:nvPr/>
        </p:nvSpPr>
        <p:spPr>
          <a:xfrm>
            <a:off x="6474226" y="5036235"/>
            <a:ext cx="604653" cy="300082"/>
          </a:xfrm>
          <a:prstGeom prst="rect">
            <a:avLst/>
          </a:prstGeom>
          <a:noFill/>
        </p:spPr>
        <p:txBody>
          <a:bodyPr wrap="none" rtlCol="0">
            <a:spAutoFit/>
          </a:bodyPr>
          <a:lstStyle/>
          <a:p>
            <a:r>
              <a:rPr lang="en-US" sz="1350" dirty="0"/>
              <a:t>V-dim</a:t>
            </a:r>
          </a:p>
        </p:txBody>
      </p:sp>
      <p:sp>
        <p:nvSpPr>
          <p:cNvPr id="69" name="TextBox 68"/>
          <p:cNvSpPr txBox="1"/>
          <p:nvPr/>
        </p:nvSpPr>
        <p:spPr>
          <a:xfrm>
            <a:off x="2942172" y="5456182"/>
            <a:ext cx="2435282" cy="300082"/>
          </a:xfrm>
          <a:prstGeom prst="rect">
            <a:avLst/>
          </a:prstGeom>
          <a:noFill/>
        </p:spPr>
        <p:txBody>
          <a:bodyPr wrap="none" rtlCol="0">
            <a:spAutoFit/>
          </a:bodyPr>
          <a:lstStyle/>
          <a:p>
            <a:r>
              <a:rPr lang="en-US" sz="1350" dirty="0"/>
              <a:t>N will be the size of word vector</a:t>
            </a:r>
          </a:p>
        </p:txBody>
      </p:sp>
      <mc:AlternateContent xmlns:mc="http://schemas.openxmlformats.org/markup-compatibility/2006" xmlns:a14="http://schemas.microsoft.com/office/drawing/2010/main">
        <mc:Choice Requires="a14">
          <p:sp>
            <p:nvSpPr>
              <p:cNvPr id="2" name="Rectangle 1"/>
              <p:cNvSpPr/>
              <p:nvPr/>
            </p:nvSpPr>
            <p:spPr>
              <a:xfrm>
                <a:off x="3955526" y="4241513"/>
                <a:ext cx="322781"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𝑣</m:t>
                          </m:r>
                        </m:e>
                      </m:acc>
                    </m:oMath>
                  </m:oMathPara>
                </a14:m>
                <a:endParaRPr lang="en-US" sz="1350" dirty="0"/>
              </a:p>
            </p:txBody>
          </p:sp>
        </mc:Choice>
        <mc:Fallback xmlns="">
          <p:sp>
            <p:nvSpPr>
              <p:cNvPr id="2" name="Rectangle 1"/>
              <p:cNvSpPr>
                <a:spLocks noRot="1" noChangeAspect="1" noMove="1" noResize="1" noEditPoints="1" noAdjustHandles="1" noChangeArrowheads="1" noChangeShapeType="1" noTextEdit="1"/>
              </p:cNvSpPr>
              <p:nvPr/>
            </p:nvSpPr>
            <p:spPr>
              <a:xfrm>
                <a:off x="3955526" y="4241513"/>
                <a:ext cx="322781" cy="300082"/>
              </a:xfrm>
              <a:prstGeom prst="rect">
                <a:avLst/>
              </a:prstGeom>
              <a:blipFill>
                <a:blip r:embed="rId6"/>
                <a:stretch>
                  <a:fillRect r="-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6712079" y="3402022"/>
                <a:ext cx="2208495"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100" i="1">
                              <a:latin typeface="Cambria Math" panose="02040503050406030204" pitchFamily="18" charset="0"/>
                            </a:rPr>
                          </m:ctrlPr>
                        </m:accPr>
                        <m:e>
                          <m:r>
                            <a:rPr lang="en-US" sz="2100" i="1">
                              <a:latin typeface="Cambria Math" panose="02040503050406030204" pitchFamily="18" charset="0"/>
                            </a:rPr>
                            <m:t>𝑦</m:t>
                          </m:r>
                        </m:e>
                      </m:acc>
                      <m:r>
                        <a:rPr lang="en-US" sz="2100" i="1">
                          <a:latin typeface="Cambria Math" panose="02040503050406030204" pitchFamily="18" charset="0"/>
                        </a:rPr>
                        <m:t>=</m:t>
                      </m:r>
                      <m:r>
                        <a:rPr lang="en-US" sz="2100" i="1">
                          <a:latin typeface="Cambria Math" panose="02040503050406030204" pitchFamily="18" charset="0"/>
                        </a:rPr>
                        <m:t>𝑠𝑜𝑓𝑡𝑚𝑎𝑥</m:t>
                      </m:r>
                      <m:r>
                        <a:rPr lang="en-US" sz="2100" i="1">
                          <a:latin typeface="Cambria Math" panose="02040503050406030204" pitchFamily="18" charset="0"/>
                        </a:rPr>
                        <m:t>(</m:t>
                      </m:r>
                      <m:r>
                        <a:rPr lang="en-US" sz="2100" i="1">
                          <a:latin typeface="Cambria Math" panose="02040503050406030204" pitchFamily="18" charset="0"/>
                        </a:rPr>
                        <m:t>𝑧</m:t>
                      </m:r>
                      <m:r>
                        <a:rPr lang="en-US" sz="2100" i="1">
                          <a:latin typeface="Cambria Math" panose="02040503050406030204" pitchFamily="18" charset="0"/>
                        </a:rPr>
                        <m:t>)</m:t>
                      </m:r>
                    </m:oMath>
                  </m:oMathPara>
                </a14:m>
                <a:endParaRPr lang="en-US" sz="2100" dirty="0"/>
              </a:p>
            </p:txBody>
          </p:sp>
        </mc:Choice>
        <mc:Fallback xmlns="">
          <p:sp>
            <p:nvSpPr>
              <p:cNvPr id="86" name="TextBox 85"/>
              <p:cNvSpPr txBox="1">
                <a:spLocks noRot="1" noChangeAspect="1" noMove="1" noResize="1" noEditPoints="1" noAdjustHandles="1" noChangeArrowheads="1" noChangeShapeType="1" noTextEdit="1"/>
              </p:cNvSpPr>
              <p:nvPr/>
            </p:nvSpPr>
            <p:spPr>
              <a:xfrm>
                <a:off x="6712079" y="3402022"/>
                <a:ext cx="2208495" cy="415498"/>
              </a:xfrm>
              <a:prstGeom prst="rect">
                <a:avLst/>
              </a:prstGeom>
              <a:blipFill>
                <a:blip r:embed="rId7"/>
                <a:stretch>
                  <a:fillRect t="-4412" b="-17647"/>
                </a:stretch>
              </a:blipFill>
            </p:spPr>
            <p:txBody>
              <a:bodyPr/>
              <a:lstStyle/>
              <a:p>
                <a:r>
                  <a:rPr lang="en-US">
                    <a:noFill/>
                  </a:rPr>
                  <a:t> </a:t>
                </a:r>
              </a:p>
            </p:txBody>
          </p:sp>
        </mc:Fallback>
      </mc:AlternateContent>
      <p:sp>
        <p:nvSpPr>
          <p:cNvPr id="81" name="TextBox 80">
            <a:extLst>
              <a:ext uri="{FF2B5EF4-FFF2-40B4-BE49-F238E27FC236}">
                <a16:creationId xmlns:a16="http://schemas.microsoft.com/office/drawing/2014/main" id="{BFB5EB2E-BDCD-DF45-9B05-5A5BA33324A6}"/>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276026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13</a:t>
            </a:fld>
            <a:endParaRPr lang="en-US" dirty="0"/>
          </a:p>
        </p:txBody>
      </p:sp>
      <p:grpSp>
        <p:nvGrpSpPr>
          <p:cNvPr id="20" name="Group 19"/>
          <p:cNvGrpSpPr/>
          <p:nvPr/>
        </p:nvGrpSpPr>
        <p:grpSpPr>
          <a:xfrm>
            <a:off x="1838114" y="1789805"/>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838115" y="39405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430062" y="2453691"/>
            <a:ext cx="396455" cy="300082"/>
          </a:xfrm>
          <a:prstGeom prst="rect">
            <a:avLst/>
          </a:prstGeom>
          <a:noFill/>
        </p:spPr>
        <p:txBody>
          <a:bodyPr wrap="none" rtlCol="0">
            <a:spAutoFit/>
          </a:bodyPr>
          <a:lstStyle/>
          <a:p>
            <a:r>
              <a:rPr lang="en-US" sz="1350" dirty="0"/>
              <a:t>cat</a:t>
            </a:r>
          </a:p>
        </p:txBody>
      </p:sp>
      <p:sp>
        <p:nvSpPr>
          <p:cNvPr id="33" name="TextBox 32"/>
          <p:cNvSpPr txBox="1"/>
          <p:nvPr/>
        </p:nvSpPr>
        <p:spPr>
          <a:xfrm>
            <a:off x="1430061" y="4653796"/>
            <a:ext cx="367408" cy="300082"/>
          </a:xfrm>
          <a:prstGeom prst="rect">
            <a:avLst/>
          </a:prstGeom>
          <a:noFill/>
        </p:spPr>
        <p:txBody>
          <a:bodyPr wrap="none" rtlCol="0">
            <a:spAutoFit/>
          </a:bodyPr>
          <a:lstStyle/>
          <a:p>
            <a:r>
              <a:rPr lang="en-US" sz="1350" dirty="0"/>
              <a:t>on</a:t>
            </a:r>
          </a:p>
        </p:txBody>
      </p:sp>
      <p:grpSp>
        <p:nvGrpSpPr>
          <p:cNvPr id="46" name="Group 45"/>
          <p:cNvGrpSpPr/>
          <p:nvPr/>
        </p:nvGrpSpPr>
        <p:grpSpPr>
          <a:xfrm>
            <a:off x="4433457" y="31516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7035093" y="2859653"/>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493289" y="14125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2043855" y="17898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043854" y="31487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37562" y="35709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043854" y="42325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088632" y="2379569"/>
            <a:ext cx="1075423" cy="300082"/>
          </a:xfrm>
          <a:prstGeom prst="rect">
            <a:avLst/>
          </a:prstGeom>
          <a:noFill/>
        </p:spPr>
        <p:txBody>
          <a:bodyPr wrap="none" rtlCol="0">
            <a:spAutoFit/>
          </a:bodyPr>
          <a:lstStyle/>
          <a:p>
            <a:r>
              <a:rPr lang="en-US" sz="1350" dirty="0"/>
              <a:t>Hidden layer</a:t>
            </a:r>
          </a:p>
        </p:txBody>
      </p:sp>
      <mc:AlternateContent xmlns:mc="http://schemas.openxmlformats.org/markup-compatibility/2006" xmlns:a14="http://schemas.microsoft.com/office/drawing/2010/main">
        <mc:Choice Requires="a14">
          <p:sp>
            <p:nvSpPr>
              <p:cNvPr id="83" name="TextBox 82"/>
              <p:cNvSpPr txBox="1"/>
              <p:nvPr/>
            </p:nvSpPr>
            <p:spPr>
              <a:xfrm>
                <a:off x="6963107" y="4719314"/>
                <a:ext cx="542456" cy="300082"/>
              </a:xfrm>
              <a:prstGeom prst="rect">
                <a:avLst/>
              </a:prstGeom>
              <a:noFill/>
            </p:spPr>
            <p:txBody>
              <a:bodyPr wrap="none" rtlCol="0">
                <a:spAutoFit/>
              </a:bodyPr>
              <a:lstStyle/>
              <a:p>
                <a14:m>
                  <m:oMath xmlns:m="http://schemas.openxmlformats.org/officeDocument/2006/math">
                    <m:sSub>
                      <m:sSubPr>
                        <m:ctrlPr>
                          <a:rPr lang="en-US" sz="1350" i="1">
                            <a:latin typeface="Cambria Math" panose="02040503050406030204" pitchFamily="18" charset="0"/>
                          </a:rPr>
                        </m:ctrlPr>
                      </m:sSubPr>
                      <m:e>
                        <m:acc>
                          <m:accPr>
                            <m:chr m:val="̂"/>
                            <m:ctrlPr>
                              <a:rPr lang="en-US" sz="1350" i="1">
                                <a:latin typeface="Cambria Math" panose="02040503050406030204" pitchFamily="18" charset="0"/>
                              </a:rPr>
                            </m:ctrlPr>
                          </m:accPr>
                          <m:e>
                            <m:r>
                              <a:rPr lang="en-US" sz="1350" i="1">
                                <a:latin typeface="Cambria Math" panose="02040503050406030204" pitchFamily="18" charset="0"/>
                              </a:rPr>
                              <m:t>𝑦</m:t>
                            </m:r>
                          </m:e>
                        </m:acc>
                      </m:e>
                      <m:sub>
                        <m:r>
                          <m:rPr>
                            <m:sty m:val="p"/>
                          </m:rPr>
                          <a:rPr lang="en-US" sz="1350">
                            <a:latin typeface="Cambria Math" panose="02040503050406030204" pitchFamily="18" charset="0"/>
                          </a:rPr>
                          <m:t>sat</m:t>
                        </m:r>
                      </m:sub>
                    </m:sSub>
                    <m:r>
                      <a:rPr lang="en-US" sz="1350">
                        <a:latin typeface="Cambria Math" panose="02040503050406030204" pitchFamily="18" charset="0"/>
                      </a:rPr>
                      <m:t> </m:t>
                    </m:r>
                  </m:oMath>
                </a14:m>
                <a:r>
                  <a:rPr lang="en-US" sz="1350" dirty="0"/>
                  <a:t> </a:t>
                </a:r>
              </a:p>
            </p:txBody>
          </p:sp>
        </mc:Choice>
        <mc:Fallback xmlns="">
          <p:sp>
            <p:nvSpPr>
              <p:cNvPr id="83" name="TextBox 82"/>
              <p:cNvSpPr txBox="1">
                <a:spLocks noRot="1" noChangeAspect="1" noMove="1" noResize="1" noEditPoints="1" noAdjustHandles="1" noChangeArrowheads="1" noChangeShapeType="1" noTextEdit="1"/>
              </p:cNvSpPr>
              <p:nvPr/>
            </p:nvSpPr>
            <p:spPr>
              <a:xfrm>
                <a:off x="6963107" y="4719314"/>
                <a:ext cx="542456" cy="300082"/>
              </a:xfrm>
              <a:prstGeom prst="rect">
                <a:avLst/>
              </a:prstGeom>
              <a:blipFill>
                <a:blip r:embed="rId2"/>
                <a:stretch>
                  <a:fillRect b="-2041"/>
                </a:stretch>
              </a:blipFill>
            </p:spPr>
            <p:txBody>
              <a:bodyPr/>
              <a:lstStyle/>
              <a:p>
                <a:r>
                  <a:rPr lang="en-US">
                    <a:noFill/>
                  </a:rPr>
                  <a:t> </a:t>
                </a:r>
              </a:p>
            </p:txBody>
          </p:sp>
        </mc:Fallback>
      </mc:AlternateContent>
      <p:cxnSp>
        <p:nvCxnSpPr>
          <p:cNvPr id="84" name="Straight Connector 83"/>
          <p:cNvCxnSpPr/>
          <p:nvPr/>
        </p:nvCxnSpPr>
        <p:spPr>
          <a:xfrm flipV="1">
            <a:off x="4639197" y="28587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39197" y="42215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23544" y="2424158"/>
            <a:ext cx="1072217" cy="300082"/>
          </a:xfrm>
          <a:prstGeom prst="rect">
            <a:avLst/>
          </a:prstGeom>
          <a:noFill/>
        </p:spPr>
        <p:txBody>
          <a:bodyPr wrap="none" rtlCol="0">
            <a:spAutoFit/>
          </a:bodyPr>
          <a:lstStyle/>
          <a:p>
            <a:r>
              <a:rPr lang="en-US" sz="1350" dirty="0"/>
              <a:t>Output layer</a:t>
            </a:r>
          </a:p>
        </p:txBody>
      </p:sp>
      <mc:AlternateContent xmlns:mc="http://schemas.openxmlformats.org/markup-compatibility/2006" xmlns:a14="http://schemas.microsoft.com/office/drawing/2010/main">
        <mc:Choice Requires="a14">
          <p:sp>
            <p:nvSpPr>
              <p:cNvPr id="71" name="TextBox 70"/>
              <p:cNvSpPr txBox="1"/>
              <p:nvPr/>
            </p:nvSpPr>
            <p:spPr>
              <a:xfrm>
                <a:off x="2249594" y="2451367"/>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1" name="TextBox 70"/>
              <p:cNvSpPr txBox="1">
                <a:spLocks noRot="1" noChangeAspect="1" noMove="1" noResize="1" noEditPoints="1" noAdjustHandles="1" noChangeArrowheads="1" noChangeShapeType="1" noTextEdit="1"/>
              </p:cNvSpPr>
              <p:nvPr/>
            </p:nvSpPr>
            <p:spPr>
              <a:xfrm>
                <a:off x="2249594" y="2451367"/>
                <a:ext cx="906402" cy="4154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2270889" y="4384725"/>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3" name="TextBox 72"/>
              <p:cNvSpPr txBox="1">
                <a:spLocks noRot="1" noChangeAspect="1" noMove="1" noResize="1" noEditPoints="1" noAdjustHandles="1" noChangeArrowheads="1" noChangeShapeType="1" noTextEdit="1"/>
              </p:cNvSpPr>
              <p:nvPr/>
            </p:nvSpPr>
            <p:spPr>
              <a:xfrm>
                <a:off x="2270889" y="4384725"/>
                <a:ext cx="906402" cy="415498"/>
              </a:xfrm>
              <a:prstGeom prst="rect">
                <a:avLst/>
              </a:prstGeom>
              <a:blipFill>
                <a:blip r:embed="rId4"/>
                <a:stretch>
                  <a:fillRect/>
                </a:stretch>
              </a:blipFill>
            </p:spPr>
            <p:txBody>
              <a:bodyPr/>
              <a:lstStyle/>
              <a:p>
                <a:r>
                  <a:rPr lang="en-US">
                    <a:noFill/>
                  </a:rPr>
                  <a:t> </a:t>
                </a:r>
              </a:p>
            </p:txBody>
          </p:sp>
        </mc:Fallback>
      </mc:AlternateContent>
      <p:sp>
        <p:nvSpPr>
          <p:cNvPr id="74" name="TextBox 73"/>
          <p:cNvSpPr txBox="1"/>
          <p:nvPr/>
        </p:nvSpPr>
        <p:spPr>
          <a:xfrm>
            <a:off x="1198629" y="3329992"/>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1198629" y="5456182"/>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4256681" y="4594160"/>
            <a:ext cx="619080" cy="300082"/>
          </a:xfrm>
          <a:prstGeom prst="rect">
            <a:avLst/>
          </a:prstGeom>
          <a:noFill/>
        </p:spPr>
        <p:txBody>
          <a:bodyPr wrap="none" rtlCol="0">
            <a:spAutoFit/>
          </a:bodyPr>
          <a:lstStyle/>
          <a:p>
            <a:r>
              <a:rPr lang="en-US" sz="1350" dirty="0"/>
              <a:t>N-dim</a:t>
            </a:r>
          </a:p>
        </p:txBody>
      </p:sp>
      <mc:AlternateContent xmlns:mc="http://schemas.openxmlformats.org/markup-compatibility/2006" xmlns:a14="http://schemas.microsoft.com/office/drawing/2010/main">
        <mc:Choice Requires="a14">
          <p:sp>
            <p:nvSpPr>
              <p:cNvPr id="78" name="TextBox 77"/>
              <p:cNvSpPr txBox="1"/>
              <p:nvPr/>
            </p:nvSpPr>
            <p:spPr>
              <a:xfrm>
                <a:off x="4931296" y="3455545"/>
                <a:ext cx="2159887" cy="738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m:t>
                          </m:r>
                        </m:sup>
                      </m:sSubSup>
                      <m:r>
                        <a:rPr lang="en-US" sz="2100" i="1">
                          <a:latin typeface="Cambria Math" panose="02040503050406030204" pitchFamily="18" charset="0"/>
                        </a:rPr>
                        <m:t>×</m:t>
                      </m:r>
                      <m:acc>
                        <m:accPr>
                          <m:chr m:val="̂"/>
                          <m:ctrlPr>
                            <a:rPr lang="en-US" sz="2100" i="1">
                              <a:latin typeface="Cambria Math" panose="02040503050406030204" pitchFamily="18" charset="0"/>
                            </a:rPr>
                          </m:ctrlPr>
                        </m:accPr>
                        <m:e>
                          <m:r>
                            <a:rPr lang="en-US" sz="2100" i="1">
                              <a:latin typeface="Cambria Math" panose="02040503050406030204" pitchFamily="18" charset="0"/>
                            </a:rPr>
                            <m:t>𝑣</m:t>
                          </m:r>
                        </m:e>
                      </m:acc>
                      <m:r>
                        <a:rPr lang="en-US" sz="2100" i="1">
                          <a:latin typeface="Cambria Math" panose="02040503050406030204" pitchFamily="18" charset="0"/>
                        </a:rPr>
                        <m:t>=</m:t>
                      </m:r>
                      <m:r>
                        <a:rPr lang="en-US" sz="2100" i="1">
                          <a:latin typeface="Cambria Math" panose="02040503050406030204" pitchFamily="18" charset="0"/>
                        </a:rPr>
                        <m:t>𝑧</m:t>
                      </m:r>
                    </m:oMath>
                  </m:oMathPara>
                </a14:m>
                <a:endParaRPr lang="en-US" sz="2100" dirty="0"/>
              </a:p>
              <a:p>
                <a:pPr/>
                <a14:m>
                  <m:oMathPara xmlns:m="http://schemas.openxmlformats.org/officeDocument/2006/math">
                    <m:oMathParaPr>
                      <m:jc m:val="centerGroup"/>
                    </m:oMathParaPr>
                    <m:oMath xmlns:m="http://schemas.openxmlformats.org/officeDocument/2006/math">
                      <m:acc>
                        <m:accPr>
                          <m:chr m:val="̂"/>
                          <m:ctrlPr>
                            <a:rPr lang="en-US" sz="2100" i="1">
                              <a:latin typeface="Cambria Math" panose="02040503050406030204" pitchFamily="18" charset="0"/>
                            </a:rPr>
                          </m:ctrlPr>
                        </m:accPr>
                        <m:e>
                          <m:r>
                            <a:rPr lang="en-US" sz="2100" i="1">
                              <a:latin typeface="Cambria Math" panose="02040503050406030204" pitchFamily="18" charset="0"/>
                            </a:rPr>
                            <m:t>𝑦</m:t>
                          </m:r>
                        </m:e>
                      </m:acc>
                      <m:r>
                        <a:rPr lang="en-US" sz="2100" i="1">
                          <a:latin typeface="Cambria Math" panose="02040503050406030204" pitchFamily="18" charset="0"/>
                        </a:rPr>
                        <m:t>=</m:t>
                      </m:r>
                      <m:r>
                        <a:rPr lang="en-US" sz="2100" i="1">
                          <a:latin typeface="Cambria Math" panose="02040503050406030204" pitchFamily="18" charset="0"/>
                        </a:rPr>
                        <m:t>𝑠𝑜𝑓𝑡𝑚𝑎𝑥</m:t>
                      </m:r>
                      <m:r>
                        <a:rPr lang="en-US" sz="2100" i="1">
                          <a:latin typeface="Cambria Math" panose="02040503050406030204" pitchFamily="18" charset="0"/>
                        </a:rPr>
                        <m:t>(</m:t>
                      </m:r>
                      <m:r>
                        <a:rPr lang="en-US" sz="2100" i="1">
                          <a:latin typeface="Cambria Math" panose="02040503050406030204" pitchFamily="18" charset="0"/>
                        </a:rPr>
                        <m:t>𝑧</m:t>
                      </m:r>
                      <m:r>
                        <a:rPr lang="en-US" sz="2100" i="1">
                          <a:latin typeface="Cambria Math" panose="02040503050406030204" pitchFamily="18" charset="0"/>
                        </a:rPr>
                        <m:t>)</m:t>
                      </m:r>
                    </m:oMath>
                  </m:oMathPara>
                </a14:m>
                <a:endParaRPr lang="en-US" sz="2100" dirty="0"/>
              </a:p>
            </p:txBody>
          </p:sp>
        </mc:Choice>
        <mc:Fallback xmlns="">
          <p:sp>
            <p:nvSpPr>
              <p:cNvPr id="78" name="TextBox 77"/>
              <p:cNvSpPr txBox="1">
                <a:spLocks noRot="1" noChangeAspect="1" noMove="1" noResize="1" noEditPoints="1" noAdjustHandles="1" noChangeArrowheads="1" noChangeShapeType="1" noTextEdit="1"/>
              </p:cNvSpPr>
              <p:nvPr/>
            </p:nvSpPr>
            <p:spPr>
              <a:xfrm>
                <a:off x="4931296" y="3455545"/>
                <a:ext cx="2159887" cy="738664"/>
              </a:xfrm>
              <a:prstGeom prst="rect">
                <a:avLst/>
              </a:prstGeom>
              <a:blipFill>
                <a:blip r:embed="rId5"/>
                <a:stretch>
                  <a:fillRect t="-2479" b="-9091"/>
                </a:stretch>
              </a:blipFill>
            </p:spPr>
            <p:txBody>
              <a:bodyPr/>
              <a:lstStyle/>
              <a:p>
                <a:r>
                  <a:rPr lang="en-US">
                    <a:noFill/>
                  </a:rPr>
                  <a:t> </a:t>
                </a:r>
              </a:p>
            </p:txBody>
          </p:sp>
        </mc:Fallback>
      </mc:AlternateContent>
      <p:sp>
        <p:nvSpPr>
          <p:cNvPr id="80" name="TextBox 79"/>
          <p:cNvSpPr txBox="1"/>
          <p:nvPr/>
        </p:nvSpPr>
        <p:spPr>
          <a:xfrm>
            <a:off x="6900110" y="5036235"/>
            <a:ext cx="604653" cy="300082"/>
          </a:xfrm>
          <a:prstGeom prst="rect">
            <a:avLst/>
          </a:prstGeom>
          <a:noFill/>
        </p:spPr>
        <p:txBody>
          <a:bodyPr wrap="none" rtlCol="0">
            <a:spAutoFit/>
          </a:bodyPr>
          <a:lstStyle/>
          <a:p>
            <a:r>
              <a:rPr lang="en-US" sz="1350" dirty="0"/>
              <a:t>V-dim</a:t>
            </a:r>
          </a:p>
        </p:txBody>
      </p:sp>
      <p:sp>
        <p:nvSpPr>
          <p:cNvPr id="69" name="TextBox 68"/>
          <p:cNvSpPr txBox="1"/>
          <p:nvPr/>
        </p:nvSpPr>
        <p:spPr>
          <a:xfrm>
            <a:off x="3368056" y="5456182"/>
            <a:ext cx="2435282" cy="300082"/>
          </a:xfrm>
          <a:prstGeom prst="rect">
            <a:avLst/>
          </a:prstGeom>
          <a:noFill/>
        </p:spPr>
        <p:txBody>
          <a:bodyPr wrap="none" rtlCol="0">
            <a:spAutoFit/>
          </a:bodyPr>
          <a:lstStyle/>
          <a:p>
            <a:r>
              <a:rPr lang="en-US" sz="1350" dirty="0"/>
              <a:t>N will be the size of word vector</a:t>
            </a:r>
          </a:p>
        </p:txBody>
      </p:sp>
      <mc:AlternateContent xmlns:mc="http://schemas.openxmlformats.org/markup-compatibility/2006" xmlns:a14="http://schemas.microsoft.com/office/drawing/2010/main">
        <mc:Choice Requires="a14">
          <p:sp>
            <p:nvSpPr>
              <p:cNvPr id="2" name="Rectangle 1"/>
              <p:cNvSpPr/>
              <p:nvPr/>
            </p:nvSpPr>
            <p:spPr>
              <a:xfrm>
                <a:off x="4381410" y="4241513"/>
                <a:ext cx="322781"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𝑣</m:t>
                          </m:r>
                        </m:e>
                      </m:acc>
                    </m:oMath>
                  </m:oMathPara>
                </a14:m>
                <a:endParaRPr lang="en-US" sz="1350" dirty="0"/>
              </a:p>
            </p:txBody>
          </p:sp>
        </mc:Choice>
        <mc:Fallback xmlns="">
          <p:sp>
            <p:nvSpPr>
              <p:cNvPr id="2" name="Rectangle 1"/>
              <p:cNvSpPr>
                <a:spLocks noRot="1" noChangeAspect="1" noMove="1" noResize="1" noEditPoints="1" noAdjustHandles="1" noChangeArrowheads="1" noChangeShapeType="1" noTextEdit="1"/>
              </p:cNvSpPr>
              <p:nvPr/>
            </p:nvSpPr>
            <p:spPr>
              <a:xfrm>
                <a:off x="4381410" y="4241513"/>
                <a:ext cx="322781" cy="300082"/>
              </a:xfrm>
              <a:prstGeom prst="rect">
                <a:avLst/>
              </a:prstGeom>
              <a:blipFill>
                <a:blip r:embed="rId6"/>
                <a:stretch>
                  <a:fillRect r="-3774"/>
                </a:stretch>
              </a:blipFill>
            </p:spPr>
            <p:txBody>
              <a:bodyPr/>
              <a:lstStyle/>
              <a:p>
                <a:r>
                  <a:rPr lang="en-US">
                    <a:noFill/>
                  </a:rPr>
                  <a:t> </a:t>
                </a:r>
              </a:p>
            </p:txBody>
          </p:sp>
        </mc:Fallback>
      </mc:AlternateContent>
      <p:graphicFrame>
        <p:nvGraphicFramePr>
          <p:cNvPr id="81" name="Table 80"/>
          <p:cNvGraphicFramePr>
            <a:graphicFrameLocks noGrp="1"/>
          </p:cNvGraphicFramePr>
          <p:nvPr>
            <p:extLst/>
          </p:nvPr>
        </p:nvGraphicFramePr>
        <p:xfrm>
          <a:off x="8135165" y="2858741"/>
          <a:ext cx="246888" cy="2468880"/>
        </p:xfrm>
        <a:graphic>
          <a:graphicData uri="http://schemas.openxmlformats.org/drawingml/2006/table">
            <a:tbl>
              <a:tblPr firstRow="1" bandRow="1">
                <a:tableStyleId>{69CF1AB2-1976-4502-BF36-3FF5EA218861}</a:tableStyleId>
              </a:tblPr>
              <a:tblGrid>
                <a:gridCol w="246888">
                  <a:extLst>
                    <a:ext uri="{9D8B030D-6E8A-4147-A177-3AD203B41FA5}">
                      <a16:colId xmlns:a16="http://schemas.microsoft.com/office/drawing/2014/main" val="4255159121"/>
                    </a:ext>
                  </a:extLst>
                </a:gridCol>
              </a:tblGrid>
              <a:tr h="246888">
                <a:tc>
                  <a:txBody>
                    <a:bodyPr/>
                    <a:lstStyle/>
                    <a:p>
                      <a:pPr algn="ctr"/>
                      <a:r>
                        <a:rPr lang="en-US" sz="900" b="0" dirty="0">
                          <a:solidFill>
                            <a:schemeClr val="tx1"/>
                          </a:solidFill>
                        </a:rPr>
                        <a:t>0.01</a:t>
                      </a:r>
                    </a:p>
                  </a:txBody>
                  <a:tcPr marL="0" marR="0" marT="0" marB="0" anchor="ctr">
                    <a:solidFill>
                      <a:schemeClr val="bg1"/>
                    </a:solidFill>
                  </a:tcPr>
                </a:tc>
                <a:extLst>
                  <a:ext uri="{0D108BD9-81ED-4DB2-BD59-A6C34878D82A}">
                    <a16:rowId xmlns:a16="http://schemas.microsoft.com/office/drawing/2014/main" val="2404443869"/>
                  </a:ext>
                </a:extLst>
              </a:tr>
              <a:tr h="246888">
                <a:tc>
                  <a:txBody>
                    <a:bodyPr/>
                    <a:lstStyle/>
                    <a:p>
                      <a:pPr algn="ctr"/>
                      <a:r>
                        <a:rPr lang="en-US" sz="900" b="0" dirty="0">
                          <a:solidFill>
                            <a:schemeClr val="tx1"/>
                          </a:solidFill>
                        </a:rPr>
                        <a:t>0.02</a:t>
                      </a:r>
                    </a:p>
                  </a:txBody>
                  <a:tcPr marL="0" marR="0" marT="0" marB="0" anchor="ctr">
                    <a:solidFill>
                      <a:schemeClr val="bg1"/>
                    </a:solidFill>
                  </a:tcPr>
                </a:tc>
                <a:extLst>
                  <a:ext uri="{0D108BD9-81ED-4DB2-BD59-A6C34878D82A}">
                    <a16:rowId xmlns:a16="http://schemas.microsoft.com/office/drawing/2014/main" val="4045244593"/>
                  </a:ext>
                </a:extLst>
              </a:tr>
              <a:tr h="246888">
                <a:tc>
                  <a:txBody>
                    <a:bodyPr/>
                    <a:lstStyle/>
                    <a:p>
                      <a:pPr algn="ctr"/>
                      <a:r>
                        <a:rPr lang="en-US" sz="900" b="0" dirty="0">
                          <a:solidFill>
                            <a:schemeClr val="tx1"/>
                          </a:solidFill>
                        </a:rPr>
                        <a:t>0.00</a:t>
                      </a:r>
                    </a:p>
                  </a:txBody>
                  <a:tcPr marL="0" marR="0" marT="0" marB="0" anchor="ctr">
                    <a:solidFill>
                      <a:schemeClr val="bg1"/>
                    </a:solidFill>
                  </a:tcPr>
                </a:tc>
                <a:extLst>
                  <a:ext uri="{0D108BD9-81ED-4DB2-BD59-A6C34878D82A}">
                    <a16:rowId xmlns:a16="http://schemas.microsoft.com/office/drawing/2014/main" val="2752563613"/>
                  </a:ext>
                </a:extLst>
              </a:tr>
              <a:tr h="246888">
                <a:tc>
                  <a:txBody>
                    <a:bodyPr/>
                    <a:lstStyle/>
                    <a:p>
                      <a:pPr algn="ctr"/>
                      <a:r>
                        <a:rPr lang="en-US" sz="900" b="0" dirty="0">
                          <a:solidFill>
                            <a:schemeClr val="tx1"/>
                          </a:solidFill>
                        </a:rPr>
                        <a:t>0.02</a:t>
                      </a:r>
                    </a:p>
                  </a:txBody>
                  <a:tcPr marL="0" marR="0" marT="0" marB="0" anchor="ctr">
                    <a:solidFill>
                      <a:schemeClr val="bg1"/>
                    </a:solidFill>
                  </a:tcPr>
                </a:tc>
                <a:extLst>
                  <a:ext uri="{0D108BD9-81ED-4DB2-BD59-A6C34878D82A}">
                    <a16:rowId xmlns:a16="http://schemas.microsoft.com/office/drawing/2014/main" val="201681552"/>
                  </a:ext>
                </a:extLst>
              </a:tr>
              <a:tr h="246888">
                <a:tc>
                  <a:txBody>
                    <a:bodyPr/>
                    <a:lstStyle/>
                    <a:p>
                      <a:pPr algn="ctr"/>
                      <a:r>
                        <a:rPr lang="en-US" sz="900" b="0" dirty="0">
                          <a:solidFill>
                            <a:schemeClr val="tx1"/>
                          </a:solidFill>
                        </a:rPr>
                        <a:t>0.01</a:t>
                      </a:r>
                    </a:p>
                  </a:txBody>
                  <a:tcPr marL="0" marR="0" marT="0" marB="0" anchor="ctr">
                    <a:solidFill>
                      <a:schemeClr val="bg1"/>
                    </a:solidFill>
                  </a:tcPr>
                </a:tc>
                <a:extLst>
                  <a:ext uri="{0D108BD9-81ED-4DB2-BD59-A6C34878D82A}">
                    <a16:rowId xmlns:a16="http://schemas.microsoft.com/office/drawing/2014/main" val="177053094"/>
                  </a:ext>
                </a:extLst>
              </a:tr>
              <a:tr h="246888">
                <a:tc>
                  <a:txBody>
                    <a:bodyPr/>
                    <a:lstStyle/>
                    <a:p>
                      <a:pPr algn="ctr"/>
                      <a:r>
                        <a:rPr lang="en-US" sz="900" b="0" dirty="0">
                          <a:solidFill>
                            <a:schemeClr val="tx1"/>
                          </a:solidFill>
                        </a:rPr>
                        <a:t>0.02</a:t>
                      </a:r>
                    </a:p>
                  </a:txBody>
                  <a:tcPr marL="0" marR="0" marT="0" marB="0" anchor="ctr">
                    <a:solidFill>
                      <a:schemeClr val="bg1"/>
                    </a:solidFill>
                  </a:tcPr>
                </a:tc>
                <a:extLst>
                  <a:ext uri="{0D108BD9-81ED-4DB2-BD59-A6C34878D82A}">
                    <a16:rowId xmlns:a16="http://schemas.microsoft.com/office/drawing/2014/main" val="2987099312"/>
                  </a:ext>
                </a:extLst>
              </a:tr>
              <a:tr h="246888">
                <a:tc>
                  <a:txBody>
                    <a:bodyPr/>
                    <a:lstStyle/>
                    <a:p>
                      <a:pPr algn="ctr"/>
                      <a:r>
                        <a:rPr lang="en-US" sz="900" b="0" dirty="0">
                          <a:solidFill>
                            <a:schemeClr val="tx1"/>
                          </a:solidFill>
                        </a:rPr>
                        <a:t>0.01</a:t>
                      </a:r>
                    </a:p>
                  </a:txBody>
                  <a:tcPr marL="0" marR="0" marT="0" marB="0" anchor="ctr">
                    <a:solidFill>
                      <a:schemeClr val="bg1"/>
                    </a:solidFill>
                  </a:tcPr>
                </a:tc>
                <a:extLst>
                  <a:ext uri="{0D108BD9-81ED-4DB2-BD59-A6C34878D82A}">
                    <a16:rowId xmlns:a16="http://schemas.microsoft.com/office/drawing/2014/main" val="4040427874"/>
                  </a:ext>
                </a:extLst>
              </a:tr>
              <a:tr h="246888">
                <a:tc>
                  <a:txBody>
                    <a:bodyPr/>
                    <a:lstStyle/>
                    <a:p>
                      <a:pPr algn="ctr"/>
                      <a:r>
                        <a:rPr lang="en-US" sz="900" b="1" dirty="0">
                          <a:solidFill>
                            <a:srgbClr val="FF0000"/>
                          </a:solidFill>
                        </a:rPr>
                        <a:t>0.7</a:t>
                      </a:r>
                    </a:p>
                  </a:txBody>
                  <a:tcPr marL="0" marR="0" marT="0" marB="0" anchor="ctr">
                    <a:solidFill>
                      <a:schemeClr val="bg1"/>
                    </a:solidFill>
                  </a:tcPr>
                </a:tc>
                <a:extLst>
                  <a:ext uri="{0D108BD9-81ED-4DB2-BD59-A6C34878D82A}">
                    <a16:rowId xmlns:a16="http://schemas.microsoft.com/office/drawing/2014/main" val="4092259214"/>
                  </a:ext>
                </a:extLst>
              </a:tr>
              <a:tr h="246888">
                <a:tc>
                  <a:txBody>
                    <a:bodyPr/>
                    <a:lstStyle/>
                    <a:p>
                      <a:pPr algn="ctr"/>
                      <a:r>
                        <a:rPr lang="en-US" sz="900" b="0" dirty="0">
                          <a:solidFill>
                            <a:schemeClr val="tx1"/>
                          </a:solidFill>
                        </a:rPr>
                        <a:t>…</a:t>
                      </a:r>
                    </a:p>
                  </a:txBody>
                  <a:tcPr marL="0" marR="0" marT="0" marB="0" anchor="ctr">
                    <a:solidFill>
                      <a:schemeClr val="bg1"/>
                    </a:solidFill>
                  </a:tcPr>
                </a:tc>
                <a:extLst>
                  <a:ext uri="{0D108BD9-81ED-4DB2-BD59-A6C34878D82A}">
                    <a16:rowId xmlns:a16="http://schemas.microsoft.com/office/drawing/2014/main" val="2895132886"/>
                  </a:ext>
                </a:extLst>
              </a:tr>
              <a:tr h="246888">
                <a:tc>
                  <a:txBody>
                    <a:bodyPr/>
                    <a:lstStyle/>
                    <a:p>
                      <a:pPr algn="ctr"/>
                      <a:r>
                        <a:rPr lang="en-US" sz="900" b="0" dirty="0">
                          <a:solidFill>
                            <a:schemeClr val="tx1"/>
                          </a:solidFill>
                        </a:rPr>
                        <a:t>0.00</a:t>
                      </a:r>
                    </a:p>
                  </a:txBody>
                  <a:tcPr marL="0" marR="0" marT="0" marB="0" anchor="ctr">
                    <a:solidFill>
                      <a:schemeClr val="bg1"/>
                    </a:solidFill>
                  </a:tcPr>
                </a:tc>
                <a:extLst>
                  <a:ext uri="{0D108BD9-81ED-4DB2-BD59-A6C34878D82A}">
                    <a16:rowId xmlns:a16="http://schemas.microsoft.com/office/drawing/2014/main" val="3595132379"/>
                  </a:ext>
                </a:extLst>
              </a:tr>
            </a:tbl>
          </a:graphicData>
        </a:graphic>
      </p:graphicFrame>
      <mc:AlternateContent xmlns:mc="http://schemas.openxmlformats.org/markup-compatibility/2006" xmlns:a14="http://schemas.microsoft.com/office/drawing/2010/main">
        <mc:Choice Requires="a14">
          <p:sp>
            <p:nvSpPr>
              <p:cNvPr id="85" name="TextBox 84"/>
              <p:cNvSpPr txBox="1"/>
              <p:nvPr/>
            </p:nvSpPr>
            <p:spPr>
              <a:xfrm>
                <a:off x="8135165" y="5446645"/>
                <a:ext cx="360740" cy="300082"/>
              </a:xfrm>
              <a:prstGeom prst="rect">
                <a:avLst/>
              </a:prstGeom>
              <a:noFill/>
            </p:spPr>
            <p:txBody>
              <a:bodyPr wrap="none" rtlCol="0">
                <a:spAutoFit/>
              </a:bodyPr>
              <a:lstStyle/>
              <a:p>
                <a14:m>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𝑦</m:t>
                        </m:r>
                      </m:e>
                    </m:acc>
                    <m:r>
                      <a:rPr lang="en-US" sz="1350">
                        <a:latin typeface="Cambria Math" panose="02040503050406030204" pitchFamily="18" charset="0"/>
                      </a:rPr>
                      <m:t> </m:t>
                    </m:r>
                  </m:oMath>
                </a14:m>
                <a:r>
                  <a:rPr lang="en-US" sz="1350" dirty="0"/>
                  <a:t> </a:t>
                </a:r>
              </a:p>
            </p:txBody>
          </p:sp>
        </mc:Choice>
        <mc:Fallback xmlns="">
          <p:sp>
            <p:nvSpPr>
              <p:cNvPr id="85" name="TextBox 84"/>
              <p:cNvSpPr txBox="1">
                <a:spLocks noRot="1" noChangeAspect="1" noMove="1" noResize="1" noEditPoints="1" noAdjustHandles="1" noChangeArrowheads="1" noChangeShapeType="1" noTextEdit="1"/>
              </p:cNvSpPr>
              <p:nvPr/>
            </p:nvSpPr>
            <p:spPr>
              <a:xfrm>
                <a:off x="8135165" y="5446645"/>
                <a:ext cx="360740" cy="30008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6623543" y="1841407"/>
                <a:ext cx="2419380" cy="300082"/>
              </a:xfrm>
              <a:prstGeom prst="rect">
                <a:avLst/>
              </a:prstGeom>
              <a:noFill/>
            </p:spPr>
            <p:txBody>
              <a:bodyPr wrap="none" rtlCol="0">
                <a:spAutoFit/>
              </a:bodyPr>
              <a:lstStyle/>
              <a:p>
                <a:r>
                  <a:rPr lang="en-US" sz="1350" dirty="0">
                    <a:solidFill>
                      <a:srgbClr val="FF0000"/>
                    </a:solidFill>
                  </a:rPr>
                  <a:t>We would prefer </a:t>
                </a:r>
                <a14:m>
                  <m:oMath xmlns:m="http://schemas.openxmlformats.org/officeDocument/2006/math">
                    <m:acc>
                      <m:accPr>
                        <m:chr m:val="̂"/>
                        <m:ctrlPr>
                          <a:rPr lang="en-US" sz="1350" i="1">
                            <a:solidFill>
                              <a:srgbClr val="FF0000"/>
                            </a:solidFill>
                            <a:latin typeface="Cambria Math" panose="02040503050406030204" pitchFamily="18" charset="0"/>
                          </a:rPr>
                        </m:ctrlPr>
                      </m:accPr>
                      <m:e>
                        <m:r>
                          <a:rPr lang="en-US" sz="1350" i="1">
                            <a:solidFill>
                              <a:srgbClr val="FF0000"/>
                            </a:solidFill>
                            <a:latin typeface="Cambria Math" panose="02040503050406030204" pitchFamily="18" charset="0"/>
                          </a:rPr>
                          <m:t>𝑦</m:t>
                        </m:r>
                      </m:e>
                    </m:acc>
                  </m:oMath>
                </a14:m>
                <a:r>
                  <a:rPr lang="en-US" sz="1350" dirty="0">
                    <a:solidFill>
                      <a:srgbClr val="FF0000"/>
                    </a:solidFill>
                  </a:rPr>
                  <a:t> close to </a:t>
                </a:r>
                <a14:m>
                  <m:oMath xmlns:m="http://schemas.openxmlformats.org/officeDocument/2006/math">
                    <m:sSub>
                      <m:sSubPr>
                        <m:ctrlPr>
                          <a:rPr lang="en-US" sz="1350" i="1" dirty="0">
                            <a:solidFill>
                              <a:srgbClr val="FF0000"/>
                            </a:solidFill>
                            <a:latin typeface="Cambria Math" panose="02040503050406030204" pitchFamily="18" charset="0"/>
                          </a:rPr>
                        </m:ctrlPr>
                      </m:sSubPr>
                      <m:e>
                        <m:acc>
                          <m:accPr>
                            <m:chr m:val="̂"/>
                            <m:ctrlPr>
                              <a:rPr lang="en-US" sz="1350" i="1">
                                <a:solidFill>
                                  <a:srgbClr val="FF0000"/>
                                </a:solidFill>
                                <a:latin typeface="Cambria Math" panose="02040503050406030204" pitchFamily="18" charset="0"/>
                              </a:rPr>
                            </m:ctrlPr>
                          </m:accPr>
                          <m:e>
                            <m:r>
                              <a:rPr lang="en-US" sz="1350" i="1">
                                <a:solidFill>
                                  <a:srgbClr val="FF0000"/>
                                </a:solidFill>
                                <a:latin typeface="Cambria Math" panose="02040503050406030204" pitchFamily="18" charset="0"/>
                              </a:rPr>
                              <m:t>𝑦</m:t>
                            </m:r>
                          </m:e>
                        </m:acc>
                      </m:e>
                      <m:sub>
                        <m:r>
                          <a:rPr lang="en-US" sz="1350" i="1" dirty="0">
                            <a:solidFill>
                              <a:srgbClr val="FF0000"/>
                            </a:solidFill>
                            <a:latin typeface="Cambria Math" panose="02040503050406030204" pitchFamily="18" charset="0"/>
                          </a:rPr>
                          <m:t>𝑠𝑎𝑡</m:t>
                        </m:r>
                      </m:sub>
                    </m:sSub>
                  </m:oMath>
                </a14:m>
                <a:endParaRPr lang="en-US" sz="1350" dirty="0">
                  <a:solidFill>
                    <a:srgbClr val="FF0000"/>
                  </a:solidFill>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6623543" y="1841407"/>
                <a:ext cx="2419380" cy="300082"/>
              </a:xfrm>
              <a:prstGeom prst="rect">
                <a:avLst/>
              </a:prstGeom>
              <a:blipFill>
                <a:blip r:embed="rId8"/>
                <a:stretch>
                  <a:fillRect l="-758" t="-2041" b="-20408"/>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DF66BD9E-58BD-5648-A30E-70D09BEB9FFD}"/>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1131028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14</a:t>
            </a:fld>
            <a:endParaRPr lang="en-US" dirty="0"/>
          </a:p>
        </p:txBody>
      </p:sp>
      <p:grpSp>
        <p:nvGrpSpPr>
          <p:cNvPr id="20" name="Group 19"/>
          <p:cNvGrpSpPr/>
          <p:nvPr/>
        </p:nvGrpSpPr>
        <p:grpSpPr>
          <a:xfrm>
            <a:off x="1836685" y="1781204"/>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836686" y="39319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428632" y="2445091"/>
            <a:ext cx="395108" cy="300082"/>
          </a:xfrm>
          <a:prstGeom prst="rect">
            <a:avLst/>
          </a:prstGeom>
          <a:noFill/>
        </p:spPr>
        <p:txBody>
          <a:bodyPr wrap="none" rtlCol="0">
            <a:spAutoFit/>
          </a:bodyPr>
          <a:lstStyle/>
          <a:p>
            <a:r>
              <a:rPr lang="en-US" sz="1350" dirty="0" err="1"/>
              <a:t>x</a:t>
            </a:r>
            <a:r>
              <a:rPr lang="en-US" sz="1350" baseline="-25000" dirty="0" err="1"/>
              <a:t>cat</a:t>
            </a:r>
            <a:endParaRPr lang="en-US" sz="1350" dirty="0"/>
          </a:p>
        </p:txBody>
      </p:sp>
      <p:sp>
        <p:nvSpPr>
          <p:cNvPr id="33" name="TextBox 32"/>
          <p:cNvSpPr txBox="1"/>
          <p:nvPr/>
        </p:nvSpPr>
        <p:spPr>
          <a:xfrm>
            <a:off x="1428632" y="4645195"/>
            <a:ext cx="377155" cy="300082"/>
          </a:xfrm>
          <a:prstGeom prst="rect">
            <a:avLst/>
          </a:prstGeom>
          <a:noFill/>
        </p:spPr>
        <p:txBody>
          <a:bodyPr wrap="none" rtlCol="0">
            <a:spAutoFit/>
          </a:bodyPr>
          <a:lstStyle/>
          <a:p>
            <a:r>
              <a:rPr lang="en-US" sz="1350" dirty="0" err="1"/>
              <a:t>x</a:t>
            </a:r>
            <a:r>
              <a:rPr lang="en-US" sz="1350" baseline="-25000" dirty="0" err="1"/>
              <a:t>on</a:t>
            </a:r>
            <a:endParaRPr lang="en-US" sz="1350" dirty="0"/>
          </a:p>
        </p:txBody>
      </p:sp>
      <p:grpSp>
        <p:nvGrpSpPr>
          <p:cNvPr id="46" name="Group 45"/>
          <p:cNvGrpSpPr/>
          <p:nvPr/>
        </p:nvGrpSpPr>
        <p:grpSpPr>
          <a:xfrm>
            <a:off x="4433456" y="31430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7035092" y="2851052"/>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491859" y="14039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2043854" y="17812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043854" y="31401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37561" y="35623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043854" y="42239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081434" y="4582242"/>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7464151" y="3588853"/>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4639196" y="28501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39196" y="42129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23543" y="2415558"/>
            <a:ext cx="1072217" cy="300082"/>
          </a:xfrm>
          <a:prstGeom prst="rect">
            <a:avLst/>
          </a:prstGeom>
          <a:noFill/>
        </p:spPr>
        <p:txBody>
          <a:bodyPr wrap="none" rtlCol="0">
            <a:spAutoFit/>
          </a:bodyPr>
          <a:lstStyle/>
          <a:p>
            <a:r>
              <a:rPr lang="en-US" sz="1350" dirty="0"/>
              <a:t>Output layer</a:t>
            </a:r>
          </a:p>
        </p:txBody>
      </p:sp>
      <p:sp>
        <p:nvSpPr>
          <p:cNvPr id="74" name="TextBox 73"/>
          <p:cNvSpPr txBox="1"/>
          <p:nvPr/>
        </p:nvSpPr>
        <p:spPr>
          <a:xfrm>
            <a:off x="1197200" y="3321391"/>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1197200" y="5447581"/>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4271741" y="4845890"/>
            <a:ext cx="619080" cy="300082"/>
          </a:xfrm>
          <a:prstGeom prst="rect">
            <a:avLst/>
          </a:prstGeom>
          <a:noFill/>
        </p:spPr>
        <p:txBody>
          <a:bodyPr wrap="none" rtlCol="0">
            <a:spAutoFit/>
          </a:bodyPr>
          <a:lstStyle/>
          <a:p>
            <a:r>
              <a:rPr lang="en-US" sz="1350" dirty="0"/>
              <a:t>N-dim</a:t>
            </a:r>
          </a:p>
        </p:txBody>
      </p:sp>
      <p:sp>
        <p:nvSpPr>
          <p:cNvPr id="80" name="TextBox 79"/>
          <p:cNvSpPr txBox="1"/>
          <p:nvPr/>
        </p:nvSpPr>
        <p:spPr>
          <a:xfrm>
            <a:off x="7356958" y="4400003"/>
            <a:ext cx="604653" cy="300082"/>
          </a:xfrm>
          <a:prstGeom prst="rect">
            <a:avLst/>
          </a:prstGeom>
          <a:noFill/>
        </p:spPr>
        <p:txBody>
          <a:bodyPr wrap="none" rtlCol="0">
            <a:spAutoFit/>
          </a:bodyPr>
          <a:lstStyle/>
          <a:p>
            <a:r>
              <a:rPr lang="en-US" sz="1350" dirty="0"/>
              <a:t>V-dim</a:t>
            </a:r>
          </a:p>
        </p:txBody>
      </p:sp>
      <mc:AlternateContent xmlns:mc="http://schemas.openxmlformats.org/markup-compatibility/2006" xmlns:a14="http://schemas.microsoft.com/office/drawing/2010/main">
        <mc:Choice Requires="a14">
          <p:sp>
            <p:nvSpPr>
              <p:cNvPr id="98" name="TextBox 97"/>
              <p:cNvSpPr txBox="1"/>
              <p:nvPr/>
            </p:nvSpPr>
            <p:spPr>
              <a:xfrm>
                <a:off x="2053870" y="2801162"/>
                <a:ext cx="906402" cy="4504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sSubSup>
                    </m:oMath>
                  </m:oMathPara>
                </a14:m>
                <a:endParaRPr lang="en-US" sz="2100" dirty="0"/>
              </a:p>
            </p:txBody>
          </p:sp>
        </mc:Choice>
        <mc:Fallback xmlns="">
          <p:sp>
            <p:nvSpPr>
              <p:cNvPr id="98" name="TextBox 97"/>
              <p:cNvSpPr txBox="1">
                <a:spLocks noRot="1" noChangeAspect="1" noMove="1" noResize="1" noEditPoints="1" noAdjustHandles="1" noChangeArrowheads="1" noChangeShapeType="1" noTextEdit="1"/>
              </p:cNvSpPr>
              <p:nvPr/>
            </p:nvSpPr>
            <p:spPr>
              <a:xfrm>
                <a:off x="2053870" y="2801162"/>
                <a:ext cx="906402" cy="450444"/>
              </a:xfrm>
              <a:prstGeom prst="rect">
                <a:avLst/>
              </a:prstGeom>
              <a:blipFill>
                <a:blip r:embed="rId3"/>
                <a:stretch>
                  <a:fillRect b="-2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2157431" y="4243868"/>
                <a:ext cx="906402" cy="4504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sSubSup>
                    </m:oMath>
                  </m:oMathPara>
                </a14:m>
                <a:endParaRPr lang="en-US" sz="2100" dirty="0"/>
              </a:p>
            </p:txBody>
          </p:sp>
        </mc:Choice>
        <mc:Fallback xmlns="">
          <p:sp>
            <p:nvSpPr>
              <p:cNvPr id="99" name="TextBox 98"/>
              <p:cNvSpPr txBox="1">
                <a:spLocks noRot="1" noChangeAspect="1" noMove="1" noResize="1" noEditPoints="1" noAdjustHandles="1" noChangeArrowheads="1" noChangeShapeType="1" noTextEdit="1"/>
              </p:cNvSpPr>
              <p:nvPr/>
            </p:nvSpPr>
            <p:spPr>
              <a:xfrm>
                <a:off x="2157431" y="4243868"/>
                <a:ext cx="906402" cy="450444"/>
              </a:xfrm>
              <a:prstGeom prst="rect">
                <a:avLst/>
              </a:prstGeom>
              <a:blipFill>
                <a:blip r:embed="rId4"/>
                <a:stretch>
                  <a:fillRect b="-1351"/>
                </a:stretch>
              </a:blipFill>
            </p:spPr>
            <p:txBody>
              <a:bodyPr/>
              <a:lstStyle/>
              <a:p>
                <a:r>
                  <a:rPr lang="en-US">
                    <a:noFill/>
                  </a:rPr>
                  <a:t> </a:t>
                </a:r>
              </a:p>
            </p:txBody>
          </p:sp>
        </mc:Fallback>
      </mc:AlternateContent>
      <p:graphicFrame>
        <p:nvGraphicFramePr>
          <p:cNvPr id="2" name="Table 1"/>
          <p:cNvGraphicFramePr>
            <a:graphicFrameLocks noGrp="1"/>
          </p:cNvGraphicFramePr>
          <p:nvPr/>
        </p:nvGraphicFramePr>
        <p:xfrm>
          <a:off x="2536924" y="1255867"/>
          <a:ext cx="2468880" cy="1234440"/>
        </p:xfrm>
        <a:graphic>
          <a:graphicData uri="http://schemas.openxmlformats.org/drawingml/2006/table">
            <a:tbl>
              <a:tblPr firstRow="1" bandRow="1">
                <a:tableStyleId>{69CF1AB2-1976-4502-BF36-3FF5EA218861}</a:tableStyleId>
              </a:tblPr>
              <a:tblGrid>
                <a:gridCol w="246888">
                  <a:extLst>
                    <a:ext uri="{9D8B030D-6E8A-4147-A177-3AD203B41FA5}">
                      <a16:colId xmlns:a16="http://schemas.microsoft.com/office/drawing/2014/main" val="4253241636"/>
                    </a:ext>
                  </a:extLst>
                </a:gridCol>
                <a:gridCol w="246888">
                  <a:extLst>
                    <a:ext uri="{9D8B030D-6E8A-4147-A177-3AD203B41FA5}">
                      <a16:colId xmlns:a16="http://schemas.microsoft.com/office/drawing/2014/main" val="4278168359"/>
                    </a:ext>
                  </a:extLst>
                </a:gridCol>
                <a:gridCol w="246888">
                  <a:extLst>
                    <a:ext uri="{9D8B030D-6E8A-4147-A177-3AD203B41FA5}">
                      <a16:colId xmlns:a16="http://schemas.microsoft.com/office/drawing/2014/main" val="1775200123"/>
                    </a:ext>
                  </a:extLst>
                </a:gridCol>
                <a:gridCol w="246888">
                  <a:extLst>
                    <a:ext uri="{9D8B030D-6E8A-4147-A177-3AD203B41FA5}">
                      <a16:colId xmlns:a16="http://schemas.microsoft.com/office/drawing/2014/main" val="3058570661"/>
                    </a:ext>
                  </a:extLst>
                </a:gridCol>
                <a:gridCol w="246888">
                  <a:extLst>
                    <a:ext uri="{9D8B030D-6E8A-4147-A177-3AD203B41FA5}">
                      <a16:colId xmlns:a16="http://schemas.microsoft.com/office/drawing/2014/main" val="3635929464"/>
                    </a:ext>
                  </a:extLst>
                </a:gridCol>
                <a:gridCol w="246888">
                  <a:extLst>
                    <a:ext uri="{9D8B030D-6E8A-4147-A177-3AD203B41FA5}">
                      <a16:colId xmlns:a16="http://schemas.microsoft.com/office/drawing/2014/main" val="1060927547"/>
                    </a:ext>
                  </a:extLst>
                </a:gridCol>
                <a:gridCol w="246888">
                  <a:extLst>
                    <a:ext uri="{9D8B030D-6E8A-4147-A177-3AD203B41FA5}">
                      <a16:colId xmlns:a16="http://schemas.microsoft.com/office/drawing/2014/main" val="2648937507"/>
                    </a:ext>
                  </a:extLst>
                </a:gridCol>
                <a:gridCol w="246888">
                  <a:extLst>
                    <a:ext uri="{9D8B030D-6E8A-4147-A177-3AD203B41FA5}">
                      <a16:colId xmlns:a16="http://schemas.microsoft.com/office/drawing/2014/main" val="3865230097"/>
                    </a:ext>
                  </a:extLst>
                </a:gridCol>
                <a:gridCol w="246888">
                  <a:extLst>
                    <a:ext uri="{9D8B030D-6E8A-4147-A177-3AD203B41FA5}">
                      <a16:colId xmlns:a16="http://schemas.microsoft.com/office/drawing/2014/main" val="2604712063"/>
                    </a:ext>
                  </a:extLst>
                </a:gridCol>
                <a:gridCol w="246888">
                  <a:extLst>
                    <a:ext uri="{9D8B030D-6E8A-4147-A177-3AD203B41FA5}">
                      <a16:colId xmlns:a16="http://schemas.microsoft.com/office/drawing/2014/main" val="3797226581"/>
                    </a:ext>
                  </a:extLst>
                </a:gridCol>
              </a:tblGrid>
              <a:tr h="246888">
                <a:tc>
                  <a:txBody>
                    <a:bodyPr/>
                    <a:lstStyle/>
                    <a:p>
                      <a:pPr algn="ctr"/>
                      <a:r>
                        <a:rPr lang="en-US" sz="900" b="0" dirty="0"/>
                        <a:t>0.1</a:t>
                      </a:r>
                    </a:p>
                  </a:txBody>
                  <a:tcPr marL="0" marR="0" marT="0" marB="0" anchor="ctr">
                    <a:solidFill>
                      <a:schemeClr val="bg1"/>
                    </a:solidFill>
                  </a:tcPr>
                </a:tc>
                <a:tc>
                  <a:txBody>
                    <a:bodyPr/>
                    <a:lstStyle/>
                    <a:p>
                      <a:pPr algn="ctr"/>
                      <a:r>
                        <a:rPr lang="en-US" sz="900" b="1" dirty="0">
                          <a:solidFill>
                            <a:srgbClr val="FF0000"/>
                          </a:solidFill>
                        </a:rPr>
                        <a:t>2.4</a:t>
                      </a:r>
                    </a:p>
                  </a:txBody>
                  <a:tcPr marL="0" marR="0" marT="0" marB="0" anchor="ctr">
                    <a:solidFill>
                      <a:schemeClr val="bg1"/>
                    </a:solidFill>
                  </a:tcPr>
                </a:tc>
                <a:tc>
                  <a:txBody>
                    <a:bodyPr/>
                    <a:lstStyle/>
                    <a:p>
                      <a:pPr algn="ctr"/>
                      <a:r>
                        <a:rPr lang="en-US" sz="900" b="0" dirty="0"/>
                        <a:t>1.6</a:t>
                      </a:r>
                    </a:p>
                  </a:txBody>
                  <a:tcPr marL="0" marR="0" marT="0" marB="0" anchor="ctr">
                    <a:solidFill>
                      <a:schemeClr val="bg1"/>
                    </a:solidFill>
                  </a:tcPr>
                </a:tc>
                <a:tc>
                  <a:txBody>
                    <a:bodyPr/>
                    <a:lstStyle/>
                    <a:p>
                      <a:pPr algn="ctr"/>
                      <a:r>
                        <a:rPr lang="en-US" sz="900" b="0" dirty="0"/>
                        <a:t>1.8</a:t>
                      </a:r>
                    </a:p>
                  </a:txBody>
                  <a:tcPr marL="0" marR="0" marT="0" marB="0" anchor="ctr">
                    <a:solidFill>
                      <a:schemeClr val="bg1"/>
                    </a:solidFill>
                  </a:tcPr>
                </a:tc>
                <a:tc>
                  <a:txBody>
                    <a:bodyPr/>
                    <a:lstStyle/>
                    <a:p>
                      <a:pPr algn="ctr"/>
                      <a:r>
                        <a:rPr lang="en-US" sz="900" b="0" dirty="0"/>
                        <a:t>0.5</a:t>
                      </a:r>
                    </a:p>
                  </a:txBody>
                  <a:tcPr marL="0" marR="0" marT="0" marB="0" anchor="ctr">
                    <a:solidFill>
                      <a:schemeClr val="bg1"/>
                    </a:solidFill>
                  </a:tcPr>
                </a:tc>
                <a:tc>
                  <a:txBody>
                    <a:bodyPr/>
                    <a:lstStyle/>
                    <a:p>
                      <a:pPr algn="ctr"/>
                      <a:r>
                        <a:rPr lang="en-US" sz="900" b="0" dirty="0"/>
                        <a:t>0.9</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3.2</a:t>
                      </a:r>
                    </a:p>
                  </a:txBody>
                  <a:tcPr marL="0" marR="0" marT="0" marB="0" anchor="ctr">
                    <a:solidFill>
                      <a:schemeClr val="bg1"/>
                    </a:solidFill>
                  </a:tcPr>
                </a:tc>
                <a:extLst>
                  <a:ext uri="{0D108BD9-81ED-4DB2-BD59-A6C34878D82A}">
                    <a16:rowId xmlns:a16="http://schemas.microsoft.com/office/drawing/2014/main" val="1811048262"/>
                  </a:ext>
                </a:extLst>
              </a:tr>
              <a:tr h="246888">
                <a:tc>
                  <a:txBody>
                    <a:bodyPr/>
                    <a:lstStyle/>
                    <a:p>
                      <a:pPr algn="ctr"/>
                      <a:r>
                        <a:rPr lang="en-US" sz="900" b="0" dirty="0"/>
                        <a:t>0.5</a:t>
                      </a:r>
                    </a:p>
                  </a:txBody>
                  <a:tcPr marL="0" marR="0" marT="0" marB="0" anchor="ctr">
                    <a:solidFill>
                      <a:schemeClr val="bg1"/>
                    </a:solidFill>
                  </a:tcPr>
                </a:tc>
                <a:tc>
                  <a:txBody>
                    <a:bodyPr/>
                    <a:lstStyle/>
                    <a:p>
                      <a:pPr algn="ctr"/>
                      <a:r>
                        <a:rPr lang="en-US" sz="900" b="1" dirty="0">
                          <a:solidFill>
                            <a:srgbClr val="FF0000"/>
                          </a:solidFill>
                        </a:rPr>
                        <a:t>2.6</a:t>
                      </a:r>
                    </a:p>
                  </a:txBody>
                  <a:tcPr marL="0" marR="0" marT="0" marB="0" anchor="ctr">
                    <a:solidFill>
                      <a:schemeClr val="bg1"/>
                    </a:solidFill>
                  </a:tcPr>
                </a:tc>
                <a:tc>
                  <a:txBody>
                    <a:bodyPr/>
                    <a:lstStyle/>
                    <a:p>
                      <a:pPr algn="ctr"/>
                      <a:r>
                        <a:rPr lang="en-US" sz="900" b="0" dirty="0"/>
                        <a:t>1.4</a:t>
                      </a:r>
                    </a:p>
                  </a:txBody>
                  <a:tcPr marL="0" marR="0" marT="0" marB="0" anchor="ctr">
                    <a:solidFill>
                      <a:schemeClr val="bg1"/>
                    </a:solidFill>
                  </a:tcPr>
                </a:tc>
                <a:tc>
                  <a:txBody>
                    <a:bodyPr/>
                    <a:lstStyle/>
                    <a:p>
                      <a:pPr algn="ctr"/>
                      <a:r>
                        <a:rPr lang="en-US" sz="900" b="0" dirty="0"/>
                        <a:t>2.9</a:t>
                      </a:r>
                    </a:p>
                  </a:txBody>
                  <a:tcPr marL="0" marR="0" marT="0" marB="0" anchor="ctr">
                    <a:solidFill>
                      <a:schemeClr val="bg1"/>
                    </a:solidFill>
                  </a:tcPr>
                </a:tc>
                <a:tc>
                  <a:txBody>
                    <a:bodyPr/>
                    <a:lstStyle/>
                    <a:p>
                      <a:pPr algn="ctr"/>
                      <a:r>
                        <a:rPr lang="en-US" sz="900" b="0" dirty="0"/>
                        <a:t>1.5</a:t>
                      </a:r>
                    </a:p>
                  </a:txBody>
                  <a:tcPr marL="0" marR="0" marT="0" marB="0" anchor="ctr">
                    <a:solidFill>
                      <a:schemeClr val="bg1"/>
                    </a:solidFill>
                  </a:tcPr>
                </a:tc>
                <a:tc>
                  <a:txBody>
                    <a:bodyPr/>
                    <a:lstStyle/>
                    <a:p>
                      <a:pPr algn="ctr"/>
                      <a:r>
                        <a:rPr lang="en-US" sz="900" b="0" dirty="0"/>
                        <a:t>3.6</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6.1</a:t>
                      </a:r>
                    </a:p>
                  </a:txBody>
                  <a:tcPr marL="0" marR="0" marT="0" marB="0" anchor="ctr">
                    <a:solidFill>
                      <a:schemeClr val="bg1"/>
                    </a:solidFill>
                  </a:tcPr>
                </a:tc>
                <a:extLst>
                  <a:ext uri="{0D108BD9-81ED-4DB2-BD59-A6C34878D82A}">
                    <a16:rowId xmlns:a16="http://schemas.microsoft.com/office/drawing/2014/main" val="1623160804"/>
                  </a:ext>
                </a:extLst>
              </a:tr>
              <a:tr h="246888">
                <a:tc>
                  <a:txBody>
                    <a:bodyPr/>
                    <a:lstStyle/>
                    <a:p>
                      <a:pPr algn="ctr"/>
                      <a:r>
                        <a:rPr lang="en-US" sz="900" b="0" dirty="0"/>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4268311445"/>
                  </a:ext>
                </a:extLst>
              </a:tr>
              <a:tr h="246888">
                <a:tc>
                  <a:txBody>
                    <a:bodyPr/>
                    <a:lstStyle/>
                    <a:p>
                      <a:pPr algn="ctr"/>
                      <a:r>
                        <a:rPr lang="en-US" sz="900" b="0" dirty="0"/>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3457582356"/>
                  </a:ext>
                </a:extLst>
              </a:tr>
              <a:tr h="246888">
                <a:tc>
                  <a:txBody>
                    <a:bodyPr/>
                    <a:lstStyle/>
                    <a:p>
                      <a:pPr algn="ctr"/>
                      <a:r>
                        <a:rPr lang="en-US" sz="900" b="0" dirty="0"/>
                        <a:t>0.6</a:t>
                      </a:r>
                    </a:p>
                  </a:txBody>
                  <a:tcPr marL="0" marR="0" marT="0" marB="0" anchor="ctr">
                    <a:solidFill>
                      <a:schemeClr val="bg1"/>
                    </a:solidFill>
                  </a:tcPr>
                </a:tc>
                <a:tc>
                  <a:txBody>
                    <a:bodyPr/>
                    <a:lstStyle/>
                    <a:p>
                      <a:pPr algn="ctr"/>
                      <a:r>
                        <a:rPr lang="en-US" sz="900" b="1" dirty="0">
                          <a:solidFill>
                            <a:srgbClr val="FF0000"/>
                          </a:solidFill>
                        </a:rPr>
                        <a:t>1.8</a:t>
                      </a:r>
                    </a:p>
                  </a:txBody>
                  <a:tcPr marL="0" marR="0" marT="0" marB="0" anchor="ctr">
                    <a:solidFill>
                      <a:schemeClr val="bg1"/>
                    </a:solidFill>
                  </a:tcPr>
                </a:tc>
                <a:tc>
                  <a:txBody>
                    <a:bodyPr/>
                    <a:lstStyle/>
                    <a:p>
                      <a:pPr algn="ctr"/>
                      <a:r>
                        <a:rPr lang="en-US" sz="900" b="0" dirty="0"/>
                        <a:t>2.7</a:t>
                      </a:r>
                    </a:p>
                  </a:txBody>
                  <a:tcPr marL="0" marR="0" marT="0" marB="0" anchor="ctr">
                    <a:solidFill>
                      <a:schemeClr val="bg1"/>
                    </a:solidFill>
                  </a:tcPr>
                </a:tc>
                <a:tc>
                  <a:txBody>
                    <a:bodyPr/>
                    <a:lstStyle/>
                    <a:p>
                      <a:pPr algn="ctr"/>
                      <a:r>
                        <a:rPr lang="en-US" sz="900" b="0" dirty="0"/>
                        <a:t>1.9</a:t>
                      </a:r>
                    </a:p>
                  </a:txBody>
                  <a:tcPr marL="0" marR="0" marT="0" marB="0" anchor="ctr">
                    <a:solidFill>
                      <a:schemeClr val="bg1"/>
                    </a:solidFill>
                  </a:tcPr>
                </a:tc>
                <a:tc>
                  <a:txBody>
                    <a:bodyPr/>
                    <a:lstStyle/>
                    <a:p>
                      <a:pPr algn="ctr"/>
                      <a:r>
                        <a:rPr lang="en-US" sz="900" b="0" dirty="0"/>
                        <a:t>2.4</a:t>
                      </a:r>
                    </a:p>
                  </a:txBody>
                  <a:tcPr marL="0" marR="0" marT="0" marB="0" anchor="ctr">
                    <a:solidFill>
                      <a:schemeClr val="bg1"/>
                    </a:solidFill>
                  </a:tcPr>
                </a:tc>
                <a:tc>
                  <a:txBody>
                    <a:bodyPr/>
                    <a:lstStyle/>
                    <a:p>
                      <a:pPr algn="ctr"/>
                      <a:r>
                        <a:rPr lang="en-US" sz="900" b="0" dirty="0"/>
                        <a:t>2.0</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1.2</a:t>
                      </a:r>
                    </a:p>
                  </a:txBody>
                  <a:tcPr marL="0" marR="0" marT="0" marB="0" anchor="ctr">
                    <a:solidFill>
                      <a:schemeClr val="bg1"/>
                    </a:solidFill>
                  </a:tcPr>
                </a:tc>
                <a:extLst>
                  <a:ext uri="{0D108BD9-81ED-4DB2-BD59-A6C34878D82A}">
                    <a16:rowId xmlns:a16="http://schemas.microsoft.com/office/drawing/2014/main" val="633999658"/>
                  </a:ext>
                </a:extLst>
              </a:tr>
            </a:tbl>
          </a:graphicData>
        </a:graphic>
      </p:graphicFrame>
      <mc:AlternateContent xmlns:mc="http://schemas.openxmlformats.org/markup-compatibility/2006" xmlns:a14="http://schemas.microsoft.com/office/drawing/2010/main">
        <mc:Choice Requires="a14">
          <p:sp>
            <p:nvSpPr>
              <p:cNvPr id="170" name="TextBox 169"/>
              <p:cNvSpPr txBox="1"/>
              <p:nvPr/>
            </p:nvSpPr>
            <p:spPr>
              <a:xfrm>
                <a:off x="3364441" y="843212"/>
                <a:ext cx="906402"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oMath>
                  </m:oMathPara>
                </a14:m>
                <a:endParaRPr lang="en-US" sz="2100" dirty="0"/>
              </a:p>
            </p:txBody>
          </p:sp>
        </mc:Choice>
        <mc:Fallback xmlns="">
          <p:sp>
            <p:nvSpPr>
              <p:cNvPr id="170" name="TextBox 169"/>
              <p:cNvSpPr txBox="1">
                <a:spLocks noRot="1" noChangeAspect="1" noMove="1" noResize="1" noEditPoints="1" noAdjustHandles="1" noChangeArrowheads="1" noChangeShapeType="1" noTextEdit="1"/>
              </p:cNvSpPr>
              <p:nvPr/>
            </p:nvSpPr>
            <p:spPr>
              <a:xfrm>
                <a:off x="3364441" y="843212"/>
                <a:ext cx="906402" cy="422039"/>
              </a:xfrm>
              <a:prstGeom prst="rect">
                <a:avLst/>
              </a:prstGeom>
              <a:blipFill>
                <a:blip r:embed="rId5"/>
                <a:stretch>
                  <a:fillRect/>
                </a:stretch>
              </a:blipFill>
            </p:spPr>
            <p:txBody>
              <a:bodyPr/>
              <a:lstStyle/>
              <a:p>
                <a:r>
                  <a:rPr lang="en-US">
                    <a:noFill/>
                  </a:rPr>
                  <a:t> </a:t>
                </a:r>
              </a:p>
            </p:txBody>
          </p:sp>
        </mc:Fallback>
      </mc:AlternateContent>
      <p:sp>
        <p:nvSpPr>
          <p:cNvPr id="81" name="TextBox 80"/>
          <p:cNvSpPr txBox="1"/>
          <p:nvPr/>
        </p:nvSpPr>
        <p:spPr>
          <a:xfrm>
            <a:off x="5624801" y="1314183"/>
            <a:ext cx="1779141" cy="300082"/>
          </a:xfrm>
          <a:prstGeom prst="rect">
            <a:avLst/>
          </a:prstGeom>
          <a:noFill/>
        </p:spPr>
        <p:txBody>
          <a:bodyPr wrap="none" rtlCol="0">
            <a:spAutoFit/>
          </a:bodyPr>
          <a:lstStyle/>
          <a:p>
            <a:r>
              <a:rPr lang="en-US" sz="1350" dirty="0">
                <a:solidFill>
                  <a:srgbClr val="FF0000"/>
                </a:solidFill>
              </a:rPr>
              <a:t>Contain word’s vectors</a:t>
            </a:r>
          </a:p>
        </p:txBody>
      </p:sp>
      <p:cxnSp>
        <p:nvCxnSpPr>
          <p:cNvPr id="6" name="Straight Arrow Connector 5"/>
          <p:cNvCxnSpPr>
            <a:stCxn id="81" idx="1"/>
            <a:endCxn id="2" idx="3"/>
          </p:cNvCxnSpPr>
          <p:nvPr/>
        </p:nvCxnSpPr>
        <p:spPr>
          <a:xfrm flipH="1">
            <a:off x="5005804" y="1464224"/>
            <a:ext cx="618997" cy="408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TextBox 84"/>
              <p:cNvSpPr txBox="1"/>
              <p:nvPr/>
            </p:nvSpPr>
            <p:spPr>
              <a:xfrm>
                <a:off x="5630643" y="3421906"/>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m:t>
                          </m:r>
                        </m:sup>
                      </m:sSubSup>
                    </m:oMath>
                  </m:oMathPara>
                </a14:m>
                <a:endParaRPr lang="en-US" sz="2100" dirty="0"/>
              </a:p>
            </p:txBody>
          </p:sp>
        </mc:Choice>
        <mc:Fallback xmlns="">
          <p:sp>
            <p:nvSpPr>
              <p:cNvPr id="85" name="TextBox 84"/>
              <p:cNvSpPr txBox="1">
                <a:spLocks noRot="1" noChangeAspect="1" noMove="1" noResize="1" noEditPoints="1" noAdjustHandles="1" noChangeArrowheads="1" noChangeShapeType="1" noTextEdit="1"/>
              </p:cNvSpPr>
              <p:nvPr/>
            </p:nvSpPr>
            <p:spPr>
              <a:xfrm>
                <a:off x="5630643" y="3421906"/>
                <a:ext cx="906402" cy="415498"/>
              </a:xfrm>
              <a:prstGeom prst="rect">
                <a:avLst/>
              </a:prstGeom>
              <a:blipFill>
                <a:blip r:embed="rId6"/>
                <a:stretch>
                  <a:fillRect b="-1471"/>
                </a:stretch>
              </a:blipFill>
            </p:spPr>
            <p:txBody>
              <a:bodyPr/>
              <a:lstStyle/>
              <a:p>
                <a:r>
                  <a:rPr lang="en-US">
                    <a:noFill/>
                  </a:rPr>
                  <a:t> </a:t>
                </a:r>
              </a:p>
            </p:txBody>
          </p:sp>
        </mc:Fallback>
      </mc:AlternateContent>
      <p:sp>
        <p:nvSpPr>
          <p:cNvPr id="3" name="Rectangle 2"/>
          <p:cNvSpPr/>
          <p:nvPr/>
        </p:nvSpPr>
        <p:spPr>
          <a:xfrm>
            <a:off x="1491859" y="5898887"/>
            <a:ext cx="6463430" cy="646331"/>
          </a:xfrm>
          <a:prstGeom prst="rect">
            <a:avLst/>
          </a:prstGeom>
        </p:spPr>
        <p:txBody>
          <a:bodyPr wrap="square">
            <a:spAutoFit/>
          </a:bodyPr>
          <a:lstStyle/>
          <a:p>
            <a:r>
              <a:rPr lang="en-US" dirty="0"/>
              <a:t>We can consider either W or W’ as the word’s representation. Or even take the average.</a:t>
            </a:r>
          </a:p>
        </p:txBody>
      </p:sp>
      <p:sp>
        <p:nvSpPr>
          <p:cNvPr id="69" name="TextBox 68">
            <a:extLst>
              <a:ext uri="{FF2B5EF4-FFF2-40B4-BE49-F238E27FC236}">
                <a16:creationId xmlns:a16="http://schemas.microsoft.com/office/drawing/2014/main" id="{7B70424E-5D42-0845-8832-69AA57012B24}"/>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1024205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interesting results</a:t>
            </a:r>
          </a:p>
        </p:txBody>
      </p:sp>
      <p:sp>
        <p:nvSpPr>
          <p:cNvPr id="4" name="Slide Number Placeholder 3"/>
          <p:cNvSpPr>
            <a:spLocks noGrp="1"/>
          </p:cNvSpPr>
          <p:nvPr>
            <p:ph type="sldNum" sz="quarter" idx="12"/>
          </p:nvPr>
        </p:nvSpPr>
        <p:spPr/>
        <p:txBody>
          <a:bodyPr/>
          <a:lstStyle/>
          <a:p>
            <a:fld id="{330EA680-D336-4FF7-8B7A-9848BB0A1C32}"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1077238" y="1481589"/>
            <a:ext cx="6379322" cy="4519161"/>
          </a:xfrm>
          <a:prstGeom prst="rect">
            <a:avLst/>
          </a:prstGeom>
        </p:spPr>
      </p:pic>
      <p:sp>
        <p:nvSpPr>
          <p:cNvPr id="6" name="TextBox 5">
            <a:extLst>
              <a:ext uri="{FF2B5EF4-FFF2-40B4-BE49-F238E27FC236}">
                <a16:creationId xmlns:a16="http://schemas.microsoft.com/office/drawing/2014/main" id="{841B08FB-48DA-434C-ACD2-FD3332BB1462}"/>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
        <p:nvSpPr>
          <p:cNvPr id="3" name="TextBox 2">
            <a:extLst>
              <a:ext uri="{FF2B5EF4-FFF2-40B4-BE49-F238E27FC236}">
                <a16:creationId xmlns:a16="http://schemas.microsoft.com/office/drawing/2014/main" id="{2FB98FD3-BDAE-3E4F-844F-955879636A78}"/>
              </a:ext>
            </a:extLst>
          </p:cNvPr>
          <p:cNvSpPr txBox="1"/>
          <p:nvPr/>
        </p:nvSpPr>
        <p:spPr>
          <a:xfrm>
            <a:off x="3339101" y="2342508"/>
            <a:ext cx="4376791" cy="80138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4018216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Word analogies</a:t>
            </a:r>
          </a:p>
        </p:txBody>
      </p:sp>
      <p:sp>
        <p:nvSpPr>
          <p:cNvPr id="3" name="Slide Number Placeholder 2"/>
          <p:cNvSpPr>
            <a:spLocks noGrp="1"/>
          </p:cNvSpPr>
          <p:nvPr>
            <p:ph type="sldNum" sz="quarter" idx="12"/>
          </p:nvPr>
        </p:nvSpPr>
        <p:spPr/>
        <p:txBody>
          <a:bodyPr/>
          <a:lstStyle/>
          <a:p>
            <a:fld id="{330EA680-D336-4FF7-8B7A-9848BB0A1C32}" type="slidenum">
              <a:rPr lang="en-US" smtClean="0"/>
              <a:t>16</a:t>
            </a:fld>
            <a:endParaRPr lang="en-US"/>
          </a:p>
        </p:txBody>
      </p:sp>
      <p:pic>
        <p:nvPicPr>
          <p:cNvPr id="6" name="Picture 5"/>
          <p:cNvPicPr>
            <a:picLocks noChangeAspect="1"/>
          </p:cNvPicPr>
          <p:nvPr/>
        </p:nvPicPr>
        <p:blipFill>
          <a:blip r:embed="rId3"/>
          <a:stretch>
            <a:fillRect/>
          </a:stretch>
        </p:blipFill>
        <p:spPr>
          <a:xfrm>
            <a:off x="991891" y="1567933"/>
            <a:ext cx="7160217" cy="4911174"/>
          </a:xfrm>
          <a:prstGeom prst="rect">
            <a:avLst/>
          </a:prstGeom>
        </p:spPr>
      </p:pic>
      <p:sp>
        <p:nvSpPr>
          <p:cNvPr id="7" name="TextBox 6">
            <a:extLst>
              <a:ext uri="{FF2B5EF4-FFF2-40B4-BE49-F238E27FC236}">
                <a16:creationId xmlns:a16="http://schemas.microsoft.com/office/drawing/2014/main" id="{4564EDAA-C366-EE43-919D-6DD1E0BE3666}"/>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273965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70F5-1327-B642-B3AE-E753AA6F9948}"/>
              </a:ext>
            </a:extLst>
          </p:cNvPr>
          <p:cNvSpPr>
            <a:spLocks noGrp="1"/>
          </p:cNvSpPr>
          <p:nvPr>
            <p:ph type="title"/>
          </p:nvPr>
        </p:nvSpPr>
        <p:spPr/>
        <p:txBody>
          <a:bodyPr/>
          <a:lstStyle/>
          <a:p>
            <a:r>
              <a:rPr lang="en-US" dirty="0"/>
              <a:t>Skip gram</a:t>
            </a:r>
          </a:p>
        </p:txBody>
      </p:sp>
      <p:pic>
        <p:nvPicPr>
          <p:cNvPr id="5" name="Content Placeholder 4">
            <a:extLst>
              <a:ext uri="{FF2B5EF4-FFF2-40B4-BE49-F238E27FC236}">
                <a16:creationId xmlns:a16="http://schemas.microsoft.com/office/drawing/2014/main" id="{D487BC44-7B21-A042-92B4-5DE367421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5589" y="3494141"/>
            <a:ext cx="2423687" cy="3209748"/>
          </a:xfrm>
        </p:spPr>
      </p:pic>
      <p:sp>
        <p:nvSpPr>
          <p:cNvPr id="6" name="Content Placeholder 2">
            <a:extLst>
              <a:ext uri="{FF2B5EF4-FFF2-40B4-BE49-F238E27FC236}">
                <a16:creationId xmlns:a16="http://schemas.microsoft.com/office/drawing/2014/main" id="{75B1E580-689E-0A4F-B394-3C5338ADB967}"/>
              </a:ext>
            </a:extLst>
          </p:cNvPr>
          <p:cNvSpPr txBox="1">
            <a:spLocks/>
          </p:cNvSpPr>
          <p:nvPr/>
        </p:nvSpPr>
        <p:spPr>
          <a:xfrm>
            <a:off x="628650" y="1825625"/>
            <a:ext cx="827803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Skip gram – alternative to CBOW</a:t>
            </a:r>
          </a:p>
          <a:p>
            <a:pPr lvl="1"/>
            <a:r>
              <a:rPr lang="en-US" dirty="0"/>
              <a:t>Start with a single word embedding and try to predict the surrounding words. </a:t>
            </a:r>
          </a:p>
          <a:p>
            <a:pPr lvl="1"/>
            <a:r>
              <a:rPr lang="en-US" dirty="0"/>
              <a:t>Much less well-defined problem, but works better in practice (scales better).  </a:t>
            </a:r>
          </a:p>
        </p:txBody>
      </p:sp>
    </p:spTree>
    <p:extLst>
      <p:ext uri="{BB962C8B-B14F-4D97-AF65-F5344CB8AC3E}">
        <p14:creationId xmlns:p14="http://schemas.microsoft.com/office/powerpoint/2010/main" val="2679092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2860-4C62-E245-BEF7-66381C4177C3}"/>
              </a:ext>
            </a:extLst>
          </p:cNvPr>
          <p:cNvSpPr>
            <a:spLocks noGrp="1"/>
          </p:cNvSpPr>
          <p:nvPr>
            <p:ph type="title"/>
          </p:nvPr>
        </p:nvSpPr>
        <p:spPr/>
        <p:txBody>
          <a:bodyPr/>
          <a:lstStyle/>
          <a:p>
            <a:r>
              <a:rPr lang="en-US" dirty="0"/>
              <a:t>Skip gram</a:t>
            </a:r>
          </a:p>
        </p:txBody>
      </p:sp>
      <p:sp>
        <p:nvSpPr>
          <p:cNvPr id="3" name="Content Placeholder 2">
            <a:extLst>
              <a:ext uri="{FF2B5EF4-FFF2-40B4-BE49-F238E27FC236}">
                <a16:creationId xmlns:a16="http://schemas.microsoft.com/office/drawing/2014/main" id="{E0197BF8-9A93-9D44-9102-E4C2B3CBFB6A}"/>
              </a:ext>
            </a:extLst>
          </p:cNvPr>
          <p:cNvSpPr>
            <a:spLocks noGrp="1"/>
          </p:cNvSpPr>
          <p:nvPr>
            <p:ph idx="1"/>
          </p:nvPr>
        </p:nvSpPr>
        <p:spPr/>
        <p:txBody>
          <a:bodyPr/>
          <a:lstStyle/>
          <a:p>
            <a:r>
              <a:rPr lang="en-US" dirty="0"/>
              <a:t>Map from center word to probability on surrounding words.   One input/output unit below.</a:t>
            </a:r>
          </a:p>
          <a:p>
            <a:pPr lvl="1"/>
            <a:r>
              <a:rPr lang="en-US" dirty="0"/>
              <a:t>There is no activation function on the hidden layer neurons, but the output neurons use </a:t>
            </a:r>
            <a:r>
              <a:rPr lang="en-US" dirty="0" err="1"/>
              <a:t>softmax</a:t>
            </a:r>
            <a:r>
              <a:rPr lang="en-US" dirty="0"/>
              <a:t>.</a:t>
            </a:r>
          </a:p>
        </p:txBody>
      </p:sp>
      <p:pic>
        <p:nvPicPr>
          <p:cNvPr id="20482" name="Picture 2" descr="Skip-gram Neural Network Architecture">
            <a:extLst>
              <a:ext uri="{FF2B5EF4-FFF2-40B4-BE49-F238E27FC236}">
                <a16:creationId xmlns:a16="http://schemas.microsoft.com/office/drawing/2014/main" id="{5D42A6E1-32AB-4F49-BFEB-92411C014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697" y="3470376"/>
            <a:ext cx="5124878" cy="32012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B78B36F-8F3B-AE45-9779-AC5603E480F8}"/>
              </a:ext>
            </a:extLst>
          </p:cNvPr>
          <p:cNvSpPr txBox="1"/>
          <p:nvPr/>
        </p:nvSpPr>
        <p:spPr>
          <a:xfrm>
            <a:off x="628650" y="6533147"/>
            <a:ext cx="5154232" cy="276999"/>
          </a:xfrm>
          <a:prstGeom prst="rect">
            <a:avLst/>
          </a:prstGeom>
          <a:noFill/>
        </p:spPr>
        <p:txBody>
          <a:bodyPr wrap="none" rtlCol="0">
            <a:spAutoFit/>
          </a:bodyPr>
          <a:lstStyle/>
          <a:p>
            <a:r>
              <a:rPr lang="en-US" sz="1200" dirty="0"/>
              <a:t>http://</a:t>
            </a:r>
            <a:r>
              <a:rPr lang="en-US" sz="1200" dirty="0" err="1"/>
              <a:t>mccormickml.com</a:t>
            </a:r>
            <a:r>
              <a:rPr lang="en-US" sz="1200" dirty="0"/>
              <a:t>/2016/04/19/word2vec-tutorial-the-skip-gram-model/</a:t>
            </a:r>
          </a:p>
        </p:txBody>
      </p:sp>
    </p:spTree>
    <p:extLst>
      <p:ext uri="{BB962C8B-B14F-4D97-AF65-F5344CB8AC3E}">
        <p14:creationId xmlns:p14="http://schemas.microsoft.com/office/powerpoint/2010/main" val="3282807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C8B23-44ED-274C-9345-1D30AA9A8C38}"/>
              </a:ext>
            </a:extLst>
          </p:cNvPr>
          <p:cNvSpPr>
            <a:spLocks noGrp="1"/>
          </p:cNvSpPr>
          <p:nvPr>
            <p:ph type="title"/>
          </p:nvPr>
        </p:nvSpPr>
        <p:spPr/>
        <p:txBody>
          <a:bodyPr/>
          <a:lstStyle/>
          <a:p>
            <a:r>
              <a:rPr lang="en-US" dirty="0"/>
              <a:t>Skip gram example</a:t>
            </a:r>
          </a:p>
        </p:txBody>
      </p:sp>
      <p:sp>
        <p:nvSpPr>
          <p:cNvPr id="3" name="Content Placeholder 2">
            <a:extLst>
              <a:ext uri="{FF2B5EF4-FFF2-40B4-BE49-F238E27FC236}">
                <a16:creationId xmlns:a16="http://schemas.microsoft.com/office/drawing/2014/main" id="{7A99F818-B73B-3142-A658-A4A65155FC71}"/>
              </a:ext>
            </a:extLst>
          </p:cNvPr>
          <p:cNvSpPr>
            <a:spLocks noGrp="1"/>
          </p:cNvSpPr>
          <p:nvPr>
            <p:ph idx="1"/>
          </p:nvPr>
        </p:nvSpPr>
        <p:spPr/>
        <p:txBody>
          <a:bodyPr/>
          <a:lstStyle/>
          <a:p>
            <a:r>
              <a:rPr lang="en-US" dirty="0"/>
              <a:t>Vocabulary of 10,000 words.</a:t>
            </a:r>
          </a:p>
          <a:p>
            <a:r>
              <a:rPr lang="en-US" dirty="0"/>
              <a:t>Embedding vectors with 300 features. </a:t>
            </a:r>
          </a:p>
          <a:p>
            <a:r>
              <a:rPr lang="en-US" dirty="0"/>
              <a:t>So the hidden layer is going to be represented by a weight matrix with 10,000 rows (multiply by vector on the left).</a:t>
            </a:r>
          </a:p>
        </p:txBody>
      </p:sp>
      <p:pic>
        <p:nvPicPr>
          <p:cNvPr id="22530" name="Picture 2" descr="Hidden Layer Weight Matrix">
            <a:extLst>
              <a:ext uri="{FF2B5EF4-FFF2-40B4-BE49-F238E27FC236}">
                <a16:creationId xmlns:a16="http://schemas.microsoft.com/office/drawing/2014/main" id="{1390CD59-5780-3C4E-A440-B2443F2A2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998" y="3772691"/>
            <a:ext cx="3595956" cy="3085309"/>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Effect of matrix multiplication with a one-hot vector">
            <a:extLst>
              <a:ext uri="{FF2B5EF4-FFF2-40B4-BE49-F238E27FC236}">
                <a16:creationId xmlns:a16="http://schemas.microsoft.com/office/drawing/2014/main" id="{B50F6998-AAB2-CC4B-9B50-C4CDEC9DF2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462" y="5030318"/>
            <a:ext cx="3981556" cy="8912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C8C5E76-431F-5A4C-BAB4-5415778DA59D}"/>
              </a:ext>
            </a:extLst>
          </p:cNvPr>
          <p:cNvSpPr txBox="1"/>
          <p:nvPr/>
        </p:nvSpPr>
        <p:spPr>
          <a:xfrm>
            <a:off x="54766" y="6570224"/>
            <a:ext cx="5154232" cy="276999"/>
          </a:xfrm>
          <a:prstGeom prst="rect">
            <a:avLst/>
          </a:prstGeom>
          <a:noFill/>
        </p:spPr>
        <p:txBody>
          <a:bodyPr wrap="none" rtlCol="0">
            <a:spAutoFit/>
          </a:bodyPr>
          <a:lstStyle/>
          <a:p>
            <a:r>
              <a:rPr lang="en-US" sz="1200" dirty="0"/>
              <a:t>http://</a:t>
            </a:r>
            <a:r>
              <a:rPr lang="en-US" sz="1200" dirty="0" err="1"/>
              <a:t>mccormickml.com</a:t>
            </a:r>
            <a:r>
              <a:rPr lang="en-US" sz="1200" dirty="0"/>
              <a:t>/2016/04/19/word2vec-tutorial-the-skip-gram-model/</a:t>
            </a:r>
          </a:p>
        </p:txBody>
      </p:sp>
    </p:spTree>
    <p:extLst>
      <p:ext uri="{BB962C8B-B14F-4D97-AF65-F5344CB8AC3E}">
        <p14:creationId xmlns:p14="http://schemas.microsoft.com/office/powerpoint/2010/main" val="417685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228D-51E2-9F4F-913D-44681D40D591}"/>
              </a:ext>
            </a:extLst>
          </p:cNvPr>
          <p:cNvSpPr>
            <a:spLocks noGrp="1"/>
          </p:cNvSpPr>
          <p:nvPr>
            <p:ph type="title"/>
          </p:nvPr>
        </p:nvSpPr>
        <p:spPr/>
        <p:txBody>
          <a:bodyPr/>
          <a:lstStyle/>
          <a:p>
            <a:r>
              <a:rPr lang="en-US" dirty="0"/>
              <a:t>Word embeddings: properties</a:t>
            </a:r>
          </a:p>
        </p:txBody>
      </p:sp>
      <p:sp>
        <p:nvSpPr>
          <p:cNvPr id="3" name="Content Placeholder 2">
            <a:extLst>
              <a:ext uri="{FF2B5EF4-FFF2-40B4-BE49-F238E27FC236}">
                <a16:creationId xmlns:a16="http://schemas.microsoft.com/office/drawing/2014/main" id="{87209569-FE95-E24D-925C-7D34C9BEBD23}"/>
              </a:ext>
            </a:extLst>
          </p:cNvPr>
          <p:cNvSpPr>
            <a:spLocks noGrp="1"/>
          </p:cNvSpPr>
          <p:nvPr>
            <p:ph idx="1"/>
          </p:nvPr>
        </p:nvSpPr>
        <p:spPr>
          <a:xfrm>
            <a:off x="628650" y="1825625"/>
            <a:ext cx="7886700" cy="4351338"/>
          </a:xfrm>
        </p:spPr>
        <p:txBody>
          <a:bodyPr/>
          <a:lstStyle/>
          <a:p>
            <a:r>
              <a:rPr lang="en-US" dirty="0"/>
              <a:t>Relationships between words correspond to difference between vectors. </a:t>
            </a:r>
          </a:p>
        </p:txBody>
      </p:sp>
      <p:sp>
        <p:nvSpPr>
          <p:cNvPr id="5" name="TextBox 4">
            <a:extLst>
              <a:ext uri="{FF2B5EF4-FFF2-40B4-BE49-F238E27FC236}">
                <a16:creationId xmlns:a16="http://schemas.microsoft.com/office/drawing/2014/main" id="{2A2C429B-76EB-594D-B5BD-1156E1484E26}"/>
              </a:ext>
            </a:extLst>
          </p:cNvPr>
          <p:cNvSpPr txBox="1"/>
          <p:nvPr/>
        </p:nvSpPr>
        <p:spPr>
          <a:xfrm>
            <a:off x="628650" y="6533147"/>
            <a:ext cx="4295535" cy="276999"/>
          </a:xfrm>
          <a:prstGeom prst="rect">
            <a:avLst/>
          </a:prstGeom>
          <a:noFill/>
        </p:spPr>
        <p:txBody>
          <a:bodyPr wrap="none" rtlCol="0">
            <a:spAutoFit/>
          </a:bodyPr>
          <a:lstStyle/>
          <a:p>
            <a:r>
              <a:rPr lang="en-US" sz="1200" dirty="0"/>
              <a:t>http://</a:t>
            </a:r>
            <a:r>
              <a:rPr lang="en-US" sz="1200" dirty="0" err="1"/>
              <a:t>colah.github.io</a:t>
            </a:r>
            <a:r>
              <a:rPr lang="en-US" sz="1200" dirty="0"/>
              <a:t>/posts/2014-07-NLP-RNNs-Representations/</a:t>
            </a:r>
          </a:p>
        </p:txBody>
      </p:sp>
      <p:pic>
        <p:nvPicPr>
          <p:cNvPr id="4098" name="Picture 2" descr="http://colah.github.io/posts/2014-07-NLP-RNNs-Representations/img/Mikolov-GenderVecs.png">
            <a:extLst>
              <a:ext uri="{FF2B5EF4-FFF2-40B4-BE49-F238E27FC236}">
                <a16:creationId xmlns:a16="http://schemas.microsoft.com/office/drawing/2014/main" id="{ABB64CAF-6EFF-8B43-AD8A-C12D85BDD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025" y="2709377"/>
            <a:ext cx="2837950" cy="20730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527E2C7-3ADB-B242-A882-D754DE51EE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306" y="4917347"/>
            <a:ext cx="6223000" cy="1130300"/>
          </a:xfrm>
          <a:prstGeom prst="rect">
            <a:avLst/>
          </a:prstGeom>
        </p:spPr>
      </p:pic>
    </p:spTree>
    <p:extLst>
      <p:ext uri="{BB962C8B-B14F-4D97-AF65-F5344CB8AC3E}">
        <p14:creationId xmlns:p14="http://schemas.microsoft.com/office/powerpoint/2010/main" val="4237455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BFFF-15AE-4A4C-8540-0FDF8F4402EF}"/>
              </a:ext>
            </a:extLst>
          </p:cNvPr>
          <p:cNvSpPr>
            <a:spLocks noGrp="1"/>
          </p:cNvSpPr>
          <p:nvPr>
            <p:ph type="title"/>
          </p:nvPr>
        </p:nvSpPr>
        <p:spPr/>
        <p:txBody>
          <a:bodyPr/>
          <a:lstStyle/>
          <a:p>
            <a:r>
              <a:rPr lang="en-US" dirty="0"/>
              <a:t>Skip gram/CBOW intuition</a:t>
            </a:r>
          </a:p>
        </p:txBody>
      </p:sp>
      <p:sp>
        <p:nvSpPr>
          <p:cNvPr id="3" name="Content Placeholder 2">
            <a:extLst>
              <a:ext uri="{FF2B5EF4-FFF2-40B4-BE49-F238E27FC236}">
                <a16:creationId xmlns:a16="http://schemas.microsoft.com/office/drawing/2014/main" id="{31B2A535-64EE-8F4C-BC60-63E22860A5A1}"/>
              </a:ext>
            </a:extLst>
          </p:cNvPr>
          <p:cNvSpPr>
            <a:spLocks noGrp="1"/>
          </p:cNvSpPr>
          <p:nvPr>
            <p:ph idx="1"/>
          </p:nvPr>
        </p:nvSpPr>
        <p:spPr/>
        <p:txBody>
          <a:bodyPr/>
          <a:lstStyle/>
          <a:p>
            <a:r>
              <a:rPr lang="en-US" dirty="0"/>
              <a:t>Similar “contexts” (that is, what words are likely to appear around them), lead to similar embeddings for two words. </a:t>
            </a:r>
          </a:p>
          <a:p>
            <a:r>
              <a:rPr lang="en-US" dirty="0"/>
              <a:t>One way for the network to output similar context predictions for these two words is if </a:t>
            </a:r>
            <a:r>
              <a:rPr lang="en-US" i="1" dirty="0"/>
              <a:t>the word vectors are similar</a:t>
            </a:r>
            <a:r>
              <a:rPr lang="en-US" dirty="0"/>
              <a:t>. So, if two words have similar contexts, then the network is motivated to learn similar word vectors for these two words! </a:t>
            </a:r>
          </a:p>
        </p:txBody>
      </p:sp>
      <p:sp>
        <p:nvSpPr>
          <p:cNvPr id="4" name="TextBox 3">
            <a:extLst>
              <a:ext uri="{FF2B5EF4-FFF2-40B4-BE49-F238E27FC236}">
                <a16:creationId xmlns:a16="http://schemas.microsoft.com/office/drawing/2014/main" id="{E1CE5E63-1827-E248-AD6A-FF2A34F805D8}"/>
              </a:ext>
            </a:extLst>
          </p:cNvPr>
          <p:cNvSpPr txBox="1"/>
          <p:nvPr/>
        </p:nvSpPr>
        <p:spPr>
          <a:xfrm>
            <a:off x="628650" y="6533147"/>
            <a:ext cx="5154232" cy="276999"/>
          </a:xfrm>
          <a:prstGeom prst="rect">
            <a:avLst/>
          </a:prstGeom>
          <a:noFill/>
        </p:spPr>
        <p:txBody>
          <a:bodyPr wrap="none" rtlCol="0">
            <a:spAutoFit/>
          </a:bodyPr>
          <a:lstStyle/>
          <a:p>
            <a:r>
              <a:rPr lang="en-US" sz="1200" dirty="0"/>
              <a:t>http://</a:t>
            </a:r>
            <a:r>
              <a:rPr lang="en-US" sz="1200" dirty="0" err="1"/>
              <a:t>mccormickml.com</a:t>
            </a:r>
            <a:r>
              <a:rPr lang="en-US" sz="1200" dirty="0"/>
              <a:t>/2016/04/19/word2vec-tutorial-the-skip-gram-model/</a:t>
            </a:r>
          </a:p>
        </p:txBody>
      </p:sp>
    </p:spTree>
    <p:extLst>
      <p:ext uri="{BB962C8B-B14F-4D97-AF65-F5344CB8AC3E}">
        <p14:creationId xmlns:p14="http://schemas.microsoft.com/office/powerpoint/2010/main" val="565992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B9AA-F3D3-3D45-AF59-DC357A60BB68}"/>
              </a:ext>
            </a:extLst>
          </p:cNvPr>
          <p:cNvSpPr>
            <a:spLocks noGrp="1"/>
          </p:cNvSpPr>
          <p:nvPr>
            <p:ph type="title"/>
          </p:nvPr>
        </p:nvSpPr>
        <p:spPr/>
        <p:txBody>
          <a:bodyPr/>
          <a:lstStyle/>
          <a:p>
            <a:r>
              <a:rPr lang="en-US" dirty="0"/>
              <a:t>Word2vec shortcomings</a:t>
            </a:r>
          </a:p>
        </p:txBody>
      </p:sp>
      <p:sp>
        <p:nvSpPr>
          <p:cNvPr id="3" name="Content Placeholder 2">
            <a:extLst>
              <a:ext uri="{FF2B5EF4-FFF2-40B4-BE49-F238E27FC236}">
                <a16:creationId xmlns:a16="http://schemas.microsoft.com/office/drawing/2014/main" id="{1BD7F2D8-A612-8743-B92B-BEC741CB6F46}"/>
              </a:ext>
            </a:extLst>
          </p:cNvPr>
          <p:cNvSpPr>
            <a:spLocks noGrp="1"/>
          </p:cNvSpPr>
          <p:nvPr>
            <p:ph idx="1"/>
          </p:nvPr>
        </p:nvSpPr>
        <p:spPr/>
        <p:txBody>
          <a:bodyPr/>
          <a:lstStyle/>
          <a:p>
            <a:r>
              <a:rPr lang="en-US" b="1" dirty="0"/>
              <a:t>Problem:  </a:t>
            </a:r>
            <a:r>
              <a:rPr lang="en-US" dirty="0"/>
              <a:t>10,000 words and 300 dim embedding gives a large parameter space to learn.  And 10K words is minimal for real applications.  </a:t>
            </a:r>
          </a:p>
          <a:p>
            <a:endParaRPr lang="en-US" dirty="0"/>
          </a:p>
          <a:p>
            <a:r>
              <a:rPr lang="en-US" dirty="0"/>
              <a:t>Slow to train, and need lots of data, particularly to learn uncommon words.  </a:t>
            </a:r>
          </a:p>
          <a:p>
            <a:endParaRPr lang="en-US" dirty="0"/>
          </a:p>
        </p:txBody>
      </p:sp>
    </p:spTree>
    <p:extLst>
      <p:ext uri="{BB962C8B-B14F-4D97-AF65-F5344CB8AC3E}">
        <p14:creationId xmlns:p14="http://schemas.microsoft.com/office/powerpoint/2010/main" val="676621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B9AA-F3D3-3D45-AF59-DC357A60BB68}"/>
              </a:ext>
            </a:extLst>
          </p:cNvPr>
          <p:cNvSpPr>
            <a:spLocks noGrp="1"/>
          </p:cNvSpPr>
          <p:nvPr>
            <p:ph type="title"/>
          </p:nvPr>
        </p:nvSpPr>
        <p:spPr/>
        <p:txBody>
          <a:bodyPr/>
          <a:lstStyle/>
          <a:p>
            <a:r>
              <a:rPr lang="en-US" dirty="0"/>
              <a:t>Word2vec improvements: </a:t>
            </a:r>
            <a:br>
              <a:rPr lang="en-US" dirty="0"/>
            </a:br>
            <a:r>
              <a:rPr lang="en-US" dirty="0"/>
              <a:t>word pairs and phrases</a:t>
            </a:r>
          </a:p>
        </p:txBody>
      </p:sp>
      <p:sp>
        <p:nvSpPr>
          <p:cNvPr id="3" name="Content Placeholder 2">
            <a:extLst>
              <a:ext uri="{FF2B5EF4-FFF2-40B4-BE49-F238E27FC236}">
                <a16:creationId xmlns:a16="http://schemas.microsoft.com/office/drawing/2014/main" id="{1BD7F2D8-A612-8743-B92B-BEC741CB6F46}"/>
              </a:ext>
            </a:extLst>
          </p:cNvPr>
          <p:cNvSpPr>
            <a:spLocks noGrp="1"/>
          </p:cNvSpPr>
          <p:nvPr>
            <p:ph idx="1"/>
          </p:nvPr>
        </p:nvSpPr>
        <p:spPr/>
        <p:txBody>
          <a:bodyPr>
            <a:normAutofit fontScale="92500" lnSpcReduction="20000"/>
          </a:bodyPr>
          <a:lstStyle/>
          <a:p>
            <a:r>
              <a:rPr lang="en-US" b="1" dirty="0"/>
              <a:t>Idea: </a:t>
            </a:r>
            <a:r>
              <a:rPr lang="en-US" dirty="0"/>
              <a:t>Treat common word pairs or phrases as single “words.”  </a:t>
            </a:r>
          </a:p>
          <a:p>
            <a:pPr lvl="1"/>
            <a:r>
              <a:rPr lang="en-US" dirty="0"/>
              <a:t>E.g., Boston Globe (newspaper) is different from Boston and Globe separately.   Embed Boston Globe as a single word/phrase.</a:t>
            </a:r>
          </a:p>
          <a:p>
            <a:r>
              <a:rPr lang="en-US" b="1" dirty="0"/>
              <a:t>Method:  </a:t>
            </a:r>
            <a:r>
              <a:rPr lang="en-US" dirty="0"/>
              <a:t>make phrases out of words which occur together often relative to the number of individual occurrences. Prefer phrases made of infrequent words in order to avoid making phrases out of common words like “and the” or “this is”.</a:t>
            </a:r>
          </a:p>
          <a:p>
            <a:r>
              <a:rPr lang="en-US" b="1" dirty="0"/>
              <a:t>Pros/cons: </a:t>
            </a:r>
            <a:r>
              <a:rPr lang="en-US" dirty="0"/>
              <a:t>Increases vocabulary size but decreases training expense.</a:t>
            </a:r>
          </a:p>
          <a:p>
            <a:r>
              <a:rPr lang="en-US" b="1" dirty="0"/>
              <a:t>Results:  </a:t>
            </a:r>
            <a:r>
              <a:rPr lang="en-US" dirty="0"/>
              <a:t>Led to 3 million “words” trained on 100 billion words from a Google News dataset.</a:t>
            </a:r>
          </a:p>
          <a:p>
            <a:endParaRPr lang="en-US" dirty="0"/>
          </a:p>
        </p:txBody>
      </p:sp>
    </p:spTree>
    <p:extLst>
      <p:ext uri="{BB962C8B-B14F-4D97-AF65-F5344CB8AC3E}">
        <p14:creationId xmlns:p14="http://schemas.microsoft.com/office/powerpoint/2010/main" val="3167455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B703-B269-B54E-A52D-CD2BCEB5A182}"/>
              </a:ext>
            </a:extLst>
          </p:cNvPr>
          <p:cNvSpPr>
            <a:spLocks noGrp="1"/>
          </p:cNvSpPr>
          <p:nvPr>
            <p:ph type="title"/>
          </p:nvPr>
        </p:nvSpPr>
        <p:spPr>
          <a:xfrm>
            <a:off x="628650" y="365126"/>
            <a:ext cx="8515350" cy="1325563"/>
          </a:xfrm>
        </p:spPr>
        <p:txBody>
          <a:bodyPr/>
          <a:lstStyle/>
          <a:p>
            <a:r>
              <a:rPr lang="en-US" dirty="0"/>
              <a:t>Word2vec improvements: </a:t>
            </a:r>
            <a:br>
              <a:rPr lang="en-US" dirty="0"/>
            </a:br>
            <a:r>
              <a:rPr lang="en-US" dirty="0"/>
              <a:t>subsample frequent words</a:t>
            </a:r>
          </a:p>
        </p:txBody>
      </p:sp>
      <p:sp>
        <p:nvSpPr>
          <p:cNvPr id="3" name="Content Placeholder 2">
            <a:extLst>
              <a:ext uri="{FF2B5EF4-FFF2-40B4-BE49-F238E27FC236}">
                <a16:creationId xmlns:a16="http://schemas.microsoft.com/office/drawing/2014/main" id="{597953C5-A9F0-954D-9E7D-E61EF682AEC5}"/>
              </a:ext>
            </a:extLst>
          </p:cNvPr>
          <p:cNvSpPr>
            <a:spLocks noGrp="1"/>
          </p:cNvSpPr>
          <p:nvPr>
            <p:ph idx="1"/>
          </p:nvPr>
        </p:nvSpPr>
        <p:spPr/>
        <p:txBody>
          <a:bodyPr>
            <a:normAutofit fontScale="92500" lnSpcReduction="10000"/>
          </a:bodyPr>
          <a:lstStyle/>
          <a:p>
            <a:r>
              <a:rPr lang="en-US" b="1" dirty="0"/>
              <a:t>Idea: </a:t>
            </a:r>
            <a:r>
              <a:rPr lang="en-US" dirty="0"/>
              <a:t>Subsample frequent words to decrease the number of training examples.  </a:t>
            </a:r>
          </a:p>
          <a:p>
            <a:pPr lvl="1"/>
            <a:r>
              <a:rPr lang="en-US" dirty="0"/>
              <a:t>The probability that we cut the word is related to the word’s frequency.  More common words are cut more. </a:t>
            </a:r>
          </a:p>
          <a:p>
            <a:pPr lvl="1"/>
            <a:r>
              <a:rPr lang="en-US" dirty="0"/>
              <a:t>Uncommon words (anything &lt; 0.26% of total words) are kept</a:t>
            </a:r>
          </a:p>
          <a:p>
            <a:pPr lvl="1"/>
            <a:r>
              <a:rPr lang="en-US" dirty="0"/>
              <a:t>E.g., remove some occurrences of “the.” </a:t>
            </a:r>
          </a:p>
          <a:p>
            <a:r>
              <a:rPr lang="en-US" b="1" dirty="0"/>
              <a:t>Method: </a:t>
            </a:r>
            <a:r>
              <a:rPr lang="en-US" dirty="0"/>
              <a:t>For each word, cut the word with probability related to the word’s frequency.</a:t>
            </a:r>
          </a:p>
          <a:p>
            <a:r>
              <a:rPr lang="en-US" b="1" dirty="0"/>
              <a:t>Benefits: </a:t>
            </a:r>
            <a:r>
              <a:rPr lang="en-US" dirty="0"/>
              <a:t>If we have a window size of 10, and we remove a specific instance of “the” from our text:</a:t>
            </a:r>
          </a:p>
          <a:p>
            <a:pPr lvl="1"/>
            <a:r>
              <a:rPr lang="en-US" dirty="0"/>
              <a:t>As we train on the remaining words, “the” will not appear in any of their context windows.</a:t>
            </a:r>
          </a:p>
        </p:txBody>
      </p:sp>
    </p:spTree>
    <p:extLst>
      <p:ext uri="{BB962C8B-B14F-4D97-AF65-F5344CB8AC3E}">
        <p14:creationId xmlns:p14="http://schemas.microsoft.com/office/powerpoint/2010/main" val="3355853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B703-B269-B54E-A52D-CD2BCEB5A182}"/>
              </a:ext>
            </a:extLst>
          </p:cNvPr>
          <p:cNvSpPr>
            <a:spLocks noGrp="1"/>
          </p:cNvSpPr>
          <p:nvPr>
            <p:ph type="title"/>
          </p:nvPr>
        </p:nvSpPr>
        <p:spPr/>
        <p:txBody>
          <a:bodyPr/>
          <a:lstStyle/>
          <a:p>
            <a:r>
              <a:rPr lang="en-US" dirty="0"/>
              <a:t>Word2vec improvements: selective updates</a:t>
            </a:r>
          </a:p>
        </p:txBody>
      </p:sp>
      <p:sp>
        <p:nvSpPr>
          <p:cNvPr id="3" name="Content Placeholder 2">
            <a:extLst>
              <a:ext uri="{FF2B5EF4-FFF2-40B4-BE49-F238E27FC236}">
                <a16:creationId xmlns:a16="http://schemas.microsoft.com/office/drawing/2014/main" id="{597953C5-A9F0-954D-9E7D-E61EF682AEC5}"/>
              </a:ext>
            </a:extLst>
          </p:cNvPr>
          <p:cNvSpPr>
            <a:spLocks noGrp="1"/>
          </p:cNvSpPr>
          <p:nvPr>
            <p:ph idx="1"/>
          </p:nvPr>
        </p:nvSpPr>
        <p:spPr/>
        <p:txBody>
          <a:bodyPr>
            <a:normAutofit fontScale="92500" lnSpcReduction="20000"/>
          </a:bodyPr>
          <a:lstStyle/>
          <a:p>
            <a:r>
              <a:rPr lang="en-US" b="1" dirty="0"/>
              <a:t>Idea: </a:t>
            </a:r>
            <a:r>
              <a:rPr lang="en-US" dirty="0"/>
              <a:t>Use “Negative Sampling”, which causes each training sample to update only a small percentage of the model’s weights.</a:t>
            </a:r>
          </a:p>
          <a:p>
            <a:r>
              <a:rPr lang="en-US" b="1" dirty="0"/>
              <a:t>Observation: </a:t>
            </a:r>
            <a:r>
              <a:rPr lang="en-US" dirty="0"/>
              <a:t>A “correct output” of the network is a one-hot vector. That is, one neuron should output a 1, and </a:t>
            </a:r>
            <a:r>
              <a:rPr lang="en-US" i="1" dirty="0"/>
              <a:t>all</a:t>
            </a:r>
            <a:r>
              <a:rPr lang="en-US" dirty="0"/>
              <a:t> of the other thousands of output neurons to output a 0.</a:t>
            </a:r>
          </a:p>
          <a:p>
            <a:r>
              <a:rPr lang="en-US" b="1" dirty="0"/>
              <a:t>Method: </a:t>
            </a:r>
            <a:r>
              <a:rPr lang="en-US" dirty="0"/>
              <a:t>With negative sampling, randomly select just a small number of “negative” words (let’s say 5) to update the weights for. (In this context, a “negative” word is one for which we want the network to output a 0 for). We will also still update the weights for our “positive” word.</a:t>
            </a:r>
          </a:p>
          <a:p>
            <a:endParaRPr lang="en-US" dirty="0"/>
          </a:p>
        </p:txBody>
      </p:sp>
    </p:spTree>
    <p:extLst>
      <p:ext uri="{BB962C8B-B14F-4D97-AF65-F5344CB8AC3E}">
        <p14:creationId xmlns:p14="http://schemas.microsoft.com/office/powerpoint/2010/main" val="2808939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C4E0-BE5D-C440-9827-882E48AA04EE}"/>
              </a:ext>
            </a:extLst>
          </p:cNvPr>
          <p:cNvSpPr>
            <a:spLocks noGrp="1"/>
          </p:cNvSpPr>
          <p:nvPr>
            <p:ph type="title"/>
          </p:nvPr>
        </p:nvSpPr>
        <p:spPr/>
        <p:txBody>
          <a:bodyPr/>
          <a:lstStyle/>
          <a:p>
            <a:r>
              <a:rPr lang="en-US" dirty="0"/>
              <a:t>Word embedding applications</a:t>
            </a:r>
          </a:p>
        </p:txBody>
      </p:sp>
      <p:pic>
        <p:nvPicPr>
          <p:cNvPr id="6" name="Content Placeholder 5">
            <a:extLst>
              <a:ext uri="{FF2B5EF4-FFF2-40B4-BE49-F238E27FC236}">
                <a16:creationId xmlns:a16="http://schemas.microsoft.com/office/drawing/2014/main" id="{77D13EB2-2113-C240-A646-D36F20B7C5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0679" y="1925975"/>
            <a:ext cx="2170426" cy="4351338"/>
          </a:xfrm>
        </p:spPr>
      </p:pic>
      <p:sp>
        <p:nvSpPr>
          <p:cNvPr id="4" name="TextBox 3">
            <a:extLst>
              <a:ext uri="{FF2B5EF4-FFF2-40B4-BE49-F238E27FC236}">
                <a16:creationId xmlns:a16="http://schemas.microsoft.com/office/drawing/2014/main" id="{C3E2C5EA-69FE-5845-9F14-3A85620AD899}"/>
              </a:ext>
            </a:extLst>
          </p:cNvPr>
          <p:cNvSpPr txBox="1"/>
          <p:nvPr/>
        </p:nvSpPr>
        <p:spPr>
          <a:xfrm>
            <a:off x="628650" y="6533147"/>
            <a:ext cx="4295535" cy="276999"/>
          </a:xfrm>
          <a:prstGeom prst="rect">
            <a:avLst/>
          </a:prstGeom>
          <a:noFill/>
        </p:spPr>
        <p:txBody>
          <a:bodyPr wrap="none" rtlCol="0">
            <a:spAutoFit/>
          </a:bodyPr>
          <a:lstStyle/>
          <a:p>
            <a:r>
              <a:rPr lang="en-US" sz="1200" dirty="0"/>
              <a:t>http://</a:t>
            </a:r>
            <a:r>
              <a:rPr lang="en-US" sz="1200" dirty="0" err="1"/>
              <a:t>colah.github.io</a:t>
            </a:r>
            <a:r>
              <a:rPr lang="en-US" sz="1200" dirty="0"/>
              <a:t>/posts/2014-07-NLP-RNNs-Representations/</a:t>
            </a:r>
          </a:p>
        </p:txBody>
      </p:sp>
      <p:sp>
        <p:nvSpPr>
          <p:cNvPr id="7" name="Content Placeholder 2">
            <a:extLst>
              <a:ext uri="{FF2B5EF4-FFF2-40B4-BE49-F238E27FC236}">
                <a16:creationId xmlns:a16="http://schemas.microsoft.com/office/drawing/2014/main" id="{E66FD7A2-17B6-114E-B91D-CF22458322B1}"/>
              </a:ext>
            </a:extLst>
          </p:cNvPr>
          <p:cNvSpPr txBox="1">
            <a:spLocks/>
          </p:cNvSpPr>
          <p:nvPr/>
        </p:nvSpPr>
        <p:spPr>
          <a:xfrm>
            <a:off x="628649" y="1825625"/>
            <a:ext cx="600202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use of word representations… has become a key “secret sauce” for the success of many NLP systems in recent years, across tasks including named entity recognition, part-of-speech tagging, parsing, and semantic role labeling. (</a:t>
            </a:r>
            <a:r>
              <a:rPr lang="en-US" sz="2400" dirty="0">
                <a:hlinkClick r:id="rId3"/>
              </a:rPr>
              <a:t>Luong </a:t>
            </a:r>
            <a:r>
              <a:rPr lang="en-US" sz="2400" i="1" dirty="0">
                <a:hlinkClick r:id="rId3"/>
              </a:rPr>
              <a:t>et al.</a:t>
            </a:r>
            <a:r>
              <a:rPr lang="en-US" sz="2400" dirty="0">
                <a:hlinkClick r:id="rId3"/>
              </a:rPr>
              <a:t> (2013)</a:t>
            </a:r>
            <a:r>
              <a:rPr lang="en-US" sz="2400" dirty="0"/>
              <a:t>)</a:t>
            </a:r>
          </a:p>
          <a:p>
            <a:r>
              <a:rPr lang="en-US" sz="2400" dirty="0"/>
              <a:t>Learning a good representation on a task A and then using it on a task B is one of the major tricks in the Deep Learning toolbox. </a:t>
            </a:r>
          </a:p>
          <a:p>
            <a:pPr lvl="1"/>
            <a:r>
              <a:rPr lang="en-US" sz="2000" dirty="0"/>
              <a:t>Pretraining, transfer learning, and multi-task learning. </a:t>
            </a:r>
          </a:p>
          <a:p>
            <a:pPr lvl="1"/>
            <a:r>
              <a:rPr lang="en-US" sz="2000" dirty="0"/>
              <a:t>Can allow the representation to learn from more than one kind of data.</a:t>
            </a:r>
          </a:p>
        </p:txBody>
      </p:sp>
    </p:spTree>
    <p:extLst>
      <p:ext uri="{BB962C8B-B14F-4D97-AF65-F5344CB8AC3E}">
        <p14:creationId xmlns:p14="http://schemas.microsoft.com/office/powerpoint/2010/main" val="1168750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D303D3-7C54-F143-8F96-CC4E30780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328" y="3319463"/>
            <a:ext cx="3098800" cy="2857500"/>
          </a:xfrm>
          <a:prstGeom prst="rect">
            <a:avLst/>
          </a:prstGeom>
        </p:spPr>
      </p:pic>
      <p:sp>
        <p:nvSpPr>
          <p:cNvPr id="2" name="Title 1">
            <a:extLst>
              <a:ext uri="{FF2B5EF4-FFF2-40B4-BE49-F238E27FC236}">
                <a16:creationId xmlns:a16="http://schemas.microsoft.com/office/drawing/2014/main" id="{EAA6C4E0-BE5D-C440-9827-882E48AA04EE}"/>
              </a:ext>
            </a:extLst>
          </p:cNvPr>
          <p:cNvSpPr>
            <a:spLocks noGrp="1"/>
          </p:cNvSpPr>
          <p:nvPr>
            <p:ph type="title"/>
          </p:nvPr>
        </p:nvSpPr>
        <p:spPr/>
        <p:txBody>
          <a:bodyPr/>
          <a:lstStyle/>
          <a:p>
            <a:r>
              <a:rPr lang="en-US" dirty="0"/>
              <a:t>Word embedding applications</a:t>
            </a:r>
          </a:p>
        </p:txBody>
      </p:sp>
      <p:sp>
        <p:nvSpPr>
          <p:cNvPr id="3" name="Content Placeholder 2">
            <a:extLst>
              <a:ext uri="{FF2B5EF4-FFF2-40B4-BE49-F238E27FC236}">
                <a16:creationId xmlns:a16="http://schemas.microsoft.com/office/drawing/2014/main" id="{7D70E602-C80D-AE44-8242-06081A36DEFB}"/>
              </a:ext>
            </a:extLst>
          </p:cNvPr>
          <p:cNvSpPr>
            <a:spLocks noGrp="1"/>
          </p:cNvSpPr>
          <p:nvPr>
            <p:ph idx="1"/>
          </p:nvPr>
        </p:nvSpPr>
        <p:spPr>
          <a:xfrm>
            <a:off x="628650" y="1825624"/>
            <a:ext cx="6080376" cy="4564901"/>
          </a:xfrm>
        </p:spPr>
        <p:txBody>
          <a:bodyPr>
            <a:normAutofit fontScale="92500" lnSpcReduction="10000"/>
          </a:bodyPr>
          <a:lstStyle/>
          <a:p>
            <a:r>
              <a:rPr lang="en-US" dirty="0"/>
              <a:t>Can learn to map multiple kinds of data into a single representation.</a:t>
            </a:r>
          </a:p>
          <a:p>
            <a:r>
              <a:rPr lang="en-US" dirty="0"/>
              <a:t>E.g., bilingual English and Mandarin Chinese word-embedding as in </a:t>
            </a:r>
            <a:r>
              <a:rPr lang="en-US" dirty="0">
                <a:hlinkClick r:id="rId3"/>
              </a:rPr>
              <a:t>Socher </a:t>
            </a:r>
            <a:r>
              <a:rPr lang="en-US" i="1" dirty="0">
                <a:hlinkClick r:id="rId3"/>
              </a:rPr>
              <a:t>et al.</a:t>
            </a:r>
            <a:r>
              <a:rPr lang="en-US" dirty="0">
                <a:hlinkClick r:id="rId3"/>
              </a:rPr>
              <a:t> (2013a)</a:t>
            </a:r>
            <a:r>
              <a:rPr lang="en-US" dirty="0"/>
              <a:t>.</a:t>
            </a:r>
          </a:p>
          <a:p>
            <a:r>
              <a:rPr lang="en-US" dirty="0"/>
              <a:t>Embed as above, but words that are known as close translations should be close together.</a:t>
            </a:r>
          </a:p>
          <a:p>
            <a:r>
              <a:rPr lang="en-US" dirty="0"/>
              <a:t>Words we </a:t>
            </a:r>
            <a:r>
              <a:rPr lang="en-US" i="1" dirty="0"/>
              <a:t>didn’t know</a:t>
            </a:r>
            <a:r>
              <a:rPr lang="en-US" dirty="0"/>
              <a:t> were translations end up close together!</a:t>
            </a:r>
          </a:p>
          <a:p>
            <a:r>
              <a:rPr lang="en-US" dirty="0"/>
              <a:t>Structures of two languages get pulled into alignment.</a:t>
            </a:r>
          </a:p>
        </p:txBody>
      </p:sp>
      <p:sp>
        <p:nvSpPr>
          <p:cNvPr id="4" name="TextBox 3">
            <a:extLst>
              <a:ext uri="{FF2B5EF4-FFF2-40B4-BE49-F238E27FC236}">
                <a16:creationId xmlns:a16="http://schemas.microsoft.com/office/drawing/2014/main" id="{C3E2C5EA-69FE-5845-9F14-3A85620AD899}"/>
              </a:ext>
            </a:extLst>
          </p:cNvPr>
          <p:cNvSpPr txBox="1"/>
          <p:nvPr/>
        </p:nvSpPr>
        <p:spPr>
          <a:xfrm>
            <a:off x="628650" y="6533147"/>
            <a:ext cx="4295535" cy="276999"/>
          </a:xfrm>
          <a:prstGeom prst="rect">
            <a:avLst/>
          </a:prstGeom>
          <a:noFill/>
        </p:spPr>
        <p:txBody>
          <a:bodyPr wrap="none" rtlCol="0">
            <a:spAutoFit/>
          </a:bodyPr>
          <a:lstStyle/>
          <a:p>
            <a:r>
              <a:rPr lang="en-US" sz="1200" dirty="0"/>
              <a:t>http://</a:t>
            </a:r>
            <a:r>
              <a:rPr lang="en-US" sz="1200" dirty="0" err="1"/>
              <a:t>colah.github.io</a:t>
            </a:r>
            <a:r>
              <a:rPr lang="en-US" sz="1200" dirty="0"/>
              <a:t>/posts/2014-07-NLP-RNNs-Representations/</a:t>
            </a:r>
          </a:p>
        </p:txBody>
      </p:sp>
    </p:spTree>
    <p:extLst>
      <p:ext uri="{BB962C8B-B14F-4D97-AF65-F5344CB8AC3E}">
        <p14:creationId xmlns:p14="http://schemas.microsoft.com/office/powerpoint/2010/main" val="2326620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C4E0-BE5D-C440-9827-882E48AA04EE}"/>
              </a:ext>
            </a:extLst>
          </p:cNvPr>
          <p:cNvSpPr>
            <a:spLocks noGrp="1"/>
          </p:cNvSpPr>
          <p:nvPr>
            <p:ph type="title"/>
          </p:nvPr>
        </p:nvSpPr>
        <p:spPr/>
        <p:txBody>
          <a:bodyPr/>
          <a:lstStyle/>
          <a:p>
            <a:r>
              <a:rPr lang="en-US" dirty="0"/>
              <a:t>Word embedding applications</a:t>
            </a:r>
          </a:p>
        </p:txBody>
      </p:sp>
      <p:pic>
        <p:nvPicPr>
          <p:cNvPr id="6" name="Content Placeholder 5">
            <a:extLst>
              <a:ext uri="{FF2B5EF4-FFF2-40B4-BE49-F238E27FC236}">
                <a16:creationId xmlns:a16="http://schemas.microsoft.com/office/drawing/2014/main" id="{7D015641-C73C-544E-9958-4C5F523C2D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71385" y="3489726"/>
            <a:ext cx="2857500" cy="2667000"/>
          </a:xfrm>
        </p:spPr>
      </p:pic>
      <p:sp>
        <p:nvSpPr>
          <p:cNvPr id="4" name="TextBox 3">
            <a:extLst>
              <a:ext uri="{FF2B5EF4-FFF2-40B4-BE49-F238E27FC236}">
                <a16:creationId xmlns:a16="http://schemas.microsoft.com/office/drawing/2014/main" id="{C3E2C5EA-69FE-5845-9F14-3A85620AD899}"/>
              </a:ext>
            </a:extLst>
          </p:cNvPr>
          <p:cNvSpPr txBox="1"/>
          <p:nvPr/>
        </p:nvSpPr>
        <p:spPr>
          <a:xfrm>
            <a:off x="628650" y="6533147"/>
            <a:ext cx="4295535" cy="276999"/>
          </a:xfrm>
          <a:prstGeom prst="rect">
            <a:avLst/>
          </a:prstGeom>
          <a:noFill/>
        </p:spPr>
        <p:txBody>
          <a:bodyPr wrap="none" rtlCol="0">
            <a:spAutoFit/>
          </a:bodyPr>
          <a:lstStyle/>
          <a:p>
            <a:r>
              <a:rPr lang="en-US" sz="1200" dirty="0"/>
              <a:t>http://</a:t>
            </a:r>
            <a:r>
              <a:rPr lang="en-US" sz="1200" dirty="0" err="1"/>
              <a:t>colah.github.io</a:t>
            </a:r>
            <a:r>
              <a:rPr lang="en-US" sz="1200" dirty="0"/>
              <a:t>/posts/2014-07-NLP-RNNs-Representations/</a:t>
            </a:r>
          </a:p>
        </p:txBody>
      </p:sp>
      <p:sp>
        <p:nvSpPr>
          <p:cNvPr id="7" name="Content Placeholder 2">
            <a:extLst>
              <a:ext uri="{FF2B5EF4-FFF2-40B4-BE49-F238E27FC236}">
                <a16:creationId xmlns:a16="http://schemas.microsoft.com/office/drawing/2014/main" id="{DA7B4B56-9625-EF4A-940F-E5E03B2AD3EB}"/>
              </a:ext>
            </a:extLst>
          </p:cNvPr>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Can apply to get a joint embedding of words and images or other multi-modal data sets.  </a:t>
            </a:r>
          </a:p>
          <a:p>
            <a:r>
              <a:rPr lang="en-US" dirty="0"/>
              <a:t>New classes map near similar existing classes:  e.g., if ‘cat’ is unknown, </a:t>
            </a:r>
            <a:r>
              <a:rPr lang="en-US"/>
              <a:t>cat images map near dog.  </a:t>
            </a:r>
            <a:endParaRPr lang="en-US" dirty="0"/>
          </a:p>
        </p:txBody>
      </p:sp>
      <p:pic>
        <p:nvPicPr>
          <p:cNvPr id="9" name="Picture 8">
            <a:extLst>
              <a:ext uri="{FF2B5EF4-FFF2-40B4-BE49-F238E27FC236}">
                <a16:creationId xmlns:a16="http://schemas.microsoft.com/office/drawing/2014/main" id="{96D04C68-7F7B-4546-9750-7DCF9B7EC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124" y="4117831"/>
            <a:ext cx="3781679" cy="2508999"/>
          </a:xfrm>
          <a:prstGeom prst="rect">
            <a:avLst/>
          </a:prstGeom>
        </p:spPr>
      </p:pic>
    </p:spTree>
    <p:extLst>
      <p:ext uri="{BB962C8B-B14F-4D97-AF65-F5344CB8AC3E}">
        <p14:creationId xmlns:p14="http://schemas.microsoft.com/office/powerpoint/2010/main" val="2316154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C4E0-BE5D-C440-9827-882E48AA04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70E602-C80D-AE44-8242-06081A36DEFB}"/>
              </a:ext>
            </a:extLst>
          </p:cNvPr>
          <p:cNvSpPr>
            <a:spLocks noGrp="1"/>
          </p:cNvSpPr>
          <p:nvPr>
            <p:ph idx="1"/>
          </p:nvPr>
        </p:nvSpPr>
        <p:spPr/>
        <p:txBody>
          <a:bodyPr/>
          <a:lstStyle/>
          <a:p>
            <a:r>
              <a:rPr lang="en-US" dirty="0"/>
              <a:t>a</a:t>
            </a:r>
          </a:p>
        </p:txBody>
      </p:sp>
      <p:sp>
        <p:nvSpPr>
          <p:cNvPr id="4" name="TextBox 3">
            <a:extLst>
              <a:ext uri="{FF2B5EF4-FFF2-40B4-BE49-F238E27FC236}">
                <a16:creationId xmlns:a16="http://schemas.microsoft.com/office/drawing/2014/main" id="{C3E2C5EA-69FE-5845-9F14-3A85620AD899}"/>
              </a:ext>
            </a:extLst>
          </p:cNvPr>
          <p:cNvSpPr txBox="1"/>
          <p:nvPr/>
        </p:nvSpPr>
        <p:spPr>
          <a:xfrm>
            <a:off x="628650" y="6533147"/>
            <a:ext cx="4295535" cy="276999"/>
          </a:xfrm>
          <a:prstGeom prst="rect">
            <a:avLst/>
          </a:prstGeom>
          <a:noFill/>
        </p:spPr>
        <p:txBody>
          <a:bodyPr wrap="none" rtlCol="0">
            <a:spAutoFit/>
          </a:bodyPr>
          <a:lstStyle/>
          <a:p>
            <a:r>
              <a:rPr lang="en-US" sz="1200" dirty="0"/>
              <a:t>http://</a:t>
            </a:r>
            <a:r>
              <a:rPr lang="en-US" sz="1200" dirty="0" err="1"/>
              <a:t>colah.github.io</a:t>
            </a:r>
            <a:r>
              <a:rPr lang="en-US" sz="1200" dirty="0"/>
              <a:t>/posts/2014-07-NLP-RNNs-Representations/</a:t>
            </a:r>
          </a:p>
        </p:txBody>
      </p:sp>
    </p:spTree>
    <p:extLst>
      <p:ext uri="{BB962C8B-B14F-4D97-AF65-F5344CB8AC3E}">
        <p14:creationId xmlns:p14="http://schemas.microsoft.com/office/powerpoint/2010/main" val="191507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228D-51E2-9F4F-913D-44681D40D591}"/>
              </a:ext>
            </a:extLst>
          </p:cNvPr>
          <p:cNvSpPr>
            <a:spLocks noGrp="1"/>
          </p:cNvSpPr>
          <p:nvPr>
            <p:ph type="title"/>
          </p:nvPr>
        </p:nvSpPr>
        <p:spPr/>
        <p:txBody>
          <a:bodyPr/>
          <a:lstStyle/>
          <a:p>
            <a:r>
              <a:rPr lang="en-US" dirty="0"/>
              <a:t>Word embeddings: questions</a:t>
            </a:r>
          </a:p>
        </p:txBody>
      </p:sp>
      <p:sp>
        <p:nvSpPr>
          <p:cNvPr id="3" name="Content Placeholder 2">
            <a:extLst>
              <a:ext uri="{FF2B5EF4-FFF2-40B4-BE49-F238E27FC236}">
                <a16:creationId xmlns:a16="http://schemas.microsoft.com/office/drawing/2014/main" id="{87209569-FE95-E24D-925C-7D34C9BEBD23}"/>
              </a:ext>
            </a:extLst>
          </p:cNvPr>
          <p:cNvSpPr>
            <a:spLocks noGrp="1"/>
          </p:cNvSpPr>
          <p:nvPr>
            <p:ph idx="1"/>
          </p:nvPr>
        </p:nvSpPr>
        <p:spPr/>
        <p:txBody>
          <a:bodyPr/>
          <a:lstStyle/>
          <a:p>
            <a:r>
              <a:rPr lang="en-US" dirty="0"/>
              <a:t>How big should the embedding space be?  </a:t>
            </a:r>
          </a:p>
          <a:p>
            <a:pPr lvl="1"/>
            <a:r>
              <a:rPr lang="en-US" dirty="0"/>
              <a:t>Trade-offs like any other machine learning problem – greater capacity versus efficiency and overfitting. </a:t>
            </a:r>
          </a:p>
          <a:p>
            <a:pPr lvl="1"/>
            <a:endParaRPr lang="en-US" dirty="0"/>
          </a:p>
          <a:p>
            <a:r>
              <a:rPr lang="en-US" dirty="0"/>
              <a:t>How do we find W?</a:t>
            </a:r>
          </a:p>
          <a:p>
            <a:pPr lvl="1"/>
            <a:r>
              <a:rPr lang="en-US" dirty="0"/>
              <a:t>Often as part of a prediction or classification task involving neighboring words.  </a:t>
            </a:r>
          </a:p>
        </p:txBody>
      </p:sp>
    </p:spTree>
    <p:extLst>
      <p:ext uri="{BB962C8B-B14F-4D97-AF65-F5344CB8AC3E}">
        <p14:creationId xmlns:p14="http://schemas.microsoft.com/office/powerpoint/2010/main" val="3487302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4113-E540-734A-9D8B-7BFC6BAE7266}"/>
              </a:ext>
            </a:extLst>
          </p:cNvPr>
          <p:cNvSpPr>
            <a:spLocks noGrp="1"/>
          </p:cNvSpPr>
          <p:nvPr>
            <p:ph type="title"/>
          </p:nvPr>
        </p:nvSpPr>
        <p:spPr/>
        <p:txBody>
          <a:bodyPr/>
          <a:lstStyle/>
          <a:p>
            <a:r>
              <a:rPr lang="en-US" dirty="0"/>
              <a:t>Learning word embeddings</a:t>
            </a:r>
          </a:p>
        </p:txBody>
      </p:sp>
      <p:sp>
        <p:nvSpPr>
          <p:cNvPr id="3" name="Content Placeholder 2">
            <a:extLst>
              <a:ext uri="{FF2B5EF4-FFF2-40B4-BE49-F238E27FC236}">
                <a16:creationId xmlns:a16="http://schemas.microsoft.com/office/drawing/2014/main" id="{D8C638AD-85EC-EB40-B2ED-FA40962D088C}"/>
              </a:ext>
            </a:extLst>
          </p:cNvPr>
          <p:cNvSpPr>
            <a:spLocks noGrp="1"/>
          </p:cNvSpPr>
          <p:nvPr>
            <p:ph idx="1"/>
          </p:nvPr>
        </p:nvSpPr>
        <p:spPr>
          <a:xfrm>
            <a:off x="628650" y="1825625"/>
            <a:ext cx="7886700" cy="4351338"/>
          </a:xfrm>
        </p:spPr>
        <p:txBody>
          <a:bodyPr/>
          <a:lstStyle/>
          <a:p>
            <a:r>
              <a:rPr lang="en-US" dirty="0"/>
              <a:t>First attempt:</a:t>
            </a:r>
          </a:p>
          <a:p>
            <a:pPr lvl="1"/>
            <a:r>
              <a:rPr lang="en-US" dirty="0"/>
              <a:t>Input data is sets of 5 words from a meaningful sentence.  E.g., “one of the best places”.  Modify half of them by replacing middle word with a random word.  “one of function best places”</a:t>
            </a:r>
          </a:p>
          <a:p>
            <a:pPr lvl="1"/>
            <a:r>
              <a:rPr lang="en-US" dirty="0"/>
              <a:t>W is a map (depending on parameters, Q) from words to 50 </a:t>
            </a:r>
            <a:r>
              <a:rPr lang="en-US" dirty="0" err="1"/>
              <a:t>dim’l</a:t>
            </a:r>
            <a:r>
              <a:rPr lang="en-US" dirty="0"/>
              <a:t> vectors.  E.g., a look-up table or an RNN.  </a:t>
            </a:r>
          </a:p>
          <a:p>
            <a:pPr lvl="1"/>
            <a:r>
              <a:rPr lang="en-US" dirty="0"/>
              <a:t>Feed 5 embeddings into a module R to determine ‘valid’ or ‘invalid’  </a:t>
            </a:r>
          </a:p>
          <a:p>
            <a:pPr lvl="1"/>
            <a:r>
              <a:rPr lang="en-US" dirty="0"/>
              <a:t>Optimize over Q to predict better</a:t>
            </a:r>
          </a:p>
        </p:txBody>
      </p:sp>
      <p:sp>
        <p:nvSpPr>
          <p:cNvPr id="4" name="TextBox 3">
            <a:extLst>
              <a:ext uri="{FF2B5EF4-FFF2-40B4-BE49-F238E27FC236}">
                <a16:creationId xmlns:a16="http://schemas.microsoft.com/office/drawing/2014/main" id="{4E3A1528-613B-9A44-9B7F-FB301E00E8A1}"/>
              </a:ext>
            </a:extLst>
          </p:cNvPr>
          <p:cNvSpPr txBox="1"/>
          <p:nvPr/>
        </p:nvSpPr>
        <p:spPr>
          <a:xfrm>
            <a:off x="628650" y="6533147"/>
            <a:ext cx="4295535" cy="276999"/>
          </a:xfrm>
          <a:prstGeom prst="rect">
            <a:avLst/>
          </a:prstGeom>
          <a:noFill/>
        </p:spPr>
        <p:txBody>
          <a:bodyPr wrap="none" rtlCol="0">
            <a:spAutoFit/>
          </a:bodyPr>
          <a:lstStyle/>
          <a:p>
            <a:r>
              <a:rPr lang="en-US" sz="1200" dirty="0"/>
              <a:t>http://</a:t>
            </a:r>
            <a:r>
              <a:rPr lang="en-US" sz="1200" dirty="0" err="1"/>
              <a:t>colah.github.io</a:t>
            </a:r>
            <a:r>
              <a:rPr lang="en-US" sz="1200" dirty="0"/>
              <a:t>/posts/2014-07-NLP-RNNs-Representations/</a:t>
            </a:r>
          </a:p>
        </p:txBody>
      </p:sp>
      <p:pic>
        <p:nvPicPr>
          <p:cNvPr id="6146" name="Picture 2" descr="http://colah.github.io/posts/2014-07-NLP-RNNs-Representations/img/Bottou-WordSetup.png">
            <a:extLst>
              <a:ext uri="{FF2B5EF4-FFF2-40B4-BE49-F238E27FC236}">
                <a16:creationId xmlns:a16="http://schemas.microsoft.com/office/drawing/2014/main" id="{7C77F54A-31E4-674B-8859-14EDB0236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270" y="4893045"/>
            <a:ext cx="2878548" cy="19171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76C903-3812-B24A-A201-1DBB2D626758}"/>
              </a:ext>
            </a:extLst>
          </p:cNvPr>
          <p:cNvSpPr txBox="1"/>
          <p:nvPr/>
        </p:nvSpPr>
        <p:spPr>
          <a:xfrm>
            <a:off x="3154381" y="1908373"/>
            <a:ext cx="3614195" cy="276999"/>
          </a:xfrm>
          <a:prstGeom prst="rect">
            <a:avLst/>
          </a:prstGeom>
          <a:noFill/>
        </p:spPr>
        <p:txBody>
          <a:bodyPr wrap="none" rtlCol="0">
            <a:spAutoFit/>
          </a:bodyPr>
          <a:lstStyle/>
          <a:p>
            <a:r>
              <a:rPr lang="en-US" sz="1200" dirty="0"/>
              <a:t>https://</a:t>
            </a:r>
            <a:r>
              <a:rPr lang="en-US" sz="1200" dirty="0" err="1"/>
              <a:t>arxiv.org</a:t>
            </a:r>
            <a:r>
              <a:rPr lang="en-US" sz="1200" dirty="0"/>
              <a:t>/ftp/</a:t>
            </a:r>
            <a:r>
              <a:rPr lang="en-US" sz="1200" dirty="0" err="1"/>
              <a:t>arxiv</a:t>
            </a:r>
            <a:r>
              <a:rPr lang="en-US" sz="1200" dirty="0"/>
              <a:t>/papers/1102/1102.1808.pdf</a:t>
            </a:r>
          </a:p>
        </p:txBody>
      </p:sp>
    </p:spTree>
    <p:extLst>
      <p:ext uri="{BB962C8B-B14F-4D97-AF65-F5344CB8AC3E}">
        <p14:creationId xmlns:p14="http://schemas.microsoft.com/office/powerpoint/2010/main" val="69224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CB8E-6634-3E4B-944B-6BB712613AF6}"/>
              </a:ext>
            </a:extLst>
          </p:cNvPr>
          <p:cNvSpPr>
            <a:spLocks noGrp="1"/>
          </p:cNvSpPr>
          <p:nvPr>
            <p:ph type="title"/>
          </p:nvPr>
        </p:nvSpPr>
        <p:spPr/>
        <p:txBody>
          <a:bodyPr/>
          <a:lstStyle/>
          <a:p>
            <a:r>
              <a:rPr lang="en-US" dirty="0"/>
              <a:t>word2vec</a:t>
            </a:r>
          </a:p>
        </p:txBody>
      </p:sp>
      <p:sp>
        <p:nvSpPr>
          <p:cNvPr id="3" name="Content Placeholder 2">
            <a:extLst>
              <a:ext uri="{FF2B5EF4-FFF2-40B4-BE49-F238E27FC236}">
                <a16:creationId xmlns:a16="http://schemas.microsoft.com/office/drawing/2014/main" id="{E2C7C973-9045-2746-B9CA-75154DA1CA5B}"/>
              </a:ext>
            </a:extLst>
          </p:cNvPr>
          <p:cNvSpPr>
            <a:spLocks noGrp="1"/>
          </p:cNvSpPr>
          <p:nvPr>
            <p:ph idx="1"/>
          </p:nvPr>
        </p:nvSpPr>
        <p:spPr/>
        <p:txBody>
          <a:bodyPr/>
          <a:lstStyle/>
          <a:p>
            <a:r>
              <a:rPr lang="en-US" dirty="0"/>
              <a:t>Predict words using context</a:t>
            </a:r>
          </a:p>
          <a:p>
            <a:r>
              <a:rPr lang="en-US" dirty="0"/>
              <a:t>Two versions: CBOW (continuous bag of words) and Skip-gram</a:t>
            </a:r>
          </a:p>
          <a:p>
            <a:endParaRPr lang="en-US" dirty="0"/>
          </a:p>
        </p:txBody>
      </p:sp>
      <p:pic>
        <p:nvPicPr>
          <p:cNvPr id="8194" name="Picture 2" descr="diagrams">
            <a:extLst>
              <a:ext uri="{FF2B5EF4-FFF2-40B4-BE49-F238E27FC236}">
                <a16:creationId xmlns:a16="http://schemas.microsoft.com/office/drawing/2014/main" id="{21C0A68B-5735-8D4B-8849-6A370550C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721" y="3202306"/>
            <a:ext cx="5578867" cy="32485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D3F3398-7887-644A-AD4F-922E84074F2E}"/>
              </a:ext>
            </a:extLst>
          </p:cNvPr>
          <p:cNvSpPr txBox="1"/>
          <p:nvPr/>
        </p:nvSpPr>
        <p:spPr>
          <a:xfrm>
            <a:off x="628650" y="6533147"/>
            <a:ext cx="2309158" cy="276999"/>
          </a:xfrm>
          <a:prstGeom prst="rect">
            <a:avLst/>
          </a:prstGeom>
          <a:noFill/>
        </p:spPr>
        <p:txBody>
          <a:bodyPr wrap="none" rtlCol="0">
            <a:spAutoFit/>
          </a:bodyPr>
          <a:lstStyle/>
          <a:p>
            <a:r>
              <a:rPr lang="en-US" sz="1200" dirty="0"/>
              <a:t>https://</a:t>
            </a:r>
            <a:r>
              <a:rPr lang="en-US" sz="1200" dirty="0" err="1"/>
              <a:t>skymind.ai</a:t>
            </a:r>
            <a:r>
              <a:rPr lang="en-US" sz="1200" dirty="0"/>
              <a:t>/wiki/word2vec</a:t>
            </a:r>
          </a:p>
        </p:txBody>
      </p:sp>
    </p:spTree>
    <p:extLst>
      <p:ext uri="{BB962C8B-B14F-4D97-AF65-F5344CB8AC3E}">
        <p14:creationId xmlns:p14="http://schemas.microsoft.com/office/powerpoint/2010/main" val="1018005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522B-93AB-3E4E-820A-38F69342E16F}"/>
              </a:ext>
            </a:extLst>
          </p:cNvPr>
          <p:cNvSpPr>
            <a:spLocks noGrp="1"/>
          </p:cNvSpPr>
          <p:nvPr>
            <p:ph type="title"/>
          </p:nvPr>
        </p:nvSpPr>
        <p:spPr/>
        <p:txBody>
          <a:bodyPr/>
          <a:lstStyle/>
          <a:p>
            <a:r>
              <a:rPr lang="en-US" dirty="0"/>
              <a:t>CBOW</a:t>
            </a:r>
          </a:p>
        </p:txBody>
      </p:sp>
      <p:pic>
        <p:nvPicPr>
          <p:cNvPr id="5" name="Content Placeholder 4">
            <a:extLst>
              <a:ext uri="{FF2B5EF4-FFF2-40B4-BE49-F238E27FC236}">
                <a16:creationId xmlns:a16="http://schemas.microsoft.com/office/drawing/2014/main" id="{1E9F1988-504D-4B43-BF9C-4A7A9952A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9076" y="4469258"/>
            <a:ext cx="1946825" cy="2388742"/>
          </a:xfrm>
        </p:spPr>
      </p:pic>
      <p:sp>
        <p:nvSpPr>
          <p:cNvPr id="6" name="Content Placeholder 2">
            <a:extLst>
              <a:ext uri="{FF2B5EF4-FFF2-40B4-BE49-F238E27FC236}">
                <a16:creationId xmlns:a16="http://schemas.microsoft.com/office/drawing/2014/main" id="{3159FB4B-A269-B243-8571-6700F41A0B9E}"/>
              </a:ext>
            </a:extLst>
          </p:cNvPr>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Bag of words </a:t>
            </a:r>
          </a:p>
          <a:p>
            <a:pPr lvl="1"/>
            <a:r>
              <a:rPr lang="en-US" dirty="0"/>
              <a:t>Gets rid of word order.  Used in discrete case using counts of words that appear.</a:t>
            </a:r>
          </a:p>
          <a:p>
            <a:r>
              <a:rPr lang="en-US" dirty="0"/>
              <a:t>CBOW </a:t>
            </a:r>
          </a:p>
          <a:p>
            <a:pPr lvl="1"/>
            <a:r>
              <a:rPr lang="en-US" dirty="0"/>
              <a:t>Takes vector embeddings of n words before target and n words after and adds them (as vectors).  </a:t>
            </a:r>
          </a:p>
          <a:p>
            <a:pPr lvl="1"/>
            <a:r>
              <a:rPr lang="en-US" dirty="0"/>
              <a:t>Also removes word order, but the vector sum is meaningful enough to deduce missing word.</a:t>
            </a:r>
          </a:p>
        </p:txBody>
      </p:sp>
    </p:spTree>
    <p:extLst>
      <p:ext uri="{BB962C8B-B14F-4D97-AF65-F5344CB8AC3E}">
        <p14:creationId xmlns:p14="http://schemas.microsoft.com/office/powerpoint/2010/main" val="287183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Word2vec – Continuous Bag of Word</a:t>
            </a:r>
          </a:p>
        </p:txBody>
      </p:sp>
      <p:sp>
        <p:nvSpPr>
          <p:cNvPr id="3" name="Content Placeholder 2"/>
          <p:cNvSpPr>
            <a:spLocks noGrp="1"/>
          </p:cNvSpPr>
          <p:nvPr>
            <p:ph idx="1"/>
          </p:nvPr>
        </p:nvSpPr>
        <p:spPr/>
        <p:txBody>
          <a:bodyPr/>
          <a:lstStyle/>
          <a:p>
            <a:r>
              <a:rPr lang="en-US" dirty="0"/>
              <a:t>E.g. “The cat sat on floor”</a:t>
            </a:r>
          </a:p>
          <a:p>
            <a:pPr lvl="1"/>
            <a:r>
              <a:rPr lang="en-US" dirty="0"/>
              <a:t>Window size = 2</a:t>
            </a:r>
          </a:p>
        </p:txBody>
      </p:sp>
      <p:sp>
        <p:nvSpPr>
          <p:cNvPr id="4" name="Slide Number Placeholder 3"/>
          <p:cNvSpPr>
            <a:spLocks noGrp="1"/>
          </p:cNvSpPr>
          <p:nvPr>
            <p:ph type="sldNum" sz="quarter" idx="12"/>
          </p:nvPr>
        </p:nvSpPr>
        <p:spPr/>
        <p:txBody>
          <a:bodyPr/>
          <a:lstStyle/>
          <a:p>
            <a:fld id="{330EA680-D336-4FF7-8B7A-9848BB0A1C32}"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3293269" y="2715558"/>
            <a:ext cx="2878931" cy="3356630"/>
          </a:xfrm>
          <a:prstGeom prst="rect">
            <a:avLst/>
          </a:prstGeom>
        </p:spPr>
      </p:pic>
      <p:sp>
        <p:nvSpPr>
          <p:cNvPr id="6" name="TextBox 5"/>
          <p:cNvSpPr txBox="1"/>
          <p:nvPr/>
        </p:nvSpPr>
        <p:spPr>
          <a:xfrm>
            <a:off x="2600325" y="3157537"/>
            <a:ext cx="420308" cy="300082"/>
          </a:xfrm>
          <a:prstGeom prst="rect">
            <a:avLst/>
          </a:prstGeom>
          <a:noFill/>
        </p:spPr>
        <p:txBody>
          <a:bodyPr wrap="none" rtlCol="0">
            <a:spAutoFit/>
          </a:bodyPr>
          <a:lstStyle/>
          <a:p>
            <a:r>
              <a:rPr lang="en-US" sz="1350" dirty="0">
                <a:solidFill>
                  <a:srgbClr val="FF0000"/>
                </a:solidFill>
              </a:rPr>
              <a:t>the</a:t>
            </a:r>
          </a:p>
        </p:txBody>
      </p:sp>
      <p:sp>
        <p:nvSpPr>
          <p:cNvPr id="7" name="TextBox 6"/>
          <p:cNvSpPr txBox="1"/>
          <p:nvPr/>
        </p:nvSpPr>
        <p:spPr>
          <a:xfrm>
            <a:off x="2600325" y="3793331"/>
            <a:ext cx="396455" cy="300082"/>
          </a:xfrm>
          <a:prstGeom prst="rect">
            <a:avLst/>
          </a:prstGeom>
          <a:noFill/>
        </p:spPr>
        <p:txBody>
          <a:bodyPr wrap="none" rtlCol="0">
            <a:spAutoFit/>
          </a:bodyPr>
          <a:lstStyle/>
          <a:p>
            <a:r>
              <a:rPr lang="en-US" sz="1350" dirty="0">
                <a:solidFill>
                  <a:srgbClr val="FF0000"/>
                </a:solidFill>
              </a:rPr>
              <a:t>cat</a:t>
            </a:r>
          </a:p>
        </p:txBody>
      </p:sp>
      <p:sp>
        <p:nvSpPr>
          <p:cNvPr id="8" name="TextBox 7"/>
          <p:cNvSpPr txBox="1"/>
          <p:nvPr/>
        </p:nvSpPr>
        <p:spPr>
          <a:xfrm>
            <a:off x="2597326" y="4988897"/>
            <a:ext cx="367408" cy="300082"/>
          </a:xfrm>
          <a:prstGeom prst="rect">
            <a:avLst/>
          </a:prstGeom>
          <a:noFill/>
        </p:spPr>
        <p:txBody>
          <a:bodyPr wrap="none" rtlCol="0">
            <a:spAutoFit/>
          </a:bodyPr>
          <a:lstStyle/>
          <a:p>
            <a:r>
              <a:rPr lang="en-US" sz="1350" dirty="0">
                <a:solidFill>
                  <a:srgbClr val="FF0000"/>
                </a:solidFill>
              </a:rPr>
              <a:t>on</a:t>
            </a:r>
          </a:p>
        </p:txBody>
      </p:sp>
      <p:sp>
        <p:nvSpPr>
          <p:cNvPr id="9" name="TextBox 8"/>
          <p:cNvSpPr txBox="1"/>
          <p:nvPr/>
        </p:nvSpPr>
        <p:spPr>
          <a:xfrm>
            <a:off x="2600325" y="5571768"/>
            <a:ext cx="521297" cy="300082"/>
          </a:xfrm>
          <a:prstGeom prst="rect">
            <a:avLst/>
          </a:prstGeom>
          <a:noFill/>
        </p:spPr>
        <p:txBody>
          <a:bodyPr wrap="none" rtlCol="0">
            <a:spAutoFit/>
          </a:bodyPr>
          <a:lstStyle/>
          <a:p>
            <a:r>
              <a:rPr lang="en-US" sz="1350" dirty="0">
                <a:solidFill>
                  <a:srgbClr val="FF0000"/>
                </a:solidFill>
              </a:rPr>
              <a:t>floor</a:t>
            </a:r>
          </a:p>
        </p:txBody>
      </p:sp>
      <p:sp>
        <p:nvSpPr>
          <p:cNvPr id="10" name="TextBox 9"/>
          <p:cNvSpPr txBox="1"/>
          <p:nvPr/>
        </p:nvSpPr>
        <p:spPr>
          <a:xfrm>
            <a:off x="6748063" y="4393873"/>
            <a:ext cx="391454" cy="300082"/>
          </a:xfrm>
          <a:prstGeom prst="rect">
            <a:avLst/>
          </a:prstGeom>
          <a:noFill/>
        </p:spPr>
        <p:txBody>
          <a:bodyPr wrap="none" rtlCol="0">
            <a:spAutoFit/>
          </a:bodyPr>
          <a:lstStyle/>
          <a:p>
            <a:r>
              <a:rPr lang="en-US" sz="1350" dirty="0">
                <a:solidFill>
                  <a:schemeClr val="accent2">
                    <a:lumMod val="75000"/>
                  </a:schemeClr>
                </a:solidFill>
              </a:rPr>
              <a:t>sat</a:t>
            </a:r>
          </a:p>
        </p:txBody>
      </p:sp>
      <p:sp>
        <p:nvSpPr>
          <p:cNvPr id="11" name="TextBox 10">
            <a:extLst>
              <a:ext uri="{FF2B5EF4-FFF2-40B4-BE49-F238E27FC236}">
                <a16:creationId xmlns:a16="http://schemas.microsoft.com/office/drawing/2014/main" id="{9094A7F4-7B54-C141-B769-E33870B728E4}"/>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190972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8</a:t>
            </a:fld>
            <a:endParaRPr lang="en-US" dirty="0"/>
          </a:p>
        </p:txBody>
      </p:sp>
      <p:grpSp>
        <p:nvGrpSpPr>
          <p:cNvPr id="20" name="Group 19"/>
          <p:cNvGrpSpPr/>
          <p:nvPr/>
        </p:nvGrpSpPr>
        <p:grpSpPr>
          <a:xfrm>
            <a:off x="1813000" y="1777208"/>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813001" y="3927968"/>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404947" y="2441095"/>
            <a:ext cx="396455" cy="300082"/>
          </a:xfrm>
          <a:prstGeom prst="rect">
            <a:avLst/>
          </a:prstGeom>
          <a:noFill/>
        </p:spPr>
        <p:txBody>
          <a:bodyPr wrap="none" rtlCol="0">
            <a:spAutoFit/>
          </a:bodyPr>
          <a:lstStyle/>
          <a:p>
            <a:r>
              <a:rPr lang="en-US" sz="1350" dirty="0"/>
              <a:t>cat</a:t>
            </a:r>
          </a:p>
        </p:txBody>
      </p:sp>
      <p:sp>
        <p:nvSpPr>
          <p:cNvPr id="33" name="TextBox 32"/>
          <p:cNvSpPr txBox="1"/>
          <p:nvPr/>
        </p:nvSpPr>
        <p:spPr>
          <a:xfrm>
            <a:off x="1404947" y="4641199"/>
            <a:ext cx="367408" cy="300082"/>
          </a:xfrm>
          <a:prstGeom prst="rect">
            <a:avLst/>
          </a:prstGeom>
          <a:noFill/>
        </p:spPr>
        <p:txBody>
          <a:bodyPr wrap="none" rtlCol="0">
            <a:spAutoFit/>
          </a:bodyPr>
          <a:lstStyle/>
          <a:p>
            <a:r>
              <a:rPr lang="en-US" sz="1350" dirty="0"/>
              <a:t>on</a:t>
            </a:r>
          </a:p>
        </p:txBody>
      </p:sp>
      <p:grpSp>
        <p:nvGrpSpPr>
          <p:cNvPr id="46" name="Group 45"/>
          <p:cNvGrpSpPr/>
          <p:nvPr/>
        </p:nvGrpSpPr>
        <p:grpSpPr>
          <a:xfrm>
            <a:off x="4408343" y="3139088"/>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7009979" y="2847056"/>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468174" y="1399992"/>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2018740" y="1777209"/>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018740" y="3136132"/>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12447" y="3558397"/>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018740" y="4219999"/>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063518" y="2366973"/>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7439038" y="3584857"/>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4614083" y="2846144"/>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14083" y="4208936"/>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598429" y="2411562"/>
            <a:ext cx="1072217" cy="300082"/>
          </a:xfrm>
          <a:prstGeom prst="rect">
            <a:avLst/>
          </a:prstGeom>
          <a:noFill/>
        </p:spPr>
        <p:txBody>
          <a:bodyPr wrap="none" rtlCol="0">
            <a:spAutoFit/>
          </a:bodyPr>
          <a:lstStyle/>
          <a:p>
            <a:r>
              <a:rPr lang="en-US" sz="1350" dirty="0"/>
              <a:t>Output layer</a:t>
            </a:r>
          </a:p>
        </p:txBody>
      </p:sp>
      <p:sp>
        <p:nvSpPr>
          <p:cNvPr id="55" name="TextBox 54"/>
          <p:cNvSpPr txBox="1"/>
          <p:nvPr/>
        </p:nvSpPr>
        <p:spPr>
          <a:xfrm>
            <a:off x="64155" y="3520792"/>
            <a:ext cx="747320" cy="507831"/>
          </a:xfrm>
          <a:prstGeom prst="rect">
            <a:avLst/>
          </a:prstGeom>
          <a:noFill/>
        </p:spPr>
        <p:txBody>
          <a:bodyPr wrap="none" rtlCol="0">
            <a:spAutoFit/>
          </a:bodyPr>
          <a:lstStyle/>
          <a:p>
            <a:r>
              <a:rPr lang="en-US" sz="1350" dirty="0"/>
              <a:t>one-hot</a:t>
            </a:r>
          </a:p>
          <a:p>
            <a:r>
              <a:rPr lang="en-US" sz="1350" dirty="0"/>
              <a:t>vector</a:t>
            </a:r>
          </a:p>
        </p:txBody>
      </p:sp>
      <p:sp>
        <p:nvSpPr>
          <p:cNvPr id="56" name="TextBox 55"/>
          <p:cNvSpPr txBox="1"/>
          <p:nvPr/>
        </p:nvSpPr>
        <p:spPr>
          <a:xfrm>
            <a:off x="7939036" y="3520791"/>
            <a:ext cx="747320" cy="507831"/>
          </a:xfrm>
          <a:prstGeom prst="rect">
            <a:avLst/>
          </a:prstGeom>
          <a:noFill/>
        </p:spPr>
        <p:txBody>
          <a:bodyPr wrap="none" rtlCol="0">
            <a:spAutoFit/>
          </a:bodyPr>
          <a:lstStyle/>
          <a:p>
            <a:r>
              <a:rPr lang="en-US" sz="1350" dirty="0"/>
              <a:t>one-hot</a:t>
            </a:r>
          </a:p>
          <a:p>
            <a:r>
              <a:rPr lang="en-US" sz="1350" dirty="0"/>
              <a:t>vector</a:t>
            </a:r>
          </a:p>
        </p:txBody>
      </p:sp>
      <p:sp>
        <p:nvSpPr>
          <p:cNvPr id="69" name="TextBox 68"/>
          <p:cNvSpPr txBox="1"/>
          <p:nvPr/>
        </p:nvSpPr>
        <p:spPr>
          <a:xfrm>
            <a:off x="-71218" y="1881601"/>
            <a:ext cx="1981825" cy="300082"/>
          </a:xfrm>
          <a:prstGeom prst="rect">
            <a:avLst/>
          </a:prstGeom>
          <a:noFill/>
        </p:spPr>
        <p:txBody>
          <a:bodyPr wrap="none" rtlCol="0">
            <a:spAutoFit/>
          </a:bodyPr>
          <a:lstStyle/>
          <a:p>
            <a:r>
              <a:rPr lang="en-US" sz="1350" dirty="0">
                <a:solidFill>
                  <a:srgbClr val="FF0000"/>
                </a:solidFill>
              </a:rPr>
              <a:t>Index of cat in vocabulary</a:t>
            </a:r>
          </a:p>
        </p:txBody>
      </p:sp>
      <p:sp>
        <p:nvSpPr>
          <p:cNvPr id="71" name="TextBox 70">
            <a:extLst>
              <a:ext uri="{FF2B5EF4-FFF2-40B4-BE49-F238E27FC236}">
                <a16:creationId xmlns:a16="http://schemas.microsoft.com/office/drawing/2014/main" id="{89980FB4-096B-A346-9FD4-5E5107C20E7F}"/>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pic>
        <p:nvPicPr>
          <p:cNvPr id="2" name="Picture 1">
            <a:extLst>
              <a:ext uri="{FF2B5EF4-FFF2-40B4-BE49-F238E27FC236}">
                <a16:creationId xmlns:a16="http://schemas.microsoft.com/office/drawing/2014/main" id="{2440F6DF-12B0-D246-BA3B-A77005763F76}"/>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56910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9</a:t>
            </a:fld>
            <a:endParaRPr lang="en-US" dirty="0"/>
          </a:p>
        </p:txBody>
      </p:sp>
      <p:grpSp>
        <p:nvGrpSpPr>
          <p:cNvPr id="20" name="Group 19"/>
          <p:cNvGrpSpPr/>
          <p:nvPr/>
        </p:nvGrpSpPr>
        <p:grpSpPr>
          <a:xfrm>
            <a:off x="1838114" y="1789805"/>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838115" y="39405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430062" y="2453691"/>
            <a:ext cx="396455" cy="300082"/>
          </a:xfrm>
          <a:prstGeom prst="rect">
            <a:avLst/>
          </a:prstGeom>
          <a:noFill/>
        </p:spPr>
        <p:txBody>
          <a:bodyPr wrap="none" rtlCol="0">
            <a:spAutoFit/>
          </a:bodyPr>
          <a:lstStyle/>
          <a:p>
            <a:r>
              <a:rPr lang="en-US" sz="1350" dirty="0"/>
              <a:t>cat</a:t>
            </a:r>
          </a:p>
        </p:txBody>
      </p:sp>
      <p:sp>
        <p:nvSpPr>
          <p:cNvPr id="33" name="TextBox 32"/>
          <p:cNvSpPr txBox="1"/>
          <p:nvPr/>
        </p:nvSpPr>
        <p:spPr>
          <a:xfrm>
            <a:off x="1430061" y="4653796"/>
            <a:ext cx="367408" cy="300082"/>
          </a:xfrm>
          <a:prstGeom prst="rect">
            <a:avLst/>
          </a:prstGeom>
          <a:noFill/>
        </p:spPr>
        <p:txBody>
          <a:bodyPr wrap="none" rtlCol="0">
            <a:spAutoFit/>
          </a:bodyPr>
          <a:lstStyle/>
          <a:p>
            <a:r>
              <a:rPr lang="en-US" sz="1350" dirty="0"/>
              <a:t>on</a:t>
            </a:r>
          </a:p>
        </p:txBody>
      </p:sp>
      <p:grpSp>
        <p:nvGrpSpPr>
          <p:cNvPr id="46" name="Group 45"/>
          <p:cNvGrpSpPr/>
          <p:nvPr/>
        </p:nvGrpSpPr>
        <p:grpSpPr>
          <a:xfrm>
            <a:off x="4433457" y="31516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7035093" y="2859653"/>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493289" y="14125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2043855" y="17898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043854" y="31487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37562" y="35709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043854" y="42325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088632" y="2379569"/>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7464152" y="3597454"/>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4639197" y="28587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39197" y="42215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23544" y="2424158"/>
            <a:ext cx="1072217" cy="300082"/>
          </a:xfrm>
          <a:prstGeom prst="rect">
            <a:avLst/>
          </a:prstGeom>
          <a:noFill/>
        </p:spPr>
        <p:txBody>
          <a:bodyPr wrap="none" rtlCol="0">
            <a:spAutoFit/>
          </a:bodyPr>
          <a:lstStyle/>
          <a:p>
            <a:r>
              <a:rPr lang="en-US" sz="1350" dirty="0"/>
              <a:t>Output layer</a:t>
            </a:r>
          </a:p>
        </p:txBody>
      </p:sp>
      <mc:AlternateContent xmlns:mc="http://schemas.openxmlformats.org/markup-compatibility/2006" xmlns:a14="http://schemas.microsoft.com/office/drawing/2010/main">
        <mc:Choice Requires="a14">
          <p:sp>
            <p:nvSpPr>
              <p:cNvPr id="71" name="TextBox 70"/>
              <p:cNvSpPr txBox="1"/>
              <p:nvPr/>
            </p:nvSpPr>
            <p:spPr>
              <a:xfrm>
                <a:off x="2249594" y="2451367"/>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1" name="TextBox 70"/>
              <p:cNvSpPr txBox="1">
                <a:spLocks noRot="1" noChangeAspect="1" noMove="1" noResize="1" noEditPoints="1" noAdjustHandles="1" noChangeArrowheads="1" noChangeShapeType="1" noTextEdit="1"/>
              </p:cNvSpPr>
              <p:nvPr/>
            </p:nvSpPr>
            <p:spPr>
              <a:xfrm>
                <a:off x="2249594" y="2451367"/>
                <a:ext cx="906402" cy="41549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2270889" y="4384725"/>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3" name="TextBox 72"/>
              <p:cNvSpPr txBox="1">
                <a:spLocks noRot="1" noChangeAspect="1" noMove="1" noResize="1" noEditPoints="1" noAdjustHandles="1" noChangeArrowheads="1" noChangeShapeType="1" noTextEdit="1"/>
              </p:cNvSpPr>
              <p:nvPr/>
            </p:nvSpPr>
            <p:spPr>
              <a:xfrm>
                <a:off x="2270889" y="4384725"/>
                <a:ext cx="906402" cy="415498"/>
              </a:xfrm>
              <a:prstGeom prst="rect">
                <a:avLst/>
              </a:prstGeom>
              <a:blipFill>
                <a:blip r:embed="rId3"/>
                <a:stretch>
                  <a:fillRect/>
                </a:stretch>
              </a:blipFill>
            </p:spPr>
            <p:txBody>
              <a:bodyPr/>
              <a:lstStyle/>
              <a:p>
                <a:r>
                  <a:rPr lang="en-US">
                    <a:noFill/>
                  </a:rPr>
                  <a:t> </a:t>
                </a:r>
              </a:p>
            </p:txBody>
          </p:sp>
        </mc:Fallback>
      </mc:AlternateContent>
      <p:sp>
        <p:nvSpPr>
          <p:cNvPr id="74" name="TextBox 73"/>
          <p:cNvSpPr txBox="1"/>
          <p:nvPr/>
        </p:nvSpPr>
        <p:spPr>
          <a:xfrm>
            <a:off x="1198629" y="3329992"/>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1198629" y="5456182"/>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4256683" y="4359966"/>
            <a:ext cx="619080" cy="300082"/>
          </a:xfrm>
          <a:prstGeom prst="rect">
            <a:avLst/>
          </a:prstGeom>
          <a:noFill/>
        </p:spPr>
        <p:txBody>
          <a:bodyPr wrap="none" rtlCol="0">
            <a:spAutoFit/>
          </a:bodyPr>
          <a:lstStyle/>
          <a:p>
            <a:r>
              <a:rPr lang="en-US" sz="1350" dirty="0"/>
              <a:t>N-dim</a:t>
            </a:r>
          </a:p>
        </p:txBody>
      </p:sp>
      <mc:AlternateContent xmlns:mc="http://schemas.openxmlformats.org/markup-compatibility/2006" xmlns:a14="http://schemas.microsoft.com/office/drawing/2010/main">
        <mc:Choice Requires="a14">
          <p:sp>
            <p:nvSpPr>
              <p:cNvPr id="78" name="TextBox 77"/>
              <p:cNvSpPr txBox="1"/>
              <p:nvPr/>
            </p:nvSpPr>
            <p:spPr>
              <a:xfrm>
                <a:off x="5584219" y="3469545"/>
                <a:ext cx="1011111"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r>
                            <a:rPr lang="en-US" sz="2100" i="1">
                              <a:latin typeface="Cambria Math" panose="02040503050406030204" pitchFamily="18" charset="0"/>
                            </a:rPr>
                            <m:t>′</m:t>
                          </m:r>
                        </m:e>
                        <m:sub>
                          <m:r>
                            <a:rPr lang="en-US" sz="2100" i="1">
                              <a:latin typeface="Cambria Math" panose="02040503050406030204" pitchFamily="18" charset="0"/>
                            </a:rPr>
                            <m:t>𝑁</m:t>
                          </m:r>
                          <m:r>
                            <a:rPr lang="en-US" sz="2100" i="1">
                              <a:latin typeface="Cambria Math" panose="02040503050406030204" pitchFamily="18" charset="0"/>
                            </a:rPr>
                            <m:t>×</m:t>
                          </m:r>
                          <m:r>
                            <a:rPr lang="en-US" sz="2100" i="1">
                              <a:latin typeface="Cambria Math" panose="02040503050406030204" pitchFamily="18" charset="0"/>
                            </a:rPr>
                            <m:t>𝑉</m:t>
                          </m:r>
                        </m:sub>
                      </m:sSub>
                    </m:oMath>
                  </m:oMathPara>
                </a14:m>
                <a:endParaRPr lang="en-US" sz="2100" dirty="0"/>
              </a:p>
            </p:txBody>
          </p:sp>
        </mc:Choice>
        <mc:Fallback xmlns="">
          <p:sp>
            <p:nvSpPr>
              <p:cNvPr id="78" name="TextBox 77"/>
              <p:cNvSpPr txBox="1">
                <a:spLocks noRot="1" noChangeAspect="1" noMove="1" noResize="1" noEditPoints="1" noAdjustHandles="1" noChangeArrowheads="1" noChangeShapeType="1" noTextEdit="1"/>
              </p:cNvSpPr>
              <p:nvPr/>
            </p:nvSpPr>
            <p:spPr>
              <a:xfrm>
                <a:off x="5584219" y="3469545"/>
                <a:ext cx="1011111" cy="415498"/>
              </a:xfrm>
              <a:prstGeom prst="rect">
                <a:avLst/>
              </a:prstGeom>
              <a:blipFill>
                <a:blip r:embed="rId4"/>
                <a:stretch>
                  <a:fillRect/>
                </a:stretch>
              </a:blipFill>
            </p:spPr>
            <p:txBody>
              <a:bodyPr/>
              <a:lstStyle/>
              <a:p>
                <a:r>
                  <a:rPr lang="en-US">
                    <a:noFill/>
                  </a:rPr>
                  <a:t> </a:t>
                </a:r>
              </a:p>
            </p:txBody>
          </p:sp>
        </mc:Fallback>
      </mc:AlternateContent>
      <p:sp>
        <p:nvSpPr>
          <p:cNvPr id="80" name="TextBox 79"/>
          <p:cNvSpPr txBox="1"/>
          <p:nvPr/>
        </p:nvSpPr>
        <p:spPr>
          <a:xfrm>
            <a:off x="7356959" y="4408603"/>
            <a:ext cx="604653" cy="300082"/>
          </a:xfrm>
          <a:prstGeom prst="rect">
            <a:avLst/>
          </a:prstGeom>
          <a:noFill/>
        </p:spPr>
        <p:txBody>
          <a:bodyPr wrap="none" rtlCol="0">
            <a:spAutoFit/>
          </a:bodyPr>
          <a:lstStyle/>
          <a:p>
            <a:r>
              <a:rPr lang="en-US" sz="1350" dirty="0"/>
              <a:t>V-dim</a:t>
            </a:r>
          </a:p>
        </p:txBody>
      </p:sp>
      <p:sp>
        <p:nvSpPr>
          <p:cNvPr id="69" name="TextBox 68"/>
          <p:cNvSpPr txBox="1"/>
          <p:nvPr/>
        </p:nvSpPr>
        <p:spPr>
          <a:xfrm>
            <a:off x="3368056" y="5456182"/>
            <a:ext cx="2435282" cy="300082"/>
          </a:xfrm>
          <a:prstGeom prst="rect">
            <a:avLst/>
          </a:prstGeom>
          <a:noFill/>
        </p:spPr>
        <p:txBody>
          <a:bodyPr wrap="none" rtlCol="0">
            <a:spAutoFit/>
          </a:bodyPr>
          <a:lstStyle/>
          <a:p>
            <a:r>
              <a:rPr lang="en-US" sz="1350" dirty="0"/>
              <a:t>N will be the size of word vector</a:t>
            </a:r>
          </a:p>
        </p:txBody>
      </p:sp>
      <p:sp>
        <p:nvSpPr>
          <p:cNvPr id="81" name="TextBox 80"/>
          <p:cNvSpPr txBox="1"/>
          <p:nvPr/>
        </p:nvSpPr>
        <p:spPr>
          <a:xfrm>
            <a:off x="3677804" y="1106081"/>
            <a:ext cx="1968103" cy="300082"/>
          </a:xfrm>
          <a:prstGeom prst="rect">
            <a:avLst/>
          </a:prstGeom>
          <a:noFill/>
        </p:spPr>
        <p:txBody>
          <a:bodyPr wrap="none" rtlCol="0">
            <a:spAutoFit/>
          </a:bodyPr>
          <a:lstStyle/>
          <a:p>
            <a:r>
              <a:rPr lang="en-US" sz="1350" dirty="0">
                <a:solidFill>
                  <a:srgbClr val="FF0000"/>
                </a:solidFill>
              </a:rPr>
              <a:t>We must learn W and W</a:t>
            </a:r>
            <a:r>
              <a:rPr lang="en-US" sz="1350" baseline="30000" dirty="0">
                <a:solidFill>
                  <a:srgbClr val="FF0000"/>
                </a:solidFill>
              </a:rPr>
              <a:t>’</a:t>
            </a:r>
            <a:r>
              <a:rPr lang="en-US" sz="1350" dirty="0">
                <a:solidFill>
                  <a:srgbClr val="FF0000"/>
                </a:solidFill>
              </a:rPr>
              <a:t> </a:t>
            </a:r>
          </a:p>
        </p:txBody>
      </p:sp>
      <p:cxnSp>
        <p:nvCxnSpPr>
          <p:cNvPr id="3" name="Straight Arrow Connector 2"/>
          <p:cNvCxnSpPr>
            <a:stCxn id="81" idx="2"/>
            <a:endCxn id="71" idx="3"/>
          </p:cNvCxnSpPr>
          <p:nvPr/>
        </p:nvCxnSpPr>
        <p:spPr>
          <a:xfrm flipH="1">
            <a:off x="3155996" y="1406163"/>
            <a:ext cx="1505860" cy="1252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1" idx="2"/>
            <a:endCxn id="78" idx="0"/>
          </p:cNvCxnSpPr>
          <p:nvPr/>
        </p:nvCxnSpPr>
        <p:spPr>
          <a:xfrm>
            <a:off x="4661856" y="1406163"/>
            <a:ext cx="1427919" cy="206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10E6579A-3F4C-794D-B042-BD9BF3C56F14}"/>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21113150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27272</TotalTime>
  <Words>2119</Words>
  <Application>Microsoft Macintosh PowerPoint</Application>
  <PresentationFormat>On-screen Show (4:3)</PresentationFormat>
  <Paragraphs>635</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Word embeddings (continued)</vt:lpstr>
      <vt:lpstr>Word embeddings: properties</vt:lpstr>
      <vt:lpstr>Word embeddings: questions</vt:lpstr>
      <vt:lpstr>Learning word embeddings</vt:lpstr>
      <vt:lpstr>word2vec</vt:lpstr>
      <vt:lpstr>CBOW</vt:lpstr>
      <vt:lpstr>Word2vec – Continuous Bag of 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interesting results</vt:lpstr>
      <vt:lpstr>Word analogies</vt:lpstr>
      <vt:lpstr>Skip gram</vt:lpstr>
      <vt:lpstr>Skip gram</vt:lpstr>
      <vt:lpstr>Skip gram example</vt:lpstr>
      <vt:lpstr>Skip gram/CBOW intuition</vt:lpstr>
      <vt:lpstr>Word2vec shortcomings</vt:lpstr>
      <vt:lpstr>Word2vec improvements:  word pairs and phrases</vt:lpstr>
      <vt:lpstr>Word2vec improvements:  subsample frequent words</vt:lpstr>
      <vt:lpstr>Word2vec improvements: selective updates</vt:lpstr>
      <vt:lpstr>Word embedding applications</vt:lpstr>
      <vt:lpstr>Word embedding applications</vt:lpstr>
      <vt:lpstr>Word embedding applications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Buzzard</dc:creator>
  <cp:lastModifiedBy>Greg Buzzard</cp:lastModifiedBy>
  <cp:revision>149</cp:revision>
  <dcterms:created xsi:type="dcterms:W3CDTF">2018-02-13T16:49:17Z</dcterms:created>
  <dcterms:modified xsi:type="dcterms:W3CDTF">2019-02-25T19:21:23Z</dcterms:modified>
</cp:coreProperties>
</file>