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89" r:id="rId2"/>
    <p:sldId id="267" r:id="rId3"/>
    <p:sldId id="257" r:id="rId4"/>
    <p:sldId id="290" r:id="rId5"/>
    <p:sldId id="291" r:id="rId6"/>
    <p:sldId id="258" r:id="rId7"/>
    <p:sldId id="259" r:id="rId8"/>
    <p:sldId id="268" r:id="rId9"/>
    <p:sldId id="292" r:id="rId10"/>
    <p:sldId id="293" r:id="rId11"/>
    <p:sldId id="294" r:id="rId12"/>
    <p:sldId id="306" r:id="rId13"/>
    <p:sldId id="307" r:id="rId14"/>
    <p:sldId id="305" r:id="rId15"/>
    <p:sldId id="266" r:id="rId16"/>
    <p:sldId id="265" r:id="rId17"/>
    <p:sldId id="321" r:id="rId18"/>
    <p:sldId id="322"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858"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39D3941-4654-4E0F-968F-981495105806}" type="datetimeFigureOut">
              <a:rPr lang="en-US" smtClean="0"/>
              <a:pPr/>
              <a:t>7/3/2012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ADA0AB0-A55A-4B23-8442-F46421A1130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9D3941-4654-4E0F-968F-981495105806}" type="datetimeFigureOut">
              <a:rPr lang="en-US" smtClean="0"/>
              <a:pPr/>
              <a:t>7/3/2012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A0AB0-A55A-4B23-8442-F46421A113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9D3941-4654-4E0F-968F-981495105806}" type="datetimeFigureOut">
              <a:rPr lang="en-US" smtClean="0"/>
              <a:pPr/>
              <a:t>7/3/2012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A0AB0-A55A-4B23-8442-F46421A113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39D3941-4654-4E0F-968F-981495105806}" type="datetimeFigureOut">
              <a:rPr lang="en-US" smtClean="0"/>
              <a:pPr/>
              <a:t>7/3/2012</a:t>
            </a:fld>
            <a:endParaRPr lang="en-US"/>
          </a:p>
        </p:txBody>
      </p:sp>
      <p:sp>
        <p:nvSpPr>
          <p:cNvPr id="9" name="Slide Number Placeholder 8"/>
          <p:cNvSpPr>
            <a:spLocks noGrp="1"/>
          </p:cNvSpPr>
          <p:nvPr>
            <p:ph type="sldNum" sz="quarter" idx="15"/>
          </p:nvPr>
        </p:nvSpPr>
        <p:spPr/>
        <p:txBody>
          <a:bodyPr rtlCol="0"/>
          <a:lstStyle/>
          <a:p>
            <a:fld id="{DADA0AB0-A55A-4B23-8442-F46421A1130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39D3941-4654-4E0F-968F-981495105806}" type="datetimeFigureOut">
              <a:rPr lang="en-US" smtClean="0"/>
              <a:pPr/>
              <a:t>7/3/2012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ADA0AB0-A55A-4B23-8442-F46421A113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39D3941-4654-4E0F-968F-981495105806}" type="datetimeFigureOut">
              <a:rPr lang="en-US" smtClean="0"/>
              <a:pPr/>
              <a:t>7/3/2012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DA0AB0-A55A-4B23-8442-F46421A1130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39D3941-4654-4E0F-968F-981495105806}" type="datetimeFigureOut">
              <a:rPr lang="en-US" smtClean="0"/>
              <a:pPr/>
              <a:t>7/3/2012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DA0AB0-A55A-4B23-8442-F46421A1130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39D3941-4654-4E0F-968F-981495105806}" type="datetimeFigureOut">
              <a:rPr lang="en-US" smtClean="0"/>
              <a:pPr/>
              <a:t>7/3/2012</a:t>
            </a:fld>
            <a:endParaRPr lang="en-US"/>
          </a:p>
        </p:txBody>
      </p:sp>
      <p:sp>
        <p:nvSpPr>
          <p:cNvPr id="7" name="Slide Number Placeholder 6"/>
          <p:cNvSpPr>
            <a:spLocks noGrp="1"/>
          </p:cNvSpPr>
          <p:nvPr>
            <p:ph type="sldNum" sz="quarter" idx="11"/>
          </p:nvPr>
        </p:nvSpPr>
        <p:spPr/>
        <p:txBody>
          <a:bodyPr rtlCol="0"/>
          <a:lstStyle/>
          <a:p>
            <a:fld id="{DADA0AB0-A55A-4B23-8442-F46421A1130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D3941-4654-4E0F-968F-981495105806}" type="datetimeFigureOut">
              <a:rPr lang="en-US" smtClean="0"/>
              <a:pPr/>
              <a:t>7/3/2012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DA0AB0-A55A-4B23-8442-F46421A113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39D3941-4654-4E0F-968F-981495105806}" type="datetimeFigureOut">
              <a:rPr lang="en-US" smtClean="0"/>
              <a:pPr/>
              <a:t>7/3/2012</a:t>
            </a:fld>
            <a:endParaRPr lang="en-US"/>
          </a:p>
        </p:txBody>
      </p:sp>
      <p:sp>
        <p:nvSpPr>
          <p:cNvPr id="22" name="Slide Number Placeholder 21"/>
          <p:cNvSpPr>
            <a:spLocks noGrp="1"/>
          </p:cNvSpPr>
          <p:nvPr>
            <p:ph type="sldNum" sz="quarter" idx="15"/>
          </p:nvPr>
        </p:nvSpPr>
        <p:spPr/>
        <p:txBody>
          <a:bodyPr rtlCol="0"/>
          <a:lstStyle/>
          <a:p>
            <a:fld id="{DADA0AB0-A55A-4B23-8442-F46421A1130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39D3941-4654-4E0F-968F-981495105806}" type="datetimeFigureOut">
              <a:rPr lang="en-US" smtClean="0"/>
              <a:pPr/>
              <a:t>7/3/2012</a:t>
            </a:fld>
            <a:endParaRPr lang="en-US"/>
          </a:p>
        </p:txBody>
      </p:sp>
      <p:sp>
        <p:nvSpPr>
          <p:cNvPr id="18" name="Slide Number Placeholder 17"/>
          <p:cNvSpPr>
            <a:spLocks noGrp="1"/>
          </p:cNvSpPr>
          <p:nvPr>
            <p:ph type="sldNum" sz="quarter" idx="11"/>
          </p:nvPr>
        </p:nvSpPr>
        <p:spPr/>
        <p:txBody>
          <a:bodyPr rtlCol="0"/>
          <a:lstStyle/>
          <a:p>
            <a:fld id="{DADA0AB0-A55A-4B23-8442-F46421A1130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39D3941-4654-4E0F-968F-981495105806}" type="datetimeFigureOut">
              <a:rPr lang="en-US" smtClean="0"/>
              <a:pPr/>
              <a:t>7/3/2012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ADA0AB0-A55A-4B23-8442-F46421A1130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838200"/>
            <a:ext cx="6172200" cy="1894362"/>
          </a:xfrm>
        </p:spPr>
        <p:txBody>
          <a:bodyPr/>
          <a:lstStyle/>
          <a:p>
            <a:pPr algn="r"/>
            <a:r>
              <a:rPr lang="en-US" dirty="0" smtClean="0"/>
              <a:t>MULTIMEDIA DATABASE</a:t>
            </a:r>
            <a:br>
              <a:rPr lang="en-US" dirty="0" smtClean="0"/>
            </a:br>
            <a:r>
              <a:rPr lang="en-US" dirty="0"/>
              <a:t> </a:t>
            </a:r>
            <a:r>
              <a:rPr lang="en-US" dirty="0" smtClean="0"/>
              <a:t>       		</a:t>
            </a:r>
            <a:r>
              <a:rPr lang="en-US" sz="2800" b="0" dirty="0" smtClean="0"/>
              <a:t>using</a:t>
            </a:r>
            <a:r>
              <a:rPr lang="en-US" sz="2800" dirty="0" smtClean="0"/>
              <a:t> emmo </a:t>
            </a:r>
            <a:r>
              <a:rPr lang="en-US" sz="2800" b="0" dirty="0" smtClean="0"/>
              <a:t>model</a:t>
            </a:r>
            <a:r>
              <a:rPr lang="en-US" sz="2800" dirty="0" smtClean="0"/>
              <a:t/>
            </a:r>
            <a:br>
              <a:rPr lang="en-US" sz="2800" dirty="0" smtClean="0"/>
            </a:br>
            <a:r>
              <a:rPr lang="en-US" sz="2800" dirty="0"/>
              <a:t>	</a:t>
            </a:r>
          </a:p>
        </p:txBody>
      </p:sp>
      <p:sp>
        <p:nvSpPr>
          <p:cNvPr id="3" name="Subtitle 2"/>
          <p:cNvSpPr>
            <a:spLocks noGrp="1"/>
          </p:cNvSpPr>
          <p:nvPr>
            <p:ph type="subTitle" idx="1"/>
          </p:nvPr>
        </p:nvSpPr>
        <p:spPr>
          <a:xfrm>
            <a:off x="2667000" y="4267200"/>
            <a:ext cx="5867400" cy="1676400"/>
          </a:xfrm>
        </p:spPr>
        <p:txBody>
          <a:bodyPr>
            <a:normAutofit fontScale="47500" lnSpcReduction="20000"/>
          </a:bodyPr>
          <a:lstStyle/>
          <a:p>
            <a:pPr algn="r"/>
            <a:r>
              <a:rPr lang="en-US" dirty="0" smtClean="0"/>
              <a:t>		</a:t>
            </a:r>
            <a:r>
              <a:rPr lang="en-US" sz="4200" dirty="0" smtClean="0"/>
              <a:t>Team Members:</a:t>
            </a:r>
          </a:p>
          <a:p>
            <a:pPr algn="r"/>
            <a:r>
              <a:rPr lang="en-US" sz="4200" b="0" dirty="0"/>
              <a:t>	</a:t>
            </a:r>
            <a:r>
              <a:rPr lang="en-US" sz="4200" b="0" dirty="0" smtClean="0"/>
              <a:t>	Bineeta Gupta</a:t>
            </a:r>
          </a:p>
          <a:p>
            <a:pPr algn="r"/>
            <a:r>
              <a:rPr lang="en-US" sz="4200" b="0" dirty="0"/>
              <a:t>	</a:t>
            </a:r>
            <a:r>
              <a:rPr lang="en-US" sz="4200" b="0" dirty="0" smtClean="0"/>
              <a:t>	Jairaj Solanke</a:t>
            </a:r>
          </a:p>
          <a:p>
            <a:pPr algn="r"/>
            <a:r>
              <a:rPr lang="en-US" sz="4200" b="0" dirty="0"/>
              <a:t>	</a:t>
            </a:r>
            <a:r>
              <a:rPr lang="en-US" sz="4200" b="0" dirty="0" smtClean="0"/>
              <a:t>	Kirti Gupta</a:t>
            </a:r>
          </a:p>
          <a:p>
            <a:pPr algn="r"/>
            <a:r>
              <a:rPr lang="en-US" sz="4200" b="0" dirty="0"/>
              <a:t>	</a:t>
            </a:r>
            <a:r>
              <a:rPr lang="en-US" sz="4200" b="0" dirty="0" smtClean="0"/>
              <a:t>	Korada SambaSivaGupta</a:t>
            </a:r>
          </a:p>
        </p:txBody>
      </p:sp>
      <p:sp>
        <p:nvSpPr>
          <p:cNvPr id="4" name="TextBox 3"/>
          <p:cNvSpPr txBox="1"/>
          <p:nvPr/>
        </p:nvSpPr>
        <p:spPr>
          <a:xfrm>
            <a:off x="2514600" y="4191000"/>
            <a:ext cx="2743200" cy="1477328"/>
          </a:xfrm>
          <a:prstGeom prst="rect">
            <a:avLst/>
          </a:prstGeom>
          <a:noFill/>
        </p:spPr>
        <p:txBody>
          <a:bodyPr wrap="square" rtlCol="0">
            <a:spAutoFit/>
          </a:bodyPr>
          <a:lstStyle/>
          <a:p>
            <a:r>
              <a:rPr lang="en-US" b="1" dirty="0" smtClean="0">
                <a:solidFill>
                  <a:schemeClr val="tx2"/>
                </a:solidFill>
              </a:rPr>
              <a:t>Mentors:</a:t>
            </a:r>
          </a:p>
          <a:p>
            <a:r>
              <a:rPr lang="en-US" dirty="0" err="1" smtClean="0">
                <a:solidFill>
                  <a:schemeClr val="tx2"/>
                </a:solidFill>
              </a:rPr>
              <a:t>Mr.Parag</a:t>
            </a:r>
            <a:r>
              <a:rPr lang="en-US" dirty="0" smtClean="0">
                <a:solidFill>
                  <a:schemeClr val="tx2"/>
                </a:solidFill>
              </a:rPr>
              <a:t> </a:t>
            </a:r>
            <a:r>
              <a:rPr lang="en-US" dirty="0" err="1" smtClean="0">
                <a:solidFill>
                  <a:schemeClr val="tx2"/>
                </a:solidFill>
              </a:rPr>
              <a:t>Tiwari</a:t>
            </a:r>
            <a:endParaRPr lang="en-US" dirty="0" smtClean="0">
              <a:solidFill>
                <a:schemeClr val="tx2"/>
              </a:solidFill>
            </a:endParaRPr>
          </a:p>
          <a:p>
            <a:r>
              <a:rPr lang="en-US" dirty="0" err="1" smtClean="0">
                <a:solidFill>
                  <a:schemeClr val="tx2"/>
                </a:solidFill>
              </a:rPr>
              <a:t>Mr.Nagesh</a:t>
            </a:r>
            <a:r>
              <a:rPr lang="en-US" dirty="0" smtClean="0">
                <a:solidFill>
                  <a:schemeClr val="tx2"/>
                </a:solidFill>
              </a:rPr>
              <a:t> </a:t>
            </a:r>
            <a:r>
              <a:rPr lang="en-US" dirty="0" err="1" smtClean="0">
                <a:solidFill>
                  <a:schemeClr val="tx2"/>
                </a:solidFill>
              </a:rPr>
              <a:t>Narmali</a:t>
            </a:r>
            <a:endParaRPr lang="en-US" dirty="0" smtClean="0">
              <a:solidFill>
                <a:schemeClr val="tx2"/>
              </a:solidFill>
            </a:endParaRPr>
          </a:p>
          <a:p>
            <a:r>
              <a:rPr lang="en-US" dirty="0" err="1" smtClean="0">
                <a:solidFill>
                  <a:schemeClr val="tx2"/>
                </a:solidFill>
              </a:rPr>
              <a:t>Mr.Ajay</a:t>
            </a:r>
            <a:r>
              <a:rPr lang="en-US" dirty="0" smtClean="0">
                <a:solidFill>
                  <a:schemeClr val="tx2"/>
                </a:solidFill>
              </a:rPr>
              <a:t> Babar</a:t>
            </a:r>
          </a:p>
          <a:p>
            <a:endParaRPr lang="en-US" dirty="0"/>
          </a:p>
        </p:txBody>
      </p:sp>
      <p:sp>
        <p:nvSpPr>
          <p:cNvPr id="5" name="TextBox 4"/>
          <p:cNvSpPr txBox="1"/>
          <p:nvPr/>
        </p:nvSpPr>
        <p:spPr>
          <a:xfrm>
            <a:off x="3124200" y="2895600"/>
            <a:ext cx="5181600" cy="381000"/>
          </a:xfrm>
          <a:prstGeom prst="rect">
            <a:avLst/>
          </a:prstGeom>
          <a:noFill/>
        </p:spPr>
        <p:txBody>
          <a:bodyPr wrap="square" rtlCol="0">
            <a:spAutoFit/>
          </a:bodyPr>
          <a:lstStyle/>
          <a:p>
            <a:r>
              <a:rPr lang="en-US" b="1" dirty="0" smtClean="0">
                <a:solidFill>
                  <a:schemeClr val="tx2"/>
                </a:solidFill>
              </a:rPr>
              <a:t>     Under guidance of  Prof. D.B.Phatak</a:t>
            </a:r>
            <a:endParaRPr lang="en-US" b="1" dirty="0">
              <a:solidFill>
                <a:schemeClr val="tx2"/>
              </a:solidFill>
            </a:endParaRPr>
          </a:p>
        </p:txBody>
      </p:sp>
    </p:spTree>
    <p:extLst>
      <p:ext uri="{BB962C8B-B14F-4D97-AF65-F5344CB8AC3E}">
        <p14:creationId xmlns="" xmlns:p14="http://schemas.microsoft.com/office/powerpoint/2010/main" val="7172079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04800" y="152400"/>
            <a:ext cx="8229600" cy="6705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Oval 2"/>
          <p:cNvSpPr/>
          <p:nvPr/>
        </p:nvSpPr>
        <p:spPr>
          <a:xfrm>
            <a:off x="152400" y="152400"/>
            <a:ext cx="8991600" cy="6705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90601" y="1583531"/>
            <a:ext cx="3886200" cy="4071938"/>
          </a:xfrm>
          <a:prstGeom prst="rect">
            <a:avLst/>
          </a:prstGeom>
          <a:noFill/>
          <a:ln w="9525">
            <a:noFill/>
            <a:miter lim="800000"/>
            <a:headEnd/>
            <a:tailEnd/>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Diamond 4"/>
          <p:cNvSpPr/>
          <p:nvPr/>
        </p:nvSpPr>
        <p:spPr>
          <a:xfrm>
            <a:off x="3886200" y="5900738"/>
            <a:ext cx="2590800" cy="652462"/>
          </a:xfrm>
          <a:prstGeom prst="diamond">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Association2</a:t>
            </a:r>
            <a:endParaRPr lang="en-US" dirty="0">
              <a:solidFill>
                <a:prstClr val="white"/>
              </a:solidFill>
            </a:endParaRPr>
          </a:p>
        </p:txBody>
      </p:sp>
      <p:sp>
        <p:nvSpPr>
          <p:cNvPr id="6" name="Rectangle 5"/>
          <p:cNvSpPr/>
          <p:nvPr/>
        </p:nvSpPr>
        <p:spPr>
          <a:xfrm>
            <a:off x="3276600" y="609600"/>
            <a:ext cx="2514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Emmo2</a:t>
            </a:r>
            <a:endParaRPr lang="en-US" dirty="0">
              <a:solidFill>
                <a:prstClr val="white"/>
              </a:solidFill>
            </a:endParaRPr>
          </a:p>
        </p:txBody>
      </p:sp>
      <p:cxnSp>
        <p:nvCxnSpPr>
          <p:cNvPr id="8" name="Straight Arrow Connector 7"/>
          <p:cNvCxnSpPr/>
          <p:nvPr/>
        </p:nvCxnSpPr>
        <p:spPr>
          <a:xfrm>
            <a:off x="4114800" y="5426869"/>
            <a:ext cx="1066800" cy="47386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4103" name="Picture 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26131" y="1399721"/>
            <a:ext cx="3401011" cy="4027148"/>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7" name="Straight Arrow Connector 6"/>
          <p:cNvCxnSpPr>
            <a:endCxn id="5" idx="0"/>
          </p:cNvCxnSpPr>
          <p:nvPr/>
        </p:nvCxnSpPr>
        <p:spPr>
          <a:xfrm flipH="1">
            <a:off x="5181600" y="5426869"/>
            <a:ext cx="609600" cy="47386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062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2"/>
                                        </p:tgtEl>
                                        <p:attrNameLst>
                                          <p:attrName>style.visibility</p:attrName>
                                        </p:attrNameLst>
                                      </p:cBhvr>
                                      <p:to>
                                        <p:strVal val="visible"/>
                                      </p:to>
                                    </p:set>
                                    <p:anim calcmode="lin" valueType="num">
                                      <p:cBhvr additive="base">
                                        <p:cTn id="13" dur="500" fill="hold"/>
                                        <p:tgtEl>
                                          <p:spTgt spid="2052"/>
                                        </p:tgtEl>
                                        <p:attrNameLst>
                                          <p:attrName>ppt_x</p:attrName>
                                        </p:attrNameLst>
                                      </p:cBhvr>
                                      <p:tavLst>
                                        <p:tav tm="0">
                                          <p:val>
                                            <p:strVal val="#ppt_x"/>
                                          </p:val>
                                        </p:tav>
                                        <p:tav tm="100000">
                                          <p:val>
                                            <p:strVal val="#ppt_x"/>
                                          </p:val>
                                        </p:tav>
                                      </p:tavLst>
                                    </p:anim>
                                    <p:anim calcmode="lin" valueType="num">
                                      <p:cBhvr additive="base">
                                        <p:cTn id="14"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03"/>
                                        </p:tgtEl>
                                        <p:attrNameLst>
                                          <p:attrName>style.visibility</p:attrName>
                                        </p:attrNameLst>
                                      </p:cBhvr>
                                      <p:to>
                                        <p:strVal val="visible"/>
                                      </p:to>
                                    </p:set>
                                    <p:anim calcmode="lin" valueType="num">
                                      <p:cBhvr additive="base">
                                        <p:cTn id="19" dur="500" fill="hold"/>
                                        <p:tgtEl>
                                          <p:spTgt spid="4103"/>
                                        </p:tgtEl>
                                        <p:attrNameLst>
                                          <p:attrName>ppt_x</p:attrName>
                                        </p:attrNameLst>
                                      </p:cBhvr>
                                      <p:tavLst>
                                        <p:tav tm="0">
                                          <p:val>
                                            <p:strVal val="#ppt_x"/>
                                          </p:val>
                                        </p:tav>
                                        <p:tav tm="100000">
                                          <p:val>
                                            <p:strVal val="#ppt_x"/>
                                          </p:val>
                                        </p:tav>
                                      </p:tavLst>
                                    </p:anim>
                                    <p:anim calcmode="lin" valueType="num">
                                      <p:cBhvr additive="base">
                                        <p:cTn id="20" dur="500" fill="hold"/>
                                        <p:tgtEl>
                                          <p:spTgt spid="410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24691" y="152400"/>
            <a:ext cx="8991600" cy="6553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62050" y="1981200"/>
            <a:ext cx="3481350" cy="3276599"/>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34000" y="1790683"/>
            <a:ext cx="2819400" cy="3695718"/>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Diamond 3"/>
          <p:cNvSpPr/>
          <p:nvPr/>
        </p:nvSpPr>
        <p:spPr>
          <a:xfrm>
            <a:off x="3276600" y="5715000"/>
            <a:ext cx="22098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Association</a:t>
            </a:r>
            <a:endParaRPr lang="en-US" dirty="0"/>
          </a:p>
        </p:txBody>
      </p:sp>
      <p:cxnSp>
        <p:nvCxnSpPr>
          <p:cNvPr id="8" name="Straight Arrow Connector 7"/>
          <p:cNvCxnSpPr/>
          <p:nvPr/>
        </p:nvCxnSpPr>
        <p:spPr>
          <a:xfrm flipH="1">
            <a:off x="4381500" y="5257799"/>
            <a:ext cx="952500" cy="457201"/>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p:nvPr/>
        </p:nvCxnSpPr>
        <p:spPr>
          <a:xfrm>
            <a:off x="3429000" y="5029200"/>
            <a:ext cx="952500" cy="6858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1" name="Rectangle 10"/>
          <p:cNvSpPr/>
          <p:nvPr/>
        </p:nvSpPr>
        <p:spPr>
          <a:xfrm>
            <a:off x="3200400" y="762000"/>
            <a:ext cx="2514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Emmo3</a:t>
            </a:r>
          </a:p>
          <a:p>
            <a:pPr algn="ctr"/>
            <a:r>
              <a:rPr lang="en-US" dirty="0" smtClean="0"/>
              <a:t>(Result shown to User)</a:t>
            </a:r>
            <a:endParaRPr lang="en-US" dirty="0"/>
          </a:p>
        </p:txBody>
      </p:sp>
    </p:spTree>
    <p:extLst>
      <p:ext uri="{BB962C8B-B14F-4D97-AF65-F5344CB8AC3E}">
        <p14:creationId xmlns:p14="http://schemas.microsoft.com/office/powerpoint/2010/main" xmlns="" val="123276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7"/>
                                        </p:tgtEl>
                                        <p:attrNameLst>
                                          <p:attrName>style.visibility</p:attrName>
                                        </p:attrNameLst>
                                      </p:cBhvr>
                                      <p:to>
                                        <p:strVal val="visible"/>
                                      </p:to>
                                    </p:set>
                                    <p:anim calcmode="lin" valueType="num">
                                      <p:cBhvr additive="base">
                                        <p:cTn id="13" dur="500" fill="hold"/>
                                        <p:tgtEl>
                                          <p:spTgt spid="3077"/>
                                        </p:tgtEl>
                                        <p:attrNameLst>
                                          <p:attrName>ppt_x</p:attrName>
                                        </p:attrNameLst>
                                      </p:cBhvr>
                                      <p:tavLst>
                                        <p:tav tm="0">
                                          <p:val>
                                            <p:strVal val="#ppt_x"/>
                                          </p:val>
                                        </p:tav>
                                        <p:tav tm="100000">
                                          <p:val>
                                            <p:strVal val="#ppt_x"/>
                                          </p:val>
                                        </p:tav>
                                      </p:tavLst>
                                    </p:anim>
                                    <p:anim calcmode="lin" valueType="num">
                                      <p:cBhvr additive="base">
                                        <p:cTn id="14" dur="500" fill="hold"/>
                                        <p:tgtEl>
                                          <p:spTgt spid="30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8"/>
                                        </p:tgtEl>
                                        <p:attrNameLst>
                                          <p:attrName>style.visibility</p:attrName>
                                        </p:attrNameLst>
                                      </p:cBhvr>
                                      <p:to>
                                        <p:strVal val="visible"/>
                                      </p:to>
                                    </p:set>
                                    <p:anim calcmode="lin" valueType="num">
                                      <p:cBhvr additive="base">
                                        <p:cTn id="19" dur="500" fill="hold"/>
                                        <p:tgtEl>
                                          <p:spTgt spid="3078"/>
                                        </p:tgtEl>
                                        <p:attrNameLst>
                                          <p:attrName>ppt_x</p:attrName>
                                        </p:attrNameLst>
                                      </p:cBhvr>
                                      <p:tavLst>
                                        <p:tav tm="0">
                                          <p:val>
                                            <p:strVal val="#ppt_x"/>
                                          </p:val>
                                        </p:tav>
                                        <p:tav tm="100000">
                                          <p:val>
                                            <p:strVal val="#ppt_x"/>
                                          </p:val>
                                        </p:tav>
                                      </p:tavLst>
                                    </p:anim>
                                    <p:anim calcmode="lin" valueType="num">
                                      <p:cBhvr additive="base">
                                        <p:cTn id="20"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467600" cy="1143000"/>
          </a:xfrm>
        </p:spPr>
        <p:txBody>
          <a:bodyPr/>
          <a:lstStyle/>
          <a:p>
            <a:pPr algn="ctr"/>
            <a:r>
              <a:rPr lang="en-US" dirty="0" smtClean="0"/>
              <a:t>Emmo representation of a lecture</a:t>
            </a:r>
            <a:endParaRPr lang="en-US" dirty="0"/>
          </a:p>
        </p:txBody>
      </p:sp>
      <p:pic>
        <p:nvPicPr>
          <p:cNvPr id="4098" name="Picture 2"/>
          <p:cNvPicPr>
            <a:picLocks noGrp="1" noChangeAspect="1" noChangeArrowheads="1"/>
          </p:cNvPicPr>
          <p:nvPr>
            <p:ph sz="quarter" idx="1"/>
          </p:nvPr>
        </p:nvPicPr>
        <p:blipFill>
          <a:blip r:embed="rId2">
            <a:extLst>
              <a:ext uri="{28A0092B-C50C-407E-A947-70E740481C1C}">
                <a14:useLocalDpi xmlns="" xmlns:a14="http://schemas.microsoft.com/office/drawing/2010/main" val="0"/>
              </a:ext>
            </a:extLst>
          </a:blip>
          <a:srcRect/>
          <a:stretch>
            <a:fillRect/>
          </a:stretch>
        </p:blipFill>
        <p:spPr bwMode="auto">
          <a:xfrm>
            <a:off x="826156" y="1600200"/>
            <a:ext cx="7251044" cy="4873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374318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a:extLst>
              <a:ext uri="{28A0092B-C50C-407E-A947-70E740481C1C}">
                <a14:useLocalDpi xmlns="" xmlns:a14="http://schemas.microsoft.com/office/drawing/2010/main" val="0"/>
              </a:ext>
            </a:extLst>
          </a:blip>
          <a:srcRect/>
          <a:stretch>
            <a:fillRect/>
          </a:stretch>
        </p:blipFill>
        <p:spPr bwMode="auto">
          <a:xfrm>
            <a:off x="457200" y="609600"/>
            <a:ext cx="8001000" cy="56388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781480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33400"/>
            <a:ext cx="7467600" cy="8683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cap="small" dirty="0" smtClean="0">
                <a:solidFill>
                  <a:schemeClr val="tx2"/>
                </a:solidFill>
                <a:latin typeface="+mj-lt"/>
                <a:ea typeface="+mj-ea"/>
                <a:cs typeface="+mj-cs"/>
              </a:rPr>
              <a:t>Implementation of EMMO Model</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3" name="Content Placeholder 2"/>
          <p:cNvSpPr txBox="1">
            <a:spLocks/>
          </p:cNvSpPr>
          <p:nvPr/>
        </p:nvSpPr>
        <p:spPr>
          <a:xfrm>
            <a:off x="609600" y="1524000"/>
            <a:ext cx="7467600" cy="4873752"/>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sz="3200" dirty="0" smtClean="0"/>
              <a:t> </a:t>
            </a:r>
            <a:r>
              <a:rPr lang="en-US" sz="3200" dirty="0" smtClean="0"/>
              <a:t>Technologies Used:- </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JavaEE</a:t>
            </a:r>
            <a:r>
              <a:rPr lang="en-US" sz="2400" dirty="0" smtClean="0"/>
              <a:t> </a:t>
            </a:r>
            <a:r>
              <a:rPr lang="en-US" sz="2400" dirty="0" smtClean="0"/>
              <a:t>– EJB, JPA, JSP</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lang="en-US" sz="2400" dirty="0" err="1" smtClean="0"/>
              <a:t>MySQL</a:t>
            </a:r>
            <a:endParaRPr lang="en-US" sz="2400" dirty="0" smtClean="0"/>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XML</a:t>
            </a:r>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Glassfish</a:t>
            </a:r>
            <a:r>
              <a:rPr kumimoji="0" lang="en-US" sz="2400" b="0" i="0" u="none" strike="noStrike" kern="1200" cap="none" spc="0" normalizeH="0" noProof="0" dirty="0" smtClean="0">
                <a:ln>
                  <a:noFill/>
                </a:ln>
                <a:solidFill>
                  <a:schemeClr val="tx1"/>
                </a:solidFill>
                <a:effectLst/>
                <a:uLnTx/>
                <a:uFillTx/>
                <a:latin typeface="+mn-lt"/>
                <a:ea typeface="+mn-ea"/>
                <a:cs typeface="+mn-cs"/>
              </a:rPr>
              <a:t> / Tomcat Web Server</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9600" y="1219200"/>
            <a:ext cx="7772399" cy="51165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62000" y="457200"/>
            <a:ext cx="8001000" cy="369332"/>
          </a:xfrm>
          <a:prstGeom prst="rect">
            <a:avLst/>
          </a:prstGeom>
          <a:noFill/>
        </p:spPr>
        <p:txBody>
          <a:bodyPr wrap="square" rtlCol="0">
            <a:spAutoFit/>
          </a:bodyPr>
          <a:lstStyle/>
          <a:p>
            <a:r>
              <a:rPr lang="en-US" b="1" dirty="0" smtClean="0"/>
              <a:t>DATA </a:t>
            </a:r>
            <a:r>
              <a:rPr lang="en-US" b="1" dirty="0" smtClean="0"/>
              <a:t>FLOW DIAGRAM FOR INSERTING EMMO IN DATABASE</a:t>
            </a:r>
            <a:endParaRPr lang="en-US" b="1" dirty="0"/>
          </a:p>
        </p:txBody>
      </p:sp>
    </p:spTree>
    <p:extLst>
      <p:ext uri="{BB962C8B-B14F-4D97-AF65-F5344CB8AC3E}">
        <p14:creationId xmlns="" xmlns:p14="http://schemas.microsoft.com/office/powerpoint/2010/main" val="3195066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52400"/>
            <a:ext cx="7620000" cy="369332"/>
          </a:xfrm>
          <a:prstGeom prst="rect">
            <a:avLst/>
          </a:prstGeom>
          <a:noFill/>
        </p:spPr>
        <p:txBody>
          <a:bodyPr wrap="square" rtlCol="0">
            <a:spAutoFit/>
          </a:bodyPr>
          <a:lstStyle/>
          <a:p>
            <a:r>
              <a:rPr lang="en-US" b="1" dirty="0" smtClean="0"/>
              <a:t>Data </a:t>
            </a:r>
            <a:r>
              <a:rPr lang="en-US" b="1" dirty="0" smtClean="0"/>
              <a:t>flow diagram for Searching lecture in database </a:t>
            </a:r>
            <a:endParaRPr lang="en-US" b="1" dirty="0"/>
          </a:p>
        </p:txBody>
      </p:sp>
      <p:sp>
        <p:nvSpPr>
          <p:cNvPr id="3" name="TextBox 2"/>
          <p:cNvSpPr txBox="1"/>
          <p:nvPr/>
        </p:nvSpPr>
        <p:spPr>
          <a:xfrm>
            <a:off x="3429000" y="6629400"/>
            <a:ext cx="184731" cy="369332"/>
          </a:xfrm>
          <a:prstGeom prst="rect">
            <a:avLst/>
          </a:prstGeom>
          <a:noFill/>
        </p:spPr>
        <p:txBody>
          <a:bodyPr wrap="none" rtlCol="0">
            <a:spAutoFit/>
          </a:bodyPr>
          <a:lstStyle/>
          <a:p>
            <a:endParaRPr lang="en-US" dirty="0"/>
          </a:p>
        </p:txBody>
      </p:sp>
      <p:pic>
        <p:nvPicPr>
          <p:cNvPr id="2053" name="Picture 5"/>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3400" y="762000"/>
            <a:ext cx="8229600" cy="588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681442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u="sng" dirty="0" smtClean="0">
                <a:effectLst>
                  <a:outerShdw blurRad="38100" dist="38100" dir="2700000" algn="tl">
                    <a:srgbClr val="000000">
                      <a:alpha val="43137"/>
                    </a:srgbClr>
                  </a:outerShdw>
                </a:effectLst>
              </a:rPr>
              <a:t>Embedded Multimedia Database</a:t>
            </a:r>
            <a:endParaRPr lang="en-US" b="1" u="sng"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r>
              <a:rPr lang="en-US" dirty="0" smtClean="0"/>
              <a:t>Contains multimedia  objects  in  the  binary  form of zeros and ones in  database.</a:t>
            </a:r>
          </a:p>
          <a:p>
            <a:endParaRPr lang="en-US" dirty="0" smtClean="0"/>
          </a:p>
          <a:p>
            <a:r>
              <a:rPr lang="en-US" b="1" u="sng" dirty="0" smtClean="0"/>
              <a:t>ADVANTAGES-</a:t>
            </a:r>
          </a:p>
          <a:p>
            <a:pPr>
              <a:buNone/>
            </a:pPr>
            <a:r>
              <a:rPr lang="en-US" dirty="0" smtClean="0"/>
              <a:t>    </a:t>
            </a:r>
            <a:r>
              <a:rPr lang="en-US" b="1" dirty="0" smtClean="0"/>
              <a:t>1.  </a:t>
            </a:r>
            <a:r>
              <a:rPr lang="en-US" dirty="0" smtClean="0"/>
              <a:t>Data  is  stored  centrally  which  is  portable      </a:t>
            </a:r>
          </a:p>
          <a:p>
            <a:pPr>
              <a:buNone/>
            </a:pPr>
            <a:r>
              <a:rPr lang="en-US" dirty="0" smtClean="0"/>
              <a:t>         with  its  referential  integrity  intact.</a:t>
            </a:r>
          </a:p>
          <a:p>
            <a:pPr>
              <a:buNone/>
            </a:pPr>
            <a:r>
              <a:rPr lang="en-US" dirty="0" smtClean="0"/>
              <a:t>    </a:t>
            </a:r>
            <a:r>
              <a:rPr lang="en-US" b="1" dirty="0" smtClean="0"/>
              <a:t>2</a:t>
            </a:r>
            <a:r>
              <a:rPr lang="en-US" dirty="0" smtClean="0"/>
              <a:t>. Blob  can  be  easily  replicated  in   database.</a:t>
            </a:r>
          </a:p>
          <a:p>
            <a:pPr>
              <a:buNone/>
            </a:pPr>
            <a:r>
              <a:rPr lang="en-US" dirty="0" smtClean="0"/>
              <a:t>    </a:t>
            </a:r>
            <a:r>
              <a:rPr lang="en-US" b="1" dirty="0" smtClean="0"/>
              <a:t>3</a:t>
            </a:r>
            <a:r>
              <a:rPr lang="en-US" dirty="0" smtClean="0"/>
              <a:t>. Can  be  updated  directly.</a:t>
            </a:r>
          </a:p>
          <a:p>
            <a:pPr>
              <a:buNone/>
            </a:pPr>
            <a:r>
              <a:rPr lang="en-US" dirty="0" smtClean="0"/>
              <a:t>    </a:t>
            </a:r>
            <a:r>
              <a:rPr lang="en-US" b="1" dirty="0" smtClean="0"/>
              <a:t>4</a:t>
            </a:r>
            <a:r>
              <a:rPr lang="en-US" dirty="0" smtClean="0"/>
              <a:t>. No  invalid  references , Operations  on  it  are   </a:t>
            </a:r>
          </a:p>
          <a:p>
            <a:pPr>
              <a:buNone/>
            </a:pPr>
            <a:r>
              <a:rPr lang="en-US" dirty="0" smtClean="0"/>
              <a:t>       transactional.</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
          </p:nvPr>
        </p:nvSpPr>
        <p:spPr/>
        <p:txBody>
          <a:bodyPr/>
          <a:lstStyle/>
          <a:p>
            <a:pPr>
              <a:buNone/>
            </a:pPr>
            <a:r>
              <a:rPr lang="en-US" b="1" u="sng" dirty="0" smtClean="0">
                <a:effectLst>
                  <a:outerShdw blurRad="38100" dist="38100" dir="2700000" algn="tl">
                    <a:srgbClr val="000000">
                      <a:alpha val="43137"/>
                    </a:srgbClr>
                  </a:outerShdw>
                </a:effectLst>
              </a:rPr>
              <a:t> DISADVANTAGES-</a:t>
            </a:r>
          </a:p>
          <a:p>
            <a:endParaRPr lang="en-US" dirty="0" smtClean="0"/>
          </a:p>
          <a:p>
            <a:r>
              <a:rPr lang="en-US" dirty="0" smtClean="0"/>
              <a:t>Size of  database  will  be  large.</a:t>
            </a:r>
          </a:p>
          <a:p>
            <a:endParaRPr lang="en-US" dirty="0" smtClean="0"/>
          </a:p>
          <a:p>
            <a:r>
              <a:rPr lang="en-US" dirty="0" smtClean="0"/>
              <a:t>Retrieval  process becomes  slow.</a:t>
            </a:r>
          </a:p>
          <a:p>
            <a:endParaRPr lang="en-US" dirty="0" smtClean="0"/>
          </a:p>
          <a:p>
            <a:r>
              <a:rPr lang="en-US" dirty="0" smtClean="0"/>
              <a:t>Backups  are  time  taking.</a:t>
            </a:r>
          </a:p>
          <a:p>
            <a:endParaRPr lang="en-US" dirty="0" smtClean="0"/>
          </a:p>
          <a:p>
            <a:endParaRPr lang="en-US" dirty="0" smtClean="0"/>
          </a:p>
          <a:p>
            <a:endParaRPr lang="en-US" dirty="0"/>
          </a:p>
        </p:txBody>
      </p:sp>
    </p:spTree>
    <p:extLst>
      <p:ext uri="{BB962C8B-B14F-4D97-AF65-F5344CB8AC3E}">
        <p14:creationId xmlns:p14="http://schemas.microsoft.com/office/powerpoint/2010/main" xmlns="" val="41235700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7467600" cy="808038"/>
          </a:xfrm>
        </p:spPr>
        <p:txBody>
          <a:bodyPr/>
          <a:lstStyle/>
          <a:p>
            <a:r>
              <a:rPr lang="en-US" dirty="0" smtClean="0">
                <a:effectLst>
                  <a:outerShdw blurRad="38100" dist="38100" dir="2700000" algn="tl">
                    <a:srgbClr val="000000">
                      <a:alpha val="43137"/>
                    </a:srgbClr>
                  </a:outerShdw>
                </a:effectLst>
              </a:rPr>
              <a:t>      </a:t>
            </a:r>
            <a:r>
              <a:rPr lang="en-US" b="1" u="sng" dirty="0" smtClean="0">
                <a:effectLst>
                  <a:outerShdw blurRad="38100" dist="38100" dir="2700000" algn="tl">
                    <a:srgbClr val="000000">
                      <a:alpha val="43137"/>
                    </a:srgbClr>
                  </a:outerShdw>
                </a:effectLst>
              </a:rPr>
              <a:t>Linked  Multimedia Database</a:t>
            </a:r>
            <a:endParaRPr lang="en-US" b="1" u="sng"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57200" y="2286000"/>
            <a:ext cx="7467600" cy="4187952"/>
          </a:xfrm>
        </p:spPr>
        <p:txBody>
          <a:bodyPr/>
          <a:lstStyle/>
          <a:p>
            <a:endParaRPr lang="en-US" dirty="0" smtClean="0"/>
          </a:p>
          <a:p>
            <a:r>
              <a:rPr lang="en-US" dirty="0" smtClean="0"/>
              <a:t>Can  be  organized as  a  database  of  metadata.  </a:t>
            </a:r>
          </a:p>
          <a:p>
            <a:r>
              <a:rPr lang="en-US" dirty="0" smtClean="0"/>
              <a:t>This  metadata(URL)  links  to  the  actual  data  such  as  image, video, audio, presentation etc. </a:t>
            </a:r>
          </a:p>
          <a:p>
            <a:r>
              <a:rPr lang="en-US" dirty="0" smtClean="0"/>
              <a:t> Advantage:- size of database will be small.</a:t>
            </a:r>
          </a:p>
          <a:p>
            <a:endParaRPr lang="en-US" dirty="0"/>
          </a:p>
        </p:txBody>
      </p:sp>
    </p:spTree>
    <p:extLst>
      <p:ext uri="{BB962C8B-B14F-4D97-AF65-F5344CB8AC3E}">
        <p14:creationId xmlns:p14="http://schemas.microsoft.com/office/powerpoint/2010/main" xmlns="" val="4123570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3200" dirty="0" smtClean="0"/>
              <a:t>What is Multimedia Database?</a:t>
            </a:r>
          </a:p>
          <a:p>
            <a:pPr marL="0" indent="0">
              <a:buNone/>
            </a:pPr>
            <a:endParaRPr lang="en-US" sz="3200" dirty="0" smtClean="0"/>
          </a:p>
          <a:p>
            <a:pPr marL="822960" lvl="1" indent="-457200">
              <a:buClr>
                <a:schemeClr val="accent3">
                  <a:lumMod val="75000"/>
                </a:schemeClr>
              </a:buClr>
              <a:buFont typeface="+mj-lt"/>
              <a:buAutoNum type="arabicPeriod"/>
            </a:pPr>
            <a:r>
              <a:rPr lang="en-US" sz="2400" dirty="0" smtClean="0"/>
              <a:t>Multimedia database is used to contain multimedia  collections which supports </a:t>
            </a:r>
            <a:r>
              <a:rPr lang="en-US" sz="2400" dirty="0"/>
              <a:t>a mechanism to extract and represent the content of multimedia </a:t>
            </a:r>
            <a:r>
              <a:rPr lang="en-US" sz="2400" dirty="0" smtClean="0"/>
              <a:t>object.</a:t>
            </a:r>
          </a:p>
          <a:p>
            <a:pPr lvl="1"/>
            <a:endParaRPr lang="en-US" sz="2400" dirty="0"/>
          </a:p>
        </p:txBody>
      </p:sp>
      <p:sp>
        <p:nvSpPr>
          <p:cNvPr id="4" name="Title 1"/>
          <p:cNvSpPr>
            <a:spLocks noGrp="1"/>
          </p:cNvSpPr>
          <p:nvPr>
            <p:ph type="title"/>
          </p:nvPr>
        </p:nvSpPr>
        <p:spPr/>
        <p:txBody>
          <a:bodyPr/>
          <a:lstStyle/>
          <a:p>
            <a:pPr algn="ctr"/>
            <a:r>
              <a:rPr lang="en-US" b="1" dirty="0" smtClean="0">
                <a:solidFill>
                  <a:schemeClr val="tx1"/>
                </a:solidFill>
              </a:rPr>
              <a:t>Multimedia Database</a:t>
            </a:r>
            <a:endParaRPr lang="en-US" b="1" dirty="0">
              <a:solidFill>
                <a:schemeClr val="tx1"/>
              </a:solidFill>
            </a:endParaRPr>
          </a:p>
        </p:txBody>
      </p:sp>
    </p:spTree>
    <p:extLst>
      <p:ext uri="{BB962C8B-B14F-4D97-AF65-F5344CB8AC3E}">
        <p14:creationId xmlns="" xmlns:p14="http://schemas.microsoft.com/office/powerpoint/2010/main" val="9207260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0"/>
            <a:ext cx="8229600" cy="2133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u="sng" dirty="0" smtClean="0">
              <a:solidFill>
                <a:prstClr val="black"/>
              </a:solidFill>
            </a:endParaRPr>
          </a:p>
          <a:p>
            <a:pPr algn="ctr"/>
            <a:endParaRPr lang="en-US" dirty="0">
              <a:solidFill>
                <a:prstClr val="black"/>
              </a:solidFill>
            </a:endParaRPr>
          </a:p>
          <a:p>
            <a:pPr algn="ctr"/>
            <a:endParaRPr lang="en-US" dirty="0" smtClean="0">
              <a:solidFill>
                <a:prstClr val="black"/>
              </a:solidFill>
            </a:endParaRPr>
          </a:p>
          <a:p>
            <a:pPr algn="ctr"/>
            <a:endParaRPr lang="en-US" dirty="0" smtClean="0">
              <a:solidFill>
                <a:prstClr val="black"/>
              </a:solidFill>
            </a:endParaRPr>
          </a:p>
          <a:p>
            <a:pPr algn="ctr"/>
            <a:endParaRPr lang="en-US" dirty="0">
              <a:solidFill>
                <a:prstClr val="black"/>
              </a:solidFill>
            </a:endParaRPr>
          </a:p>
        </p:txBody>
      </p:sp>
      <p:sp>
        <p:nvSpPr>
          <p:cNvPr id="4" name="Rectangle 3"/>
          <p:cNvSpPr/>
          <p:nvPr/>
        </p:nvSpPr>
        <p:spPr>
          <a:xfrm>
            <a:off x="228600" y="4267200"/>
            <a:ext cx="2209800" cy="914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prstClr val="black"/>
                </a:solidFill>
              </a:rPr>
              <a:t>DBMS.avi</a:t>
            </a:r>
            <a:endParaRPr lang="en-US" sz="2800" b="1" dirty="0">
              <a:solidFill>
                <a:prstClr val="black"/>
              </a:solidFill>
            </a:endParaRPr>
          </a:p>
        </p:txBody>
      </p:sp>
      <p:sp>
        <p:nvSpPr>
          <p:cNvPr id="10" name="Rectangle 9"/>
          <p:cNvSpPr/>
          <p:nvPr/>
        </p:nvSpPr>
        <p:spPr>
          <a:xfrm>
            <a:off x="381000" y="5562600"/>
            <a:ext cx="3124200" cy="838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prstClr val="black"/>
                </a:solidFill>
              </a:rPr>
              <a:t>Database.avi</a:t>
            </a:r>
            <a:endParaRPr lang="en-US" sz="3200" b="1" dirty="0">
              <a:solidFill>
                <a:prstClr val="white"/>
              </a:solidFill>
            </a:endParaRPr>
          </a:p>
        </p:txBody>
      </p:sp>
      <p:sp>
        <p:nvSpPr>
          <p:cNvPr id="14" name="Rectangle 13"/>
          <p:cNvSpPr/>
          <p:nvPr/>
        </p:nvSpPr>
        <p:spPr>
          <a:xfrm>
            <a:off x="3276600" y="4419600"/>
            <a:ext cx="1905000" cy="838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prstClr val="black"/>
                </a:solidFill>
              </a:rPr>
              <a:t>Pointer.flv</a:t>
            </a:r>
            <a:endParaRPr lang="en-US" sz="3200" b="1" dirty="0">
              <a:solidFill>
                <a:prstClr val="black"/>
              </a:solidFill>
            </a:endParaRPr>
          </a:p>
        </p:txBody>
      </p:sp>
      <p:sp>
        <p:nvSpPr>
          <p:cNvPr id="19" name="Rectangle 18"/>
          <p:cNvSpPr/>
          <p:nvPr/>
        </p:nvSpPr>
        <p:spPr>
          <a:xfrm>
            <a:off x="5638800" y="4419600"/>
            <a:ext cx="3048000" cy="914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prstClr val="black"/>
                </a:solidFill>
              </a:rPr>
              <a:t>Networks.dat</a:t>
            </a:r>
            <a:endParaRPr lang="en-US" sz="3200" b="1" dirty="0">
              <a:solidFill>
                <a:prstClr val="black"/>
              </a:solidFill>
            </a:endParaRPr>
          </a:p>
        </p:txBody>
      </p:sp>
      <p:sp>
        <p:nvSpPr>
          <p:cNvPr id="21" name="Rectangle 20"/>
          <p:cNvSpPr/>
          <p:nvPr/>
        </p:nvSpPr>
        <p:spPr>
          <a:xfrm>
            <a:off x="1524000" y="609600"/>
            <a:ext cx="6324600" cy="1447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Rectangle 28"/>
          <p:cNvSpPr/>
          <p:nvPr/>
        </p:nvSpPr>
        <p:spPr>
          <a:xfrm>
            <a:off x="1905000" y="685800"/>
            <a:ext cx="12192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black"/>
              </a:solidFill>
            </a:endParaRPr>
          </a:p>
          <a:p>
            <a:pPr algn="ctr"/>
            <a:endParaRPr lang="en-US" dirty="0" smtClean="0">
              <a:solidFill>
                <a:prstClr val="black"/>
              </a:solidFill>
            </a:endParaRPr>
          </a:p>
          <a:p>
            <a:pPr algn="ctr"/>
            <a:endParaRPr lang="en-US" dirty="0">
              <a:solidFill>
                <a:prstClr val="black"/>
              </a:solidFill>
            </a:endParaRPr>
          </a:p>
        </p:txBody>
      </p:sp>
      <p:sp>
        <p:nvSpPr>
          <p:cNvPr id="30" name="Rectangle 29"/>
          <p:cNvSpPr/>
          <p:nvPr/>
        </p:nvSpPr>
        <p:spPr>
          <a:xfrm>
            <a:off x="4038600" y="990600"/>
            <a:ext cx="1295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31" name="Rectangle 30"/>
          <p:cNvSpPr/>
          <p:nvPr/>
        </p:nvSpPr>
        <p:spPr>
          <a:xfrm>
            <a:off x="6400800" y="762000"/>
            <a:ext cx="1295400" cy="1143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32" name="TextBox 31"/>
          <p:cNvSpPr txBox="1"/>
          <p:nvPr/>
        </p:nvSpPr>
        <p:spPr>
          <a:xfrm>
            <a:off x="1981200" y="1143000"/>
            <a:ext cx="990600" cy="369332"/>
          </a:xfrm>
          <a:prstGeom prst="rect">
            <a:avLst/>
          </a:prstGeom>
          <a:noFill/>
        </p:spPr>
        <p:txBody>
          <a:bodyPr wrap="square" rtlCol="0">
            <a:spAutoFit/>
          </a:bodyPr>
          <a:lstStyle/>
          <a:p>
            <a:r>
              <a:rPr lang="en-US" dirty="0" smtClean="0">
                <a:solidFill>
                  <a:prstClr val="black"/>
                </a:solidFill>
              </a:rPr>
              <a:t>01.avi</a:t>
            </a:r>
            <a:endParaRPr lang="en-US" dirty="0">
              <a:solidFill>
                <a:prstClr val="black"/>
              </a:solidFill>
            </a:endParaRPr>
          </a:p>
        </p:txBody>
      </p:sp>
      <p:sp>
        <p:nvSpPr>
          <p:cNvPr id="33" name="TextBox 32"/>
          <p:cNvSpPr txBox="1"/>
          <p:nvPr/>
        </p:nvSpPr>
        <p:spPr>
          <a:xfrm>
            <a:off x="2057400" y="762000"/>
            <a:ext cx="838200" cy="369332"/>
          </a:xfrm>
          <a:prstGeom prst="rect">
            <a:avLst/>
          </a:prstGeom>
          <a:noFill/>
        </p:spPr>
        <p:txBody>
          <a:bodyPr wrap="square" rtlCol="0">
            <a:spAutoFit/>
          </a:bodyPr>
          <a:lstStyle/>
          <a:p>
            <a:r>
              <a:rPr lang="en-US" dirty="0" smtClean="0">
                <a:solidFill>
                  <a:prstClr val="black"/>
                </a:solidFill>
              </a:rPr>
              <a:t>  </a:t>
            </a:r>
            <a:r>
              <a:rPr lang="en-US" b="1" dirty="0" smtClean="0">
                <a:solidFill>
                  <a:prstClr val="black"/>
                </a:solidFill>
                <a:effectLst>
                  <a:outerShdw blurRad="38100" dist="38100" dir="2700000" algn="tl">
                    <a:srgbClr val="000000">
                      <a:alpha val="43137"/>
                    </a:srgbClr>
                  </a:outerShdw>
                </a:effectLst>
              </a:rPr>
              <a:t> </a:t>
            </a:r>
            <a:r>
              <a:rPr lang="en-US" b="1" dirty="0" err="1" smtClean="0">
                <a:solidFill>
                  <a:prstClr val="black"/>
                </a:solidFill>
                <a:effectLst>
                  <a:outerShdw blurRad="38100" dist="38100" dir="2700000" algn="tl">
                    <a:srgbClr val="000000">
                      <a:alpha val="43137"/>
                    </a:srgbClr>
                  </a:outerShdw>
                </a:effectLst>
              </a:rPr>
              <a:t>avi</a:t>
            </a:r>
            <a:endParaRPr lang="en-US" b="1" dirty="0">
              <a:solidFill>
                <a:prstClr val="black"/>
              </a:solidFill>
              <a:effectLst>
                <a:outerShdw blurRad="38100" dist="38100" dir="2700000" algn="tl">
                  <a:srgbClr val="000000">
                    <a:alpha val="43137"/>
                  </a:srgbClr>
                </a:outerShdw>
              </a:effectLst>
            </a:endParaRPr>
          </a:p>
        </p:txBody>
      </p:sp>
      <p:sp>
        <p:nvSpPr>
          <p:cNvPr id="34" name="TextBox 33"/>
          <p:cNvSpPr txBox="1"/>
          <p:nvPr/>
        </p:nvSpPr>
        <p:spPr>
          <a:xfrm>
            <a:off x="2057400" y="1524000"/>
            <a:ext cx="838200" cy="369332"/>
          </a:xfrm>
          <a:prstGeom prst="rect">
            <a:avLst/>
          </a:prstGeom>
          <a:noFill/>
        </p:spPr>
        <p:txBody>
          <a:bodyPr wrap="square" rtlCol="0">
            <a:spAutoFit/>
          </a:bodyPr>
          <a:lstStyle/>
          <a:p>
            <a:r>
              <a:rPr lang="en-US" dirty="0" smtClean="0">
                <a:solidFill>
                  <a:prstClr val="black"/>
                </a:solidFill>
              </a:rPr>
              <a:t>02.avi</a:t>
            </a:r>
            <a:endParaRPr lang="en-US" dirty="0">
              <a:solidFill>
                <a:prstClr val="black"/>
              </a:solidFill>
            </a:endParaRPr>
          </a:p>
        </p:txBody>
      </p:sp>
      <p:sp>
        <p:nvSpPr>
          <p:cNvPr id="35" name="TextBox 34"/>
          <p:cNvSpPr txBox="1"/>
          <p:nvPr/>
        </p:nvSpPr>
        <p:spPr>
          <a:xfrm>
            <a:off x="4191000" y="1066800"/>
            <a:ext cx="914400" cy="369332"/>
          </a:xfrm>
          <a:prstGeom prst="rect">
            <a:avLst/>
          </a:prstGeom>
          <a:noFill/>
        </p:spPr>
        <p:txBody>
          <a:bodyPr wrap="square" rtlCol="0">
            <a:spAutoFit/>
          </a:bodyPr>
          <a:lstStyle/>
          <a:p>
            <a:r>
              <a:rPr lang="en-US" dirty="0" smtClean="0">
                <a:solidFill>
                  <a:prstClr val="black"/>
                </a:solidFill>
              </a:rPr>
              <a:t>  </a:t>
            </a:r>
            <a:r>
              <a:rPr lang="en-US" b="1" dirty="0" err="1" smtClean="0">
                <a:solidFill>
                  <a:prstClr val="black"/>
                </a:solidFill>
                <a:effectLst>
                  <a:outerShdw blurRad="38100" dist="38100" dir="2700000" algn="tl">
                    <a:srgbClr val="000000">
                      <a:alpha val="43137"/>
                    </a:srgbClr>
                  </a:outerShdw>
                </a:effectLst>
              </a:rPr>
              <a:t>flv</a:t>
            </a:r>
            <a:endParaRPr lang="en-US" b="1" dirty="0">
              <a:solidFill>
                <a:prstClr val="black"/>
              </a:solidFill>
              <a:effectLst>
                <a:outerShdw blurRad="38100" dist="38100" dir="2700000" algn="tl">
                  <a:srgbClr val="000000">
                    <a:alpha val="43137"/>
                  </a:srgbClr>
                </a:outerShdw>
              </a:effectLst>
            </a:endParaRPr>
          </a:p>
        </p:txBody>
      </p:sp>
      <p:sp>
        <p:nvSpPr>
          <p:cNvPr id="36" name="TextBox 35"/>
          <p:cNvSpPr txBox="1"/>
          <p:nvPr/>
        </p:nvSpPr>
        <p:spPr>
          <a:xfrm>
            <a:off x="4191000" y="1524000"/>
            <a:ext cx="990600" cy="369332"/>
          </a:xfrm>
          <a:prstGeom prst="rect">
            <a:avLst/>
          </a:prstGeom>
          <a:noFill/>
        </p:spPr>
        <p:txBody>
          <a:bodyPr wrap="square" rtlCol="0">
            <a:spAutoFit/>
          </a:bodyPr>
          <a:lstStyle/>
          <a:p>
            <a:r>
              <a:rPr lang="en-US" dirty="0" smtClean="0">
                <a:solidFill>
                  <a:prstClr val="black"/>
                </a:solidFill>
              </a:rPr>
              <a:t>01.flv</a:t>
            </a:r>
            <a:endParaRPr lang="en-US" dirty="0">
              <a:solidFill>
                <a:prstClr val="black"/>
              </a:solidFill>
            </a:endParaRPr>
          </a:p>
        </p:txBody>
      </p:sp>
      <p:sp>
        <p:nvSpPr>
          <p:cNvPr id="39" name="TextBox 38"/>
          <p:cNvSpPr txBox="1"/>
          <p:nvPr/>
        </p:nvSpPr>
        <p:spPr>
          <a:xfrm>
            <a:off x="6553200" y="838200"/>
            <a:ext cx="914400" cy="381000"/>
          </a:xfrm>
          <a:prstGeom prst="rect">
            <a:avLst/>
          </a:prstGeom>
          <a:noFill/>
        </p:spPr>
        <p:txBody>
          <a:bodyPr wrap="square" rtlCol="0">
            <a:spAutoFit/>
          </a:bodyPr>
          <a:lstStyle/>
          <a:p>
            <a:r>
              <a:rPr lang="en-US" dirty="0" smtClean="0">
                <a:solidFill>
                  <a:prstClr val="black"/>
                </a:solidFill>
              </a:rPr>
              <a:t> </a:t>
            </a:r>
            <a:r>
              <a:rPr lang="en-US" b="1" dirty="0" smtClean="0">
                <a:solidFill>
                  <a:prstClr val="black"/>
                </a:solidFill>
                <a:effectLst>
                  <a:outerShdw blurRad="38100" dist="38100" dir="2700000" algn="tl">
                    <a:srgbClr val="000000">
                      <a:alpha val="43137"/>
                    </a:srgbClr>
                  </a:outerShdw>
                </a:effectLst>
              </a:rPr>
              <a:t> </a:t>
            </a:r>
            <a:r>
              <a:rPr lang="en-US" b="1" dirty="0" err="1" smtClean="0">
                <a:solidFill>
                  <a:prstClr val="black"/>
                </a:solidFill>
                <a:effectLst>
                  <a:outerShdw blurRad="38100" dist="38100" dir="2700000" algn="tl">
                    <a:srgbClr val="000000">
                      <a:alpha val="43137"/>
                    </a:srgbClr>
                  </a:outerShdw>
                </a:effectLst>
              </a:rPr>
              <a:t>dat</a:t>
            </a:r>
            <a:endParaRPr lang="en-US" b="1" dirty="0">
              <a:solidFill>
                <a:prstClr val="black"/>
              </a:solidFill>
              <a:effectLst>
                <a:outerShdw blurRad="38100" dist="38100" dir="2700000" algn="tl">
                  <a:srgbClr val="000000">
                    <a:alpha val="43137"/>
                  </a:srgbClr>
                </a:outerShdw>
              </a:effectLst>
            </a:endParaRPr>
          </a:p>
        </p:txBody>
      </p:sp>
      <p:sp>
        <p:nvSpPr>
          <p:cNvPr id="40" name="TextBox 39"/>
          <p:cNvSpPr txBox="1"/>
          <p:nvPr/>
        </p:nvSpPr>
        <p:spPr>
          <a:xfrm>
            <a:off x="6477000" y="1447800"/>
            <a:ext cx="1066800" cy="381000"/>
          </a:xfrm>
          <a:prstGeom prst="rect">
            <a:avLst/>
          </a:prstGeom>
          <a:noFill/>
        </p:spPr>
        <p:txBody>
          <a:bodyPr wrap="square" rtlCol="0">
            <a:spAutoFit/>
          </a:bodyPr>
          <a:lstStyle/>
          <a:p>
            <a:r>
              <a:rPr lang="en-US" dirty="0" smtClean="0">
                <a:solidFill>
                  <a:prstClr val="black"/>
                </a:solidFill>
              </a:rPr>
              <a:t>  01.dat</a:t>
            </a:r>
            <a:endParaRPr lang="en-US" dirty="0">
              <a:solidFill>
                <a:prstClr val="black"/>
              </a:solidFill>
            </a:endParaRPr>
          </a:p>
        </p:txBody>
      </p:sp>
      <p:sp>
        <p:nvSpPr>
          <p:cNvPr id="41" name="TextBox 40"/>
          <p:cNvSpPr txBox="1"/>
          <p:nvPr/>
        </p:nvSpPr>
        <p:spPr>
          <a:xfrm>
            <a:off x="3505200" y="609600"/>
            <a:ext cx="2362200" cy="369332"/>
          </a:xfrm>
          <a:prstGeom prst="rect">
            <a:avLst/>
          </a:prstGeom>
          <a:noFill/>
        </p:spPr>
        <p:txBody>
          <a:bodyPr wrap="square" rtlCol="0">
            <a:spAutoFit/>
          </a:bodyPr>
          <a:lstStyle/>
          <a:p>
            <a:r>
              <a:rPr lang="en-US" dirty="0" smtClean="0">
                <a:solidFill>
                  <a:prstClr val="black"/>
                </a:solidFill>
              </a:rPr>
              <a:t>       </a:t>
            </a:r>
            <a:r>
              <a:rPr lang="en-US" b="1" dirty="0" smtClean="0">
                <a:solidFill>
                  <a:prstClr val="black"/>
                </a:solidFill>
              </a:rPr>
              <a:t>MEDIA</a:t>
            </a:r>
            <a:endParaRPr lang="en-US" b="1" dirty="0">
              <a:solidFill>
                <a:prstClr val="black"/>
              </a:solidFill>
            </a:endParaRPr>
          </a:p>
        </p:txBody>
      </p:sp>
      <p:cxnSp>
        <p:nvCxnSpPr>
          <p:cNvPr id="43" name="Straight Arrow Connector 42"/>
          <p:cNvCxnSpPr>
            <a:stCxn id="4" idx="0"/>
          </p:cNvCxnSpPr>
          <p:nvPr/>
        </p:nvCxnSpPr>
        <p:spPr>
          <a:xfrm rot="5400000" flipH="1" flipV="1">
            <a:off x="590550" y="2647950"/>
            <a:ext cx="23622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flipH="1" flipV="1">
            <a:off x="838200" y="3733800"/>
            <a:ext cx="3657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flipH="1" flipV="1">
            <a:off x="3200400" y="3048000"/>
            <a:ext cx="2438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9" idx="0"/>
          </p:cNvCxnSpPr>
          <p:nvPr/>
        </p:nvCxnSpPr>
        <p:spPr>
          <a:xfrm rot="5400000" flipH="1" flipV="1">
            <a:off x="5905500" y="3162300"/>
            <a:ext cx="2514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667000" y="0"/>
            <a:ext cx="4114800" cy="369332"/>
          </a:xfrm>
          <a:prstGeom prst="rect">
            <a:avLst/>
          </a:prstGeom>
          <a:noFill/>
        </p:spPr>
        <p:txBody>
          <a:bodyPr wrap="square" rtlCol="0">
            <a:spAutoFit/>
          </a:bodyPr>
          <a:lstStyle/>
          <a:p>
            <a:r>
              <a:rPr lang="en-US" b="1" dirty="0" smtClean="0">
                <a:solidFill>
                  <a:prstClr val="black"/>
                </a:solidFill>
              </a:rPr>
              <a:t>  SERVER  FILE   HIERARCHY</a:t>
            </a:r>
            <a:endParaRPr lang="en-US" b="1" dirty="0">
              <a:solidFill>
                <a:prstClr val="black"/>
              </a:solidFill>
            </a:endParaRPr>
          </a:p>
        </p:txBody>
      </p:sp>
    </p:spTree>
    <p:extLst>
      <p:ext uri="{BB962C8B-B14F-4D97-AF65-F5344CB8AC3E}">
        <p14:creationId xmlns:p14="http://schemas.microsoft.com/office/powerpoint/2010/main" xmlns="" val="364904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500" fill="hold"/>
                                        <p:tgtEl>
                                          <p:spTgt spid="50"/>
                                        </p:tgtEl>
                                        <p:attrNameLst>
                                          <p:attrName>ppt_x</p:attrName>
                                        </p:attrNameLst>
                                      </p:cBhvr>
                                      <p:tavLst>
                                        <p:tav tm="0">
                                          <p:val>
                                            <p:strVal val="#ppt_x"/>
                                          </p:val>
                                        </p:tav>
                                        <p:tav tm="100000">
                                          <p:val>
                                            <p:strVal val="#ppt_x"/>
                                          </p:val>
                                        </p:tav>
                                      </p:tavLst>
                                    </p:anim>
                                    <p:anim calcmode="lin" valueType="num">
                                      <p:cBhvr additive="base">
                                        <p:cTn id="1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additive="base">
                                        <p:cTn id="49" dur="500" fill="hold"/>
                                        <p:tgtEl>
                                          <p:spTgt spid="43"/>
                                        </p:tgtEl>
                                        <p:attrNameLst>
                                          <p:attrName>ppt_x</p:attrName>
                                        </p:attrNameLst>
                                      </p:cBhvr>
                                      <p:tavLst>
                                        <p:tav tm="0">
                                          <p:val>
                                            <p:strVal val="#ppt_x"/>
                                          </p:val>
                                        </p:tav>
                                        <p:tav tm="100000">
                                          <p:val>
                                            <p:strVal val="#ppt_x"/>
                                          </p:val>
                                        </p:tav>
                                      </p:tavLst>
                                    </p:anim>
                                    <p:anim calcmode="lin" valueType="num">
                                      <p:cBhvr additive="base">
                                        <p:cTn id="5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500" fill="hold"/>
                                        <p:tgtEl>
                                          <p:spTgt spid="32"/>
                                        </p:tgtEl>
                                        <p:attrNameLst>
                                          <p:attrName>ppt_x</p:attrName>
                                        </p:attrNameLst>
                                      </p:cBhvr>
                                      <p:tavLst>
                                        <p:tav tm="0">
                                          <p:val>
                                            <p:strVal val="#ppt_x"/>
                                          </p:val>
                                        </p:tav>
                                        <p:tav tm="100000">
                                          <p:val>
                                            <p:strVal val="#ppt_x"/>
                                          </p:val>
                                        </p:tav>
                                      </p:tavLst>
                                    </p:anim>
                                    <p:anim calcmode="lin" valueType="num">
                                      <p:cBhvr additive="base">
                                        <p:cTn id="5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ppt_x"/>
                                          </p:val>
                                        </p:tav>
                                        <p:tav tm="100000">
                                          <p:val>
                                            <p:strVal val="#ppt_x"/>
                                          </p:val>
                                        </p:tav>
                                      </p:tavLst>
                                    </p:anim>
                                    <p:anim calcmode="lin" valueType="num">
                                      <p:cBhvr additive="base">
                                        <p:cTn id="6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5"/>
                                        </p:tgtEl>
                                        <p:attrNameLst>
                                          <p:attrName>style.visibility</p:attrName>
                                        </p:attrNameLst>
                                      </p:cBhvr>
                                      <p:to>
                                        <p:strVal val="visible"/>
                                      </p:to>
                                    </p:set>
                                    <p:anim calcmode="lin" valueType="num">
                                      <p:cBhvr additive="base">
                                        <p:cTn id="67" dur="500" fill="hold"/>
                                        <p:tgtEl>
                                          <p:spTgt spid="45"/>
                                        </p:tgtEl>
                                        <p:attrNameLst>
                                          <p:attrName>ppt_x</p:attrName>
                                        </p:attrNameLst>
                                      </p:cBhvr>
                                      <p:tavLst>
                                        <p:tav tm="0">
                                          <p:val>
                                            <p:strVal val="#ppt_x"/>
                                          </p:val>
                                        </p:tav>
                                        <p:tav tm="100000">
                                          <p:val>
                                            <p:strVal val="#ppt_x"/>
                                          </p:val>
                                        </p:tav>
                                      </p:tavLst>
                                    </p:anim>
                                    <p:anim calcmode="lin" valueType="num">
                                      <p:cBhvr additive="base">
                                        <p:cTn id="6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additive="base">
                                        <p:cTn id="73" dur="500" fill="hold"/>
                                        <p:tgtEl>
                                          <p:spTgt spid="34"/>
                                        </p:tgtEl>
                                        <p:attrNameLst>
                                          <p:attrName>ppt_x</p:attrName>
                                        </p:attrNameLst>
                                      </p:cBhvr>
                                      <p:tavLst>
                                        <p:tav tm="0">
                                          <p:val>
                                            <p:strVal val="#ppt_x"/>
                                          </p:val>
                                        </p:tav>
                                        <p:tav tm="100000">
                                          <p:val>
                                            <p:strVal val="#ppt_x"/>
                                          </p:val>
                                        </p:tav>
                                      </p:tavLst>
                                    </p:anim>
                                    <p:anim calcmode="lin" valueType="num">
                                      <p:cBhvr additive="base">
                                        <p:cTn id="7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ppt_x"/>
                                          </p:val>
                                        </p:tav>
                                        <p:tav tm="100000">
                                          <p:val>
                                            <p:strVal val="#ppt_x"/>
                                          </p:val>
                                        </p:tav>
                                      </p:tavLst>
                                    </p:anim>
                                    <p:anim calcmode="lin" valueType="num">
                                      <p:cBhvr additive="base">
                                        <p:cTn id="8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0"/>
                                        </p:tgtEl>
                                        <p:attrNameLst>
                                          <p:attrName>style.visibility</p:attrName>
                                        </p:attrNameLst>
                                      </p:cBhvr>
                                      <p:to>
                                        <p:strVal val="visible"/>
                                      </p:to>
                                    </p:set>
                                    <p:anim calcmode="lin" valueType="num">
                                      <p:cBhvr additive="base">
                                        <p:cTn id="85" dur="500" fill="hold"/>
                                        <p:tgtEl>
                                          <p:spTgt spid="30"/>
                                        </p:tgtEl>
                                        <p:attrNameLst>
                                          <p:attrName>ppt_x</p:attrName>
                                        </p:attrNameLst>
                                      </p:cBhvr>
                                      <p:tavLst>
                                        <p:tav tm="0">
                                          <p:val>
                                            <p:strVal val="#ppt_x"/>
                                          </p:val>
                                        </p:tav>
                                        <p:tav tm="100000">
                                          <p:val>
                                            <p:strVal val="#ppt_x"/>
                                          </p:val>
                                        </p:tav>
                                      </p:tavLst>
                                    </p:anim>
                                    <p:anim calcmode="lin" valueType="num">
                                      <p:cBhvr additive="base">
                                        <p:cTn id="8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5"/>
                                        </p:tgtEl>
                                        <p:attrNameLst>
                                          <p:attrName>style.visibility</p:attrName>
                                        </p:attrNameLst>
                                      </p:cBhvr>
                                      <p:to>
                                        <p:strVal val="visible"/>
                                      </p:to>
                                    </p:set>
                                    <p:anim calcmode="lin" valueType="num">
                                      <p:cBhvr additive="base">
                                        <p:cTn id="91" dur="500" fill="hold"/>
                                        <p:tgtEl>
                                          <p:spTgt spid="35"/>
                                        </p:tgtEl>
                                        <p:attrNameLst>
                                          <p:attrName>ppt_x</p:attrName>
                                        </p:attrNameLst>
                                      </p:cBhvr>
                                      <p:tavLst>
                                        <p:tav tm="0">
                                          <p:val>
                                            <p:strVal val="#ppt_x"/>
                                          </p:val>
                                        </p:tav>
                                        <p:tav tm="100000">
                                          <p:val>
                                            <p:strVal val="#ppt_x"/>
                                          </p:val>
                                        </p:tav>
                                      </p:tavLst>
                                    </p:anim>
                                    <p:anim calcmode="lin" valueType="num">
                                      <p:cBhvr additive="base">
                                        <p:cTn id="9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47"/>
                                        </p:tgtEl>
                                        <p:attrNameLst>
                                          <p:attrName>style.visibility</p:attrName>
                                        </p:attrNameLst>
                                      </p:cBhvr>
                                      <p:to>
                                        <p:strVal val="visible"/>
                                      </p:to>
                                    </p:set>
                                    <p:anim calcmode="lin" valueType="num">
                                      <p:cBhvr additive="base">
                                        <p:cTn id="97" dur="500" fill="hold"/>
                                        <p:tgtEl>
                                          <p:spTgt spid="47"/>
                                        </p:tgtEl>
                                        <p:attrNameLst>
                                          <p:attrName>ppt_x</p:attrName>
                                        </p:attrNameLst>
                                      </p:cBhvr>
                                      <p:tavLst>
                                        <p:tav tm="0">
                                          <p:val>
                                            <p:strVal val="#ppt_x"/>
                                          </p:val>
                                        </p:tav>
                                        <p:tav tm="100000">
                                          <p:val>
                                            <p:strVal val="#ppt_x"/>
                                          </p:val>
                                        </p:tav>
                                      </p:tavLst>
                                    </p:anim>
                                    <p:anim calcmode="lin" valueType="num">
                                      <p:cBhvr additive="base">
                                        <p:cTn id="9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6"/>
                                        </p:tgtEl>
                                        <p:attrNameLst>
                                          <p:attrName>style.visibility</p:attrName>
                                        </p:attrNameLst>
                                      </p:cBhvr>
                                      <p:to>
                                        <p:strVal val="visible"/>
                                      </p:to>
                                    </p:set>
                                    <p:anim calcmode="lin" valueType="num">
                                      <p:cBhvr additive="base">
                                        <p:cTn id="103" dur="500" fill="hold"/>
                                        <p:tgtEl>
                                          <p:spTgt spid="36"/>
                                        </p:tgtEl>
                                        <p:attrNameLst>
                                          <p:attrName>ppt_x</p:attrName>
                                        </p:attrNameLst>
                                      </p:cBhvr>
                                      <p:tavLst>
                                        <p:tav tm="0">
                                          <p:val>
                                            <p:strVal val="#ppt_x"/>
                                          </p:val>
                                        </p:tav>
                                        <p:tav tm="100000">
                                          <p:val>
                                            <p:strVal val="#ppt_x"/>
                                          </p:val>
                                        </p:tav>
                                      </p:tavLst>
                                    </p:anim>
                                    <p:anim calcmode="lin" valueType="num">
                                      <p:cBhvr additive="base">
                                        <p:cTn id="10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9"/>
                                        </p:tgtEl>
                                        <p:attrNameLst>
                                          <p:attrName>style.visibility</p:attrName>
                                        </p:attrNameLst>
                                      </p:cBhvr>
                                      <p:to>
                                        <p:strVal val="visible"/>
                                      </p:to>
                                    </p:set>
                                    <p:anim calcmode="lin" valueType="num">
                                      <p:cBhvr additive="base">
                                        <p:cTn id="109" dur="500" fill="hold"/>
                                        <p:tgtEl>
                                          <p:spTgt spid="19"/>
                                        </p:tgtEl>
                                        <p:attrNameLst>
                                          <p:attrName>ppt_x</p:attrName>
                                        </p:attrNameLst>
                                      </p:cBhvr>
                                      <p:tavLst>
                                        <p:tav tm="0">
                                          <p:val>
                                            <p:strVal val="#ppt_x"/>
                                          </p:val>
                                        </p:tav>
                                        <p:tav tm="100000">
                                          <p:val>
                                            <p:strVal val="#ppt_x"/>
                                          </p:val>
                                        </p:tav>
                                      </p:tavLst>
                                    </p:anim>
                                    <p:anim calcmode="lin" valueType="num">
                                      <p:cBhvr additive="base">
                                        <p:cTn id="11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anim calcmode="lin" valueType="num">
                                      <p:cBhvr additive="base">
                                        <p:cTn id="115" dur="500" fill="hold"/>
                                        <p:tgtEl>
                                          <p:spTgt spid="31"/>
                                        </p:tgtEl>
                                        <p:attrNameLst>
                                          <p:attrName>ppt_x</p:attrName>
                                        </p:attrNameLst>
                                      </p:cBhvr>
                                      <p:tavLst>
                                        <p:tav tm="0">
                                          <p:val>
                                            <p:strVal val="#ppt_x"/>
                                          </p:val>
                                        </p:tav>
                                        <p:tav tm="100000">
                                          <p:val>
                                            <p:strVal val="#ppt_x"/>
                                          </p:val>
                                        </p:tav>
                                      </p:tavLst>
                                    </p:anim>
                                    <p:anim calcmode="lin" valueType="num">
                                      <p:cBhvr additive="base">
                                        <p:cTn id="11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9"/>
                                        </p:tgtEl>
                                        <p:attrNameLst>
                                          <p:attrName>style.visibility</p:attrName>
                                        </p:attrNameLst>
                                      </p:cBhvr>
                                      <p:to>
                                        <p:strVal val="visible"/>
                                      </p:to>
                                    </p:set>
                                    <p:anim calcmode="lin" valueType="num">
                                      <p:cBhvr additive="base">
                                        <p:cTn id="121" dur="500" fill="hold"/>
                                        <p:tgtEl>
                                          <p:spTgt spid="39"/>
                                        </p:tgtEl>
                                        <p:attrNameLst>
                                          <p:attrName>ppt_x</p:attrName>
                                        </p:attrNameLst>
                                      </p:cBhvr>
                                      <p:tavLst>
                                        <p:tav tm="0">
                                          <p:val>
                                            <p:strVal val="#ppt_x"/>
                                          </p:val>
                                        </p:tav>
                                        <p:tav tm="100000">
                                          <p:val>
                                            <p:strVal val="#ppt_x"/>
                                          </p:val>
                                        </p:tav>
                                      </p:tavLst>
                                    </p:anim>
                                    <p:anim calcmode="lin" valueType="num">
                                      <p:cBhvr additive="base">
                                        <p:cTn id="12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49"/>
                                        </p:tgtEl>
                                        <p:attrNameLst>
                                          <p:attrName>style.visibility</p:attrName>
                                        </p:attrNameLst>
                                      </p:cBhvr>
                                      <p:to>
                                        <p:strVal val="visible"/>
                                      </p:to>
                                    </p:set>
                                    <p:anim calcmode="lin" valueType="num">
                                      <p:cBhvr additive="base">
                                        <p:cTn id="127" dur="500" fill="hold"/>
                                        <p:tgtEl>
                                          <p:spTgt spid="49"/>
                                        </p:tgtEl>
                                        <p:attrNameLst>
                                          <p:attrName>ppt_x</p:attrName>
                                        </p:attrNameLst>
                                      </p:cBhvr>
                                      <p:tavLst>
                                        <p:tav tm="0">
                                          <p:val>
                                            <p:strVal val="#ppt_x"/>
                                          </p:val>
                                        </p:tav>
                                        <p:tav tm="100000">
                                          <p:val>
                                            <p:strVal val="#ppt_x"/>
                                          </p:val>
                                        </p:tav>
                                      </p:tavLst>
                                    </p:anim>
                                    <p:anim calcmode="lin" valueType="num">
                                      <p:cBhvr additive="base">
                                        <p:cTn id="12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40"/>
                                        </p:tgtEl>
                                        <p:attrNameLst>
                                          <p:attrName>style.visibility</p:attrName>
                                        </p:attrNameLst>
                                      </p:cBhvr>
                                      <p:to>
                                        <p:strVal val="visible"/>
                                      </p:to>
                                    </p:set>
                                    <p:anim calcmode="lin" valueType="num">
                                      <p:cBhvr additive="base">
                                        <p:cTn id="133" dur="500" fill="hold"/>
                                        <p:tgtEl>
                                          <p:spTgt spid="40"/>
                                        </p:tgtEl>
                                        <p:attrNameLst>
                                          <p:attrName>ppt_x</p:attrName>
                                        </p:attrNameLst>
                                      </p:cBhvr>
                                      <p:tavLst>
                                        <p:tav tm="0">
                                          <p:val>
                                            <p:strVal val="#ppt_x"/>
                                          </p:val>
                                        </p:tav>
                                        <p:tav tm="100000">
                                          <p:val>
                                            <p:strVal val="#ppt_x"/>
                                          </p:val>
                                        </p:tav>
                                      </p:tavLst>
                                    </p:anim>
                                    <p:anim calcmode="lin" valueType="num">
                                      <p:cBhvr additive="base">
                                        <p:cTn id="13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0" grpId="0" animBg="1"/>
      <p:bldP spid="14" grpId="0" animBg="1"/>
      <p:bldP spid="19" grpId="0" animBg="1"/>
      <p:bldP spid="21" grpId="0" animBg="1"/>
      <p:bldP spid="29" grpId="0" animBg="1"/>
      <p:bldP spid="30" grpId="0" animBg="1"/>
      <p:bldP spid="31" grpId="0" animBg="1"/>
      <p:bldP spid="32" grpId="0"/>
      <p:bldP spid="33" grpId="0"/>
      <p:bldP spid="34" grpId="0"/>
      <p:bldP spid="35" grpId="0"/>
      <p:bldP spid="36" grpId="0"/>
      <p:bldP spid="39" grpId="0"/>
      <p:bldP spid="40" grpId="0"/>
      <p:bldP spid="41" grpId="0"/>
      <p:bldP spid="5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Example :</a:t>
            </a:r>
            <a:endParaRPr lang="en-US" b="1" u="sng" dirty="0"/>
          </a:p>
        </p:txBody>
      </p:sp>
      <p:sp>
        <p:nvSpPr>
          <p:cNvPr id="3" name="Content Placeholder 2"/>
          <p:cNvSpPr>
            <a:spLocks noGrp="1"/>
          </p:cNvSpPr>
          <p:nvPr>
            <p:ph sz="quarter" idx="1"/>
          </p:nvPr>
        </p:nvSpPr>
        <p:spPr/>
        <p:txBody>
          <a:bodyPr/>
          <a:lstStyle/>
          <a:p>
            <a:endParaRPr lang="en-US" dirty="0" smtClean="0"/>
          </a:p>
          <a:p>
            <a:pPr>
              <a:buNone/>
            </a:pPr>
            <a:endParaRPr lang="en-US" dirty="0" smtClean="0"/>
          </a:p>
          <a:p>
            <a:r>
              <a:rPr lang="en-US" dirty="0" smtClean="0"/>
              <a:t>&lt;XML&gt;</a:t>
            </a:r>
          </a:p>
          <a:p>
            <a:r>
              <a:rPr lang="en-US" dirty="0" smtClean="0"/>
              <a:t>    &lt;</a:t>
            </a:r>
            <a:r>
              <a:rPr lang="en-US" dirty="0" err="1" smtClean="0"/>
              <a:t>MediaName</a:t>
            </a:r>
            <a:r>
              <a:rPr lang="en-US" dirty="0" smtClean="0"/>
              <a:t>&gt; DBMS.avi &lt;/</a:t>
            </a:r>
            <a:r>
              <a:rPr lang="en-US" dirty="0" err="1" smtClean="0"/>
              <a:t>MediaName</a:t>
            </a:r>
            <a:r>
              <a:rPr lang="en-US" dirty="0" smtClean="0"/>
              <a:t>&gt;</a:t>
            </a:r>
          </a:p>
          <a:p>
            <a:r>
              <a:rPr lang="en-US" dirty="0" smtClean="0"/>
              <a:t>    &lt;URL&gt; 127.0.0.1 / </a:t>
            </a:r>
            <a:r>
              <a:rPr lang="en-US" dirty="0" err="1" smtClean="0"/>
              <a:t>avi</a:t>
            </a:r>
            <a:r>
              <a:rPr lang="en-US" dirty="0" smtClean="0"/>
              <a:t> /  01.avi &lt;/URL&gt;</a:t>
            </a:r>
          </a:p>
          <a:p>
            <a:r>
              <a:rPr lang="en-US" dirty="0" smtClean="0"/>
              <a:t>&lt;/XML&gt;</a:t>
            </a:r>
            <a:endParaRPr lang="en-US" dirty="0"/>
          </a:p>
        </p:txBody>
      </p:sp>
    </p:spTree>
    <p:extLst>
      <p:ext uri="{BB962C8B-B14F-4D97-AF65-F5344CB8AC3E}">
        <p14:creationId xmlns:p14="http://schemas.microsoft.com/office/powerpoint/2010/main" xmlns="" val="41235700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82562"/>
          </a:xfrm>
        </p:spPr>
        <p:txBody>
          <a:bodyPr>
            <a:normAutofit fontScale="90000"/>
          </a:bodyPr>
          <a:lstStyle/>
          <a:p>
            <a:r>
              <a:rPr lang="en-US" dirty="0" smtClean="0"/>
              <a:t> </a:t>
            </a:r>
            <a:endParaRPr lang="en-US" dirty="0"/>
          </a:p>
        </p:txBody>
      </p:sp>
      <p:sp>
        <p:nvSpPr>
          <p:cNvPr id="3" name="Content Placeholder 2"/>
          <p:cNvSpPr>
            <a:spLocks noGrp="1"/>
          </p:cNvSpPr>
          <p:nvPr>
            <p:ph sz="quarter" idx="1"/>
          </p:nvPr>
        </p:nvSpPr>
        <p:spPr>
          <a:xfrm>
            <a:off x="457200" y="685800"/>
            <a:ext cx="7467600" cy="5788152"/>
          </a:xfrm>
        </p:spPr>
        <p:txBody>
          <a:bodyPr/>
          <a:lstStyle/>
          <a:p>
            <a:r>
              <a:rPr lang="en-US" dirty="0" smtClean="0"/>
              <a:t> </a:t>
            </a:r>
            <a:endParaRPr lang="en-US" dirty="0"/>
          </a:p>
        </p:txBody>
      </p:sp>
      <p:pic>
        <p:nvPicPr>
          <p:cNvPr id="4" name="Picture 3"/>
          <p:cNvPicPr/>
          <p:nvPr/>
        </p:nvPicPr>
        <p:blipFill>
          <a:blip r:embed="rId2"/>
          <a:stretch>
            <a:fillRect/>
          </a:stretch>
        </p:blipFill>
        <p:spPr>
          <a:xfrm>
            <a:off x="457200" y="304800"/>
            <a:ext cx="8382000" cy="6553200"/>
          </a:xfrm>
          <a:prstGeom prst="rect">
            <a:avLst/>
          </a:prstGeom>
        </p:spPr>
      </p:pic>
      <p:sp>
        <p:nvSpPr>
          <p:cNvPr id="5" name="Rectangle 4"/>
          <p:cNvSpPr/>
          <p:nvPr/>
        </p:nvSpPr>
        <p:spPr>
          <a:xfrm>
            <a:off x="457200" y="304800"/>
            <a:ext cx="83820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p:nvSpPr>
        <p:spPr>
          <a:xfrm>
            <a:off x="457200" y="6477000"/>
            <a:ext cx="8458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37858928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User-Interface for searching a lecture</a:t>
            </a:r>
            <a:endParaRPr lang="en-US" dirty="0"/>
          </a:p>
        </p:txBody>
      </p:sp>
      <p:pic>
        <p:nvPicPr>
          <p:cNvPr id="4" name="Content Placeholder 3"/>
          <p:cNvPicPr>
            <a:picLocks noGrp="1"/>
          </p:cNvPicPr>
          <p:nvPr>
            <p:ph sz="quarter" idx="1"/>
          </p:nvPr>
        </p:nvPicPr>
        <p:blipFill>
          <a:blip r:embed="rId2"/>
          <a:stretch>
            <a:fillRect/>
          </a:stretch>
        </p:blipFill>
        <p:spPr>
          <a:xfrm>
            <a:off x="457200" y="381001"/>
            <a:ext cx="7467600" cy="5755250"/>
          </a:xfrm>
          <a:prstGeom prst="rect">
            <a:avLst/>
          </a:prstGeom>
        </p:spPr>
      </p:pic>
      <p:sp>
        <p:nvSpPr>
          <p:cNvPr id="5" name="Rectangle 4"/>
          <p:cNvSpPr/>
          <p:nvPr/>
        </p:nvSpPr>
        <p:spPr>
          <a:xfrm>
            <a:off x="457200" y="5791200"/>
            <a:ext cx="7467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p:nvSpPr>
        <p:spPr>
          <a:xfrm>
            <a:off x="457200" y="381000"/>
            <a:ext cx="74676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17402066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
          </p:nvPr>
        </p:nvSpPr>
        <p:spPr>
          <a:xfrm>
            <a:off x="457200" y="381000"/>
            <a:ext cx="7467600" cy="6092952"/>
          </a:xfrm>
        </p:spPr>
        <p:txBody>
          <a:bodyPr/>
          <a:lstStyle/>
          <a:p>
            <a:pPr>
              <a:buNone/>
            </a:pPr>
            <a:r>
              <a:rPr lang="en-US" dirty="0" smtClean="0"/>
              <a:t> </a:t>
            </a:r>
            <a:endParaRPr 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49" name="Object 1"/>
          <p:cNvGraphicFramePr>
            <a:graphicFrameLocks noChangeAspect="1"/>
          </p:cNvGraphicFramePr>
          <p:nvPr/>
        </p:nvGraphicFramePr>
        <p:xfrm>
          <a:off x="381000" y="228600"/>
          <a:ext cx="8534400" cy="6348105"/>
        </p:xfrm>
        <a:graphic>
          <a:graphicData uri="http://schemas.openxmlformats.org/presentationml/2006/ole">
            <p:oleObj spid="_x0000_s49154" r:id="rId3" imgW="5622059" imgH="7026641" progId="">
              <p:embed/>
            </p:oleObj>
          </a:graphicData>
        </a:graphic>
      </p:graphicFrame>
    </p:spTree>
    <p:extLst>
      <p:ext uri="{BB962C8B-B14F-4D97-AF65-F5344CB8AC3E}">
        <p14:creationId xmlns:p14="http://schemas.microsoft.com/office/powerpoint/2010/main" xmlns="" val="41235700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r>
              <a:rPr lang="en-US" b="1" u="sng" dirty="0" smtClean="0">
                <a:effectLst>
                  <a:outerShdw blurRad="38100" dist="38100" dir="2700000" algn="tl">
                    <a:srgbClr val="000000">
                      <a:alpha val="43137"/>
                    </a:srgbClr>
                  </a:outerShdw>
                </a:effectLst>
              </a:rPr>
              <a:t>Future  Enhancement</a:t>
            </a:r>
            <a:endParaRPr lang="en-US" b="1" u="sng"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57200" y="1752600"/>
            <a:ext cx="7467600" cy="4721352"/>
          </a:xfrm>
        </p:spPr>
        <p:txBody>
          <a:bodyPr/>
          <a:lstStyle/>
          <a:p>
            <a:pPr>
              <a:buFont typeface="Wingdings" pitchFamily="2" charset="2"/>
              <a:buChar char="§"/>
            </a:pPr>
            <a:r>
              <a:rPr lang="en-US" b="1" dirty="0" smtClean="0"/>
              <a:t>Creation of new </a:t>
            </a:r>
            <a:r>
              <a:rPr lang="en-US" b="1" dirty="0" err="1" smtClean="0"/>
              <a:t>emmos</a:t>
            </a:r>
            <a:r>
              <a:rPr lang="en-US" dirty="0" smtClean="0"/>
              <a:t>:-</a:t>
            </a:r>
          </a:p>
          <a:p>
            <a:pPr lvl="1"/>
            <a:r>
              <a:rPr lang="en-US" dirty="0" smtClean="0"/>
              <a:t>Associating   two or more  </a:t>
            </a:r>
            <a:r>
              <a:rPr lang="en-US" dirty="0" err="1" smtClean="0"/>
              <a:t>emmos</a:t>
            </a:r>
            <a:r>
              <a:rPr lang="en-US" dirty="0" smtClean="0"/>
              <a:t> to  create a new </a:t>
            </a:r>
            <a:r>
              <a:rPr lang="en-US" dirty="0" err="1" smtClean="0"/>
              <a:t>emmo</a:t>
            </a:r>
            <a:r>
              <a:rPr lang="en-US" dirty="0" smtClean="0"/>
              <a:t>.</a:t>
            </a:r>
          </a:p>
          <a:p>
            <a:pPr lvl="1"/>
            <a:endParaRPr lang="en-US" dirty="0" smtClean="0"/>
          </a:p>
          <a:p>
            <a:pPr lvl="1"/>
            <a:r>
              <a:rPr lang="en-US" dirty="0" smtClean="0"/>
              <a:t>The new </a:t>
            </a:r>
            <a:r>
              <a:rPr lang="en-US" dirty="0" err="1" smtClean="0"/>
              <a:t>emmo</a:t>
            </a:r>
            <a:r>
              <a:rPr lang="en-US" dirty="0" smtClean="0"/>
              <a:t>  will  be comprised with  properties  of  all  the  constituting  </a:t>
            </a:r>
            <a:r>
              <a:rPr lang="en-US" dirty="0" err="1" smtClean="0"/>
              <a:t>emmos</a:t>
            </a:r>
            <a:r>
              <a:rPr lang="en-US" dirty="0" smtClean="0"/>
              <a:t>.</a:t>
            </a:r>
          </a:p>
          <a:p>
            <a:pPr lvl="1"/>
            <a:endParaRPr lang="en-US" dirty="0" smtClean="0"/>
          </a:p>
          <a:p>
            <a:pPr lvl="2">
              <a:buNone/>
            </a:pPr>
            <a:endParaRPr lang="en-US" dirty="0" smtClean="0"/>
          </a:p>
        </p:txBody>
      </p:sp>
    </p:spTree>
    <p:extLst>
      <p:ext uri="{BB962C8B-B14F-4D97-AF65-F5344CB8AC3E}">
        <p14:creationId xmlns:p14="http://schemas.microsoft.com/office/powerpoint/2010/main" xmlns="" val="41235700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52400" y="1828800"/>
            <a:ext cx="8991600" cy="5029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62050" y="3276600"/>
            <a:ext cx="2947950" cy="1981199"/>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8"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34000" y="3124200"/>
            <a:ext cx="2133600" cy="2362200"/>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Diamond 3"/>
          <p:cNvSpPr/>
          <p:nvPr/>
        </p:nvSpPr>
        <p:spPr>
          <a:xfrm>
            <a:off x="3276600" y="5715000"/>
            <a:ext cx="22098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Association</a:t>
            </a:r>
            <a:endParaRPr lang="en-US" dirty="0"/>
          </a:p>
        </p:txBody>
      </p:sp>
      <p:cxnSp>
        <p:nvCxnSpPr>
          <p:cNvPr id="8" name="Straight Arrow Connector 7"/>
          <p:cNvCxnSpPr/>
          <p:nvPr/>
        </p:nvCxnSpPr>
        <p:spPr>
          <a:xfrm flipH="1">
            <a:off x="4381500" y="5257799"/>
            <a:ext cx="952500" cy="457201"/>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p:nvPr/>
        </p:nvCxnSpPr>
        <p:spPr>
          <a:xfrm>
            <a:off x="3429000" y="5029200"/>
            <a:ext cx="952500" cy="6858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1" name="Rectangle 10"/>
          <p:cNvSpPr/>
          <p:nvPr/>
        </p:nvSpPr>
        <p:spPr>
          <a:xfrm>
            <a:off x="3124200" y="1981200"/>
            <a:ext cx="2514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Emmo4</a:t>
            </a:r>
          </a:p>
        </p:txBody>
      </p:sp>
      <p:sp>
        <p:nvSpPr>
          <p:cNvPr id="9" name="Oval 8"/>
          <p:cNvSpPr/>
          <p:nvPr/>
        </p:nvSpPr>
        <p:spPr>
          <a:xfrm>
            <a:off x="0" y="457200"/>
            <a:ext cx="2286000" cy="762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EMMO1</a:t>
            </a:r>
            <a:endParaRPr lang="en-US" dirty="0">
              <a:solidFill>
                <a:schemeClr val="tx1"/>
              </a:solidFill>
            </a:endParaRPr>
          </a:p>
        </p:txBody>
      </p:sp>
      <p:sp>
        <p:nvSpPr>
          <p:cNvPr id="12" name="Oval 11"/>
          <p:cNvSpPr/>
          <p:nvPr/>
        </p:nvSpPr>
        <p:spPr>
          <a:xfrm>
            <a:off x="2667000" y="457200"/>
            <a:ext cx="2438400" cy="838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r>
              <a:rPr lang="en-US" dirty="0" smtClean="0">
                <a:solidFill>
                  <a:schemeClr val="tx1"/>
                </a:solidFill>
              </a:rPr>
              <a:t>EMMO2</a:t>
            </a:r>
            <a:endParaRPr lang="en-US" dirty="0"/>
          </a:p>
        </p:txBody>
      </p:sp>
      <p:sp>
        <p:nvSpPr>
          <p:cNvPr id="13" name="Oval 12"/>
          <p:cNvSpPr/>
          <p:nvPr/>
        </p:nvSpPr>
        <p:spPr>
          <a:xfrm>
            <a:off x="5638800" y="457200"/>
            <a:ext cx="2667000" cy="990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EMMO3</a:t>
            </a:r>
            <a:endParaRPr lang="en-US" dirty="0">
              <a:solidFill>
                <a:schemeClr val="tx1"/>
              </a:solidFill>
            </a:endParaRPr>
          </a:p>
        </p:txBody>
      </p:sp>
      <p:sp>
        <p:nvSpPr>
          <p:cNvPr id="14" name="TextBox 13"/>
          <p:cNvSpPr txBox="1"/>
          <p:nvPr/>
        </p:nvSpPr>
        <p:spPr>
          <a:xfrm>
            <a:off x="1447800" y="2895600"/>
            <a:ext cx="1295400" cy="369332"/>
          </a:xfrm>
          <a:prstGeom prst="rect">
            <a:avLst/>
          </a:prstGeom>
          <a:noFill/>
        </p:spPr>
        <p:txBody>
          <a:bodyPr wrap="square" rtlCol="0">
            <a:spAutoFit/>
          </a:bodyPr>
          <a:lstStyle/>
          <a:p>
            <a:r>
              <a:rPr lang="en-US" dirty="0" smtClean="0"/>
              <a:t>EMMO1</a:t>
            </a:r>
            <a:endParaRPr lang="en-US" dirty="0"/>
          </a:p>
        </p:txBody>
      </p:sp>
      <p:sp>
        <p:nvSpPr>
          <p:cNvPr id="16" name="TextBox 15"/>
          <p:cNvSpPr txBox="1"/>
          <p:nvPr/>
        </p:nvSpPr>
        <p:spPr>
          <a:xfrm>
            <a:off x="5791200" y="2743201"/>
            <a:ext cx="1524000" cy="369332"/>
          </a:xfrm>
          <a:prstGeom prst="rect">
            <a:avLst/>
          </a:prstGeom>
          <a:noFill/>
        </p:spPr>
        <p:txBody>
          <a:bodyPr wrap="square" rtlCol="0">
            <a:spAutoFit/>
          </a:bodyPr>
          <a:lstStyle/>
          <a:p>
            <a:r>
              <a:rPr lang="en-US" dirty="0" smtClean="0"/>
              <a:t>EMMO2</a:t>
            </a:r>
            <a:endParaRPr lang="en-US" dirty="0"/>
          </a:p>
        </p:txBody>
      </p:sp>
    </p:spTree>
    <p:extLst>
      <p:ext uri="{BB962C8B-B14F-4D97-AF65-F5344CB8AC3E}">
        <p14:creationId xmlns:p14="http://schemas.microsoft.com/office/powerpoint/2010/main" xmlns="" val="123276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7"/>
                                        </p:tgtEl>
                                        <p:attrNameLst>
                                          <p:attrName>style.visibility</p:attrName>
                                        </p:attrNameLst>
                                      </p:cBhvr>
                                      <p:to>
                                        <p:strVal val="visible"/>
                                      </p:to>
                                    </p:set>
                                    <p:anim calcmode="lin" valueType="num">
                                      <p:cBhvr additive="base">
                                        <p:cTn id="13" dur="500" fill="hold"/>
                                        <p:tgtEl>
                                          <p:spTgt spid="3077"/>
                                        </p:tgtEl>
                                        <p:attrNameLst>
                                          <p:attrName>ppt_x</p:attrName>
                                        </p:attrNameLst>
                                      </p:cBhvr>
                                      <p:tavLst>
                                        <p:tav tm="0">
                                          <p:val>
                                            <p:strVal val="#ppt_x"/>
                                          </p:val>
                                        </p:tav>
                                        <p:tav tm="100000">
                                          <p:val>
                                            <p:strVal val="#ppt_x"/>
                                          </p:val>
                                        </p:tav>
                                      </p:tavLst>
                                    </p:anim>
                                    <p:anim calcmode="lin" valueType="num">
                                      <p:cBhvr additive="base">
                                        <p:cTn id="14" dur="500" fill="hold"/>
                                        <p:tgtEl>
                                          <p:spTgt spid="30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8"/>
                                        </p:tgtEl>
                                        <p:attrNameLst>
                                          <p:attrName>style.visibility</p:attrName>
                                        </p:attrNameLst>
                                      </p:cBhvr>
                                      <p:to>
                                        <p:strVal val="visible"/>
                                      </p:to>
                                    </p:set>
                                    <p:anim calcmode="lin" valueType="num">
                                      <p:cBhvr additive="base">
                                        <p:cTn id="19" dur="500" fill="hold"/>
                                        <p:tgtEl>
                                          <p:spTgt spid="3078"/>
                                        </p:tgtEl>
                                        <p:attrNameLst>
                                          <p:attrName>ppt_x</p:attrName>
                                        </p:attrNameLst>
                                      </p:cBhvr>
                                      <p:tavLst>
                                        <p:tav tm="0">
                                          <p:val>
                                            <p:strVal val="#ppt_x"/>
                                          </p:val>
                                        </p:tav>
                                        <p:tav tm="100000">
                                          <p:val>
                                            <p:strVal val="#ppt_x"/>
                                          </p:val>
                                        </p:tav>
                                      </p:tavLst>
                                    </p:anim>
                                    <p:anim calcmode="lin" valueType="num">
                                      <p:cBhvr additive="base">
                                        <p:cTn id="20"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58762"/>
          </a:xfrm>
        </p:spPr>
        <p:txBody>
          <a:bodyPr>
            <a:normAutofit fontScale="90000"/>
          </a:bodyPr>
          <a:lstStyle/>
          <a:p>
            <a:r>
              <a:rPr lang="en-US" dirty="0" smtClean="0"/>
              <a:t> </a:t>
            </a:r>
            <a:endParaRPr lang="en-US" dirty="0"/>
          </a:p>
        </p:txBody>
      </p:sp>
      <p:sp>
        <p:nvSpPr>
          <p:cNvPr id="3" name="Content Placeholder 2"/>
          <p:cNvSpPr>
            <a:spLocks noGrp="1"/>
          </p:cNvSpPr>
          <p:nvPr>
            <p:ph sz="quarter" idx="1"/>
          </p:nvPr>
        </p:nvSpPr>
        <p:spPr>
          <a:xfrm>
            <a:off x="457200" y="762000"/>
            <a:ext cx="7467600" cy="5711952"/>
          </a:xfrm>
        </p:spPr>
        <p:txBody>
          <a:bodyPr>
            <a:normAutofit/>
          </a:bodyPr>
          <a:lstStyle/>
          <a:p>
            <a:r>
              <a:rPr lang="en-US" u="sng" dirty="0" smtClean="0"/>
              <a:t> </a:t>
            </a:r>
            <a:r>
              <a:rPr lang="en-US" b="1" u="sng" dirty="0" smtClean="0"/>
              <a:t>Versioning  of  </a:t>
            </a:r>
            <a:r>
              <a:rPr lang="en-US" b="1" u="sng" dirty="0" err="1" smtClean="0"/>
              <a:t>emmos</a:t>
            </a:r>
            <a:r>
              <a:rPr lang="en-US" b="1" u="sng" dirty="0" smtClean="0"/>
              <a:t> :-</a:t>
            </a:r>
          </a:p>
          <a:p>
            <a:pPr>
              <a:buNone/>
            </a:pPr>
            <a:endParaRPr lang="en-US" dirty="0" smtClean="0"/>
          </a:p>
          <a:p>
            <a:pPr lvl="1">
              <a:buFont typeface="Arial" pitchFamily="34" charset="0"/>
              <a:buChar char="•"/>
            </a:pPr>
            <a:r>
              <a:rPr lang="en-US" dirty="0" smtClean="0"/>
              <a:t> Different  versions  of  </a:t>
            </a:r>
            <a:r>
              <a:rPr lang="en-US" dirty="0" err="1" smtClean="0"/>
              <a:t>emmos</a:t>
            </a:r>
            <a:r>
              <a:rPr lang="en-US" dirty="0" smtClean="0"/>
              <a:t>  can  be   generated.</a:t>
            </a:r>
          </a:p>
          <a:p>
            <a:pPr lvl="1">
              <a:buFont typeface="Arial" pitchFamily="34" charset="0"/>
              <a:buChar char="•"/>
            </a:pPr>
            <a:endParaRPr lang="en-US" dirty="0" smtClean="0"/>
          </a:p>
          <a:p>
            <a:pPr lvl="1">
              <a:buFont typeface="Arial" pitchFamily="34" charset="0"/>
              <a:buChar char="•"/>
            </a:pPr>
            <a:r>
              <a:rPr lang="en-US" dirty="0" smtClean="0"/>
              <a:t> By  adding/ deleting  any additional  attributes or logical media  parts,  new  versions  of </a:t>
            </a:r>
            <a:r>
              <a:rPr lang="en-US" dirty="0" err="1" smtClean="0"/>
              <a:t>emmos</a:t>
            </a:r>
            <a:r>
              <a:rPr lang="en-US" dirty="0" smtClean="0"/>
              <a:t>  can  be generated.</a:t>
            </a:r>
          </a:p>
          <a:p>
            <a:pPr lvl="1">
              <a:buFont typeface="Arial" pitchFamily="34" charset="0"/>
              <a:buChar char="•"/>
            </a:pPr>
            <a:endParaRPr lang="en-US" dirty="0" smtClean="0"/>
          </a:p>
          <a:p>
            <a:pPr lvl="1">
              <a:buNone/>
            </a:pPr>
            <a:endParaRPr lang="en-US" dirty="0" smtClean="0"/>
          </a:p>
          <a:p>
            <a:pPr lvl="1">
              <a:buFont typeface="Arial" pitchFamily="34" charset="0"/>
              <a:buChar char="•"/>
            </a:pPr>
            <a:endParaRPr lang="en-US" dirty="0" smtClean="0"/>
          </a:p>
          <a:p>
            <a:pPr>
              <a:buNone/>
            </a:pPr>
            <a:endParaRPr lang="en-US" dirty="0" smtClean="0"/>
          </a:p>
          <a:p>
            <a:pPr>
              <a:buNone/>
            </a:pPr>
            <a:r>
              <a:rPr lang="en-US" dirty="0" smtClean="0"/>
              <a:t>       </a:t>
            </a:r>
          </a:p>
          <a:p>
            <a:pPr>
              <a:buNone/>
            </a:pPr>
            <a:r>
              <a:rPr lang="en-US" dirty="0" smtClean="0"/>
              <a:t>          </a:t>
            </a:r>
          </a:p>
          <a:p>
            <a:pPr>
              <a:buNone/>
            </a:pPr>
            <a:r>
              <a:rPr lang="en-US" dirty="0" smtClean="0"/>
              <a:t>      </a:t>
            </a:r>
            <a:endParaRPr lang="en-US" dirty="0"/>
          </a:p>
        </p:txBody>
      </p:sp>
    </p:spTree>
    <p:extLst>
      <p:ext uri="{BB962C8B-B14F-4D97-AF65-F5344CB8AC3E}">
        <p14:creationId xmlns:p14="http://schemas.microsoft.com/office/powerpoint/2010/main" xmlns="" val="41235700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6362"/>
          </a:xfrm>
        </p:spPr>
        <p:txBody>
          <a:bodyPr>
            <a:normAutofit fontScale="90000"/>
          </a:bodyPr>
          <a:lstStyle/>
          <a:p>
            <a:r>
              <a:rPr lang="en-US" dirty="0" smtClean="0"/>
              <a:t>    </a:t>
            </a:r>
            <a:endParaRPr lang="en-US" dirty="0"/>
          </a:p>
        </p:txBody>
      </p:sp>
      <p:sp>
        <p:nvSpPr>
          <p:cNvPr id="3" name="Content Placeholder 2"/>
          <p:cNvSpPr>
            <a:spLocks noGrp="1"/>
          </p:cNvSpPr>
          <p:nvPr>
            <p:ph sz="quarter" idx="1"/>
          </p:nvPr>
        </p:nvSpPr>
        <p:spPr>
          <a:xfrm>
            <a:off x="457200" y="304800"/>
            <a:ext cx="7467600" cy="6169152"/>
          </a:xfrm>
        </p:spPr>
        <p:txBody>
          <a:bodyPr/>
          <a:lstStyle/>
          <a:p>
            <a:r>
              <a:rPr lang="en-US" dirty="0" smtClean="0"/>
              <a:t> </a:t>
            </a:r>
            <a:endParaRPr lang="en-US" dirty="0"/>
          </a:p>
        </p:txBody>
      </p:sp>
      <p:sp>
        <p:nvSpPr>
          <p:cNvPr id="4" name="Oval 3"/>
          <p:cNvSpPr/>
          <p:nvPr/>
        </p:nvSpPr>
        <p:spPr>
          <a:xfrm>
            <a:off x="304800" y="990600"/>
            <a:ext cx="3276600" cy="411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33400" y="1981200"/>
            <a:ext cx="1371600" cy="838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EMMO 1</a:t>
            </a:r>
            <a:endParaRPr lang="en-US" dirty="0">
              <a:solidFill>
                <a:schemeClr val="tx1"/>
              </a:solidFill>
            </a:endParaRPr>
          </a:p>
        </p:txBody>
      </p:sp>
      <p:sp>
        <p:nvSpPr>
          <p:cNvPr id="6" name="Oval 5"/>
          <p:cNvSpPr/>
          <p:nvPr/>
        </p:nvSpPr>
        <p:spPr>
          <a:xfrm>
            <a:off x="609600" y="3505200"/>
            <a:ext cx="1371600" cy="762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EMMO 2</a:t>
            </a:r>
            <a:endParaRPr lang="en-US" dirty="0">
              <a:solidFill>
                <a:schemeClr val="tx1"/>
              </a:solidFill>
            </a:endParaRPr>
          </a:p>
        </p:txBody>
      </p:sp>
      <p:sp>
        <p:nvSpPr>
          <p:cNvPr id="8" name="Oval 7"/>
          <p:cNvSpPr/>
          <p:nvPr/>
        </p:nvSpPr>
        <p:spPr>
          <a:xfrm>
            <a:off x="4114800" y="1066800"/>
            <a:ext cx="4648200" cy="5181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9" name="Oval 8"/>
          <p:cNvSpPr/>
          <p:nvPr/>
        </p:nvSpPr>
        <p:spPr>
          <a:xfrm>
            <a:off x="4495800" y="2286000"/>
            <a:ext cx="1752600" cy="1219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EMMO 3</a:t>
            </a:r>
            <a:endParaRPr lang="en-US" dirty="0">
              <a:solidFill>
                <a:schemeClr val="tx1"/>
              </a:solidFill>
            </a:endParaRPr>
          </a:p>
        </p:txBody>
      </p:sp>
      <p:sp>
        <p:nvSpPr>
          <p:cNvPr id="10" name="Oval 9"/>
          <p:cNvSpPr/>
          <p:nvPr/>
        </p:nvSpPr>
        <p:spPr>
          <a:xfrm>
            <a:off x="4800600" y="4495800"/>
            <a:ext cx="16002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EMMO 4</a:t>
            </a:r>
            <a:endParaRPr lang="en-US" dirty="0">
              <a:solidFill>
                <a:schemeClr val="tx1"/>
              </a:solidFill>
            </a:endParaRPr>
          </a:p>
        </p:txBody>
      </p:sp>
      <p:sp>
        <p:nvSpPr>
          <p:cNvPr id="21" name="TextBox 20"/>
          <p:cNvSpPr txBox="1"/>
          <p:nvPr/>
        </p:nvSpPr>
        <p:spPr>
          <a:xfrm>
            <a:off x="5562600" y="1295400"/>
            <a:ext cx="2133600" cy="646331"/>
          </a:xfrm>
          <a:prstGeom prst="rect">
            <a:avLst/>
          </a:prstGeom>
          <a:noFill/>
        </p:spPr>
        <p:txBody>
          <a:bodyPr wrap="square" rtlCol="0">
            <a:spAutoFit/>
          </a:bodyPr>
          <a:lstStyle/>
          <a:p>
            <a:r>
              <a:rPr lang="en-US" b="1" dirty="0" smtClean="0"/>
              <a:t>EMMO 5 </a:t>
            </a:r>
          </a:p>
          <a:p>
            <a:r>
              <a:rPr lang="en-US" b="1" dirty="0" smtClean="0"/>
              <a:t>  (New version</a:t>
            </a:r>
            <a:r>
              <a:rPr lang="en-US" dirty="0" smtClean="0"/>
              <a:t>)</a:t>
            </a:r>
            <a:endParaRPr lang="en-US" dirty="0"/>
          </a:p>
        </p:txBody>
      </p:sp>
      <p:sp>
        <p:nvSpPr>
          <p:cNvPr id="22" name="TextBox 21"/>
          <p:cNvSpPr txBox="1"/>
          <p:nvPr/>
        </p:nvSpPr>
        <p:spPr>
          <a:xfrm>
            <a:off x="1143000" y="1219200"/>
            <a:ext cx="1828800" cy="646331"/>
          </a:xfrm>
          <a:prstGeom prst="rect">
            <a:avLst/>
          </a:prstGeom>
          <a:noFill/>
        </p:spPr>
        <p:txBody>
          <a:bodyPr wrap="square" rtlCol="0">
            <a:spAutoFit/>
          </a:bodyPr>
          <a:lstStyle/>
          <a:p>
            <a:r>
              <a:rPr lang="en-US" b="1" dirty="0" smtClean="0"/>
              <a:t>EMMO 3</a:t>
            </a:r>
          </a:p>
          <a:p>
            <a:r>
              <a:rPr lang="en-US" b="1" dirty="0" smtClean="0"/>
              <a:t>(</a:t>
            </a:r>
            <a:r>
              <a:rPr lang="en-US" b="1" dirty="0" err="1" smtClean="0"/>
              <a:t>Oldversion</a:t>
            </a:r>
            <a:r>
              <a:rPr lang="en-US" dirty="0" smtClean="0"/>
              <a:t>) </a:t>
            </a:r>
            <a:endParaRPr lang="en-US" dirty="0"/>
          </a:p>
        </p:txBody>
      </p:sp>
      <p:sp>
        <p:nvSpPr>
          <p:cNvPr id="18" name="Diamond 17"/>
          <p:cNvSpPr/>
          <p:nvPr/>
        </p:nvSpPr>
        <p:spPr>
          <a:xfrm>
            <a:off x="1981200" y="2895600"/>
            <a:ext cx="1524000" cy="3810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Associa</a:t>
            </a:r>
            <a:r>
              <a:rPr lang="en-US" sz="1200" dirty="0" smtClean="0">
                <a:solidFill>
                  <a:schemeClr val="tx1"/>
                </a:solidFill>
              </a:rPr>
              <a:t>--</a:t>
            </a:r>
            <a:r>
              <a:rPr lang="en-US" sz="1200" dirty="0" err="1" smtClean="0">
                <a:solidFill>
                  <a:schemeClr val="tx1"/>
                </a:solidFill>
              </a:rPr>
              <a:t>tion</a:t>
            </a:r>
            <a:endParaRPr lang="en-US" sz="1200" dirty="0">
              <a:solidFill>
                <a:schemeClr val="tx1"/>
              </a:solidFill>
            </a:endParaRPr>
          </a:p>
        </p:txBody>
      </p:sp>
      <p:cxnSp>
        <p:nvCxnSpPr>
          <p:cNvPr id="23" name="Straight Arrow Connector 22"/>
          <p:cNvCxnSpPr>
            <a:endCxn id="18" idx="0"/>
          </p:cNvCxnSpPr>
          <p:nvPr/>
        </p:nvCxnSpPr>
        <p:spPr>
          <a:xfrm>
            <a:off x="1828800" y="2514600"/>
            <a:ext cx="914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6"/>
            <a:endCxn id="18" idx="2"/>
          </p:cNvCxnSpPr>
          <p:nvPr/>
        </p:nvCxnSpPr>
        <p:spPr>
          <a:xfrm flipV="1">
            <a:off x="1981200" y="3276600"/>
            <a:ext cx="762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6248400" y="3505200"/>
            <a:ext cx="2209800" cy="8382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Association</a:t>
            </a:r>
            <a:endParaRPr lang="en-US" sz="1200" dirty="0">
              <a:solidFill>
                <a:schemeClr val="tx1"/>
              </a:solidFill>
            </a:endParaRPr>
          </a:p>
        </p:txBody>
      </p:sp>
      <p:cxnSp>
        <p:nvCxnSpPr>
          <p:cNvPr id="28" name="Straight Arrow Connector 27"/>
          <p:cNvCxnSpPr>
            <a:endCxn id="26" idx="0"/>
          </p:cNvCxnSpPr>
          <p:nvPr/>
        </p:nvCxnSpPr>
        <p:spPr>
          <a:xfrm>
            <a:off x="6248400" y="2971800"/>
            <a:ext cx="11049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6"/>
            <a:endCxn id="26" idx="2"/>
          </p:cNvCxnSpPr>
          <p:nvPr/>
        </p:nvCxnSpPr>
        <p:spPr>
          <a:xfrm flipV="1">
            <a:off x="6400800" y="4343400"/>
            <a:ext cx="9525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235700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ppt_x"/>
                                          </p:val>
                                        </p:tav>
                                        <p:tav tm="100000">
                                          <p:val>
                                            <p:strVal val="#ppt_x"/>
                                          </p:val>
                                        </p:tav>
                                      </p:tavLst>
                                    </p:anim>
                                    <p:anim calcmode="lin" valueType="num">
                                      <p:cBhvr additive="base">
                                        <p:cTn id="2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1" grpId="0"/>
      <p:bldP spid="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  </a:t>
            </a:r>
            <a:endParaRPr lang="en-US" dirty="0"/>
          </a:p>
        </p:txBody>
      </p:sp>
      <p:sp>
        <p:nvSpPr>
          <p:cNvPr id="3" name="Content Placeholder 2"/>
          <p:cNvSpPr>
            <a:spLocks noGrp="1"/>
          </p:cNvSpPr>
          <p:nvPr>
            <p:ph sz="quarter" idx="1"/>
          </p:nvPr>
        </p:nvSpPr>
        <p:spPr>
          <a:xfrm>
            <a:off x="457200" y="533400"/>
            <a:ext cx="7467600" cy="5940552"/>
          </a:xfrm>
        </p:spPr>
        <p:txBody>
          <a:bodyPr/>
          <a:lstStyle/>
          <a:p>
            <a:pPr>
              <a:buNone/>
            </a:pPr>
            <a:endParaRPr lang="en-US" dirty="0" smtClean="0"/>
          </a:p>
          <a:p>
            <a:pPr>
              <a:buNone/>
            </a:pPr>
            <a:r>
              <a:rPr lang="en-US" b="1" u="sng" dirty="0" smtClean="0"/>
              <a:t>Caching:-</a:t>
            </a:r>
          </a:p>
          <a:p>
            <a:pPr>
              <a:buNone/>
            </a:pPr>
            <a:endParaRPr lang="en-US" dirty="0" smtClean="0"/>
          </a:p>
          <a:p>
            <a:pPr>
              <a:buFont typeface="Wingdings" pitchFamily="2" charset="2"/>
              <a:buChar char="q"/>
            </a:pPr>
            <a:r>
              <a:rPr lang="en-US" dirty="0" smtClean="0"/>
              <a:t>   While displaying result on web,   the selected id from </a:t>
            </a:r>
            <a:r>
              <a:rPr lang="en-US" dirty="0" err="1" smtClean="0"/>
              <a:t>json</a:t>
            </a:r>
            <a:r>
              <a:rPr lang="en-US" dirty="0" smtClean="0"/>
              <a:t> file will be </a:t>
            </a:r>
            <a:r>
              <a:rPr lang="en-US" dirty="0" err="1" smtClean="0"/>
              <a:t>choosen</a:t>
            </a:r>
            <a:r>
              <a:rPr lang="en-US" dirty="0" smtClean="0"/>
              <a:t>. The id is searched in stored XMLs on server.</a:t>
            </a:r>
          </a:p>
          <a:p>
            <a:pPr>
              <a:buNone/>
            </a:pPr>
            <a:endParaRPr lang="en-US" dirty="0" smtClean="0"/>
          </a:p>
          <a:p>
            <a:pPr>
              <a:buFont typeface="Wingdings" pitchFamily="2" charset="2"/>
              <a:buChar char="q"/>
            </a:pPr>
            <a:r>
              <a:rPr lang="en-US" dirty="0" smtClean="0"/>
              <a:t>    If found, the already created XML will be displayed on web.</a:t>
            </a:r>
          </a:p>
          <a:p>
            <a:pPr>
              <a:buNone/>
            </a:pPr>
            <a:r>
              <a:rPr lang="en-US" dirty="0" smtClean="0"/>
              <a:t>   Otherwise,  the  id will be sent back to fetch new </a:t>
            </a:r>
            <a:r>
              <a:rPr lang="en-US" dirty="0" err="1" smtClean="0"/>
              <a:t>emmo</a:t>
            </a:r>
            <a:r>
              <a:rPr lang="en-US" dirty="0" smtClean="0"/>
              <a:t> corresponding to the fetched id.</a:t>
            </a:r>
          </a:p>
          <a:p>
            <a:pPr>
              <a:buNone/>
            </a:pPr>
            <a:endParaRPr lang="en-US" dirty="0"/>
          </a:p>
        </p:txBody>
      </p:sp>
    </p:spTree>
    <p:extLst>
      <p:ext uri="{BB962C8B-B14F-4D97-AF65-F5344CB8AC3E}">
        <p14:creationId xmlns:p14="http://schemas.microsoft.com/office/powerpoint/2010/main" xmlns="" val="4123570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800" dirty="0" smtClean="0"/>
              <a:t>What is Multimedia?</a:t>
            </a:r>
          </a:p>
          <a:p>
            <a:pPr marL="822960" lvl="1" indent="-457200">
              <a:buClr>
                <a:schemeClr val="accent3">
                  <a:lumMod val="75000"/>
                </a:schemeClr>
              </a:buClr>
              <a:buSzPct val="90000"/>
              <a:buFont typeface="+mj-lt"/>
              <a:buAutoNum type="arabicPeriod"/>
            </a:pPr>
            <a:r>
              <a:rPr lang="en-US" sz="2400" dirty="0" smtClean="0"/>
              <a:t>Combination of one or more primary media files</a:t>
            </a:r>
          </a:p>
          <a:p>
            <a:pPr marL="822960" lvl="1" indent="-457200">
              <a:buClr>
                <a:schemeClr val="accent3">
                  <a:lumMod val="75000"/>
                </a:schemeClr>
              </a:buClr>
              <a:buSzPct val="90000"/>
              <a:buFont typeface="+mj-lt"/>
              <a:buAutoNum type="arabicPeriod"/>
            </a:pPr>
            <a:r>
              <a:rPr lang="en-US" sz="2400" dirty="0" smtClean="0"/>
              <a:t>Multimedia data falls into two categories:</a:t>
            </a:r>
          </a:p>
          <a:p>
            <a:pPr marL="1097280" lvl="2" indent="-457200">
              <a:buClr>
                <a:schemeClr val="accent3">
                  <a:lumMod val="75000"/>
                </a:schemeClr>
              </a:buClr>
              <a:buSzPct val="90000"/>
              <a:buFont typeface="Wingdings" pitchFamily="2" charset="2"/>
              <a:buChar char="q"/>
            </a:pPr>
            <a:r>
              <a:rPr lang="en-US" sz="2400" dirty="0" smtClean="0"/>
              <a:t>Static Media – time-independent , e.g. text, graphics, images</a:t>
            </a:r>
          </a:p>
          <a:p>
            <a:pPr marL="1097280" lvl="2" indent="-457200">
              <a:buClr>
                <a:schemeClr val="accent3">
                  <a:lumMod val="75000"/>
                </a:schemeClr>
              </a:buClr>
              <a:buSzPct val="90000"/>
              <a:buFont typeface="Wingdings" pitchFamily="2" charset="2"/>
              <a:buChar char="q"/>
            </a:pPr>
            <a:r>
              <a:rPr lang="en-US" sz="2400" dirty="0" smtClean="0"/>
              <a:t>Dynamic Media – time dependent, e.g. video , speech , animation, etc.</a:t>
            </a:r>
          </a:p>
          <a:p>
            <a:pPr marL="880110" lvl="1" indent="-514350">
              <a:buClr>
                <a:schemeClr val="accent3">
                  <a:lumMod val="75000"/>
                </a:schemeClr>
              </a:buClr>
              <a:buSzPct val="90000"/>
              <a:buFont typeface="+mj-lt"/>
              <a:buAutoNum type="arabicPeriod"/>
            </a:pPr>
            <a:r>
              <a:rPr lang="en-US" sz="2700" dirty="0"/>
              <a:t>	</a:t>
            </a:r>
            <a:r>
              <a:rPr lang="en-US" sz="2400" dirty="0" smtClean="0"/>
              <a:t>All primary media files are stored in binary strings of zeros and ones and are encoded according to file type.</a:t>
            </a:r>
            <a:endParaRPr lang="en-US" sz="2700" dirty="0" smtClean="0"/>
          </a:p>
          <a:p>
            <a:pPr marL="914400" lvl="3" indent="0">
              <a:buClr>
                <a:schemeClr val="accent3">
                  <a:lumMod val="75000"/>
                </a:schemeClr>
              </a:buClr>
              <a:buSzPct val="90000"/>
              <a:buNone/>
            </a:pPr>
            <a:endParaRPr lang="en-US" dirty="0"/>
          </a:p>
          <a:p>
            <a:pPr marL="1097280" lvl="2" indent="-457200">
              <a:buFont typeface="+mj-lt"/>
              <a:buAutoNum type="arabicPeriod"/>
            </a:pPr>
            <a:endParaRPr lang="en-US" dirty="0" smtClean="0"/>
          </a:p>
        </p:txBody>
      </p:sp>
      <p:sp>
        <p:nvSpPr>
          <p:cNvPr id="4" name="Title 3"/>
          <p:cNvSpPr>
            <a:spLocks noGrp="1"/>
          </p:cNvSpPr>
          <p:nvPr>
            <p:ph type="title"/>
          </p:nvPr>
        </p:nvSpPr>
        <p:spPr/>
        <p:txBody>
          <a:bodyPr/>
          <a:lstStyle/>
          <a:p>
            <a:endParaRPr lang="en-US"/>
          </a:p>
        </p:txBody>
      </p:sp>
    </p:spTree>
    <p:extLst>
      <p:ext uri="{BB962C8B-B14F-4D97-AF65-F5344CB8AC3E}">
        <p14:creationId xmlns="" xmlns:p14="http://schemas.microsoft.com/office/powerpoint/2010/main" val="7204138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References:-</a:t>
            </a:r>
            <a:endParaRPr lang="en-US" b="1" u="sng" dirty="0"/>
          </a:p>
        </p:txBody>
      </p:sp>
      <p:sp>
        <p:nvSpPr>
          <p:cNvPr id="3" name="Content Placeholder 2"/>
          <p:cNvSpPr>
            <a:spLocks noGrp="1"/>
          </p:cNvSpPr>
          <p:nvPr>
            <p:ph sz="quarter" idx="1"/>
          </p:nvPr>
        </p:nvSpPr>
        <p:spPr/>
        <p:txBody>
          <a:bodyPr/>
          <a:lstStyle/>
          <a:p>
            <a:pPr>
              <a:buNone/>
            </a:pPr>
            <a:endParaRPr lang="en-US" dirty="0" smtClean="0"/>
          </a:p>
          <a:p>
            <a:pPr>
              <a:buFont typeface="Wingdings" pitchFamily="2" charset="2"/>
              <a:buChar char="q"/>
            </a:pPr>
            <a:r>
              <a:rPr lang="en-US" dirty="0" smtClean="0"/>
              <a:t> </a:t>
            </a:r>
            <a:r>
              <a:rPr lang="en-US" dirty="0" err="1" smtClean="0"/>
              <a:t>phd_sonja_zillner</a:t>
            </a:r>
            <a:r>
              <a:rPr lang="en-US" dirty="0" smtClean="0"/>
              <a:t>, By-Sonja </a:t>
            </a:r>
            <a:r>
              <a:rPr lang="en-US" dirty="0" err="1" smtClean="0"/>
              <a:t>Zillner</a:t>
            </a:r>
            <a:endParaRPr lang="en-US" dirty="0" smtClean="0"/>
          </a:p>
          <a:p>
            <a:pPr>
              <a:buFont typeface="Wingdings" pitchFamily="2" charset="2"/>
              <a:buChar char="q"/>
            </a:pPr>
            <a:r>
              <a:rPr lang="en-US" dirty="0" smtClean="0"/>
              <a:t> 343_Zillner_S , By-</a:t>
            </a:r>
            <a:r>
              <a:rPr lang="de-DE" dirty="0" smtClean="0"/>
              <a:t>Sonja Zillner, Utz Westermann, Werner Winiwarter</a:t>
            </a:r>
            <a:endParaRPr lang="en-US" dirty="0" smtClean="0"/>
          </a:p>
          <a:p>
            <a:pPr>
              <a:buFont typeface="Wingdings" pitchFamily="2" charset="2"/>
              <a:buChar char="q"/>
            </a:pPr>
            <a:r>
              <a:rPr lang="en-US" dirty="0" smtClean="0"/>
              <a:t>Enhancement of Processing Efficiency in </a:t>
            </a:r>
            <a:r>
              <a:rPr lang="en-US" dirty="0" err="1" smtClean="0"/>
              <a:t>mmdb</a:t>
            </a:r>
            <a:endParaRPr lang="en-US" dirty="0" smtClean="0"/>
          </a:p>
          <a:p>
            <a:pPr>
              <a:buNone/>
            </a:pPr>
            <a:r>
              <a:rPr lang="en-US" dirty="0" smtClean="0"/>
              <a:t>    By-Dr. </a:t>
            </a:r>
            <a:r>
              <a:rPr lang="en-US" dirty="0" err="1" smtClean="0"/>
              <a:t>Dipl.Inf</a:t>
            </a:r>
            <a:r>
              <a:rPr lang="en-US" dirty="0" smtClean="0"/>
              <a:t>. </a:t>
            </a:r>
            <a:r>
              <a:rPr lang="en-US" dirty="0" err="1" smtClean="0"/>
              <a:t>Harald</a:t>
            </a:r>
            <a:r>
              <a:rPr lang="en-US" dirty="0" smtClean="0"/>
              <a:t> KOSCH</a:t>
            </a:r>
          </a:p>
          <a:p>
            <a:pPr>
              <a:buFont typeface="Wingdings" pitchFamily="2" charset="2"/>
              <a:buChar char="q"/>
            </a:pPr>
            <a:r>
              <a:rPr lang="en-US" dirty="0" smtClean="0"/>
              <a:t>Database Support for Multimedia Applications - </a:t>
            </a:r>
            <a:r>
              <a:rPr lang="en-US" dirty="0" err="1" smtClean="0"/>
              <a:t>microsoft</a:t>
            </a:r>
            <a:r>
              <a:rPr lang="en-US" dirty="0" smtClean="0"/>
              <a:t> research By- Michael Ortega, </a:t>
            </a:r>
            <a:r>
              <a:rPr lang="en-US" dirty="0" err="1" smtClean="0"/>
              <a:t>Sharad</a:t>
            </a:r>
            <a:r>
              <a:rPr lang="en-US" dirty="0" smtClean="0"/>
              <a:t> </a:t>
            </a:r>
            <a:r>
              <a:rPr lang="en-US" dirty="0" err="1" smtClean="0"/>
              <a:t>mehrotra</a:t>
            </a:r>
            <a:r>
              <a:rPr lang="en-US" dirty="0" smtClean="0"/>
              <a:t>.</a:t>
            </a:r>
          </a:p>
          <a:p>
            <a:pPr>
              <a:buFont typeface="Wingdings" pitchFamily="2" charset="2"/>
              <a:buChar char="q"/>
            </a:pPr>
            <a:r>
              <a:rPr lang="en-US" dirty="0" smtClean="0"/>
              <a:t> Semantic Modeling and Knowledge representation in </a:t>
            </a:r>
            <a:r>
              <a:rPr lang="en-US" dirty="0" err="1" smtClean="0"/>
              <a:t>mmdb</a:t>
            </a:r>
            <a:r>
              <a:rPr lang="en-US" dirty="0" smtClean="0"/>
              <a:t> By-</a:t>
            </a:r>
            <a:r>
              <a:rPr lang="en-US" dirty="0" err="1" smtClean="0"/>
              <a:t>Wasfi</a:t>
            </a:r>
            <a:r>
              <a:rPr lang="en-US" dirty="0" smtClean="0"/>
              <a:t> Al-</a:t>
            </a:r>
            <a:r>
              <a:rPr lang="en-US" dirty="0" err="1" smtClean="0"/>
              <a:t>Khatib</a:t>
            </a:r>
            <a:r>
              <a:rPr lang="en-US" dirty="0" smtClean="0"/>
              <a:t>,</a:t>
            </a:r>
          </a:p>
          <a:p>
            <a:pPr>
              <a:buFont typeface="Courier New" pitchFamily="49" charset="0"/>
              <a:buChar char="o"/>
            </a:pPr>
            <a:endParaRPr lang="en-US" dirty="0" smtClean="0"/>
          </a:p>
          <a:p>
            <a:pPr>
              <a:buFont typeface="Courier New" pitchFamily="49" charset="0"/>
              <a:buChar char="o"/>
            </a:pPr>
            <a:endParaRPr lang="en-US" dirty="0"/>
          </a:p>
        </p:txBody>
      </p:sp>
    </p:spTree>
    <p:extLst>
      <p:ext uri="{BB962C8B-B14F-4D97-AF65-F5344CB8AC3E}">
        <p14:creationId xmlns:p14="http://schemas.microsoft.com/office/powerpoint/2010/main" xmlns="" val="4123570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u="sng" dirty="0" smtClean="0"/>
              <a:t>Issues:-</a:t>
            </a:r>
            <a:endParaRPr lang="en-US" b="1" u="sng" dirty="0"/>
          </a:p>
        </p:txBody>
      </p:sp>
      <p:sp>
        <p:nvSpPr>
          <p:cNvPr id="3" name="Content Placeholder 2"/>
          <p:cNvSpPr>
            <a:spLocks noGrp="1"/>
          </p:cNvSpPr>
          <p:nvPr>
            <p:ph sz="quarter" idx="1"/>
          </p:nvPr>
        </p:nvSpPr>
        <p:spPr/>
        <p:txBody>
          <a:bodyPr>
            <a:normAutofit/>
          </a:bodyPr>
          <a:lstStyle/>
          <a:p>
            <a:endParaRPr lang="en-US" dirty="0" smtClean="0"/>
          </a:p>
          <a:p>
            <a:r>
              <a:rPr lang="en-US" dirty="0" smtClean="0"/>
              <a:t>Open issue of efficient management enabled by sharing and collaborative authoring.</a:t>
            </a:r>
          </a:p>
          <a:p>
            <a:endParaRPr lang="en-US" dirty="0" smtClean="0"/>
          </a:p>
          <a:p>
            <a:r>
              <a:rPr lang="en-US" dirty="0" smtClean="0"/>
              <a:t>Html,Smil </a:t>
            </a:r>
            <a:r>
              <a:rPr lang="en-US" dirty="0" smtClean="0"/>
              <a:t>or </a:t>
            </a:r>
            <a:r>
              <a:rPr lang="en-US" dirty="0" smtClean="0"/>
              <a:t>SVG </a:t>
            </a:r>
            <a:r>
              <a:rPr lang="en-US" dirty="0" smtClean="0"/>
              <a:t>looses information about semantics of content</a:t>
            </a:r>
            <a:r>
              <a:rPr lang="en-US" dirty="0" smtClean="0"/>
              <a:t>.</a:t>
            </a:r>
          </a:p>
          <a:p>
            <a:endParaRPr lang="en-US" dirty="0" smtClean="0"/>
          </a:p>
          <a:p>
            <a:r>
              <a:rPr lang="en-US" dirty="0" smtClean="0"/>
              <a:t>Using RDF and Topic Maps, exchange sharing and collaborative authoring of multimedia content is lost.</a:t>
            </a:r>
          </a:p>
          <a:p>
            <a:pPr>
              <a:buNone/>
            </a:pPr>
            <a:endParaRPr lang="en-US" dirty="0" smtClean="0">
              <a:latin typeface="CMR12"/>
            </a:endParaRPr>
          </a:p>
          <a:p>
            <a:endParaRPr lang="en-US" dirty="0" smtClean="0"/>
          </a:p>
          <a:p>
            <a:pPr>
              <a:buNone/>
            </a:pPr>
            <a:endParaRPr lang="en-US" dirty="0" smtClean="0"/>
          </a:p>
          <a:p>
            <a:pPr>
              <a:buNone/>
            </a:pPr>
            <a:endParaRPr lang="en-US" dirty="0" smtClean="0"/>
          </a:p>
          <a:p>
            <a:endParaRPr lang="en-US" dirty="0" smtClean="0"/>
          </a:p>
          <a:p>
            <a:endParaRPr lang="en-US" dirty="0"/>
          </a:p>
        </p:txBody>
      </p:sp>
    </p:spTree>
    <p:extLst>
      <p:ext uri="{BB962C8B-B14F-4D97-AF65-F5344CB8AC3E}">
        <p14:creationId xmlns="" xmlns:p14="http://schemas.microsoft.com/office/powerpoint/2010/main" val="4123570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Solution:-</a:t>
            </a:r>
            <a:endParaRPr lang="en-US" b="1" u="sng" dirty="0"/>
          </a:p>
        </p:txBody>
      </p:sp>
      <p:sp>
        <p:nvSpPr>
          <p:cNvPr id="3" name="Content Placeholder 2"/>
          <p:cNvSpPr>
            <a:spLocks noGrp="1"/>
          </p:cNvSpPr>
          <p:nvPr>
            <p:ph sz="quarter" idx="1"/>
          </p:nvPr>
        </p:nvSpPr>
        <p:spPr/>
        <p:txBody>
          <a:bodyPr>
            <a:normAutofit/>
          </a:bodyPr>
          <a:lstStyle/>
          <a:p>
            <a:endParaRPr lang="en-US" dirty="0" smtClean="0"/>
          </a:p>
          <a:p>
            <a:r>
              <a:rPr lang="en-US" dirty="0" smtClean="0"/>
              <a:t>EMMO model can be used to realize multimedia content sharing and collaborative applications on the basis of semantically modeled content, along with avoiding the limitations and difficulties of current semantic modeling approaches implied by there isolated treatment of media , semantic description and content functionality.</a:t>
            </a:r>
            <a:endParaRPr lang="en-US" dirty="0"/>
          </a:p>
        </p:txBody>
      </p:sp>
    </p:spTree>
    <p:extLst>
      <p:ext uri="{BB962C8B-B14F-4D97-AF65-F5344CB8AC3E}">
        <p14:creationId xmlns="" xmlns:p14="http://schemas.microsoft.com/office/powerpoint/2010/main" val="4123570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EMMO</a:t>
            </a:r>
            <a:endParaRPr lang="en-US" dirty="0"/>
          </a:p>
        </p:txBody>
      </p:sp>
      <p:sp>
        <p:nvSpPr>
          <p:cNvPr id="3" name="Content Placeholder 2"/>
          <p:cNvSpPr>
            <a:spLocks noGrp="1"/>
          </p:cNvSpPr>
          <p:nvPr>
            <p:ph sz="quarter" idx="1"/>
          </p:nvPr>
        </p:nvSpPr>
        <p:spPr>
          <a:xfrm>
            <a:off x="457200" y="1600200"/>
            <a:ext cx="8001000" cy="4873752"/>
          </a:xfrm>
        </p:spPr>
        <p:txBody>
          <a:bodyPr/>
          <a:lstStyle/>
          <a:p>
            <a:r>
              <a:rPr lang="en-US" b="1" dirty="0"/>
              <a:t>Enhanced Multimedia Meta Objects(EMMO) :-</a:t>
            </a:r>
          </a:p>
          <a:p>
            <a:pPr marL="850392" lvl="1" indent="-457200">
              <a:buFont typeface="+mj-lt"/>
              <a:buAutoNum type="arabicPeriod"/>
            </a:pPr>
            <a:r>
              <a:rPr lang="en-US" sz="2400" dirty="0"/>
              <a:t>Three aspects :-</a:t>
            </a:r>
          </a:p>
          <a:p>
            <a:pPr marL="1124712" lvl="2" indent="-457200">
              <a:buFont typeface="+mj-lt"/>
              <a:buAutoNum type="arabicPeriod"/>
            </a:pPr>
            <a:r>
              <a:rPr lang="en-US" sz="2400" dirty="0">
                <a:solidFill>
                  <a:srgbClr val="C00000"/>
                </a:solidFill>
              </a:rPr>
              <a:t>The Media Aspect.</a:t>
            </a:r>
          </a:p>
          <a:p>
            <a:pPr marL="1124712" lvl="2" indent="-457200">
              <a:buFont typeface="+mj-lt"/>
              <a:buAutoNum type="arabicPeriod"/>
            </a:pPr>
            <a:r>
              <a:rPr lang="en-US" sz="2400" dirty="0">
                <a:solidFill>
                  <a:srgbClr val="C00000"/>
                </a:solidFill>
              </a:rPr>
              <a:t>The Semantic Aspect.</a:t>
            </a:r>
          </a:p>
          <a:p>
            <a:pPr marL="1124712" lvl="2" indent="-457200">
              <a:buFont typeface="+mj-lt"/>
              <a:buAutoNum type="arabicPeriod"/>
            </a:pPr>
            <a:r>
              <a:rPr lang="en-US" sz="2400" dirty="0">
                <a:solidFill>
                  <a:srgbClr val="C00000"/>
                </a:solidFill>
              </a:rPr>
              <a:t>The Functional Aspect.</a:t>
            </a:r>
          </a:p>
          <a:p>
            <a:pPr marL="1124712" lvl="2" indent="-457200">
              <a:buNone/>
            </a:pPr>
            <a:r>
              <a:rPr lang="en-US" sz="2400" dirty="0"/>
              <a:t>It also supports the “Version” aspect of each Multimedia Objects.</a:t>
            </a:r>
          </a:p>
        </p:txBody>
      </p:sp>
    </p:spTree>
    <p:extLst>
      <p:ext uri="{BB962C8B-B14F-4D97-AF65-F5344CB8AC3E}">
        <p14:creationId xmlns="" xmlns:p14="http://schemas.microsoft.com/office/powerpoint/2010/main" val="38555422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txBox="1">
            <a:spLocks/>
          </p:cNvSpPr>
          <p:nvPr/>
        </p:nvSpPr>
        <p:spPr>
          <a:xfrm>
            <a:off x="457200" y="1935480"/>
            <a:ext cx="8229600" cy="4389120"/>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dirty="0" smtClean="0"/>
              <a:t>Each EMMO comprises set of four Entities :-</a:t>
            </a:r>
          </a:p>
          <a:p>
            <a:pPr marL="850392" lvl="1" indent="-457200">
              <a:buFont typeface="+mj-lt"/>
              <a:buAutoNum type="arabicPeriod"/>
            </a:pPr>
            <a:r>
              <a:rPr lang="en-US" sz="2400" dirty="0" smtClean="0">
                <a:solidFill>
                  <a:srgbClr val="C00000"/>
                </a:solidFill>
              </a:rPr>
              <a:t>Logical Media Part.</a:t>
            </a:r>
          </a:p>
          <a:p>
            <a:pPr marL="850392" lvl="1" indent="-457200">
              <a:buFont typeface="+mj-lt"/>
              <a:buAutoNum type="arabicPeriod"/>
            </a:pPr>
            <a:r>
              <a:rPr lang="en-US" sz="2400" dirty="0" smtClean="0">
                <a:solidFill>
                  <a:srgbClr val="C00000"/>
                </a:solidFill>
              </a:rPr>
              <a:t>Ontological Objects.</a:t>
            </a:r>
          </a:p>
          <a:p>
            <a:pPr marL="850392" lvl="1" indent="-457200">
              <a:buFont typeface="+mj-lt"/>
              <a:buAutoNum type="arabicPeriod"/>
            </a:pPr>
            <a:r>
              <a:rPr lang="en-US" sz="2400" dirty="0" smtClean="0">
                <a:solidFill>
                  <a:srgbClr val="C00000"/>
                </a:solidFill>
              </a:rPr>
              <a:t>Associations.</a:t>
            </a:r>
          </a:p>
          <a:p>
            <a:pPr marL="850392" lvl="1" indent="-457200">
              <a:buFont typeface="+mj-lt"/>
              <a:buAutoNum type="arabicPeriod"/>
            </a:pPr>
            <a:r>
              <a:rPr lang="en-US" sz="2400" dirty="0" smtClean="0">
                <a:solidFill>
                  <a:srgbClr val="C00000"/>
                </a:solidFill>
              </a:rPr>
              <a:t>EMMO </a:t>
            </a:r>
            <a:r>
              <a:rPr lang="en-US" sz="2400" dirty="0" smtClean="0">
                <a:solidFill>
                  <a:srgbClr val="C00000"/>
                </a:solidFill>
              </a:rPr>
              <a:t>.</a:t>
            </a:r>
            <a:endParaRPr lang="en-US" sz="2400" dirty="0" smtClean="0">
              <a:solidFill>
                <a:srgbClr val="C00000"/>
              </a:solidFill>
            </a:endParaRPr>
          </a:p>
          <a:p>
            <a:pPr marL="850392" lvl="1" indent="-457200">
              <a:buFont typeface="+mj-lt"/>
              <a:buAutoNum type="arabicPeriod"/>
            </a:pPr>
            <a:endParaRPr lang="en-US" dirty="0" smtClean="0"/>
          </a:p>
          <a:p>
            <a:pPr lvl="1"/>
            <a:endParaRPr lang="en-US" dirty="0" smtClean="0"/>
          </a:p>
        </p:txBody>
      </p:sp>
    </p:spTree>
    <p:extLst>
      <p:ext uri="{BB962C8B-B14F-4D97-AF65-F5344CB8AC3E}">
        <p14:creationId xmlns="" xmlns:p14="http://schemas.microsoft.com/office/powerpoint/2010/main" val="3174354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APPLICATION OF EMMO</a:t>
            </a:r>
            <a:endParaRPr lang="en-US" dirty="0"/>
          </a:p>
        </p:txBody>
      </p:sp>
      <p:sp>
        <p:nvSpPr>
          <p:cNvPr id="3" name="Content Placeholder 2"/>
          <p:cNvSpPr>
            <a:spLocks noGrp="1"/>
          </p:cNvSpPr>
          <p:nvPr>
            <p:ph sz="quarter" idx="1"/>
          </p:nvPr>
        </p:nvSpPr>
        <p:spPr/>
        <p:txBody>
          <a:bodyPr/>
          <a:lstStyle/>
          <a:p>
            <a:r>
              <a:rPr lang="en-US" dirty="0" smtClean="0">
                <a:latin typeface="CMR12"/>
              </a:rPr>
              <a:t>It </a:t>
            </a:r>
            <a:r>
              <a:rPr lang="en-US" dirty="0" smtClean="0">
                <a:latin typeface="CMR12"/>
              </a:rPr>
              <a:t>can be effectively used along with the </a:t>
            </a:r>
            <a:r>
              <a:rPr lang="en-US" dirty="0" err="1" smtClean="0">
                <a:latin typeface="CMR12"/>
              </a:rPr>
              <a:t>P</a:t>
            </a:r>
            <a:r>
              <a:rPr lang="en-US" dirty="0" err="1" smtClean="0">
                <a:latin typeface="CMR12"/>
              </a:rPr>
              <a:t>roxyMITY</a:t>
            </a:r>
            <a:r>
              <a:rPr lang="en-US" dirty="0" smtClean="0">
                <a:latin typeface="CMR12"/>
              </a:rPr>
              <a:t> tool.</a:t>
            </a:r>
          </a:p>
          <a:p>
            <a:endParaRPr lang="en-US" dirty="0" smtClean="0">
              <a:latin typeface="CMR12"/>
            </a:endParaRPr>
          </a:p>
          <a:p>
            <a:r>
              <a:rPr lang="en-US" dirty="0" err="1" smtClean="0">
                <a:latin typeface="CMR12"/>
              </a:rPr>
              <a:t>ProxyMITY</a:t>
            </a:r>
            <a:r>
              <a:rPr lang="en-US" dirty="0" smtClean="0">
                <a:latin typeface="CMR12"/>
              </a:rPr>
              <a:t> uses  video lecture  and its corresponding lecture slides to provide multimedia educational content.</a:t>
            </a:r>
          </a:p>
          <a:p>
            <a:endParaRPr lang="en-US" dirty="0">
              <a:latin typeface="CMR12"/>
            </a:endParaRPr>
          </a:p>
        </p:txBody>
      </p:sp>
    </p:spTree>
    <p:extLst>
      <p:ext uri="{BB962C8B-B14F-4D97-AF65-F5344CB8AC3E}">
        <p14:creationId xmlns="" xmlns:p14="http://schemas.microsoft.com/office/powerpoint/2010/main" val="3447052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04800" y="152400"/>
            <a:ext cx="8229600" cy="6705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52400" y="152400"/>
            <a:ext cx="8991600" cy="6705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71600" y="1982740"/>
            <a:ext cx="2907498" cy="3046460"/>
          </a:xfrm>
          <a:prstGeom prst="rect">
            <a:avLst/>
          </a:prstGeom>
          <a:noFill/>
          <a:ln w="9525">
            <a:noFill/>
            <a:miter lim="800000"/>
            <a:headEnd/>
            <a:tailEnd/>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05400" y="1583531"/>
            <a:ext cx="3048000" cy="3843338"/>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Diamond 4"/>
          <p:cNvSpPr/>
          <p:nvPr/>
        </p:nvSpPr>
        <p:spPr>
          <a:xfrm>
            <a:off x="3886200" y="5900738"/>
            <a:ext cx="2590800" cy="652462"/>
          </a:xfrm>
          <a:prstGeom prst="diamond">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Association1</a:t>
            </a:r>
            <a:endParaRPr lang="en-US" dirty="0"/>
          </a:p>
        </p:txBody>
      </p:sp>
      <p:sp>
        <p:nvSpPr>
          <p:cNvPr id="6" name="Rectangle 5"/>
          <p:cNvSpPr/>
          <p:nvPr/>
        </p:nvSpPr>
        <p:spPr>
          <a:xfrm>
            <a:off x="3276600" y="609600"/>
            <a:ext cx="2514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Emmo1</a:t>
            </a:r>
            <a:endParaRPr lang="en-US" dirty="0"/>
          </a:p>
        </p:txBody>
      </p:sp>
      <p:cxnSp>
        <p:nvCxnSpPr>
          <p:cNvPr id="8" name="Straight Arrow Connector 7"/>
          <p:cNvCxnSpPr/>
          <p:nvPr/>
        </p:nvCxnSpPr>
        <p:spPr>
          <a:xfrm>
            <a:off x="3505200" y="4953000"/>
            <a:ext cx="1676400" cy="94773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5164931" y="5122069"/>
            <a:ext cx="795338"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7774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2"/>
                                        </p:tgtEl>
                                        <p:attrNameLst>
                                          <p:attrName>style.visibility</p:attrName>
                                        </p:attrNameLst>
                                      </p:cBhvr>
                                      <p:to>
                                        <p:strVal val="visible"/>
                                      </p:to>
                                    </p:set>
                                    <p:anim calcmode="lin" valueType="num">
                                      <p:cBhvr additive="base">
                                        <p:cTn id="13" dur="500" fill="hold"/>
                                        <p:tgtEl>
                                          <p:spTgt spid="2052"/>
                                        </p:tgtEl>
                                        <p:attrNameLst>
                                          <p:attrName>ppt_x</p:attrName>
                                        </p:attrNameLst>
                                      </p:cBhvr>
                                      <p:tavLst>
                                        <p:tav tm="0">
                                          <p:val>
                                            <p:strVal val="#ppt_x"/>
                                          </p:val>
                                        </p:tav>
                                        <p:tav tm="100000">
                                          <p:val>
                                            <p:strVal val="#ppt_x"/>
                                          </p:val>
                                        </p:tav>
                                      </p:tavLst>
                                    </p:anim>
                                    <p:anim calcmode="lin" valueType="num">
                                      <p:cBhvr additive="base">
                                        <p:cTn id="14"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3"/>
                                        </p:tgtEl>
                                        <p:attrNameLst>
                                          <p:attrName>style.visibility</p:attrName>
                                        </p:attrNameLst>
                                      </p:cBhvr>
                                      <p:to>
                                        <p:strVal val="visible"/>
                                      </p:to>
                                    </p:set>
                                    <p:anim calcmode="lin" valueType="num">
                                      <p:cBhvr additive="base">
                                        <p:cTn id="19" dur="500" fill="hold"/>
                                        <p:tgtEl>
                                          <p:spTgt spid="2053"/>
                                        </p:tgtEl>
                                        <p:attrNameLst>
                                          <p:attrName>ppt_x</p:attrName>
                                        </p:attrNameLst>
                                      </p:cBhvr>
                                      <p:tavLst>
                                        <p:tav tm="0">
                                          <p:val>
                                            <p:strVal val="#ppt_x"/>
                                          </p:val>
                                        </p:tav>
                                        <p:tav tm="100000">
                                          <p:val>
                                            <p:strVal val="#ppt_x"/>
                                          </p:val>
                                        </p:tav>
                                      </p:tavLst>
                                    </p:anim>
                                    <p:anim calcmode="lin" valueType="num">
                                      <p:cBhvr additive="base">
                                        <p:cTn id="20"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2227</TotalTime>
  <Words>739</Words>
  <Application>Microsoft Office PowerPoint</Application>
  <PresentationFormat>On-screen Show (4:3)</PresentationFormat>
  <Paragraphs>176</Paragraphs>
  <Slides>30</Slides>
  <Notes>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30</vt:i4>
      </vt:variant>
    </vt:vector>
  </HeadingPairs>
  <TitlesOfParts>
    <vt:vector size="31" baseType="lpstr">
      <vt:lpstr>Oriel</vt:lpstr>
      <vt:lpstr>MULTIMEDIA DATABASE           using emmo model  </vt:lpstr>
      <vt:lpstr>Multimedia Database</vt:lpstr>
      <vt:lpstr>Slide 3</vt:lpstr>
      <vt:lpstr>   Issues:-</vt:lpstr>
      <vt:lpstr>Solution:-</vt:lpstr>
      <vt:lpstr>EMMO</vt:lpstr>
      <vt:lpstr> </vt:lpstr>
      <vt:lpstr>APPLICATION OF EMMO</vt:lpstr>
      <vt:lpstr>Slide 9</vt:lpstr>
      <vt:lpstr>Slide 10</vt:lpstr>
      <vt:lpstr>Slide 11</vt:lpstr>
      <vt:lpstr>Emmo representation of a lecture</vt:lpstr>
      <vt:lpstr>Slide 13</vt:lpstr>
      <vt:lpstr>Slide 14</vt:lpstr>
      <vt:lpstr>Slide 15</vt:lpstr>
      <vt:lpstr>Slide 16</vt:lpstr>
      <vt:lpstr>     Embedded Multimedia Database</vt:lpstr>
      <vt:lpstr>     </vt:lpstr>
      <vt:lpstr>      Linked  Multimedia Database</vt:lpstr>
      <vt:lpstr>Slide 20</vt:lpstr>
      <vt:lpstr>Example :</vt:lpstr>
      <vt:lpstr> </vt:lpstr>
      <vt:lpstr>User-Interface for searching a lecture</vt:lpstr>
      <vt:lpstr> </vt:lpstr>
      <vt:lpstr>Future  Enhancement</vt:lpstr>
      <vt:lpstr>Slide 26</vt:lpstr>
      <vt:lpstr> </vt:lpstr>
      <vt:lpstr>    </vt:lpstr>
      <vt:lpstr>  </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DATABASE           using emmo model</dc:title>
  <dc:creator>kirti</dc:creator>
  <cp:lastModifiedBy>abc</cp:lastModifiedBy>
  <cp:revision>57</cp:revision>
  <dcterms:created xsi:type="dcterms:W3CDTF">2012-07-02T06:33:05Z</dcterms:created>
  <dcterms:modified xsi:type="dcterms:W3CDTF">2012-07-04T06:24:07Z</dcterms:modified>
</cp:coreProperties>
</file>