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5" r:id="rId1"/>
  </p:sldMasterIdLst>
  <p:notesMasterIdLst>
    <p:notesMasterId r:id="rId28"/>
  </p:notesMasterIdLst>
  <p:sldIdLst>
    <p:sldId id="281" r:id="rId2"/>
    <p:sldId id="332" r:id="rId3"/>
    <p:sldId id="285" r:id="rId4"/>
    <p:sldId id="286" r:id="rId5"/>
    <p:sldId id="312" r:id="rId6"/>
    <p:sldId id="290" r:id="rId7"/>
    <p:sldId id="307" r:id="rId8"/>
    <p:sldId id="308" r:id="rId9"/>
    <p:sldId id="289" r:id="rId10"/>
    <p:sldId id="292" r:id="rId11"/>
    <p:sldId id="296" r:id="rId12"/>
    <p:sldId id="297" r:id="rId13"/>
    <p:sldId id="299" r:id="rId14"/>
    <p:sldId id="300" r:id="rId15"/>
    <p:sldId id="323" r:id="rId16"/>
    <p:sldId id="313" r:id="rId17"/>
    <p:sldId id="310" r:id="rId18"/>
    <p:sldId id="314" r:id="rId19"/>
    <p:sldId id="324" r:id="rId20"/>
    <p:sldId id="325" r:id="rId21"/>
    <p:sldId id="319" r:id="rId22"/>
    <p:sldId id="316" r:id="rId23"/>
    <p:sldId id="326" r:id="rId24"/>
    <p:sldId id="330" r:id="rId25"/>
    <p:sldId id="318" r:id="rId26"/>
    <p:sldId id="33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jat Sankhla" initials="RS" lastIdx="2" clrIdx="0">
    <p:extLst>
      <p:ext uri="{19B8F6BF-5375-455C-9EA6-DF929625EA0E}">
        <p15:presenceInfo xmlns:p15="http://schemas.microsoft.com/office/powerpoint/2012/main" userId="b125b640a561bbb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82" autoAdjust="0"/>
    <p:restoredTop sz="83544" autoAdjust="0"/>
  </p:normalViewPr>
  <p:slideViewPr>
    <p:cSldViewPr snapToGrid="0">
      <p:cViewPr varScale="1">
        <p:scale>
          <a:sx n="53" d="100"/>
          <a:sy n="53" d="100"/>
        </p:scale>
        <p:origin x="952" y="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62FE36-D4C6-4D08-B5AD-8D81B9F10B12}" type="doc">
      <dgm:prSet loTypeId="urn:microsoft.com/office/officeart/2005/8/layout/funnel1" loCatId="relationship" qsTypeId="urn:microsoft.com/office/officeart/2005/8/quickstyle/simple1" qsCatId="simple" csTypeId="urn:microsoft.com/office/officeart/2005/8/colors/accent0_3" csCatId="mainScheme" phldr="1"/>
      <dgm:spPr/>
      <dgm:t>
        <a:bodyPr/>
        <a:lstStyle/>
        <a:p>
          <a:endParaRPr lang="en-IN"/>
        </a:p>
      </dgm:t>
    </dgm:pt>
    <dgm:pt modelId="{1AEA184A-18F3-45A2-8381-16379CB7661F}">
      <dgm:prSet phldrT="[Text]"/>
      <dgm:spPr/>
      <dgm:t>
        <a:bodyPr/>
        <a:lstStyle/>
        <a:p>
          <a:r>
            <a:rPr lang="en-IN" dirty="0"/>
            <a:t>High Efficiency</a:t>
          </a:r>
        </a:p>
      </dgm:t>
    </dgm:pt>
    <dgm:pt modelId="{5A263431-44F5-4A19-BD38-CFEBC46198F0}" type="parTrans" cxnId="{BEE54DF9-1205-43F3-BEC7-BEE4610F9F41}">
      <dgm:prSet/>
      <dgm:spPr/>
      <dgm:t>
        <a:bodyPr/>
        <a:lstStyle/>
        <a:p>
          <a:endParaRPr lang="en-IN"/>
        </a:p>
      </dgm:t>
    </dgm:pt>
    <dgm:pt modelId="{163B46DE-5F0B-47D4-94E1-3CC3A061474B}" type="sibTrans" cxnId="{BEE54DF9-1205-43F3-BEC7-BEE4610F9F41}">
      <dgm:prSet/>
      <dgm:spPr/>
      <dgm:t>
        <a:bodyPr/>
        <a:lstStyle/>
        <a:p>
          <a:endParaRPr lang="en-IN"/>
        </a:p>
      </dgm:t>
    </dgm:pt>
    <dgm:pt modelId="{ABCD2A5E-7D6F-47F6-A265-23E6824244EE}">
      <dgm:prSet phldrT="[Text]"/>
      <dgm:spPr/>
      <dgm:t>
        <a:bodyPr/>
        <a:lstStyle/>
        <a:p>
          <a:r>
            <a:rPr lang="en-IN" dirty="0"/>
            <a:t>High Power Density</a:t>
          </a:r>
        </a:p>
      </dgm:t>
    </dgm:pt>
    <dgm:pt modelId="{CF1366A7-3EC8-4564-A05C-FD9C13E788D7}" type="parTrans" cxnId="{685D217F-119A-4602-B72F-808568E4E2AA}">
      <dgm:prSet/>
      <dgm:spPr/>
      <dgm:t>
        <a:bodyPr/>
        <a:lstStyle/>
        <a:p>
          <a:endParaRPr lang="en-IN"/>
        </a:p>
      </dgm:t>
    </dgm:pt>
    <dgm:pt modelId="{D47A5800-8A24-48BD-B002-C1F95E326515}" type="sibTrans" cxnId="{685D217F-119A-4602-B72F-808568E4E2AA}">
      <dgm:prSet/>
      <dgm:spPr/>
      <dgm:t>
        <a:bodyPr/>
        <a:lstStyle/>
        <a:p>
          <a:endParaRPr lang="en-IN"/>
        </a:p>
      </dgm:t>
    </dgm:pt>
    <dgm:pt modelId="{F9A5B405-A5C9-4351-9A12-B1D3474A8487}">
      <dgm:prSet phldrT="[Text]"/>
      <dgm:spPr/>
      <dgm:t>
        <a:bodyPr/>
        <a:lstStyle/>
        <a:p>
          <a:r>
            <a:rPr lang="en-IN" dirty="0"/>
            <a:t>Reliability</a:t>
          </a:r>
        </a:p>
      </dgm:t>
    </dgm:pt>
    <dgm:pt modelId="{748BA918-6990-4B86-8150-6940082A8DAE}" type="parTrans" cxnId="{C0809426-EA55-4AEC-B4D8-716FD27D31BA}">
      <dgm:prSet/>
      <dgm:spPr/>
      <dgm:t>
        <a:bodyPr/>
        <a:lstStyle/>
        <a:p>
          <a:endParaRPr lang="en-IN"/>
        </a:p>
      </dgm:t>
    </dgm:pt>
    <dgm:pt modelId="{69A8AFCA-B173-4971-9655-DCE339356D5E}" type="sibTrans" cxnId="{C0809426-EA55-4AEC-B4D8-716FD27D31BA}">
      <dgm:prSet/>
      <dgm:spPr/>
      <dgm:t>
        <a:bodyPr/>
        <a:lstStyle/>
        <a:p>
          <a:endParaRPr lang="en-IN"/>
        </a:p>
      </dgm:t>
    </dgm:pt>
    <dgm:pt modelId="{D45AF4D6-4DAA-47E3-8EF8-756910235586}">
      <dgm:prSet phldrT="[Text]"/>
      <dgm:spPr/>
      <dgm:t>
        <a:bodyPr/>
        <a:lstStyle/>
        <a:p>
          <a:r>
            <a:rPr lang="en-IN" dirty="0"/>
            <a:t>PERFORMANCE</a:t>
          </a:r>
        </a:p>
      </dgm:t>
    </dgm:pt>
    <dgm:pt modelId="{48DC9222-A959-45AF-B945-C2736ED4C952}" type="parTrans" cxnId="{F08508BE-9A89-4147-8CCE-FA06E5A9C069}">
      <dgm:prSet/>
      <dgm:spPr/>
      <dgm:t>
        <a:bodyPr/>
        <a:lstStyle/>
        <a:p>
          <a:endParaRPr lang="en-IN"/>
        </a:p>
      </dgm:t>
    </dgm:pt>
    <dgm:pt modelId="{B80E3460-AE7E-43A5-ABDC-774FF3ABEE06}" type="sibTrans" cxnId="{F08508BE-9A89-4147-8CCE-FA06E5A9C069}">
      <dgm:prSet/>
      <dgm:spPr/>
      <dgm:t>
        <a:bodyPr/>
        <a:lstStyle/>
        <a:p>
          <a:endParaRPr lang="en-IN"/>
        </a:p>
      </dgm:t>
    </dgm:pt>
    <dgm:pt modelId="{BF51E553-93B8-43AD-8586-E11A625594E8}" type="pres">
      <dgm:prSet presAssocID="{1D62FE36-D4C6-4D08-B5AD-8D81B9F10B12}" presName="Name0" presStyleCnt="0">
        <dgm:presLayoutVars>
          <dgm:chMax val="4"/>
          <dgm:resizeHandles val="exact"/>
        </dgm:presLayoutVars>
      </dgm:prSet>
      <dgm:spPr/>
    </dgm:pt>
    <dgm:pt modelId="{0EA42B48-FE29-49C2-BB48-F6CB35E91E34}" type="pres">
      <dgm:prSet presAssocID="{1D62FE36-D4C6-4D08-B5AD-8D81B9F10B12}" presName="ellipse" presStyleLbl="trBgShp" presStyleIdx="0" presStyleCnt="1"/>
      <dgm:spPr/>
    </dgm:pt>
    <dgm:pt modelId="{8E4E8A15-3ADC-45F9-ADEE-BC191BB37DE6}" type="pres">
      <dgm:prSet presAssocID="{1D62FE36-D4C6-4D08-B5AD-8D81B9F10B12}" presName="arrow1" presStyleLbl="fgShp" presStyleIdx="0" presStyleCnt="1"/>
      <dgm:spPr/>
    </dgm:pt>
    <dgm:pt modelId="{EF264A4A-1CB3-4473-9644-1CAB9F680E91}" type="pres">
      <dgm:prSet presAssocID="{1D62FE36-D4C6-4D08-B5AD-8D81B9F10B12}" presName="rectangle" presStyleLbl="revTx" presStyleIdx="0" presStyleCnt="1" custLinFactNeighborX="0" custLinFactNeighborY="390">
        <dgm:presLayoutVars>
          <dgm:bulletEnabled val="1"/>
        </dgm:presLayoutVars>
      </dgm:prSet>
      <dgm:spPr/>
    </dgm:pt>
    <dgm:pt modelId="{55CA0DFD-EDF8-41E4-92D8-BF5006609333}" type="pres">
      <dgm:prSet presAssocID="{ABCD2A5E-7D6F-47F6-A265-23E6824244EE}" presName="item1" presStyleLbl="node1" presStyleIdx="0" presStyleCnt="3">
        <dgm:presLayoutVars>
          <dgm:bulletEnabled val="1"/>
        </dgm:presLayoutVars>
      </dgm:prSet>
      <dgm:spPr/>
    </dgm:pt>
    <dgm:pt modelId="{B2EA5C98-51DE-4BFD-8E60-AB0101CD7174}" type="pres">
      <dgm:prSet presAssocID="{F9A5B405-A5C9-4351-9A12-B1D3474A8487}" presName="item2" presStyleLbl="node1" presStyleIdx="1" presStyleCnt="3">
        <dgm:presLayoutVars>
          <dgm:bulletEnabled val="1"/>
        </dgm:presLayoutVars>
      </dgm:prSet>
      <dgm:spPr/>
    </dgm:pt>
    <dgm:pt modelId="{3435A4B0-198C-4700-BBBE-596A456BD024}" type="pres">
      <dgm:prSet presAssocID="{D45AF4D6-4DAA-47E3-8EF8-756910235586}" presName="item3" presStyleLbl="node1" presStyleIdx="2" presStyleCnt="3">
        <dgm:presLayoutVars>
          <dgm:bulletEnabled val="1"/>
        </dgm:presLayoutVars>
      </dgm:prSet>
      <dgm:spPr/>
    </dgm:pt>
    <dgm:pt modelId="{322869E6-5EF7-4F90-B6D2-BADF530DC0A7}" type="pres">
      <dgm:prSet presAssocID="{1D62FE36-D4C6-4D08-B5AD-8D81B9F10B12}" presName="funnel" presStyleLbl="trAlignAcc1" presStyleIdx="0" presStyleCnt="1"/>
      <dgm:spPr/>
    </dgm:pt>
  </dgm:ptLst>
  <dgm:cxnLst>
    <dgm:cxn modelId="{C0809426-EA55-4AEC-B4D8-716FD27D31BA}" srcId="{1D62FE36-D4C6-4D08-B5AD-8D81B9F10B12}" destId="{F9A5B405-A5C9-4351-9A12-B1D3474A8487}" srcOrd="2" destOrd="0" parTransId="{748BA918-6990-4B86-8150-6940082A8DAE}" sibTransId="{69A8AFCA-B173-4971-9655-DCE339356D5E}"/>
    <dgm:cxn modelId="{9ACA5628-6993-4C90-90B8-F99ECFEA5A48}" type="presOf" srcId="{ABCD2A5E-7D6F-47F6-A265-23E6824244EE}" destId="{B2EA5C98-51DE-4BFD-8E60-AB0101CD7174}" srcOrd="0" destOrd="0" presId="urn:microsoft.com/office/officeart/2005/8/layout/funnel1"/>
    <dgm:cxn modelId="{8872CB3E-295E-4E00-9986-C3F4935A9DBB}" type="presOf" srcId="{D45AF4D6-4DAA-47E3-8EF8-756910235586}" destId="{EF264A4A-1CB3-4473-9644-1CAB9F680E91}" srcOrd="0" destOrd="0" presId="urn:microsoft.com/office/officeart/2005/8/layout/funnel1"/>
    <dgm:cxn modelId="{685D217F-119A-4602-B72F-808568E4E2AA}" srcId="{1D62FE36-D4C6-4D08-B5AD-8D81B9F10B12}" destId="{ABCD2A5E-7D6F-47F6-A265-23E6824244EE}" srcOrd="1" destOrd="0" parTransId="{CF1366A7-3EC8-4564-A05C-FD9C13E788D7}" sibTransId="{D47A5800-8A24-48BD-B002-C1F95E326515}"/>
    <dgm:cxn modelId="{18BBE695-C759-4652-BA8A-FA352BA5761B}" type="presOf" srcId="{F9A5B405-A5C9-4351-9A12-B1D3474A8487}" destId="{55CA0DFD-EDF8-41E4-92D8-BF5006609333}" srcOrd="0" destOrd="0" presId="urn:microsoft.com/office/officeart/2005/8/layout/funnel1"/>
    <dgm:cxn modelId="{F08508BE-9A89-4147-8CCE-FA06E5A9C069}" srcId="{1D62FE36-D4C6-4D08-B5AD-8D81B9F10B12}" destId="{D45AF4D6-4DAA-47E3-8EF8-756910235586}" srcOrd="3" destOrd="0" parTransId="{48DC9222-A959-45AF-B945-C2736ED4C952}" sibTransId="{B80E3460-AE7E-43A5-ABDC-774FF3ABEE06}"/>
    <dgm:cxn modelId="{78FE6EC7-22F0-423C-8DAD-E677D12D52E7}" type="presOf" srcId="{1AEA184A-18F3-45A2-8381-16379CB7661F}" destId="{3435A4B0-198C-4700-BBBE-596A456BD024}" srcOrd="0" destOrd="0" presId="urn:microsoft.com/office/officeart/2005/8/layout/funnel1"/>
    <dgm:cxn modelId="{78CC12F2-B0A4-4B1F-AD36-AAA364266381}" type="presOf" srcId="{1D62FE36-D4C6-4D08-B5AD-8D81B9F10B12}" destId="{BF51E553-93B8-43AD-8586-E11A625594E8}" srcOrd="0" destOrd="0" presId="urn:microsoft.com/office/officeart/2005/8/layout/funnel1"/>
    <dgm:cxn modelId="{BEE54DF9-1205-43F3-BEC7-BEE4610F9F41}" srcId="{1D62FE36-D4C6-4D08-B5AD-8D81B9F10B12}" destId="{1AEA184A-18F3-45A2-8381-16379CB7661F}" srcOrd="0" destOrd="0" parTransId="{5A263431-44F5-4A19-BD38-CFEBC46198F0}" sibTransId="{163B46DE-5F0B-47D4-94E1-3CC3A061474B}"/>
    <dgm:cxn modelId="{A170E480-34F4-46A5-B85A-3FDF01DA5650}" type="presParOf" srcId="{BF51E553-93B8-43AD-8586-E11A625594E8}" destId="{0EA42B48-FE29-49C2-BB48-F6CB35E91E34}" srcOrd="0" destOrd="0" presId="urn:microsoft.com/office/officeart/2005/8/layout/funnel1"/>
    <dgm:cxn modelId="{7F64EDD7-C15E-46E7-9FE4-07B69ADA47FE}" type="presParOf" srcId="{BF51E553-93B8-43AD-8586-E11A625594E8}" destId="{8E4E8A15-3ADC-45F9-ADEE-BC191BB37DE6}" srcOrd="1" destOrd="0" presId="urn:microsoft.com/office/officeart/2005/8/layout/funnel1"/>
    <dgm:cxn modelId="{915B8E82-291F-42E5-B56E-C55B505E85D8}" type="presParOf" srcId="{BF51E553-93B8-43AD-8586-E11A625594E8}" destId="{EF264A4A-1CB3-4473-9644-1CAB9F680E91}" srcOrd="2" destOrd="0" presId="urn:microsoft.com/office/officeart/2005/8/layout/funnel1"/>
    <dgm:cxn modelId="{8046E3FC-DCF6-4F8F-8A15-7B575D90A44B}" type="presParOf" srcId="{BF51E553-93B8-43AD-8586-E11A625594E8}" destId="{55CA0DFD-EDF8-41E4-92D8-BF5006609333}" srcOrd="3" destOrd="0" presId="urn:microsoft.com/office/officeart/2005/8/layout/funnel1"/>
    <dgm:cxn modelId="{5AD2201C-87A1-4E79-AEAE-0B025B296FB2}" type="presParOf" srcId="{BF51E553-93B8-43AD-8586-E11A625594E8}" destId="{B2EA5C98-51DE-4BFD-8E60-AB0101CD7174}" srcOrd="4" destOrd="0" presId="urn:microsoft.com/office/officeart/2005/8/layout/funnel1"/>
    <dgm:cxn modelId="{915FE329-1E6A-4423-AD81-964680BF96DE}" type="presParOf" srcId="{BF51E553-93B8-43AD-8586-E11A625594E8}" destId="{3435A4B0-198C-4700-BBBE-596A456BD024}" srcOrd="5" destOrd="0" presId="urn:microsoft.com/office/officeart/2005/8/layout/funnel1"/>
    <dgm:cxn modelId="{40BBE842-833E-4438-ABB0-2631F75EEF40}" type="presParOf" srcId="{BF51E553-93B8-43AD-8586-E11A625594E8}" destId="{322869E6-5EF7-4F90-B6D2-BADF530DC0A7}" srcOrd="6" destOrd="0" presId="urn:microsoft.com/office/officeart/2005/8/layout/funnel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12FD78-D771-4FC0-98C8-E625311D52EA}" type="doc">
      <dgm:prSet loTypeId="urn:microsoft.com/office/officeart/2005/8/layout/radial5" loCatId="cycle" qsTypeId="urn:microsoft.com/office/officeart/2005/8/quickstyle/simple1" qsCatId="simple" csTypeId="urn:microsoft.com/office/officeart/2005/8/colors/colorful1" csCatId="colorful" phldr="1"/>
      <dgm:spPr/>
      <dgm:t>
        <a:bodyPr/>
        <a:lstStyle/>
        <a:p>
          <a:endParaRPr lang="en-IN"/>
        </a:p>
      </dgm:t>
    </dgm:pt>
    <dgm:pt modelId="{CF82BBDA-31DA-4F43-B5DA-B62392B92C41}">
      <dgm:prSet phldrT="[Text]"/>
      <dgm:spPr/>
      <dgm:t>
        <a:bodyPr/>
        <a:lstStyle/>
        <a:p>
          <a:r>
            <a:rPr lang="en-IN" dirty="0"/>
            <a:t>Challenges</a:t>
          </a:r>
        </a:p>
      </dgm:t>
    </dgm:pt>
    <dgm:pt modelId="{3E3EBBD6-16F2-431A-B676-AEAA015259CE}" type="parTrans" cxnId="{5C10F5AE-92CC-4D4D-9C59-9D6840B19312}">
      <dgm:prSet/>
      <dgm:spPr/>
      <dgm:t>
        <a:bodyPr/>
        <a:lstStyle/>
        <a:p>
          <a:endParaRPr lang="en-IN"/>
        </a:p>
      </dgm:t>
    </dgm:pt>
    <dgm:pt modelId="{39221B0C-BFD0-4E77-8C1C-F6351E30C1E9}" type="sibTrans" cxnId="{5C10F5AE-92CC-4D4D-9C59-9D6840B19312}">
      <dgm:prSet/>
      <dgm:spPr/>
      <dgm:t>
        <a:bodyPr/>
        <a:lstStyle/>
        <a:p>
          <a:endParaRPr lang="en-IN"/>
        </a:p>
      </dgm:t>
    </dgm:pt>
    <dgm:pt modelId="{8B940B69-D8D1-432B-A470-4697E79146DB}">
      <dgm:prSet phldrT="[Text]"/>
      <dgm:spPr/>
      <dgm:t>
        <a:bodyPr/>
        <a:lstStyle/>
        <a:p>
          <a:r>
            <a:rPr lang="en-IN" dirty="0"/>
            <a:t>Ringing</a:t>
          </a:r>
        </a:p>
      </dgm:t>
    </dgm:pt>
    <dgm:pt modelId="{FCD46FFE-2D11-4A59-996B-EFB56DF9ECF4}" type="parTrans" cxnId="{9B8480C4-7970-443E-AD33-ABD5C82176DC}">
      <dgm:prSet/>
      <dgm:spPr/>
      <dgm:t>
        <a:bodyPr/>
        <a:lstStyle/>
        <a:p>
          <a:endParaRPr lang="en-IN"/>
        </a:p>
      </dgm:t>
    </dgm:pt>
    <dgm:pt modelId="{613D8D51-95D8-4413-9A07-DA4F201A2D66}" type="sibTrans" cxnId="{9B8480C4-7970-443E-AD33-ABD5C82176DC}">
      <dgm:prSet/>
      <dgm:spPr/>
      <dgm:t>
        <a:bodyPr/>
        <a:lstStyle/>
        <a:p>
          <a:endParaRPr lang="en-IN"/>
        </a:p>
      </dgm:t>
    </dgm:pt>
    <dgm:pt modelId="{C78AC63F-F2B3-46C9-9AD4-77D9819A3F07}">
      <dgm:prSet phldrT="[Text]"/>
      <dgm:spPr/>
      <dgm:t>
        <a:bodyPr/>
        <a:lstStyle/>
        <a:p>
          <a:r>
            <a:rPr lang="en-IN" dirty="0"/>
            <a:t>Cross Talk</a:t>
          </a:r>
        </a:p>
      </dgm:t>
    </dgm:pt>
    <dgm:pt modelId="{71624467-2C4F-4BC1-B61C-8DB93E715028}" type="parTrans" cxnId="{A0746D43-D5FA-43AD-BCDC-585E50C5F0C5}">
      <dgm:prSet/>
      <dgm:spPr/>
      <dgm:t>
        <a:bodyPr/>
        <a:lstStyle/>
        <a:p>
          <a:endParaRPr lang="en-IN"/>
        </a:p>
      </dgm:t>
    </dgm:pt>
    <dgm:pt modelId="{ED747A7A-BEFF-4224-8E72-4D14863EADD7}" type="sibTrans" cxnId="{A0746D43-D5FA-43AD-BCDC-585E50C5F0C5}">
      <dgm:prSet/>
      <dgm:spPr/>
      <dgm:t>
        <a:bodyPr/>
        <a:lstStyle/>
        <a:p>
          <a:endParaRPr lang="en-IN"/>
        </a:p>
      </dgm:t>
    </dgm:pt>
    <dgm:pt modelId="{B8C49F8D-5228-4C60-8D3A-DE8C9AFEAE74}">
      <dgm:prSet phldrT="[Text]"/>
      <dgm:spPr/>
      <dgm:t>
        <a:bodyPr/>
        <a:lstStyle/>
        <a:p>
          <a:r>
            <a:rPr lang="en-IN" dirty="0"/>
            <a:t>EMI</a:t>
          </a:r>
        </a:p>
      </dgm:t>
    </dgm:pt>
    <dgm:pt modelId="{C332D498-A59E-443C-A956-3B57001CDB64}" type="parTrans" cxnId="{C52A94C0-5F88-4D9E-B6BB-3B98EBECDA79}">
      <dgm:prSet/>
      <dgm:spPr/>
      <dgm:t>
        <a:bodyPr/>
        <a:lstStyle/>
        <a:p>
          <a:endParaRPr lang="en-IN"/>
        </a:p>
      </dgm:t>
    </dgm:pt>
    <dgm:pt modelId="{2DC96A7C-15F3-45E7-A7D8-8583B70F3C27}" type="sibTrans" cxnId="{C52A94C0-5F88-4D9E-B6BB-3B98EBECDA79}">
      <dgm:prSet/>
      <dgm:spPr/>
      <dgm:t>
        <a:bodyPr/>
        <a:lstStyle/>
        <a:p>
          <a:endParaRPr lang="en-IN"/>
        </a:p>
      </dgm:t>
    </dgm:pt>
    <dgm:pt modelId="{B2F4DF9E-AD9B-4ECD-9261-96A433E23B59}">
      <dgm:prSet phldrT="[Text]"/>
      <dgm:spPr/>
      <dgm:t>
        <a:bodyPr/>
        <a:lstStyle/>
        <a:p>
          <a:r>
            <a:rPr lang="en-IN" dirty="0"/>
            <a:t>Fault detection and protection</a:t>
          </a:r>
        </a:p>
      </dgm:t>
    </dgm:pt>
    <dgm:pt modelId="{B9A0BAD3-F1A3-482D-936C-288252FC3638}" type="parTrans" cxnId="{273EE2C5-7CA9-4546-A578-44534EC8FE81}">
      <dgm:prSet/>
      <dgm:spPr/>
      <dgm:t>
        <a:bodyPr/>
        <a:lstStyle/>
        <a:p>
          <a:endParaRPr lang="en-IN"/>
        </a:p>
      </dgm:t>
    </dgm:pt>
    <dgm:pt modelId="{C71C66E1-1502-44C6-85D0-38E028121459}" type="sibTrans" cxnId="{273EE2C5-7CA9-4546-A578-44534EC8FE81}">
      <dgm:prSet/>
      <dgm:spPr/>
      <dgm:t>
        <a:bodyPr/>
        <a:lstStyle/>
        <a:p>
          <a:endParaRPr lang="en-IN"/>
        </a:p>
      </dgm:t>
    </dgm:pt>
    <dgm:pt modelId="{A0DE5917-4EFB-40F8-AC48-3C30E4940B9E}">
      <dgm:prSet phldrT="[Text]"/>
      <dgm:spPr/>
      <dgm:t>
        <a:bodyPr/>
        <a:lstStyle/>
        <a:p>
          <a:r>
            <a:rPr lang="en-IN" dirty="0"/>
            <a:t>High Frequency Magnetics Design</a:t>
          </a:r>
        </a:p>
      </dgm:t>
    </dgm:pt>
    <dgm:pt modelId="{3B5614C1-D06D-4142-97CD-DE01920B350F}" type="parTrans" cxnId="{9C543A90-F72D-49DA-BC76-4B74C197ACA3}">
      <dgm:prSet/>
      <dgm:spPr/>
      <dgm:t>
        <a:bodyPr/>
        <a:lstStyle/>
        <a:p>
          <a:endParaRPr lang="en-IN"/>
        </a:p>
      </dgm:t>
    </dgm:pt>
    <dgm:pt modelId="{B45BBFE2-B910-4BF5-86C7-18A8C7C0E5E7}" type="sibTrans" cxnId="{9C543A90-F72D-49DA-BC76-4B74C197ACA3}">
      <dgm:prSet/>
      <dgm:spPr/>
      <dgm:t>
        <a:bodyPr/>
        <a:lstStyle/>
        <a:p>
          <a:endParaRPr lang="en-IN"/>
        </a:p>
      </dgm:t>
    </dgm:pt>
    <dgm:pt modelId="{4B1F7979-5DA0-49A7-869E-0E7F709C7BC1}">
      <dgm:prSet phldrT="[Text]"/>
      <dgm:spPr/>
      <dgm:t>
        <a:bodyPr/>
        <a:lstStyle/>
        <a:p>
          <a:endParaRPr lang="en-IN" dirty="0"/>
        </a:p>
      </dgm:t>
    </dgm:pt>
    <dgm:pt modelId="{637BDE13-1975-49F3-B36E-8DD274B71EF3}" type="parTrans" cxnId="{107EFF3F-7EA5-4D03-9CFF-BEAD1C007693}">
      <dgm:prSet/>
      <dgm:spPr/>
      <dgm:t>
        <a:bodyPr/>
        <a:lstStyle/>
        <a:p>
          <a:endParaRPr lang="en-IN"/>
        </a:p>
      </dgm:t>
    </dgm:pt>
    <dgm:pt modelId="{A883EAF5-1B6E-40B6-9249-B552D66B10D4}" type="sibTrans" cxnId="{107EFF3F-7EA5-4D03-9CFF-BEAD1C007693}">
      <dgm:prSet/>
      <dgm:spPr/>
      <dgm:t>
        <a:bodyPr/>
        <a:lstStyle/>
        <a:p>
          <a:endParaRPr lang="en-IN"/>
        </a:p>
      </dgm:t>
    </dgm:pt>
    <dgm:pt modelId="{7B915334-04D1-49E4-B7A8-082267660545}" type="pres">
      <dgm:prSet presAssocID="{DA12FD78-D771-4FC0-98C8-E625311D52EA}" presName="Name0" presStyleCnt="0">
        <dgm:presLayoutVars>
          <dgm:chMax val="1"/>
          <dgm:dir/>
          <dgm:animLvl val="ctr"/>
          <dgm:resizeHandles val="exact"/>
        </dgm:presLayoutVars>
      </dgm:prSet>
      <dgm:spPr/>
    </dgm:pt>
    <dgm:pt modelId="{B0A47102-D265-4217-AD52-33A414596406}" type="pres">
      <dgm:prSet presAssocID="{CF82BBDA-31DA-4F43-B5DA-B62392B92C41}" presName="centerShape" presStyleLbl="node0" presStyleIdx="0" presStyleCnt="1"/>
      <dgm:spPr/>
    </dgm:pt>
    <dgm:pt modelId="{AF2A589A-76B1-427F-8A54-53603A29F8DF}" type="pres">
      <dgm:prSet presAssocID="{FCD46FFE-2D11-4A59-996B-EFB56DF9ECF4}" presName="parTrans" presStyleLbl="sibTrans2D1" presStyleIdx="0" presStyleCnt="5"/>
      <dgm:spPr/>
    </dgm:pt>
    <dgm:pt modelId="{90530FC1-A5B5-420F-8DEB-EF03E70E2FDC}" type="pres">
      <dgm:prSet presAssocID="{FCD46FFE-2D11-4A59-996B-EFB56DF9ECF4}" presName="connectorText" presStyleLbl="sibTrans2D1" presStyleIdx="0" presStyleCnt="5"/>
      <dgm:spPr/>
    </dgm:pt>
    <dgm:pt modelId="{2E5419EB-4F80-4FFA-8EE7-0FF6DAB014A8}" type="pres">
      <dgm:prSet presAssocID="{8B940B69-D8D1-432B-A470-4697E79146DB}" presName="node" presStyleLbl="node1" presStyleIdx="0" presStyleCnt="5">
        <dgm:presLayoutVars>
          <dgm:bulletEnabled val="1"/>
        </dgm:presLayoutVars>
      </dgm:prSet>
      <dgm:spPr/>
    </dgm:pt>
    <dgm:pt modelId="{4AEFDEE3-EF0F-4559-94BA-DCCCF652C58D}" type="pres">
      <dgm:prSet presAssocID="{71624467-2C4F-4BC1-B61C-8DB93E715028}" presName="parTrans" presStyleLbl="sibTrans2D1" presStyleIdx="1" presStyleCnt="5"/>
      <dgm:spPr/>
    </dgm:pt>
    <dgm:pt modelId="{01CD5A75-EE8D-4F98-8C85-06EF954BB68E}" type="pres">
      <dgm:prSet presAssocID="{71624467-2C4F-4BC1-B61C-8DB93E715028}" presName="connectorText" presStyleLbl="sibTrans2D1" presStyleIdx="1" presStyleCnt="5"/>
      <dgm:spPr/>
    </dgm:pt>
    <dgm:pt modelId="{18D60DEC-499B-4C53-A4D1-40AE4AEAABB2}" type="pres">
      <dgm:prSet presAssocID="{C78AC63F-F2B3-46C9-9AD4-77D9819A3F07}" presName="node" presStyleLbl="node1" presStyleIdx="1" presStyleCnt="5">
        <dgm:presLayoutVars>
          <dgm:bulletEnabled val="1"/>
        </dgm:presLayoutVars>
      </dgm:prSet>
      <dgm:spPr/>
    </dgm:pt>
    <dgm:pt modelId="{CBEE28F8-DB82-430A-B591-BDD558749D52}" type="pres">
      <dgm:prSet presAssocID="{C332D498-A59E-443C-A956-3B57001CDB64}" presName="parTrans" presStyleLbl="sibTrans2D1" presStyleIdx="2" presStyleCnt="5"/>
      <dgm:spPr/>
    </dgm:pt>
    <dgm:pt modelId="{49F907C0-FF93-4CF9-8370-FDE5A6E8181F}" type="pres">
      <dgm:prSet presAssocID="{C332D498-A59E-443C-A956-3B57001CDB64}" presName="connectorText" presStyleLbl="sibTrans2D1" presStyleIdx="2" presStyleCnt="5"/>
      <dgm:spPr/>
    </dgm:pt>
    <dgm:pt modelId="{E0F35F00-6CF4-41FB-ADDE-EF82EB33797C}" type="pres">
      <dgm:prSet presAssocID="{B8C49F8D-5228-4C60-8D3A-DE8C9AFEAE74}" presName="node" presStyleLbl="node1" presStyleIdx="2" presStyleCnt="5">
        <dgm:presLayoutVars>
          <dgm:bulletEnabled val="1"/>
        </dgm:presLayoutVars>
      </dgm:prSet>
      <dgm:spPr/>
    </dgm:pt>
    <dgm:pt modelId="{6FCF1F95-2C20-4D55-AB52-7E813AD7AB58}" type="pres">
      <dgm:prSet presAssocID="{B9A0BAD3-F1A3-482D-936C-288252FC3638}" presName="parTrans" presStyleLbl="sibTrans2D1" presStyleIdx="3" presStyleCnt="5"/>
      <dgm:spPr/>
    </dgm:pt>
    <dgm:pt modelId="{4DB91834-E690-490D-BAE1-1A94DA803156}" type="pres">
      <dgm:prSet presAssocID="{B9A0BAD3-F1A3-482D-936C-288252FC3638}" presName="connectorText" presStyleLbl="sibTrans2D1" presStyleIdx="3" presStyleCnt="5"/>
      <dgm:spPr/>
    </dgm:pt>
    <dgm:pt modelId="{994D9992-E5EB-4845-860E-41CAE0B4CC1A}" type="pres">
      <dgm:prSet presAssocID="{B2F4DF9E-AD9B-4ECD-9261-96A433E23B59}" presName="node" presStyleLbl="node1" presStyleIdx="3" presStyleCnt="5">
        <dgm:presLayoutVars>
          <dgm:bulletEnabled val="1"/>
        </dgm:presLayoutVars>
      </dgm:prSet>
      <dgm:spPr/>
    </dgm:pt>
    <dgm:pt modelId="{FF9B9237-6656-4D40-9244-1DE48C7AC7BE}" type="pres">
      <dgm:prSet presAssocID="{3B5614C1-D06D-4142-97CD-DE01920B350F}" presName="parTrans" presStyleLbl="sibTrans2D1" presStyleIdx="4" presStyleCnt="5"/>
      <dgm:spPr/>
    </dgm:pt>
    <dgm:pt modelId="{76EB72CD-0227-42E0-87A3-066BE60028A9}" type="pres">
      <dgm:prSet presAssocID="{3B5614C1-D06D-4142-97CD-DE01920B350F}" presName="connectorText" presStyleLbl="sibTrans2D1" presStyleIdx="4" presStyleCnt="5"/>
      <dgm:spPr/>
    </dgm:pt>
    <dgm:pt modelId="{54504D91-A96F-40AB-98E9-B7BDCADA004A}" type="pres">
      <dgm:prSet presAssocID="{A0DE5917-4EFB-40F8-AC48-3C30E4940B9E}" presName="node" presStyleLbl="node1" presStyleIdx="4" presStyleCnt="5">
        <dgm:presLayoutVars>
          <dgm:bulletEnabled val="1"/>
        </dgm:presLayoutVars>
      </dgm:prSet>
      <dgm:spPr/>
    </dgm:pt>
  </dgm:ptLst>
  <dgm:cxnLst>
    <dgm:cxn modelId="{9D9AB60E-1DC7-4733-9F91-1321BA205892}" type="presOf" srcId="{8B940B69-D8D1-432B-A470-4697E79146DB}" destId="{2E5419EB-4F80-4FFA-8EE7-0FF6DAB014A8}" srcOrd="0" destOrd="0" presId="urn:microsoft.com/office/officeart/2005/8/layout/radial5"/>
    <dgm:cxn modelId="{10576B17-A03F-41C1-85F7-3F4048A5B653}" type="presOf" srcId="{B9A0BAD3-F1A3-482D-936C-288252FC3638}" destId="{4DB91834-E690-490D-BAE1-1A94DA803156}" srcOrd="1" destOrd="0" presId="urn:microsoft.com/office/officeart/2005/8/layout/radial5"/>
    <dgm:cxn modelId="{A9C9011A-97B8-4987-BC7F-603C75169F10}" type="presOf" srcId="{71624467-2C4F-4BC1-B61C-8DB93E715028}" destId="{4AEFDEE3-EF0F-4559-94BA-DCCCF652C58D}" srcOrd="0" destOrd="0" presId="urn:microsoft.com/office/officeart/2005/8/layout/radial5"/>
    <dgm:cxn modelId="{A6C0EE29-35D8-489A-A946-F473797DF5D7}" type="presOf" srcId="{C332D498-A59E-443C-A956-3B57001CDB64}" destId="{49F907C0-FF93-4CF9-8370-FDE5A6E8181F}" srcOrd="1" destOrd="0" presId="urn:microsoft.com/office/officeart/2005/8/layout/radial5"/>
    <dgm:cxn modelId="{107EFF3F-7EA5-4D03-9CFF-BEAD1C007693}" srcId="{DA12FD78-D771-4FC0-98C8-E625311D52EA}" destId="{4B1F7979-5DA0-49A7-869E-0E7F709C7BC1}" srcOrd="1" destOrd="0" parTransId="{637BDE13-1975-49F3-B36E-8DD274B71EF3}" sibTransId="{A883EAF5-1B6E-40B6-9249-B552D66B10D4}"/>
    <dgm:cxn modelId="{34DC1F5C-9215-4C82-85D2-266AA1E4BCCD}" type="presOf" srcId="{C332D498-A59E-443C-A956-3B57001CDB64}" destId="{CBEE28F8-DB82-430A-B591-BDD558749D52}" srcOrd="0" destOrd="0" presId="urn:microsoft.com/office/officeart/2005/8/layout/radial5"/>
    <dgm:cxn modelId="{A0746D43-D5FA-43AD-BCDC-585E50C5F0C5}" srcId="{CF82BBDA-31DA-4F43-B5DA-B62392B92C41}" destId="{C78AC63F-F2B3-46C9-9AD4-77D9819A3F07}" srcOrd="1" destOrd="0" parTransId="{71624467-2C4F-4BC1-B61C-8DB93E715028}" sibTransId="{ED747A7A-BEFF-4224-8E72-4D14863EADD7}"/>
    <dgm:cxn modelId="{4084D684-A0E4-481A-B0C5-EE616B5F7D0D}" type="presOf" srcId="{FCD46FFE-2D11-4A59-996B-EFB56DF9ECF4}" destId="{90530FC1-A5B5-420F-8DEB-EF03E70E2FDC}" srcOrd="1" destOrd="0" presId="urn:microsoft.com/office/officeart/2005/8/layout/radial5"/>
    <dgm:cxn modelId="{9C543A90-F72D-49DA-BC76-4B74C197ACA3}" srcId="{CF82BBDA-31DA-4F43-B5DA-B62392B92C41}" destId="{A0DE5917-4EFB-40F8-AC48-3C30E4940B9E}" srcOrd="4" destOrd="0" parTransId="{3B5614C1-D06D-4142-97CD-DE01920B350F}" sibTransId="{B45BBFE2-B910-4BF5-86C7-18A8C7C0E5E7}"/>
    <dgm:cxn modelId="{A6B300A6-5D58-45F2-8496-2F2571EECD9C}" type="presOf" srcId="{FCD46FFE-2D11-4A59-996B-EFB56DF9ECF4}" destId="{AF2A589A-76B1-427F-8A54-53603A29F8DF}" srcOrd="0" destOrd="0" presId="urn:microsoft.com/office/officeart/2005/8/layout/radial5"/>
    <dgm:cxn modelId="{5C10F5AE-92CC-4D4D-9C59-9D6840B19312}" srcId="{DA12FD78-D771-4FC0-98C8-E625311D52EA}" destId="{CF82BBDA-31DA-4F43-B5DA-B62392B92C41}" srcOrd="0" destOrd="0" parTransId="{3E3EBBD6-16F2-431A-B676-AEAA015259CE}" sibTransId="{39221B0C-BFD0-4E77-8C1C-F6351E30C1E9}"/>
    <dgm:cxn modelId="{85E8AAB0-56B8-4C8A-8128-F1DBE6719EB8}" type="presOf" srcId="{B8C49F8D-5228-4C60-8D3A-DE8C9AFEAE74}" destId="{E0F35F00-6CF4-41FB-ADDE-EF82EB33797C}" srcOrd="0" destOrd="0" presId="urn:microsoft.com/office/officeart/2005/8/layout/radial5"/>
    <dgm:cxn modelId="{A59EE2B4-F71C-47BB-9D23-AD2FCF87279D}" type="presOf" srcId="{DA12FD78-D771-4FC0-98C8-E625311D52EA}" destId="{7B915334-04D1-49E4-B7A8-082267660545}" srcOrd="0" destOrd="0" presId="urn:microsoft.com/office/officeart/2005/8/layout/radial5"/>
    <dgm:cxn modelId="{18ED41B6-ABCB-4E7A-ABB6-E878354A56D1}" type="presOf" srcId="{B9A0BAD3-F1A3-482D-936C-288252FC3638}" destId="{6FCF1F95-2C20-4D55-AB52-7E813AD7AB58}" srcOrd="0" destOrd="0" presId="urn:microsoft.com/office/officeart/2005/8/layout/radial5"/>
    <dgm:cxn modelId="{C52A94C0-5F88-4D9E-B6BB-3B98EBECDA79}" srcId="{CF82BBDA-31DA-4F43-B5DA-B62392B92C41}" destId="{B8C49F8D-5228-4C60-8D3A-DE8C9AFEAE74}" srcOrd="2" destOrd="0" parTransId="{C332D498-A59E-443C-A956-3B57001CDB64}" sibTransId="{2DC96A7C-15F3-45E7-A7D8-8583B70F3C27}"/>
    <dgm:cxn modelId="{4A2E75C1-27B1-45F3-B282-C158231A0C4B}" type="presOf" srcId="{3B5614C1-D06D-4142-97CD-DE01920B350F}" destId="{76EB72CD-0227-42E0-87A3-066BE60028A9}" srcOrd="1" destOrd="0" presId="urn:microsoft.com/office/officeart/2005/8/layout/radial5"/>
    <dgm:cxn modelId="{9B8480C4-7970-443E-AD33-ABD5C82176DC}" srcId="{CF82BBDA-31DA-4F43-B5DA-B62392B92C41}" destId="{8B940B69-D8D1-432B-A470-4697E79146DB}" srcOrd="0" destOrd="0" parTransId="{FCD46FFE-2D11-4A59-996B-EFB56DF9ECF4}" sibTransId="{613D8D51-95D8-4413-9A07-DA4F201A2D66}"/>
    <dgm:cxn modelId="{273EE2C5-7CA9-4546-A578-44534EC8FE81}" srcId="{CF82BBDA-31DA-4F43-B5DA-B62392B92C41}" destId="{B2F4DF9E-AD9B-4ECD-9261-96A433E23B59}" srcOrd="3" destOrd="0" parTransId="{B9A0BAD3-F1A3-482D-936C-288252FC3638}" sibTransId="{C71C66E1-1502-44C6-85D0-38E028121459}"/>
    <dgm:cxn modelId="{770B2DCD-0685-41A6-9004-B29D3BBBDCF6}" type="presOf" srcId="{71624467-2C4F-4BC1-B61C-8DB93E715028}" destId="{01CD5A75-EE8D-4F98-8C85-06EF954BB68E}" srcOrd="1" destOrd="0" presId="urn:microsoft.com/office/officeart/2005/8/layout/radial5"/>
    <dgm:cxn modelId="{BE1E9BD1-2429-4DCC-BDB7-18DB916CC445}" type="presOf" srcId="{A0DE5917-4EFB-40F8-AC48-3C30E4940B9E}" destId="{54504D91-A96F-40AB-98E9-B7BDCADA004A}" srcOrd="0" destOrd="0" presId="urn:microsoft.com/office/officeart/2005/8/layout/radial5"/>
    <dgm:cxn modelId="{E96EBADB-FAA7-4D3A-9B90-F92D5445A071}" type="presOf" srcId="{C78AC63F-F2B3-46C9-9AD4-77D9819A3F07}" destId="{18D60DEC-499B-4C53-A4D1-40AE4AEAABB2}" srcOrd="0" destOrd="0" presId="urn:microsoft.com/office/officeart/2005/8/layout/radial5"/>
    <dgm:cxn modelId="{D52AF9F5-4FFD-4F77-AFD7-BEB0958877DD}" type="presOf" srcId="{B2F4DF9E-AD9B-4ECD-9261-96A433E23B59}" destId="{994D9992-E5EB-4845-860E-41CAE0B4CC1A}" srcOrd="0" destOrd="0" presId="urn:microsoft.com/office/officeart/2005/8/layout/radial5"/>
    <dgm:cxn modelId="{021FDAF6-9188-4FB2-8116-BEB1D3B0D942}" type="presOf" srcId="{CF82BBDA-31DA-4F43-B5DA-B62392B92C41}" destId="{B0A47102-D265-4217-AD52-33A414596406}" srcOrd="0" destOrd="0" presId="urn:microsoft.com/office/officeart/2005/8/layout/radial5"/>
    <dgm:cxn modelId="{6B2480FF-37B9-44C2-98EC-1DD94ACD0FF5}" type="presOf" srcId="{3B5614C1-D06D-4142-97CD-DE01920B350F}" destId="{FF9B9237-6656-4D40-9244-1DE48C7AC7BE}" srcOrd="0" destOrd="0" presId="urn:microsoft.com/office/officeart/2005/8/layout/radial5"/>
    <dgm:cxn modelId="{E66CC364-1BEA-47A0-98C7-37C062B495E2}" type="presParOf" srcId="{7B915334-04D1-49E4-B7A8-082267660545}" destId="{B0A47102-D265-4217-AD52-33A414596406}" srcOrd="0" destOrd="0" presId="urn:microsoft.com/office/officeart/2005/8/layout/radial5"/>
    <dgm:cxn modelId="{2A76E343-DFAB-4A3E-83DA-1237465B885E}" type="presParOf" srcId="{7B915334-04D1-49E4-B7A8-082267660545}" destId="{AF2A589A-76B1-427F-8A54-53603A29F8DF}" srcOrd="1" destOrd="0" presId="urn:microsoft.com/office/officeart/2005/8/layout/radial5"/>
    <dgm:cxn modelId="{3BDAA401-67B3-45AF-817E-2A675A5167B3}" type="presParOf" srcId="{AF2A589A-76B1-427F-8A54-53603A29F8DF}" destId="{90530FC1-A5B5-420F-8DEB-EF03E70E2FDC}" srcOrd="0" destOrd="0" presId="urn:microsoft.com/office/officeart/2005/8/layout/radial5"/>
    <dgm:cxn modelId="{C179764D-78B5-4E60-AE9E-A89645CB8C94}" type="presParOf" srcId="{7B915334-04D1-49E4-B7A8-082267660545}" destId="{2E5419EB-4F80-4FFA-8EE7-0FF6DAB014A8}" srcOrd="2" destOrd="0" presId="urn:microsoft.com/office/officeart/2005/8/layout/radial5"/>
    <dgm:cxn modelId="{99E71C87-415C-41B8-B57D-FD3420F463CE}" type="presParOf" srcId="{7B915334-04D1-49E4-B7A8-082267660545}" destId="{4AEFDEE3-EF0F-4559-94BA-DCCCF652C58D}" srcOrd="3" destOrd="0" presId="urn:microsoft.com/office/officeart/2005/8/layout/radial5"/>
    <dgm:cxn modelId="{933D85F9-EF58-462D-878E-F1557F8C38F7}" type="presParOf" srcId="{4AEFDEE3-EF0F-4559-94BA-DCCCF652C58D}" destId="{01CD5A75-EE8D-4F98-8C85-06EF954BB68E}" srcOrd="0" destOrd="0" presId="urn:microsoft.com/office/officeart/2005/8/layout/radial5"/>
    <dgm:cxn modelId="{5BE69E87-F50D-484D-8DA1-85A19D273CE5}" type="presParOf" srcId="{7B915334-04D1-49E4-B7A8-082267660545}" destId="{18D60DEC-499B-4C53-A4D1-40AE4AEAABB2}" srcOrd="4" destOrd="0" presId="urn:microsoft.com/office/officeart/2005/8/layout/radial5"/>
    <dgm:cxn modelId="{77CDFC79-F00E-4BC5-BD61-23145340D978}" type="presParOf" srcId="{7B915334-04D1-49E4-B7A8-082267660545}" destId="{CBEE28F8-DB82-430A-B591-BDD558749D52}" srcOrd="5" destOrd="0" presId="urn:microsoft.com/office/officeart/2005/8/layout/radial5"/>
    <dgm:cxn modelId="{C70DBAE4-0862-474D-B1D4-0D39AF7DECD1}" type="presParOf" srcId="{CBEE28F8-DB82-430A-B591-BDD558749D52}" destId="{49F907C0-FF93-4CF9-8370-FDE5A6E8181F}" srcOrd="0" destOrd="0" presId="urn:microsoft.com/office/officeart/2005/8/layout/radial5"/>
    <dgm:cxn modelId="{E2C66FA7-EBC9-4266-8343-E0FEEFB3B5B5}" type="presParOf" srcId="{7B915334-04D1-49E4-B7A8-082267660545}" destId="{E0F35F00-6CF4-41FB-ADDE-EF82EB33797C}" srcOrd="6" destOrd="0" presId="urn:microsoft.com/office/officeart/2005/8/layout/radial5"/>
    <dgm:cxn modelId="{77E3BF74-5537-4FF5-B324-17FFF48248E9}" type="presParOf" srcId="{7B915334-04D1-49E4-B7A8-082267660545}" destId="{6FCF1F95-2C20-4D55-AB52-7E813AD7AB58}" srcOrd="7" destOrd="0" presId="urn:microsoft.com/office/officeart/2005/8/layout/radial5"/>
    <dgm:cxn modelId="{491E7C78-8250-410F-B5A8-24221C3B0691}" type="presParOf" srcId="{6FCF1F95-2C20-4D55-AB52-7E813AD7AB58}" destId="{4DB91834-E690-490D-BAE1-1A94DA803156}" srcOrd="0" destOrd="0" presId="urn:microsoft.com/office/officeart/2005/8/layout/radial5"/>
    <dgm:cxn modelId="{5AB18041-1B8A-4773-9383-841590D214E2}" type="presParOf" srcId="{7B915334-04D1-49E4-B7A8-082267660545}" destId="{994D9992-E5EB-4845-860E-41CAE0B4CC1A}" srcOrd="8" destOrd="0" presId="urn:microsoft.com/office/officeart/2005/8/layout/radial5"/>
    <dgm:cxn modelId="{88407382-2109-4C24-83D1-6C04824CB31C}" type="presParOf" srcId="{7B915334-04D1-49E4-B7A8-082267660545}" destId="{FF9B9237-6656-4D40-9244-1DE48C7AC7BE}" srcOrd="9" destOrd="0" presId="urn:microsoft.com/office/officeart/2005/8/layout/radial5"/>
    <dgm:cxn modelId="{1E349404-F892-4816-8637-2887F1E74EEA}" type="presParOf" srcId="{FF9B9237-6656-4D40-9244-1DE48C7AC7BE}" destId="{76EB72CD-0227-42E0-87A3-066BE60028A9}" srcOrd="0" destOrd="0" presId="urn:microsoft.com/office/officeart/2005/8/layout/radial5"/>
    <dgm:cxn modelId="{0B6E1DCA-D7DE-4532-ADF0-B4EFE96249A0}" type="presParOf" srcId="{7B915334-04D1-49E4-B7A8-082267660545}" destId="{54504D91-A96F-40AB-98E9-B7BDCADA004A}" srcOrd="10" destOrd="0" presId="urn:microsoft.com/office/officeart/2005/8/layout/radial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A42B48-FE29-49C2-BB48-F6CB35E91E34}">
      <dsp:nvSpPr>
        <dsp:cNvPr id="0" name=""/>
        <dsp:cNvSpPr/>
      </dsp:nvSpPr>
      <dsp:spPr>
        <a:xfrm>
          <a:off x="1872826" y="220133"/>
          <a:ext cx="4368800" cy="1517226"/>
        </a:xfrm>
        <a:prstGeom prst="ellipse">
          <a:avLst/>
        </a:prstGeom>
        <a:solidFill>
          <a:schemeClr val="dk2">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4E8A15-3ADC-45F9-ADEE-BC191BB37DE6}">
      <dsp:nvSpPr>
        <dsp:cNvPr id="0" name=""/>
        <dsp:cNvSpPr/>
      </dsp:nvSpPr>
      <dsp:spPr>
        <a:xfrm>
          <a:off x="3640666" y="3935306"/>
          <a:ext cx="846666" cy="541866"/>
        </a:xfrm>
        <a:prstGeom prst="downArrow">
          <a:avLst/>
        </a:prstGeom>
        <a:solidFill>
          <a:schemeClr val="dk2">
            <a:tint val="6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F264A4A-1CB3-4473-9644-1CAB9F680E91}">
      <dsp:nvSpPr>
        <dsp:cNvPr id="0" name=""/>
        <dsp:cNvSpPr/>
      </dsp:nvSpPr>
      <dsp:spPr>
        <a:xfrm>
          <a:off x="2031999" y="4372762"/>
          <a:ext cx="4064000" cy="101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8920" tIns="248920" rIns="248920" bIns="248920" numCol="1" spcCol="1270" anchor="ctr" anchorCtr="0">
          <a:noAutofit/>
        </a:bodyPr>
        <a:lstStyle/>
        <a:p>
          <a:pPr marL="0" lvl="0" indent="0" algn="ctr" defTabSz="1555750">
            <a:lnSpc>
              <a:spcPct val="90000"/>
            </a:lnSpc>
            <a:spcBef>
              <a:spcPct val="0"/>
            </a:spcBef>
            <a:spcAft>
              <a:spcPct val="35000"/>
            </a:spcAft>
            <a:buNone/>
          </a:pPr>
          <a:r>
            <a:rPr lang="en-IN" sz="3500" kern="1200" dirty="0"/>
            <a:t>PERFORMANCE</a:t>
          </a:r>
        </a:p>
      </dsp:txBody>
      <dsp:txXfrm>
        <a:off x="2031999" y="4372762"/>
        <a:ext cx="4064000" cy="1016000"/>
      </dsp:txXfrm>
    </dsp:sp>
    <dsp:sp modelId="{55CA0DFD-EDF8-41E4-92D8-BF5006609333}">
      <dsp:nvSpPr>
        <dsp:cNvPr id="0" name=""/>
        <dsp:cNvSpPr/>
      </dsp:nvSpPr>
      <dsp:spPr>
        <a:xfrm>
          <a:off x="3461173" y="1854538"/>
          <a:ext cx="1524000" cy="1524000"/>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kern="1200" dirty="0"/>
            <a:t>Reliability</a:t>
          </a:r>
        </a:p>
      </dsp:txBody>
      <dsp:txXfrm>
        <a:off x="3684358" y="2077723"/>
        <a:ext cx="1077630" cy="1077630"/>
      </dsp:txXfrm>
    </dsp:sp>
    <dsp:sp modelId="{B2EA5C98-51DE-4BFD-8E60-AB0101CD7174}">
      <dsp:nvSpPr>
        <dsp:cNvPr id="0" name=""/>
        <dsp:cNvSpPr/>
      </dsp:nvSpPr>
      <dsp:spPr>
        <a:xfrm>
          <a:off x="2370666" y="711200"/>
          <a:ext cx="1524000" cy="1524000"/>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kern="1200" dirty="0"/>
            <a:t>High Power Density</a:t>
          </a:r>
        </a:p>
      </dsp:txBody>
      <dsp:txXfrm>
        <a:off x="2593851" y="934385"/>
        <a:ext cx="1077630" cy="1077630"/>
      </dsp:txXfrm>
    </dsp:sp>
    <dsp:sp modelId="{3435A4B0-198C-4700-BBBE-596A456BD024}">
      <dsp:nvSpPr>
        <dsp:cNvPr id="0" name=""/>
        <dsp:cNvSpPr/>
      </dsp:nvSpPr>
      <dsp:spPr>
        <a:xfrm>
          <a:off x="3928533" y="342730"/>
          <a:ext cx="1524000" cy="1524000"/>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kern="1200" dirty="0"/>
            <a:t>High Efficiency</a:t>
          </a:r>
        </a:p>
      </dsp:txBody>
      <dsp:txXfrm>
        <a:off x="4151718" y="565915"/>
        <a:ext cx="1077630" cy="1077630"/>
      </dsp:txXfrm>
    </dsp:sp>
    <dsp:sp modelId="{322869E6-5EF7-4F90-B6D2-BADF530DC0A7}">
      <dsp:nvSpPr>
        <dsp:cNvPr id="0" name=""/>
        <dsp:cNvSpPr/>
      </dsp:nvSpPr>
      <dsp:spPr>
        <a:xfrm>
          <a:off x="1693333" y="33866"/>
          <a:ext cx="4741333" cy="3793066"/>
        </a:xfrm>
        <a:prstGeom prst="funnel">
          <a:avLst/>
        </a:prstGeom>
        <a:solidFill>
          <a:schemeClr val="lt2">
            <a:alpha val="4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A47102-D265-4217-AD52-33A414596406}">
      <dsp:nvSpPr>
        <dsp:cNvPr id="0" name=""/>
        <dsp:cNvSpPr/>
      </dsp:nvSpPr>
      <dsp:spPr>
        <a:xfrm>
          <a:off x="4964493" y="2441882"/>
          <a:ext cx="1744127" cy="174412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kern="1200" dirty="0"/>
            <a:t>Challenges</a:t>
          </a:r>
        </a:p>
      </dsp:txBody>
      <dsp:txXfrm>
        <a:off x="5219914" y="2697303"/>
        <a:ext cx="1233285" cy="1233285"/>
      </dsp:txXfrm>
    </dsp:sp>
    <dsp:sp modelId="{AF2A589A-76B1-427F-8A54-53603A29F8DF}">
      <dsp:nvSpPr>
        <dsp:cNvPr id="0" name=""/>
        <dsp:cNvSpPr/>
      </dsp:nvSpPr>
      <dsp:spPr>
        <a:xfrm rot="16200000">
          <a:off x="5652246" y="1808057"/>
          <a:ext cx="368621" cy="593003"/>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5707539" y="1981951"/>
        <a:ext cx="258035" cy="355801"/>
      </dsp:txXfrm>
    </dsp:sp>
    <dsp:sp modelId="{2E5419EB-4F80-4FFA-8EE7-0FF6DAB014A8}">
      <dsp:nvSpPr>
        <dsp:cNvPr id="0" name=""/>
        <dsp:cNvSpPr/>
      </dsp:nvSpPr>
      <dsp:spPr>
        <a:xfrm>
          <a:off x="4964493" y="2243"/>
          <a:ext cx="1744127" cy="1744127"/>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kern="1200" dirty="0"/>
            <a:t>Ringing</a:t>
          </a:r>
        </a:p>
      </dsp:txBody>
      <dsp:txXfrm>
        <a:off x="5219914" y="257664"/>
        <a:ext cx="1233285" cy="1233285"/>
      </dsp:txXfrm>
    </dsp:sp>
    <dsp:sp modelId="{4AEFDEE3-EF0F-4559-94BA-DCCCF652C58D}">
      <dsp:nvSpPr>
        <dsp:cNvPr id="0" name=""/>
        <dsp:cNvSpPr/>
      </dsp:nvSpPr>
      <dsp:spPr>
        <a:xfrm rot="20520000">
          <a:off x="6802441" y="2643723"/>
          <a:ext cx="368621" cy="593003"/>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6805147" y="2779410"/>
        <a:ext cx="258035" cy="355801"/>
      </dsp:txXfrm>
    </dsp:sp>
    <dsp:sp modelId="{18D60DEC-499B-4C53-A4D1-40AE4AEAABB2}">
      <dsp:nvSpPr>
        <dsp:cNvPr id="0" name=""/>
        <dsp:cNvSpPr/>
      </dsp:nvSpPr>
      <dsp:spPr>
        <a:xfrm>
          <a:off x="7284727" y="1687992"/>
          <a:ext cx="1744127" cy="1744127"/>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kern="1200" dirty="0"/>
            <a:t>Cross Talk</a:t>
          </a:r>
        </a:p>
      </dsp:txBody>
      <dsp:txXfrm>
        <a:off x="7540148" y="1943413"/>
        <a:ext cx="1233285" cy="1233285"/>
      </dsp:txXfrm>
    </dsp:sp>
    <dsp:sp modelId="{CBEE28F8-DB82-430A-B591-BDD558749D52}">
      <dsp:nvSpPr>
        <dsp:cNvPr id="0" name=""/>
        <dsp:cNvSpPr/>
      </dsp:nvSpPr>
      <dsp:spPr>
        <a:xfrm rot="3240000">
          <a:off x="6363106" y="3995858"/>
          <a:ext cx="368621" cy="593003"/>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6385899" y="4069726"/>
        <a:ext cx="258035" cy="355801"/>
      </dsp:txXfrm>
    </dsp:sp>
    <dsp:sp modelId="{E0F35F00-6CF4-41FB-ADDE-EF82EB33797C}">
      <dsp:nvSpPr>
        <dsp:cNvPr id="0" name=""/>
        <dsp:cNvSpPr/>
      </dsp:nvSpPr>
      <dsp:spPr>
        <a:xfrm>
          <a:off x="6398477" y="4415591"/>
          <a:ext cx="1744127" cy="1744127"/>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kern="1200" dirty="0"/>
            <a:t>EMI</a:t>
          </a:r>
        </a:p>
      </dsp:txBody>
      <dsp:txXfrm>
        <a:off x="6653898" y="4671012"/>
        <a:ext cx="1233285" cy="1233285"/>
      </dsp:txXfrm>
    </dsp:sp>
    <dsp:sp modelId="{6FCF1F95-2C20-4D55-AB52-7E813AD7AB58}">
      <dsp:nvSpPr>
        <dsp:cNvPr id="0" name=""/>
        <dsp:cNvSpPr/>
      </dsp:nvSpPr>
      <dsp:spPr>
        <a:xfrm rot="7560000">
          <a:off x="4941386" y="3995858"/>
          <a:ext cx="368621" cy="593003"/>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rot="10800000">
        <a:off x="5029179" y="4069726"/>
        <a:ext cx="258035" cy="355801"/>
      </dsp:txXfrm>
    </dsp:sp>
    <dsp:sp modelId="{994D9992-E5EB-4845-860E-41CAE0B4CC1A}">
      <dsp:nvSpPr>
        <dsp:cNvPr id="0" name=""/>
        <dsp:cNvSpPr/>
      </dsp:nvSpPr>
      <dsp:spPr>
        <a:xfrm>
          <a:off x="3530509" y="4415591"/>
          <a:ext cx="1744127" cy="174412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kern="1200" dirty="0"/>
            <a:t>Fault detection and protection</a:t>
          </a:r>
        </a:p>
      </dsp:txBody>
      <dsp:txXfrm>
        <a:off x="3785930" y="4671012"/>
        <a:ext cx="1233285" cy="1233285"/>
      </dsp:txXfrm>
    </dsp:sp>
    <dsp:sp modelId="{FF9B9237-6656-4D40-9244-1DE48C7AC7BE}">
      <dsp:nvSpPr>
        <dsp:cNvPr id="0" name=""/>
        <dsp:cNvSpPr/>
      </dsp:nvSpPr>
      <dsp:spPr>
        <a:xfrm rot="11880000">
          <a:off x="4502051" y="2643723"/>
          <a:ext cx="368621" cy="593003"/>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rot="10800000">
        <a:off x="4609931" y="2779410"/>
        <a:ext cx="258035" cy="355801"/>
      </dsp:txXfrm>
    </dsp:sp>
    <dsp:sp modelId="{54504D91-A96F-40AB-98E9-B7BDCADA004A}">
      <dsp:nvSpPr>
        <dsp:cNvPr id="0" name=""/>
        <dsp:cNvSpPr/>
      </dsp:nvSpPr>
      <dsp:spPr>
        <a:xfrm>
          <a:off x="2644258" y="1687992"/>
          <a:ext cx="1744127" cy="1744127"/>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kern="1200" dirty="0"/>
            <a:t>High Frequency Magnetics Design</a:t>
          </a:r>
        </a:p>
      </dsp:txBody>
      <dsp:txXfrm>
        <a:off x="2899679" y="1943413"/>
        <a:ext cx="1233285" cy="1233285"/>
      </dsp:txXfrm>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728621-9544-425C-8BFE-8BD4CD2AB809}" type="datetimeFigureOut">
              <a:rPr lang="en-IN" smtClean="0"/>
              <a:t>19-07-2024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63198-B5C8-4CB8-B581-CDE009C18ADA}" type="slidenum">
              <a:rPr lang="en-IN" smtClean="0"/>
              <a:t>‹#›</a:t>
            </a:fld>
            <a:endParaRPr lang="en-IN"/>
          </a:p>
        </p:txBody>
      </p:sp>
    </p:spTree>
    <p:extLst>
      <p:ext uri="{BB962C8B-B14F-4D97-AF65-F5344CB8AC3E}">
        <p14:creationId xmlns:p14="http://schemas.microsoft.com/office/powerpoint/2010/main" val="539283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5263198-B5C8-4CB8-B581-CDE009C18ADA}" type="slidenum">
              <a:rPr lang="en-IN" smtClean="0"/>
              <a:t>1</a:t>
            </a:fld>
            <a:endParaRPr lang="en-IN"/>
          </a:p>
        </p:txBody>
      </p:sp>
    </p:spTree>
    <p:extLst>
      <p:ext uri="{BB962C8B-B14F-4D97-AF65-F5344CB8AC3E}">
        <p14:creationId xmlns:p14="http://schemas.microsoft.com/office/powerpoint/2010/main" val="7095185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5263198-B5C8-4CB8-B581-CDE009C18ADA}" type="slidenum">
              <a:rPr lang="en-IN" smtClean="0"/>
              <a:t>10</a:t>
            </a:fld>
            <a:endParaRPr lang="en-IN"/>
          </a:p>
        </p:txBody>
      </p:sp>
    </p:spTree>
    <p:extLst>
      <p:ext uri="{BB962C8B-B14F-4D97-AF65-F5344CB8AC3E}">
        <p14:creationId xmlns:p14="http://schemas.microsoft.com/office/powerpoint/2010/main" val="38463207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5263198-B5C8-4CB8-B581-CDE009C18ADA}" type="slidenum">
              <a:rPr lang="en-IN" smtClean="0"/>
              <a:t>11</a:t>
            </a:fld>
            <a:endParaRPr lang="en-IN"/>
          </a:p>
        </p:txBody>
      </p:sp>
    </p:spTree>
    <p:extLst>
      <p:ext uri="{BB962C8B-B14F-4D97-AF65-F5344CB8AC3E}">
        <p14:creationId xmlns:p14="http://schemas.microsoft.com/office/powerpoint/2010/main" val="12124509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The negative voltage applied during the turn off of the transistor will reduce the turn off cross-talk but it will impose a large negative voltage during turn off cross-talk.</a:t>
            </a:r>
          </a:p>
          <a:p>
            <a:endParaRPr lang="en-IN" dirty="0"/>
          </a:p>
        </p:txBody>
      </p:sp>
      <p:sp>
        <p:nvSpPr>
          <p:cNvPr id="4" name="Slide Number Placeholder 3"/>
          <p:cNvSpPr>
            <a:spLocks noGrp="1"/>
          </p:cNvSpPr>
          <p:nvPr>
            <p:ph type="sldNum" sz="quarter" idx="5"/>
          </p:nvPr>
        </p:nvSpPr>
        <p:spPr/>
        <p:txBody>
          <a:bodyPr/>
          <a:lstStyle/>
          <a:p>
            <a:fld id="{B5263198-B5C8-4CB8-B581-CDE009C18ADA}" type="slidenum">
              <a:rPr lang="en-IN" smtClean="0"/>
              <a:t>12</a:t>
            </a:fld>
            <a:endParaRPr lang="en-IN"/>
          </a:p>
        </p:txBody>
      </p:sp>
    </p:spTree>
    <p:extLst>
      <p:ext uri="{BB962C8B-B14F-4D97-AF65-F5344CB8AC3E}">
        <p14:creationId xmlns:p14="http://schemas.microsoft.com/office/powerpoint/2010/main" val="15430278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Because we are directly reducing the gate voltage during the turn on transient.</a:t>
            </a:r>
          </a:p>
        </p:txBody>
      </p:sp>
      <p:sp>
        <p:nvSpPr>
          <p:cNvPr id="4" name="Slide Number Placeholder 3"/>
          <p:cNvSpPr>
            <a:spLocks noGrp="1"/>
          </p:cNvSpPr>
          <p:nvPr>
            <p:ph type="sldNum" sz="quarter" idx="5"/>
          </p:nvPr>
        </p:nvSpPr>
        <p:spPr/>
        <p:txBody>
          <a:bodyPr/>
          <a:lstStyle/>
          <a:p>
            <a:fld id="{B5263198-B5C8-4CB8-B581-CDE009C18ADA}" type="slidenum">
              <a:rPr lang="en-IN" smtClean="0"/>
              <a:t>14</a:t>
            </a:fld>
            <a:endParaRPr lang="en-IN"/>
          </a:p>
        </p:txBody>
      </p:sp>
    </p:spTree>
    <p:extLst>
      <p:ext uri="{BB962C8B-B14F-4D97-AF65-F5344CB8AC3E}">
        <p14:creationId xmlns:p14="http://schemas.microsoft.com/office/powerpoint/2010/main" val="34213705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5263198-B5C8-4CB8-B581-CDE009C18ADA}" type="slidenum">
              <a:rPr lang="en-IN" smtClean="0"/>
              <a:t>15</a:t>
            </a:fld>
            <a:endParaRPr lang="en-IN"/>
          </a:p>
        </p:txBody>
      </p:sp>
    </p:spTree>
    <p:extLst>
      <p:ext uri="{BB962C8B-B14F-4D97-AF65-F5344CB8AC3E}">
        <p14:creationId xmlns:p14="http://schemas.microsoft.com/office/powerpoint/2010/main" val="3801245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IN" dirty="0"/>
              <a:t>Lets see why detecting fault current is challenging in fast switching devices.</a:t>
            </a:r>
          </a:p>
          <a:p>
            <a:endParaRPr lang="en-IN" dirty="0"/>
          </a:p>
          <a:p>
            <a:endParaRPr lang="en-IN" dirty="0"/>
          </a:p>
        </p:txBody>
      </p:sp>
      <p:sp>
        <p:nvSpPr>
          <p:cNvPr id="4" name="Slide Number Placeholder 3"/>
          <p:cNvSpPr>
            <a:spLocks noGrp="1"/>
          </p:cNvSpPr>
          <p:nvPr>
            <p:ph type="sldNum" sz="quarter" idx="5"/>
          </p:nvPr>
        </p:nvSpPr>
        <p:spPr/>
        <p:txBody>
          <a:bodyPr/>
          <a:lstStyle/>
          <a:p>
            <a:fld id="{B5263198-B5C8-4CB8-B581-CDE009C18ADA}" type="slidenum">
              <a:rPr lang="en-IN" smtClean="0"/>
              <a:t>16</a:t>
            </a:fld>
            <a:endParaRPr lang="en-IN"/>
          </a:p>
        </p:txBody>
      </p:sp>
    </p:spTree>
    <p:extLst>
      <p:ext uri="{BB962C8B-B14F-4D97-AF65-F5344CB8AC3E}">
        <p14:creationId xmlns:p14="http://schemas.microsoft.com/office/powerpoint/2010/main" val="25829148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IN" dirty="0"/>
              <a:t>Find some connection between this and last slide</a:t>
            </a:r>
          </a:p>
        </p:txBody>
      </p:sp>
      <p:sp>
        <p:nvSpPr>
          <p:cNvPr id="4" name="Slide Number Placeholder 3"/>
          <p:cNvSpPr>
            <a:spLocks noGrp="1"/>
          </p:cNvSpPr>
          <p:nvPr>
            <p:ph type="sldNum" sz="quarter" idx="5"/>
          </p:nvPr>
        </p:nvSpPr>
        <p:spPr/>
        <p:txBody>
          <a:bodyPr/>
          <a:lstStyle/>
          <a:p>
            <a:fld id="{B5263198-B5C8-4CB8-B581-CDE009C18ADA}" type="slidenum">
              <a:rPr lang="en-IN" smtClean="0"/>
              <a:t>17</a:t>
            </a:fld>
            <a:endParaRPr lang="en-IN"/>
          </a:p>
        </p:txBody>
      </p:sp>
    </p:spTree>
    <p:extLst>
      <p:ext uri="{BB962C8B-B14F-4D97-AF65-F5344CB8AC3E}">
        <p14:creationId xmlns:p14="http://schemas.microsoft.com/office/powerpoint/2010/main" val="8014871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5263198-B5C8-4CB8-B581-CDE009C18ADA}" type="slidenum">
              <a:rPr lang="en-IN" smtClean="0"/>
              <a:t>19</a:t>
            </a:fld>
            <a:endParaRPr lang="en-IN"/>
          </a:p>
        </p:txBody>
      </p:sp>
    </p:spTree>
    <p:extLst>
      <p:ext uri="{BB962C8B-B14F-4D97-AF65-F5344CB8AC3E}">
        <p14:creationId xmlns:p14="http://schemas.microsoft.com/office/powerpoint/2010/main" val="30131195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IN" dirty="0"/>
              <a:t>Few other methods are….</a:t>
            </a:r>
          </a:p>
        </p:txBody>
      </p:sp>
      <p:sp>
        <p:nvSpPr>
          <p:cNvPr id="4" name="Slide Number Placeholder 3"/>
          <p:cNvSpPr>
            <a:spLocks noGrp="1"/>
          </p:cNvSpPr>
          <p:nvPr>
            <p:ph type="sldNum" sz="quarter" idx="5"/>
          </p:nvPr>
        </p:nvSpPr>
        <p:spPr/>
        <p:txBody>
          <a:bodyPr/>
          <a:lstStyle/>
          <a:p>
            <a:fld id="{B5263198-B5C8-4CB8-B581-CDE009C18ADA}" type="slidenum">
              <a:rPr lang="en-IN" smtClean="0"/>
              <a:t>20</a:t>
            </a:fld>
            <a:endParaRPr lang="en-IN"/>
          </a:p>
        </p:txBody>
      </p:sp>
    </p:spTree>
    <p:extLst>
      <p:ext uri="{BB962C8B-B14F-4D97-AF65-F5344CB8AC3E}">
        <p14:creationId xmlns:p14="http://schemas.microsoft.com/office/powerpoint/2010/main" val="37014937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IN" dirty="0"/>
              <a:t>Ferrite bead is selected such that it works as low impedance at driving frequency and high impedance at noise frequency.</a:t>
            </a:r>
          </a:p>
          <a:p>
            <a:endParaRPr lang="en-IN" dirty="0"/>
          </a:p>
        </p:txBody>
      </p:sp>
      <p:sp>
        <p:nvSpPr>
          <p:cNvPr id="4" name="Slide Number Placeholder 3"/>
          <p:cNvSpPr>
            <a:spLocks noGrp="1"/>
          </p:cNvSpPr>
          <p:nvPr>
            <p:ph type="sldNum" sz="quarter" idx="5"/>
          </p:nvPr>
        </p:nvSpPr>
        <p:spPr/>
        <p:txBody>
          <a:bodyPr/>
          <a:lstStyle/>
          <a:p>
            <a:fld id="{B5263198-B5C8-4CB8-B581-CDE009C18ADA}" type="slidenum">
              <a:rPr lang="en-IN" smtClean="0"/>
              <a:t>22</a:t>
            </a:fld>
            <a:endParaRPr lang="en-IN"/>
          </a:p>
        </p:txBody>
      </p:sp>
    </p:spTree>
    <p:extLst>
      <p:ext uri="{BB962C8B-B14F-4D97-AF65-F5344CB8AC3E}">
        <p14:creationId xmlns:p14="http://schemas.microsoft.com/office/powerpoint/2010/main" val="2320030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5263198-B5C8-4CB8-B581-CDE009C18ADA}" type="slidenum">
              <a:rPr lang="en-IN" smtClean="0"/>
              <a:t>2</a:t>
            </a:fld>
            <a:endParaRPr lang="en-IN"/>
          </a:p>
        </p:txBody>
      </p:sp>
    </p:spTree>
    <p:extLst>
      <p:ext uri="{BB962C8B-B14F-4D97-AF65-F5344CB8AC3E}">
        <p14:creationId xmlns:p14="http://schemas.microsoft.com/office/powerpoint/2010/main" val="2663757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IN" dirty="0"/>
              <a:t>With the ever rising energy demand and rising pollution levels, the need of efficient and clean energy has also increased.  Extracting clean and cheap energy requires the usage of highly efficient conversion stages.</a:t>
            </a:r>
          </a:p>
        </p:txBody>
      </p:sp>
      <p:sp>
        <p:nvSpPr>
          <p:cNvPr id="4" name="Slide Number Placeholder 3"/>
          <p:cNvSpPr>
            <a:spLocks noGrp="1"/>
          </p:cNvSpPr>
          <p:nvPr>
            <p:ph type="sldNum" sz="quarter" idx="5"/>
          </p:nvPr>
        </p:nvSpPr>
        <p:spPr/>
        <p:txBody>
          <a:bodyPr/>
          <a:lstStyle/>
          <a:p>
            <a:fld id="{B5263198-B5C8-4CB8-B581-CDE009C18ADA}" type="slidenum">
              <a:rPr lang="en-IN" smtClean="0"/>
              <a:t>3</a:t>
            </a:fld>
            <a:endParaRPr lang="en-IN"/>
          </a:p>
        </p:txBody>
      </p:sp>
    </p:spTree>
    <p:extLst>
      <p:ext uri="{BB962C8B-B14F-4D97-AF65-F5344CB8AC3E}">
        <p14:creationId xmlns:p14="http://schemas.microsoft.com/office/powerpoint/2010/main" val="2663757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IN" b="1" dirty="0">
                <a:sym typeface="Wingdings" panose="05000000000000000000" pitchFamily="2" charset="2"/>
              </a:rPr>
              <a:t>High temperature operation </a:t>
            </a:r>
            <a:r>
              <a:rPr lang="en-IN" dirty="0">
                <a:sym typeface="Wingdings" panose="05000000000000000000" pitchFamily="2" charset="2"/>
              </a:rPr>
              <a:t></a:t>
            </a:r>
            <a:r>
              <a:rPr lang="en-IN" dirty="0"/>
              <a:t>High Energy gap</a:t>
            </a:r>
            <a:r>
              <a:rPr lang="en-IN" dirty="0">
                <a:sym typeface="Wingdings" panose="05000000000000000000" pitchFamily="2" charset="2"/>
              </a:rPr>
              <a:t> Strong atomic Si-C bond provides a bandgap of 3.2eV against 1.1eV</a:t>
            </a:r>
          </a:p>
          <a:p>
            <a:r>
              <a:rPr lang="en-IN" b="1" dirty="0">
                <a:sym typeface="Wingdings" panose="05000000000000000000" pitchFamily="2" charset="2"/>
              </a:rPr>
              <a:t>High Voltage operation  </a:t>
            </a:r>
            <a:r>
              <a:rPr lang="en-IN" b="0" dirty="0">
                <a:sym typeface="Wingdings" panose="05000000000000000000" pitchFamily="2" charset="2"/>
              </a:rPr>
              <a:t>Critical Electrical Field  2500kV/cm (9-10 times) allows formation of thinner layer and heavily doped layer that can block higher voltages.</a:t>
            </a:r>
            <a:endParaRPr lang="en-IN" dirty="0">
              <a:sym typeface="Wingdings" panose="05000000000000000000" pitchFamily="2" charset="2"/>
            </a:endParaRPr>
          </a:p>
          <a:p>
            <a:r>
              <a:rPr lang="en-IN" b="1" dirty="0">
                <a:sym typeface="Wingdings" panose="05000000000000000000" pitchFamily="2" charset="2"/>
              </a:rPr>
              <a:t>High Thermal Conductivity</a:t>
            </a:r>
            <a:r>
              <a:rPr lang="en-IN" dirty="0">
                <a:sym typeface="Wingdings" panose="05000000000000000000" pitchFamily="2" charset="2"/>
              </a:rPr>
              <a:t> Low thermal resistance and faster removal of heat.</a:t>
            </a:r>
          </a:p>
          <a:p>
            <a:r>
              <a:rPr lang="en-IN" b="1" dirty="0">
                <a:sym typeface="Wingdings" panose="05000000000000000000" pitchFamily="2" charset="2"/>
              </a:rPr>
              <a:t>High Frequency Operation 1.)</a:t>
            </a:r>
            <a:r>
              <a:rPr lang="en-IN" b="0" dirty="0">
                <a:sym typeface="Wingdings" panose="05000000000000000000" pitchFamily="2" charset="2"/>
              </a:rPr>
              <a:t>Drift Velocity</a:t>
            </a:r>
            <a:r>
              <a:rPr lang="en-IN" b="1" dirty="0">
                <a:sym typeface="Wingdings" panose="05000000000000000000" pitchFamily="2" charset="2"/>
              </a:rPr>
              <a:t> </a:t>
            </a:r>
            <a:r>
              <a:rPr lang="en-IN" dirty="0">
                <a:sym typeface="Wingdings" panose="05000000000000000000" pitchFamily="2" charset="2"/>
              </a:rPr>
              <a:t> 2 times that of Si, allows faster removal of charges in depletion region.        </a:t>
            </a:r>
          </a:p>
          <a:p>
            <a:r>
              <a:rPr lang="en-IN" dirty="0"/>
              <a:t>		  2.)Smaller parasitic capacitors allows faster turn on and turn off enabling high frequency operation.</a:t>
            </a:r>
            <a:endParaRPr lang="en-IN" b="1" dirty="0"/>
          </a:p>
          <a:p>
            <a:r>
              <a:rPr lang="en-IN" b="1" dirty="0"/>
              <a:t>Lower Conduction losses</a:t>
            </a:r>
            <a:r>
              <a:rPr lang="en-IN" b="1" dirty="0">
                <a:sym typeface="Wingdings" panose="05000000000000000000" pitchFamily="2" charset="2"/>
              </a:rPr>
              <a:t> </a:t>
            </a:r>
            <a:r>
              <a:rPr lang="en-IN" b="0" dirty="0">
                <a:sym typeface="Wingdings" panose="05000000000000000000" pitchFamily="2" charset="2"/>
              </a:rPr>
              <a:t>Heavily doped layer reduces the on state resistance.</a:t>
            </a:r>
            <a:endParaRPr lang="en-IN" b="1" dirty="0"/>
          </a:p>
        </p:txBody>
      </p:sp>
      <p:sp>
        <p:nvSpPr>
          <p:cNvPr id="4" name="Slide Number Placeholder 3"/>
          <p:cNvSpPr>
            <a:spLocks noGrp="1"/>
          </p:cNvSpPr>
          <p:nvPr>
            <p:ph type="sldNum" sz="quarter" idx="5"/>
          </p:nvPr>
        </p:nvSpPr>
        <p:spPr/>
        <p:txBody>
          <a:bodyPr/>
          <a:lstStyle/>
          <a:p>
            <a:fld id="{B5263198-B5C8-4CB8-B581-CDE009C18ADA}" type="slidenum">
              <a:rPr lang="en-IN" smtClean="0"/>
              <a:t>4</a:t>
            </a:fld>
            <a:endParaRPr lang="en-IN"/>
          </a:p>
        </p:txBody>
      </p:sp>
    </p:spTree>
    <p:extLst>
      <p:ext uri="{BB962C8B-B14F-4D97-AF65-F5344CB8AC3E}">
        <p14:creationId xmlns:p14="http://schemas.microsoft.com/office/powerpoint/2010/main" val="3588164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All the previously discussed properties make </a:t>
            </a:r>
            <a:r>
              <a:rPr lang="en-IN" dirty="0" err="1"/>
              <a:t>SiC</a:t>
            </a:r>
            <a:r>
              <a:rPr lang="en-IN" dirty="0"/>
              <a:t> a superior and Powerful device as compared to Si.</a:t>
            </a:r>
          </a:p>
          <a:p>
            <a:endParaRPr lang="en-IN" dirty="0"/>
          </a:p>
          <a:p>
            <a:r>
              <a:rPr lang="en-IN" dirty="0"/>
              <a:t>So, As it is rightly said and I quote “With great power comes great challenges and great challenges provide great opportunities”</a:t>
            </a:r>
          </a:p>
          <a:p>
            <a:endParaRPr lang="en-IN" dirty="0"/>
          </a:p>
          <a:p>
            <a:r>
              <a:rPr lang="en-IN" dirty="0"/>
              <a:t>With that Lets look at the challenges first.</a:t>
            </a:r>
          </a:p>
        </p:txBody>
      </p:sp>
      <p:sp>
        <p:nvSpPr>
          <p:cNvPr id="4" name="Slide Number Placeholder 3"/>
          <p:cNvSpPr>
            <a:spLocks noGrp="1"/>
          </p:cNvSpPr>
          <p:nvPr>
            <p:ph type="sldNum" sz="quarter" idx="5"/>
          </p:nvPr>
        </p:nvSpPr>
        <p:spPr/>
        <p:txBody>
          <a:bodyPr/>
          <a:lstStyle/>
          <a:p>
            <a:fld id="{B5263198-B5C8-4CB8-B581-CDE009C18ADA}" type="slidenum">
              <a:rPr lang="en-IN" smtClean="0"/>
              <a:t>5</a:t>
            </a:fld>
            <a:endParaRPr lang="en-IN"/>
          </a:p>
        </p:txBody>
      </p:sp>
    </p:spTree>
    <p:extLst>
      <p:ext uri="{BB962C8B-B14F-4D97-AF65-F5344CB8AC3E}">
        <p14:creationId xmlns:p14="http://schemas.microsoft.com/office/powerpoint/2010/main" val="657772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IN" dirty="0"/>
              <a:t>Poles of Ig equation moves away from imaginary axis and response is overdamped.</a:t>
            </a:r>
          </a:p>
        </p:txBody>
      </p:sp>
      <p:sp>
        <p:nvSpPr>
          <p:cNvPr id="4" name="Slide Number Placeholder 3"/>
          <p:cNvSpPr>
            <a:spLocks noGrp="1"/>
          </p:cNvSpPr>
          <p:nvPr>
            <p:ph type="sldNum" sz="quarter" idx="5"/>
          </p:nvPr>
        </p:nvSpPr>
        <p:spPr/>
        <p:txBody>
          <a:bodyPr/>
          <a:lstStyle/>
          <a:p>
            <a:fld id="{B5263198-B5C8-4CB8-B581-CDE009C18ADA}" type="slidenum">
              <a:rPr lang="en-IN" smtClean="0"/>
              <a:t>6</a:t>
            </a:fld>
            <a:endParaRPr lang="en-IN" dirty="0"/>
          </a:p>
        </p:txBody>
      </p:sp>
    </p:spTree>
    <p:extLst>
      <p:ext uri="{BB962C8B-B14F-4D97-AF65-F5344CB8AC3E}">
        <p14:creationId xmlns:p14="http://schemas.microsoft.com/office/powerpoint/2010/main" val="3262257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IN" dirty="0"/>
                  <a:t>Lets see how these gate loop oscillations can give rise to drain current oscillations.</a:t>
                </a:r>
              </a:p>
            </p:txBody>
          </p:sp>
        </mc:Choice>
        <mc:Fallback xmlns="">
          <p:sp>
            <p:nvSpPr>
              <p:cNvPr id="3" name="Notes Placeholder 2"/>
              <p:cNvSpPr>
                <a:spLocks noGrp="1"/>
              </p:cNvSpPr>
              <p:nvPr>
                <p:ph type="body" idx="1"/>
              </p:nvPr>
            </p:nvSpPr>
            <p:spPr/>
            <p:txBody>
              <a:bodyPr/>
              <a:lstStyle/>
              <a:p>
                <a:r>
                  <a:rPr lang="en-IN" i="0">
                    <a:latin typeface="Cambria Math" panose="02040503050406030204" pitchFamily="18" charset="0"/>
                  </a:rPr>
                  <a:t>"Type equation here."</a:t>
                </a:r>
                <a:endParaRPr lang="en-IN" dirty="0"/>
              </a:p>
            </p:txBody>
          </p:sp>
        </mc:Fallback>
      </mc:AlternateContent>
      <p:sp>
        <p:nvSpPr>
          <p:cNvPr id="4" name="Slide Number Placeholder 3"/>
          <p:cNvSpPr>
            <a:spLocks noGrp="1"/>
          </p:cNvSpPr>
          <p:nvPr>
            <p:ph type="sldNum" sz="quarter" idx="5"/>
          </p:nvPr>
        </p:nvSpPr>
        <p:spPr/>
        <p:txBody>
          <a:bodyPr/>
          <a:lstStyle/>
          <a:p>
            <a:fld id="{B5263198-B5C8-4CB8-B581-CDE009C18ADA}" type="slidenum">
              <a:rPr lang="en-IN" smtClean="0"/>
              <a:t>7</a:t>
            </a:fld>
            <a:endParaRPr lang="en-IN" dirty="0"/>
          </a:p>
        </p:txBody>
      </p:sp>
    </p:spTree>
    <p:extLst>
      <p:ext uri="{BB962C8B-B14F-4D97-AF65-F5344CB8AC3E}">
        <p14:creationId xmlns:p14="http://schemas.microsoft.com/office/powerpoint/2010/main" val="237028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228600" indent="-228600">
                  <a:buAutoNum type="arabicPeriod"/>
                </a:pPr>
                <a:r>
                  <a:rPr lang="en-IN" dirty="0"/>
                  <a:t>To reduce the Oscillations in the drain current </a:t>
                </a:r>
                <a:r>
                  <a:rPr lang="en-IN" dirty="0">
                    <a:sym typeface="Wingdings" panose="05000000000000000000" pitchFamily="2" charset="2"/>
                  </a:rPr>
                  <a:t> Reduce </a:t>
                </a:r>
                <a:r>
                  <a:rPr lang="en-IN" dirty="0" err="1">
                    <a:sym typeface="Wingdings" panose="05000000000000000000" pitchFamily="2" charset="2"/>
                  </a:rPr>
                  <a:t>dI</a:t>
                </a:r>
                <a:r>
                  <a:rPr lang="en-IN" baseline="-25000" dirty="0" err="1">
                    <a:sym typeface="Wingdings" panose="05000000000000000000" pitchFamily="2" charset="2"/>
                  </a:rPr>
                  <a:t>d</a:t>
                </a:r>
                <a:r>
                  <a:rPr lang="en-IN" dirty="0">
                    <a:sym typeface="Wingdings" panose="05000000000000000000" pitchFamily="2" charset="2"/>
                  </a:rPr>
                  <a:t>/dt Average energy getting stored in the inductor during oscillations reduces.</a:t>
                </a:r>
                <a:endParaRPr lang="en-IN" dirty="0"/>
              </a:p>
              <a:p>
                <a:pPr marL="228600" indent="-228600">
                  <a:buAutoNum type="arabicPeriod"/>
                </a:pPr>
                <a:r>
                  <a:rPr lang="en-IN" dirty="0"/>
                  <a:t>Explain the reduction in ringing amplitude with increase in </a:t>
                </a:r>
                <a:r>
                  <a:rPr lang="en-IN" dirty="0" err="1"/>
                  <a:t>Rg</a:t>
                </a:r>
                <a:r>
                  <a:rPr lang="en-IN" dirty="0"/>
                  <a:t>.</a:t>
                </a:r>
              </a:p>
              <a:p>
                <a:pPr marL="228600" indent="-228600">
                  <a:buAutoNum type="arabicPeriod"/>
                </a:pPr>
                <a:r>
                  <a:rPr lang="en-IN" dirty="0"/>
                  <a:t>Also mention the increase in turn on time, red waveform settles to the steady state value very late.</a:t>
                </a:r>
              </a:p>
              <a:p>
                <a:pPr marL="0" indent="0">
                  <a:buNone/>
                </a:pPr>
                <a:endParaRPr lang="en-IN" dirty="0"/>
              </a:p>
            </p:txBody>
          </p:sp>
        </mc:Choice>
        <mc:Fallback xmlns="">
          <p:sp>
            <p:nvSpPr>
              <p:cNvPr id="3" name="Notes Placeholder 2"/>
              <p:cNvSpPr>
                <a:spLocks noGrp="1"/>
              </p:cNvSpPr>
              <p:nvPr>
                <p:ph type="body" idx="1"/>
              </p:nvPr>
            </p:nvSpPr>
            <p:spPr/>
            <p:txBody>
              <a:bodyPr/>
              <a:lstStyle/>
              <a:p>
                <a:r>
                  <a:rPr lang="en-IN" i="0">
                    <a:latin typeface="Cambria Math" panose="02040503050406030204" pitchFamily="18" charset="0"/>
                  </a:rPr>
                  <a:t>"Type equation here."</a:t>
                </a:r>
                <a:endParaRPr lang="en-IN" dirty="0"/>
              </a:p>
            </p:txBody>
          </p:sp>
        </mc:Fallback>
      </mc:AlternateContent>
      <p:sp>
        <p:nvSpPr>
          <p:cNvPr id="4" name="Slide Number Placeholder 3"/>
          <p:cNvSpPr>
            <a:spLocks noGrp="1"/>
          </p:cNvSpPr>
          <p:nvPr>
            <p:ph type="sldNum" sz="quarter" idx="5"/>
          </p:nvPr>
        </p:nvSpPr>
        <p:spPr/>
        <p:txBody>
          <a:bodyPr/>
          <a:lstStyle/>
          <a:p>
            <a:fld id="{B5263198-B5C8-4CB8-B581-CDE009C18ADA}" type="slidenum">
              <a:rPr lang="en-IN" smtClean="0"/>
              <a:t>8</a:t>
            </a:fld>
            <a:endParaRPr lang="en-IN"/>
          </a:p>
        </p:txBody>
      </p:sp>
    </p:spTree>
    <p:extLst>
      <p:ext uri="{BB962C8B-B14F-4D97-AF65-F5344CB8AC3E}">
        <p14:creationId xmlns:p14="http://schemas.microsoft.com/office/powerpoint/2010/main" val="3659718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IN" dirty="0"/>
              <a:t>1.) Clearly the turn on ringing has lead to some extra losses, which can be seen in the yellow bars.</a:t>
            </a:r>
          </a:p>
          <a:p>
            <a:r>
              <a:rPr lang="en-IN" dirty="0"/>
              <a:t>2.) The turn on energy due to ringing is independent of the steady state drain current.</a:t>
            </a:r>
            <a:r>
              <a:rPr lang="en-IN" dirty="0">
                <a:sym typeface="Wingdings" panose="05000000000000000000" pitchFamily="2" charset="2"/>
              </a:rPr>
              <a:t> Means overshoot is due to parasitic elements and therefore can be reduced without affecting the switching speeds.</a:t>
            </a:r>
            <a:endParaRPr lang="en-IN" dirty="0"/>
          </a:p>
          <a:p>
            <a:endParaRPr lang="en-IN" dirty="0"/>
          </a:p>
        </p:txBody>
      </p:sp>
      <p:sp>
        <p:nvSpPr>
          <p:cNvPr id="4" name="Slide Number Placeholder 3"/>
          <p:cNvSpPr>
            <a:spLocks noGrp="1"/>
          </p:cNvSpPr>
          <p:nvPr>
            <p:ph type="sldNum" sz="quarter" idx="5"/>
          </p:nvPr>
        </p:nvSpPr>
        <p:spPr/>
        <p:txBody>
          <a:bodyPr/>
          <a:lstStyle/>
          <a:p>
            <a:fld id="{B5263198-B5C8-4CB8-B581-CDE009C18ADA}" type="slidenum">
              <a:rPr lang="en-IN" smtClean="0"/>
              <a:t>9</a:t>
            </a:fld>
            <a:endParaRPr lang="en-IN"/>
          </a:p>
        </p:txBody>
      </p:sp>
    </p:spTree>
    <p:extLst>
      <p:ext uri="{BB962C8B-B14F-4D97-AF65-F5344CB8AC3E}">
        <p14:creationId xmlns:p14="http://schemas.microsoft.com/office/powerpoint/2010/main" val="967129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A634E-058C-4C8B-8969-721B61094F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1B7A4CD-9CBB-4070-A7E7-1D9F26519D83}"/>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8606E10-9E25-4A8B-BD2E-0E173350086E}"/>
              </a:ext>
            </a:extLst>
          </p:cNvPr>
          <p:cNvSpPr>
            <a:spLocks noGrp="1"/>
          </p:cNvSpPr>
          <p:nvPr>
            <p:ph type="dt" sz="half" idx="10"/>
          </p:nvPr>
        </p:nvSpPr>
        <p:spPr/>
        <p:txBody>
          <a:bodyPr/>
          <a:lstStyle/>
          <a:p>
            <a:fld id="{4BD25BE9-1D09-4EFF-8A78-4297538086B1}" type="datetime1">
              <a:rPr lang="en-IN" smtClean="0"/>
              <a:t>19-07-2024</a:t>
            </a:fld>
            <a:endParaRPr lang="en-IN"/>
          </a:p>
        </p:txBody>
      </p:sp>
      <p:sp>
        <p:nvSpPr>
          <p:cNvPr id="5" name="Footer Placeholder 4">
            <a:extLst>
              <a:ext uri="{FF2B5EF4-FFF2-40B4-BE49-F238E27FC236}">
                <a16:creationId xmlns:a16="http://schemas.microsoft.com/office/drawing/2014/main" id="{4D06240F-C77F-4119-9841-427300F4B7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2DE76F-B2C4-4DA7-935D-1610CFED3BAF}"/>
              </a:ext>
            </a:extLst>
          </p:cNvPr>
          <p:cNvSpPr>
            <a:spLocks noGrp="1"/>
          </p:cNvSpPr>
          <p:nvPr>
            <p:ph type="sldNum" sz="quarter" idx="12"/>
          </p:nvPr>
        </p:nvSpPr>
        <p:spPr/>
        <p:txBody>
          <a:bodyPr/>
          <a:lstStyle/>
          <a:p>
            <a:fld id="{22423579-17D4-440F-A89C-94225A91F414}" type="slidenum">
              <a:rPr lang="en-IN" smtClean="0"/>
              <a:t>‹#›</a:t>
            </a:fld>
            <a:endParaRPr lang="en-IN"/>
          </a:p>
        </p:txBody>
      </p:sp>
    </p:spTree>
    <p:extLst>
      <p:ext uri="{BB962C8B-B14F-4D97-AF65-F5344CB8AC3E}">
        <p14:creationId xmlns:p14="http://schemas.microsoft.com/office/powerpoint/2010/main" val="266262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AE412-2597-4807-8795-6C630C35B3C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EC9475-62CD-41E1-B3A2-355A34E3BC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448FF6-78BE-4138-9DB7-E7108678586E}"/>
              </a:ext>
            </a:extLst>
          </p:cNvPr>
          <p:cNvSpPr>
            <a:spLocks noGrp="1"/>
          </p:cNvSpPr>
          <p:nvPr>
            <p:ph type="dt" sz="half" idx="10"/>
          </p:nvPr>
        </p:nvSpPr>
        <p:spPr/>
        <p:txBody>
          <a:bodyPr/>
          <a:lstStyle/>
          <a:p>
            <a:fld id="{73A98276-AC20-4677-98FE-F8C476F132C3}" type="datetime1">
              <a:rPr lang="en-IN" smtClean="0"/>
              <a:t>19-07-2024</a:t>
            </a:fld>
            <a:endParaRPr lang="en-IN"/>
          </a:p>
        </p:txBody>
      </p:sp>
      <p:sp>
        <p:nvSpPr>
          <p:cNvPr id="5" name="Footer Placeholder 4">
            <a:extLst>
              <a:ext uri="{FF2B5EF4-FFF2-40B4-BE49-F238E27FC236}">
                <a16:creationId xmlns:a16="http://schemas.microsoft.com/office/drawing/2014/main" id="{9F810422-BE32-456C-8B24-5B4BCA5CE1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496B1C-D6FD-4737-B67A-CB1CA38E6FA5}"/>
              </a:ext>
            </a:extLst>
          </p:cNvPr>
          <p:cNvSpPr>
            <a:spLocks noGrp="1"/>
          </p:cNvSpPr>
          <p:nvPr>
            <p:ph type="sldNum" sz="quarter" idx="12"/>
          </p:nvPr>
        </p:nvSpPr>
        <p:spPr/>
        <p:txBody>
          <a:bodyPr/>
          <a:lstStyle/>
          <a:p>
            <a:fld id="{22423579-17D4-440F-A89C-94225A91F414}" type="slidenum">
              <a:rPr lang="en-IN" smtClean="0"/>
              <a:t>‹#›</a:t>
            </a:fld>
            <a:endParaRPr lang="en-IN"/>
          </a:p>
        </p:txBody>
      </p:sp>
    </p:spTree>
    <p:extLst>
      <p:ext uri="{BB962C8B-B14F-4D97-AF65-F5344CB8AC3E}">
        <p14:creationId xmlns:p14="http://schemas.microsoft.com/office/powerpoint/2010/main" val="2640104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1BBB65-67AB-4D3D-9204-4FF9DFDD14AF}"/>
              </a:ext>
            </a:extLst>
          </p:cNvPr>
          <p:cNvSpPr>
            <a:spLocks noGrp="1"/>
          </p:cNvSpPr>
          <p:nvPr>
            <p:ph type="title" orient="vert"/>
          </p:nvPr>
        </p:nvSpPr>
        <p:spPr>
          <a:xfrm>
            <a:off x="8724902"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FC24AD-2C6E-421B-AF0E-59BAAA461569}"/>
              </a:ext>
            </a:extLst>
          </p:cNvPr>
          <p:cNvSpPr>
            <a:spLocks noGrp="1"/>
          </p:cNvSpPr>
          <p:nvPr>
            <p:ph type="body" orient="vert" idx="1"/>
          </p:nvPr>
        </p:nvSpPr>
        <p:spPr>
          <a:xfrm>
            <a:off x="838202"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7EDE39-3CB5-4181-9CF1-04764DE80791}"/>
              </a:ext>
            </a:extLst>
          </p:cNvPr>
          <p:cNvSpPr>
            <a:spLocks noGrp="1"/>
          </p:cNvSpPr>
          <p:nvPr>
            <p:ph type="dt" sz="half" idx="10"/>
          </p:nvPr>
        </p:nvSpPr>
        <p:spPr/>
        <p:txBody>
          <a:bodyPr/>
          <a:lstStyle/>
          <a:p>
            <a:fld id="{C6097C57-6D2A-42BF-AB73-BA4BE622A9F1}" type="datetime1">
              <a:rPr lang="en-IN" smtClean="0"/>
              <a:t>19-07-2024</a:t>
            </a:fld>
            <a:endParaRPr lang="en-IN"/>
          </a:p>
        </p:txBody>
      </p:sp>
      <p:sp>
        <p:nvSpPr>
          <p:cNvPr id="5" name="Footer Placeholder 4">
            <a:extLst>
              <a:ext uri="{FF2B5EF4-FFF2-40B4-BE49-F238E27FC236}">
                <a16:creationId xmlns:a16="http://schemas.microsoft.com/office/drawing/2014/main" id="{2F507D0F-CFF0-4A09-A80D-6252D8F5D2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003886-597A-4FD2-954A-B31826E9957C}"/>
              </a:ext>
            </a:extLst>
          </p:cNvPr>
          <p:cNvSpPr>
            <a:spLocks noGrp="1"/>
          </p:cNvSpPr>
          <p:nvPr>
            <p:ph type="sldNum" sz="quarter" idx="12"/>
          </p:nvPr>
        </p:nvSpPr>
        <p:spPr/>
        <p:txBody>
          <a:bodyPr/>
          <a:lstStyle/>
          <a:p>
            <a:fld id="{22423579-17D4-440F-A89C-94225A91F414}" type="slidenum">
              <a:rPr lang="en-IN" smtClean="0"/>
              <a:t>‹#›</a:t>
            </a:fld>
            <a:endParaRPr lang="en-IN"/>
          </a:p>
        </p:txBody>
      </p:sp>
    </p:spTree>
    <p:extLst>
      <p:ext uri="{BB962C8B-B14F-4D97-AF65-F5344CB8AC3E}">
        <p14:creationId xmlns:p14="http://schemas.microsoft.com/office/powerpoint/2010/main" val="622941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C0CDB-DADE-4DA1-9A51-64173B4C2115}"/>
              </a:ext>
            </a:extLst>
          </p:cNvPr>
          <p:cNvSpPr>
            <a:spLocks noGrp="1"/>
          </p:cNvSpPr>
          <p:nvPr>
            <p:ph type="title"/>
          </p:nvPr>
        </p:nvSpPr>
        <p:spPr/>
        <p:txBody>
          <a:body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B9E139BF-73AB-4430-9AFA-752F9492C388}"/>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8E970BBD-A1B5-468C-A8C9-E8DFB7B53F14}"/>
              </a:ext>
            </a:extLst>
          </p:cNvPr>
          <p:cNvSpPr>
            <a:spLocks noGrp="1"/>
          </p:cNvSpPr>
          <p:nvPr>
            <p:ph type="dt" sz="half" idx="10"/>
          </p:nvPr>
        </p:nvSpPr>
        <p:spPr/>
        <p:txBody>
          <a:bodyPr/>
          <a:lstStyle/>
          <a:p>
            <a:fld id="{3D5FB907-8864-49EF-A2CE-19CA426DC133}" type="datetime1">
              <a:rPr lang="en-IN" smtClean="0"/>
              <a:t>19-07-2024</a:t>
            </a:fld>
            <a:endParaRPr lang="en-IN"/>
          </a:p>
        </p:txBody>
      </p:sp>
      <p:sp>
        <p:nvSpPr>
          <p:cNvPr id="5" name="Footer Placeholder 4">
            <a:extLst>
              <a:ext uri="{FF2B5EF4-FFF2-40B4-BE49-F238E27FC236}">
                <a16:creationId xmlns:a16="http://schemas.microsoft.com/office/drawing/2014/main" id="{3D327BC4-705C-4532-A026-C0DFC8B709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ACF509-22AB-43CE-A36E-53538532616C}"/>
              </a:ext>
            </a:extLst>
          </p:cNvPr>
          <p:cNvSpPr>
            <a:spLocks noGrp="1"/>
          </p:cNvSpPr>
          <p:nvPr>
            <p:ph type="sldNum" sz="quarter" idx="12"/>
          </p:nvPr>
        </p:nvSpPr>
        <p:spPr/>
        <p:txBody>
          <a:bodyPr/>
          <a:lstStyle/>
          <a:p>
            <a:fld id="{22423579-17D4-440F-A89C-94225A91F414}" type="slidenum">
              <a:rPr lang="en-IN" smtClean="0"/>
              <a:t>‹#›</a:t>
            </a:fld>
            <a:endParaRPr lang="en-IN"/>
          </a:p>
        </p:txBody>
      </p:sp>
    </p:spTree>
    <p:extLst>
      <p:ext uri="{BB962C8B-B14F-4D97-AF65-F5344CB8AC3E}">
        <p14:creationId xmlns:p14="http://schemas.microsoft.com/office/powerpoint/2010/main" val="3218253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FDC25-2836-42D3-9A4D-7F92CF81FD93}"/>
              </a:ext>
            </a:extLst>
          </p:cNvPr>
          <p:cNvSpPr>
            <a:spLocks noGrp="1"/>
          </p:cNvSpPr>
          <p:nvPr>
            <p:ph type="title"/>
          </p:nvPr>
        </p:nvSpPr>
        <p:spPr>
          <a:xfrm>
            <a:off x="831851" y="1709742"/>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E5A2900-97E0-4F11-8AD8-5D59D54DC015}"/>
              </a:ext>
            </a:extLst>
          </p:cNvPr>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68037F-EE0B-467D-A0F6-75039292415E}"/>
              </a:ext>
            </a:extLst>
          </p:cNvPr>
          <p:cNvSpPr>
            <a:spLocks noGrp="1"/>
          </p:cNvSpPr>
          <p:nvPr>
            <p:ph type="dt" sz="half" idx="10"/>
          </p:nvPr>
        </p:nvSpPr>
        <p:spPr/>
        <p:txBody>
          <a:bodyPr/>
          <a:lstStyle/>
          <a:p>
            <a:fld id="{8B54DA26-D0DD-4931-A6BA-DDDF6B580382}" type="datetime1">
              <a:rPr lang="en-IN" smtClean="0"/>
              <a:t>19-07-2024</a:t>
            </a:fld>
            <a:endParaRPr lang="en-IN"/>
          </a:p>
        </p:txBody>
      </p:sp>
      <p:sp>
        <p:nvSpPr>
          <p:cNvPr id="5" name="Footer Placeholder 4">
            <a:extLst>
              <a:ext uri="{FF2B5EF4-FFF2-40B4-BE49-F238E27FC236}">
                <a16:creationId xmlns:a16="http://schemas.microsoft.com/office/drawing/2014/main" id="{73578140-1D3A-40F6-8B91-40FB6263FB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ADFF37-919B-4BDC-A609-D7ADD1AFC0CD}"/>
              </a:ext>
            </a:extLst>
          </p:cNvPr>
          <p:cNvSpPr>
            <a:spLocks noGrp="1"/>
          </p:cNvSpPr>
          <p:nvPr>
            <p:ph type="sldNum" sz="quarter" idx="12"/>
          </p:nvPr>
        </p:nvSpPr>
        <p:spPr/>
        <p:txBody>
          <a:bodyPr/>
          <a:lstStyle/>
          <a:p>
            <a:fld id="{22423579-17D4-440F-A89C-94225A91F414}" type="slidenum">
              <a:rPr lang="en-IN" smtClean="0"/>
              <a:t>‹#›</a:t>
            </a:fld>
            <a:endParaRPr lang="en-IN"/>
          </a:p>
        </p:txBody>
      </p:sp>
    </p:spTree>
    <p:extLst>
      <p:ext uri="{BB962C8B-B14F-4D97-AF65-F5344CB8AC3E}">
        <p14:creationId xmlns:p14="http://schemas.microsoft.com/office/powerpoint/2010/main" val="2894539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FE403-4803-495D-B36A-9DA9E1A903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3E3BB7-78D6-4999-BB10-4C87B9D023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6D07F4B-E8B2-4501-82EA-062BC10C05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C4AFEB6-04A5-45C7-9660-4FAF9CBAB6E4}"/>
              </a:ext>
            </a:extLst>
          </p:cNvPr>
          <p:cNvSpPr>
            <a:spLocks noGrp="1"/>
          </p:cNvSpPr>
          <p:nvPr>
            <p:ph type="dt" sz="half" idx="10"/>
          </p:nvPr>
        </p:nvSpPr>
        <p:spPr/>
        <p:txBody>
          <a:bodyPr/>
          <a:lstStyle/>
          <a:p>
            <a:fld id="{740330DC-8E7C-4019-A393-DE6BD09F634A}" type="datetime1">
              <a:rPr lang="en-IN" smtClean="0"/>
              <a:t>19-07-2024</a:t>
            </a:fld>
            <a:endParaRPr lang="en-IN"/>
          </a:p>
        </p:txBody>
      </p:sp>
      <p:sp>
        <p:nvSpPr>
          <p:cNvPr id="6" name="Footer Placeholder 5">
            <a:extLst>
              <a:ext uri="{FF2B5EF4-FFF2-40B4-BE49-F238E27FC236}">
                <a16:creationId xmlns:a16="http://schemas.microsoft.com/office/drawing/2014/main" id="{7447DA81-3A6F-436F-ABFE-DDEBF0049F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72FFB9-01A4-40D4-9289-7B12D6DB0151}"/>
              </a:ext>
            </a:extLst>
          </p:cNvPr>
          <p:cNvSpPr>
            <a:spLocks noGrp="1"/>
          </p:cNvSpPr>
          <p:nvPr>
            <p:ph type="sldNum" sz="quarter" idx="12"/>
          </p:nvPr>
        </p:nvSpPr>
        <p:spPr/>
        <p:txBody>
          <a:bodyPr/>
          <a:lstStyle/>
          <a:p>
            <a:fld id="{22423579-17D4-440F-A89C-94225A91F414}" type="slidenum">
              <a:rPr lang="en-IN" smtClean="0"/>
              <a:t>‹#›</a:t>
            </a:fld>
            <a:endParaRPr lang="en-IN"/>
          </a:p>
        </p:txBody>
      </p:sp>
    </p:spTree>
    <p:extLst>
      <p:ext uri="{BB962C8B-B14F-4D97-AF65-F5344CB8AC3E}">
        <p14:creationId xmlns:p14="http://schemas.microsoft.com/office/powerpoint/2010/main" val="4031927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92895-80F0-4DB1-852F-5AE01822B856}"/>
              </a:ext>
            </a:extLst>
          </p:cNvPr>
          <p:cNvSpPr>
            <a:spLocks noGrp="1"/>
          </p:cNvSpPr>
          <p:nvPr>
            <p:ph type="title"/>
          </p:nvPr>
        </p:nvSpPr>
        <p:spPr>
          <a:xfrm>
            <a:off x="839788" y="365129"/>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EEE26F-0E8C-4ECE-B20A-CEC1A25C0693}"/>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8999DB-0689-4B41-BF7D-C357678A46EC}"/>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F6FEA4F-B4EB-43DB-B2F2-560150FB1724}"/>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BE4840-5ABE-48F7-A5AE-F9BC997CF871}"/>
              </a:ext>
            </a:extLst>
          </p:cNvPr>
          <p:cNvSpPr>
            <a:spLocks noGrp="1"/>
          </p:cNvSpPr>
          <p:nvPr>
            <p:ph sz="quarter" idx="4"/>
          </p:nvPr>
        </p:nvSpPr>
        <p:spPr>
          <a:xfrm>
            <a:off x="6172202"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78F5891-9BFF-4FC0-8A71-F7A4AC1C11A6}"/>
              </a:ext>
            </a:extLst>
          </p:cNvPr>
          <p:cNvSpPr>
            <a:spLocks noGrp="1"/>
          </p:cNvSpPr>
          <p:nvPr>
            <p:ph type="dt" sz="half" idx="10"/>
          </p:nvPr>
        </p:nvSpPr>
        <p:spPr/>
        <p:txBody>
          <a:bodyPr/>
          <a:lstStyle/>
          <a:p>
            <a:fld id="{93C97785-CBE5-4E1D-B831-E464C630A6EE}" type="datetime1">
              <a:rPr lang="en-IN" smtClean="0"/>
              <a:t>19-07-2024</a:t>
            </a:fld>
            <a:endParaRPr lang="en-IN"/>
          </a:p>
        </p:txBody>
      </p:sp>
      <p:sp>
        <p:nvSpPr>
          <p:cNvPr id="8" name="Footer Placeholder 7">
            <a:extLst>
              <a:ext uri="{FF2B5EF4-FFF2-40B4-BE49-F238E27FC236}">
                <a16:creationId xmlns:a16="http://schemas.microsoft.com/office/drawing/2014/main" id="{A4D66234-B585-446E-8F8C-A52B454D0D3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F1168E0-CA4D-4CBB-9C02-A90268634998}"/>
              </a:ext>
            </a:extLst>
          </p:cNvPr>
          <p:cNvSpPr>
            <a:spLocks noGrp="1"/>
          </p:cNvSpPr>
          <p:nvPr>
            <p:ph type="sldNum" sz="quarter" idx="12"/>
          </p:nvPr>
        </p:nvSpPr>
        <p:spPr/>
        <p:txBody>
          <a:bodyPr/>
          <a:lstStyle/>
          <a:p>
            <a:fld id="{22423579-17D4-440F-A89C-94225A91F414}" type="slidenum">
              <a:rPr lang="en-IN" smtClean="0"/>
              <a:t>‹#›</a:t>
            </a:fld>
            <a:endParaRPr lang="en-IN"/>
          </a:p>
        </p:txBody>
      </p:sp>
    </p:spTree>
    <p:extLst>
      <p:ext uri="{BB962C8B-B14F-4D97-AF65-F5344CB8AC3E}">
        <p14:creationId xmlns:p14="http://schemas.microsoft.com/office/powerpoint/2010/main" val="121525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1B834-1EA7-4D38-B577-2FB7B42437F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4B5B171-7654-4533-B037-0A1337F7CCE9}"/>
              </a:ext>
            </a:extLst>
          </p:cNvPr>
          <p:cNvSpPr>
            <a:spLocks noGrp="1"/>
          </p:cNvSpPr>
          <p:nvPr>
            <p:ph type="dt" sz="half" idx="10"/>
          </p:nvPr>
        </p:nvSpPr>
        <p:spPr/>
        <p:txBody>
          <a:bodyPr/>
          <a:lstStyle/>
          <a:p>
            <a:fld id="{76BF9D31-9458-4E82-9ED3-9DAE7A40928D}" type="datetime1">
              <a:rPr lang="en-IN" smtClean="0"/>
              <a:t>19-07-2024</a:t>
            </a:fld>
            <a:endParaRPr lang="en-IN"/>
          </a:p>
        </p:txBody>
      </p:sp>
      <p:sp>
        <p:nvSpPr>
          <p:cNvPr id="4" name="Footer Placeholder 3">
            <a:extLst>
              <a:ext uri="{FF2B5EF4-FFF2-40B4-BE49-F238E27FC236}">
                <a16:creationId xmlns:a16="http://schemas.microsoft.com/office/drawing/2014/main" id="{0B91CC72-C557-49D5-A0E6-3ED3616351A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A227647-A00A-49F6-8FBF-8855E81398BC}"/>
              </a:ext>
            </a:extLst>
          </p:cNvPr>
          <p:cNvSpPr>
            <a:spLocks noGrp="1"/>
          </p:cNvSpPr>
          <p:nvPr>
            <p:ph type="sldNum" sz="quarter" idx="12"/>
          </p:nvPr>
        </p:nvSpPr>
        <p:spPr/>
        <p:txBody>
          <a:bodyPr/>
          <a:lstStyle/>
          <a:p>
            <a:fld id="{22423579-17D4-440F-A89C-94225A91F414}" type="slidenum">
              <a:rPr lang="en-IN" smtClean="0"/>
              <a:t>‹#›</a:t>
            </a:fld>
            <a:endParaRPr lang="en-IN"/>
          </a:p>
        </p:txBody>
      </p:sp>
    </p:spTree>
    <p:extLst>
      <p:ext uri="{BB962C8B-B14F-4D97-AF65-F5344CB8AC3E}">
        <p14:creationId xmlns:p14="http://schemas.microsoft.com/office/powerpoint/2010/main" val="1617205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53A2DB-E637-41AD-AB6B-2A3BA1115EE0}"/>
              </a:ext>
            </a:extLst>
          </p:cNvPr>
          <p:cNvSpPr>
            <a:spLocks noGrp="1"/>
          </p:cNvSpPr>
          <p:nvPr>
            <p:ph type="dt" sz="half" idx="10"/>
          </p:nvPr>
        </p:nvSpPr>
        <p:spPr/>
        <p:txBody>
          <a:bodyPr/>
          <a:lstStyle/>
          <a:p>
            <a:fld id="{44C12BE6-639D-41B1-9D0F-28775BBE3E48}" type="datetime1">
              <a:rPr lang="en-IN" smtClean="0"/>
              <a:t>19-07-2024</a:t>
            </a:fld>
            <a:endParaRPr lang="en-IN"/>
          </a:p>
        </p:txBody>
      </p:sp>
      <p:sp>
        <p:nvSpPr>
          <p:cNvPr id="3" name="Footer Placeholder 2">
            <a:extLst>
              <a:ext uri="{FF2B5EF4-FFF2-40B4-BE49-F238E27FC236}">
                <a16:creationId xmlns:a16="http://schemas.microsoft.com/office/drawing/2014/main" id="{ED7BC690-BBDF-4B15-A8C1-122CB07EB2D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048E448-B5D7-4790-B34E-1A04DF098AE4}"/>
              </a:ext>
            </a:extLst>
          </p:cNvPr>
          <p:cNvSpPr>
            <a:spLocks noGrp="1"/>
          </p:cNvSpPr>
          <p:nvPr>
            <p:ph type="sldNum" sz="quarter" idx="12"/>
          </p:nvPr>
        </p:nvSpPr>
        <p:spPr/>
        <p:txBody>
          <a:bodyPr/>
          <a:lstStyle/>
          <a:p>
            <a:fld id="{22423579-17D4-440F-A89C-94225A91F414}" type="slidenum">
              <a:rPr lang="en-IN" smtClean="0"/>
              <a:t>‹#›</a:t>
            </a:fld>
            <a:endParaRPr lang="en-IN"/>
          </a:p>
        </p:txBody>
      </p:sp>
    </p:spTree>
    <p:extLst>
      <p:ext uri="{BB962C8B-B14F-4D97-AF65-F5344CB8AC3E}">
        <p14:creationId xmlns:p14="http://schemas.microsoft.com/office/powerpoint/2010/main" val="1029784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A0ADC-DE5E-4327-9FF7-8BCC6EFA95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CCDDB2F-A1E4-4F16-BFE6-7BCB1D819BA3}"/>
              </a:ext>
            </a:extLst>
          </p:cNvPr>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0A905A5-2558-4682-B633-C345C6DA6218}"/>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C8DC29-6D31-49F4-9E2D-7BF0B175A036}"/>
              </a:ext>
            </a:extLst>
          </p:cNvPr>
          <p:cNvSpPr>
            <a:spLocks noGrp="1"/>
          </p:cNvSpPr>
          <p:nvPr>
            <p:ph type="dt" sz="half" idx="10"/>
          </p:nvPr>
        </p:nvSpPr>
        <p:spPr/>
        <p:txBody>
          <a:bodyPr/>
          <a:lstStyle/>
          <a:p>
            <a:fld id="{830E9565-C8C6-4B24-8C8C-8B90C2E45282}" type="datetime1">
              <a:rPr lang="en-IN" smtClean="0"/>
              <a:t>19-07-2024</a:t>
            </a:fld>
            <a:endParaRPr lang="en-IN"/>
          </a:p>
        </p:txBody>
      </p:sp>
      <p:sp>
        <p:nvSpPr>
          <p:cNvPr id="6" name="Footer Placeholder 5">
            <a:extLst>
              <a:ext uri="{FF2B5EF4-FFF2-40B4-BE49-F238E27FC236}">
                <a16:creationId xmlns:a16="http://schemas.microsoft.com/office/drawing/2014/main" id="{58E093EE-A0CB-494D-9BE9-AE824B8D6B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ADFA33-A09D-4694-BED5-619E311EFA3E}"/>
              </a:ext>
            </a:extLst>
          </p:cNvPr>
          <p:cNvSpPr>
            <a:spLocks noGrp="1"/>
          </p:cNvSpPr>
          <p:nvPr>
            <p:ph type="sldNum" sz="quarter" idx="12"/>
          </p:nvPr>
        </p:nvSpPr>
        <p:spPr/>
        <p:txBody>
          <a:bodyPr/>
          <a:lstStyle/>
          <a:p>
            <a:fld id="{22423579-17D4-440F-A89C-94225A91F414}" type="slidenum">
              <a:rPr lang="en-IN" smtClean="0"/>
              <a:t>‹#›</a:t>
            </a:fld>
            <a:endParaRPr lang="en-IN"/>
          </a:p>
        </p:txBody>
      </p:sp>
    </p:spTree>
    <p:extLst>
      <p:ext uri="{BB962C8B-B14F-4D97-AF65-F5344CB8AC3E}">
        <p14:creationId xmlns:p14="http://schemas.microsoft.com/office/powerpoint/2010/main" val="911475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27065-6F51-4B50-B880-0EC82070EF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68A81D5-3400-4C92-B11D-8AD1F799D9AF}"/>
              </a:ext>
            </a:extLst>
          </p:cNvPr>
          <p:cNvSpPr>
            <a:spLocks noGrp="1"/>
          </p:cNvSpPr>
          <p:nvPr>
            <p:ph type="pic" idx="1"/>
          </p:nvPr>
        </p:nvSpPr>
        <p:spPr>
          <a:xfrm>
            <a:off x="5183188" y="987429"/>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758F2900-FAB7-46CD-AFCD-FEDBE98E40EC}"/>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D388F-41B5-4B3A-8957-533F4C8DAC03}"/>
              </a:ext>
            </a:extLst>
          </p:cNvPr>
          <p:cNvSpPr>
            <a:spLocks noGrp="1"/>
          </p:cNvSpPr>
          <p:nvPr>
            <p:ph type="dt" sz="half" idx="10"/>
          </p:nvPr>
        </p:nvSpPr>
        <p:spPr/>
        <p:txBody>
          <a:bodyPr/>
          <a:lstStyle/>
          <a:p>
            <a:fld id="{8D77060E-EDF5-47E6-AE25-62E8DFCD3012}" type="datetime1">
              <a:rPr lang="en-IN" smtClean="0"/>
              <a:t>19-07-2024</a:t>
            </a:fld>
            <a:endParaRPr lang="en-IN"/>
          </a:p>
        </p:txBody>
      </p:sp>
      <p:sp>
        <p:nvSpPr>
          <p:cNvPr id="6" name="Footer Placeholder 5">
            <a:extLst>
              <a:ext uri="{FF2B5EF4-FFF2-40B4-BE49-F238E27FC236}">
                <a16:creationId xmlns:a16="http://schemas.microsoft.com/office/drawing/2014/main" id="{3AF8AFEA-B2F5-4FC8-82A2-DEDD2A3F7E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7A021D-FDF2-4CD0-94E3-36B9B60EDC17}"/>
              </a:ext>
            </a:extLst>
          </p:cNvPr>
          <p:cNvSpPr>
            <a:spLocks noGrp="1"/>
          </p:cNvSpPr>
          <p:nvPr>
            <p:ph type="sldNum" sz="quarter" idx="12"/>
          </p:nvPr>
        </p:nvSpPr>
        <p:spPr/>
        <p:txBody>
          <a:bodyPr/>
          <a:lstStyle/>
          <a:p>
            <a:fld id="{22423579-17D4-440F-A89C-94225A91F414}" type="slidenum">
              <a:rPr lang="en-IN" smtClean="0"/>
              <a:t>‹#›</a:t>
            </a:fld>
            <a:endParaRPr lang="en-IN"/>
          </a:p>
        </p:txBody>
      </p:sp>
    </p:spTree>
    <p:extLst>
      <p:ext uri="{BB962C8B-B14F-4D97-AF65-F5344CB8AC3E}">
        <p14:creationId xmlns:p14="http://schemas.microsoft.com/office/powerpoint/2010/main" val="2972926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D31FB3-3EBB-450E-97C9-D0C697B72A63}"/>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1B601E-C568-4AA2-9F6F-14486D5933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002201-B6FB-418D-B03D-98105A357ED2}"/>
              </a:ext>
            </a:extLst>
          </p:cNvPr>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3ABC42-1894-4F18-9315-47B8DF76E76E}" type="datetime1">
              <a:rPr lang="en-IN" smtClean="0"/>
              <a:t>19-07-2024</a:t>
            </a:fld>
            <a:endParaRPr lang="en-IN"/>
          </a:p>
        </p:txBody>
      </p:sp>
      <p:sp>
        <p:nvSpPr>
          <p:cNvPr id="5" name="Footer Placeholder 4">
            <a:extLst>
              <a:ext uri="{FF2B5EF4-FFF2-40B4-BE49-F238E27FC236}">
                <a16:creationId xmlns:a16="http://schemas.microsoft.com/office/drawing/2014/main" id="{393B8907-4046-4ECE-8850-C3004640A7FB}"/>
              </a:ext>
            </a:extLst>
          </p:cNvPr>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1D80750-02A0-46AA-9F7C-D4CDF96E287C}"/>
              </a:ext>
            </a:extLst>
          </p:cNvPr>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423579-17D4-440F-A89C-94225A91F414}" type="slidenum">
              <a:rPr lang="en-IN" smtClean="0"/>
              <a:t>‹#›</a:t>
            </a:fld>
            <a:endParaRPr lang="en-IN"/>
          </a:p>
        </p:txBody>
      </p:sp>
    </p:spTree>
    <p:extLst>
      <p:ext uri="{BB962C8B-B14F-4D97-AF65-F5344CB8AC3E}">
        <p14:creationId xmlns:p14="http://schemas.microsoft.com/office/powerpoint/2010/main" val="1256696963"/>
      </p:ext>
    </p:extLst>
  </p:cSld>
  <p:clrMap bg1="lt1" tx1="dk1" bg2="lt2" tx2="dk2" accent1="accent1" accent2="accent2" accent3="accent3" accent4="accent4" accent5="accent5" accent6="accent6" hlink="hlink" folHlink="folHlink"/>
  <p:sldLayoutIdLst>
    <p:sldLayoutId id="2147484026" r:id="rId1"/>
    <p:sldLayoutId id="2147484027" r:id="rId2"/>
    <p:sldLayoutId id="2147484028" r:id="rId3"/>
    <p:sldLayoutId id="2147484029" r:id="rId4"/>
    <p:sldLayoutId id="2147484030" r:id="rId5"/>
    <p:sldLayoutId id="2147484031" r:id="rId6"/>
    <p:sldLayoutId id="2147484032" r:id="rId7"/>
    <p:sldLayoutId id="2147484033" r:id="rId8"/>
    <p:sldLayoutId id="2147484034" r:id="rId9"/>
    <p:sldLayoutId id="2147484035" r:id="rId10"/>
    <p:sldLayoutId id="2147484036"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7.jpe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pn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IT Bombay - Wikipedia">
            <a:extLst>
              <a:ext uri="{FF2B5EF4-FFF2-40B4-BE49-F238E27FC236}">
                <a16:creationId xmlns:a16="http://schemas.microsoft.com/office/drawing/2014/main" id="{F668DDCC-FE9D-4BD5-89F2-447CB41906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59404" y="1"/>
            <a:ext cx="932597" cy="90923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FDAC0A0-BC5E-45CB-A3FF-A7589C504194}"/>
              </a:ext>
            </a:extLst>
          </p:cNvPr>
          <p:cNvSpPr txBox="1"/>
          <p:nvPr/>
        </p:nvSpPr>
        <p:spPr>
          <a:xfrm>
            <a:off x="1026997" y="449452"/>
            <a:ext cx="10095932" cy="1200329"/>
          </a:xfrm>
          <a:prstGeom prst="rect">
            <a:avLst/>
          </a:prstGeom>
          <a:noFill/>
        </p:spPr>
        <p:txBody>
          <a:bodyPr wrap="square">
            <a:spAutoFit/>
          </a:bodyPr>
          <a:lstStyle/>
          <a:p>
            <a:r>
              <a:rPr lang="en-IN" sz="2400" u="sng" dirty="0">
                <a:latin typeface="Arial" panose="020B0604020202020204" pitchFamily="34" charset="0"/>
                <a:cs typeface="Arial" panose="020B0604020202020204" pitchFamily="34" charset="0"/>
              </a:rPr>
              <a:t>Literature review of Challenges and Potential solutions associated with </a:t>
            </a:r>
            <a:r>
              <a:rPr lang="en-IN" sz="2400" dirty="0">
                <a:latin typeface="Arial" panose="020B0604020202020204" pitchFamily="34" charset="0"/>
                <a:cs typeface="Arial" panose="020B0604020202020204" pitchFamily="34" charset="0"/>
              </a:rPr>
              <a:t>			</a:t>
            </a:r>
            <a:r>
              <a:rPr lang="en-IN" sz="2400" u="sng" dirty="0">
                <a:latin typeface="Arial" panose="020B0604020202020204" pitchFamily="34" charset="0"/>
                <a:cs typeface="Arial" panose="020B0604020202020204" pitchFamily="34" charset="0"/>
              </a:rPr>
              <a:t>fast switching </a:t>
            </a:r>
            <a:r>
              <a:rPr lang="en-IN" sz="2400" u="sng" dirty="0" err="1">
                <a:latin typeface="Arial" panose="020B0604020202020204" pitchFamily="34" charset="0"/>
                <a:cs typeface="Arial" panose="020B0604020202020204" pitchFamily="34" charset="0"/>
              </a:rPr>
              <a:t>SiC</a:t>
            </a:r>
            <a:r>
              <a:rPr lang="en-IN" sz="2400" u="sng" dirty="0">
                <a:latin typeface="Arial" panose="020B0604020202020204" pitchFamily="34" charset="0"/>
                <a:cs typeface="Arial" panose="020B0604020202020204" pitchFamily="34" charset="0"/>
              </a:rPr>
              <a:t> devices </a:t>
            </a:r>
            <a:br>
              <a:rPr lang="en-IN" sz="2400" dirty="0">
                <a:latin typeface="Arial" panose="020B0604020202020204" pitchFamily="34" charset="0"/>
                <a:cs typeface="Arial" panose="020B0604020202020204" pitchFamily="34" charset="0"/>
              </a:rPr>
            </a:br>
            <a:endParaRPr lang="en-IN" sz="2400"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2BF29C08-9C8F-4C41-92F2-3788CB629A8E}"/>
              </a:ext>
            </a:extLst>
          </p:cNvPr>
          <p:cNvSpPr txBox="1"/>
          <p:nvPr/>
        </p:nvSpPr>
        <p:spPr>
          <a:xfrm>
            <a:off x="7591339" y="5541649"/>
            <a:ext cx="4907280" cy="369332"/>
          </a:xfrm>
          <a:prstGeom prst="rect">
            <a:avLst/>
          </a:prstGeom>
          <a:noFill/>
        </p:spPr>
        <p:txBody>
          <a:bodyPr wrap="square" rtlCol="0">
            <a:spAutoFit/>
          </a:bodyPr>
          <a:lstStyle/>
          <a:p>
            <a:r>
              <a:rPr lang="en-IN" dirty="0"/>
              <a:t>Guided by</a:t>
            </a:r>
            <a:r>
              <a:rPr lang="en-IN" b="1" dirty="0"/>
              <a:t> : </a:t>
            </a:r>
            <a:r>
              <a:rPr lang="en-IN" u="sng" dirty="0"/>
              <a:t>Prof. Sandeep Anand</a:t>
            </a:r>
          </a:p>
        </p:txBody>
      </p:sp>
      <p:pic>
        <p:nvPicPr>
          <p:cNvPr id="1030" name="Picture 6" descr="IIT Bombay - Wikipedia">
            <a:extLst>
              <a:ext uri="{FF2B5EF4-FFF2-40B4-BE49-F238E27FC236}">
                <a16:creationId xmlns:a16="http://schemas.microsoft.com/office/drawing/2014/main" id="{18181666-909D-4779-84D5-3801704635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9620" y="1946020"/>
            <a:ext cx="3032760" cy="296595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2B75559A-35AC-4F57-94F7-892C916E842C}"/>
              </a:ext>
            </a:extLst>
          </p:cNvPr>
          <p:cNvSpPr txBox="1"/>
          <p:nvPr/>
        </p:nvSpPr>
        <p:spPr>
          <a:xfrm>
            <a:off x="1188720" y="5541649"/>
            <a:ext cx="4907280" cy="369332"/>
          </a:xfrm>
          <a:prstGeom prst="rect">
            <a:avLst/>
          </a:prstGeom>
          <a:noFill/>
        </p:spPr>
        <p:txBody>
          <a:bodyPr wrap="square" rtlCol="0">
            <a:spAutoFit/>
          </a:bodyPr>
          <a:lstStyle/>
          <a:p>
            <a:r>
              <a:rPr lang="en-IN" dirty="0"/>
              <a:t>Presented by</a:t>
            </a:r>
            <a:r>
              <a:rPr lang="en-IN" b="1" dirty="0"/>
              <a:t>: </a:t>
            </a:r>
            <a:r>
              <a:rPr lang="en-IN" u="sng" dirty="0"/>
              <a:t>Rajat Sankhla</a:t>
            </a:r>
          </a:p>
        </p:txBody>
      </p:sp>
      <p:sp>
        <p:nvSpPr>
          <p:cNvPr id="3" name="Slide Number Placeholder 2">
            <a:extLst>
              <a:ext uri="{FF2B5EF4-FFF2-40B4-BE49-F238E27FC236}">
                <a16:creationId xmlns:a16="http://schemas.microsoft.com/office/drawing/2014/main" id="{DBB1C671-0F28-4012-BA86-1A7D1F3A629D}"/>
              </a:ext>
            </a:extLst>
          </p:cNvPr>
          <p:cNvSpPr>
            <a:spLocks noGrp="1"/>
          </p:cNvSpPr>
          <p:nvPr>
            <p:ph type="sldNum" sz="quarter" idx="12"/>
          </p:nvPr>
        </p:nvSpPr>
        <p:spPr/>
        <p:txBody>
          <a:bodyPr/>
          <a:lstStyle/>
          <a:p>
            <a:fld id="{22423579-17D4-440F-A89C-94225A91F414}" type="slidenum">
              <a:rPr lang="en-IN" smtClean="0"/>
              <a:t>1</a:t>
            </a:fld>
            <a:endParaRPr lang="en-IN"/>
          </a:p>
        </p:txBody>
      </p:sp>
    </p:spTree>
    <p:extLst>
      <p:ext uri="{BB962C8B-B14F-4D97-AF65-F5344CB8AC3E}">
        <p14:creationId xmlns:p14="http://schemas.microsoft.com/office/powerpoint/2010/main" val="1337577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IT Bombay - Wikipedia">
            <a:extLst>
              <a:ext uri="{FF2B5EF4-FFF2-40B4-BE49-F238E27FC236}">
                <a16:creationId xmlns:a16="http://schemas.microsoft.com/office/drawing/2014/main" id="{F668DDCC-FE9D-4BD5-89F2-447CB41906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59404" y="1"/>
            <a:ext cx="932597" cy="90923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D6DF23C-1A2F-45EA-A6BA-40D989816302}"/>
              </a:ext>
            </a:extLst>
          </p:cNvPr>
          <p:cNvSpPr/>
          <p:nvPr/>
        </p:nvSpPr>
        <p:spPr>
          <a:xfrm>
            <a:off x="0" y="6625991"/>
            <a:ext cx="12192000" cy="23201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26A2C300-BD60-4E6B-8BAF-05649923D756}"/>
              </a:ext>
            </a:extLst>
          </p:cNvPr>
          <p:cNvSpPr/>
          <p:nvPr/>
        </p:nvSpPr>
        <p:spPr>
          <a:xfrm>
            <a:off x="0" y="5"/>
            <a:ext cx="11122925" cy="232012"/>
          </a:xfrm>
          <a:prstGeom prst="rect">
            <a:avLst/>
          </a:prstGeom>
          <a:solidFill>
            <a:schemeClr val="accent6">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AE6874C2-EB9A-4415-BB1E-8ED0E1AFACE1}"/>
              </a:ext>
            </a:extLst>
          </p:cNvPr>
          <p:cNvSpPr txBox="1"/>
          <p:nvPr/>
        </p:nvSpPr>
        <p:spPr>
          <a:xfrm>
            <a:off x="5" y="149390"/>
            <a:ext cx="2561663" cy="461665"/>
          </a:xfrm>
          <a:prstGeom prst="rect">
            <a:avLst/>
          </a:prstGeom>
          <a:noFill/>
        </p:spPr>
        <p:txBody>
          <a:bodyPr wrap="square" rtlCol="0">
            <a:spAutoFit/>
          </a:bodyPr>
          <a:lstStyle/>
          <a:p>
            <a:r>
              <a:rPr lang="en-IN" sz="2400" u="sng" dirty="0"/>
              <a:t>Cross talk Effect </a:t>
            </a:r>
          </a:p>
        </p:txBody>
      </p:sp>
      <p:sp>
        <p:nvSpPr>
          <p:cNvPr id="2" name="TextBox 1">
            <a:extLst>
              <a:ext uri="{FF2B5EF4-FFF2-40B4-BE49-F238E27FC236}">
                <a16:creationId xmlns:a16="http://schemas.microsoft.com/office/drawing/2014/main" id="{4358D892-DADF-483F-9AEA-34F61D2C89D9}"/>
              </a:ext>
            </a:extLst>
          </p:cNvPr>
          <p:cNvSpPr txBox="1"/>
          <p:nvPr/>
        </p:nvSpPr>
        <p:spPr>
          <a:xfrm>
            <a:off x="341197" y="2244118"/>
            <a:ext cx="5754807" cy="3970318"/>
          </a:xfrm>
          <a:prstGeom prst="rect">
            <a:avLst/>
          </a:prstGeom>
          <a:noFill/>
        </p:spPr>
        <p:txBody>
          <a:bodyPr wrap="square" rtlCol="0">
            <a:spAutoFit/>
          </a:bodyPr>
          <a:lstStyle/>
          <a:p>
            <a:pPr marL="285744" indent="-285744">
              <a:buFont typeface="Wingdings" panose="05000000000000000000" pitchFamily="2" charset="2"/>
              <a:buChar char="Ø"/>
            </a:pPr>
            <a:r>
              <a:rPr lang="en-IN" dirty="0"/>
              <a:t>In a phase leg configuration switching transients of one device affects the switching performance of other device.</a:t>
            </a:r>
          </a:p>
          <a:p>
            <a:pPr marL="285744" indent="-285744">
              <a:buFont typeface="Wingdings" panose="05000000000000000000" pitchFamily="2" charset="2"/>
              <a:buChar char="Ø"/>
            </a:pPr>
            <a:endParaRPr lang="en-IN" dirty="0"/>
          </a:p>
          <a:p>
            <a:pPr marL="285744" indent="-285744">
              <a:buFont typeface="Wingdings" panose="05000000000000000000" pitchFamily="2" charset="2"/>
              <a:buChar char="Ø"/>
            </a:pPr>
            <a:r>
              <a:rPr lang="en-IN" dirty="0"/>
              <a:t>Increases the turn on switching loss in device undergoing turn on.</a:t>
            </a:r>
          </a:p>
          <a:p>
            <a:pPr marL="285744" indent="-285744">
              <a:buFont typeface="Wingdings" panose="05000000000000000000" pitchFamily="2" charset="2"/>
              <a:buChar char="Ø"/>
            </a:pPr>
            <a:endParaRPr lang="en-IN" dirty="0"/>
          </a:p>
          <a:p>
            <a:pPr marL="285744" indent="-285744">
              <a:buFont typeface="Wingdings" panose="05000000000000000000" pitchFamily="2" charset="2"/>
              <a:buChar char="Ø"/>
            </a:pPr>
            <a:r>
              <a:rPr lang="en-IN" dirty="0"/>
              <a:t>Can lead to shoot through failure.</a:t>
            </a:r>
          </a:p>
          <a:p>
            <a:pPr marL="285744" indent="-285744">
              <a:buFont typeface="Wingdings" panose="05000000000000000000" pitchFamily="2" charset="2"/>
              <a:buChar char="Ø"/>
            </a:pPr>
            <a:endParaRPr lang="en-IN" dirty="0"/>
          </a:p>
          <a:p>
            <a:pPr marL="285744" indent="-285744">
              <a:buFont typeface="Wingdings" panose="05000000000000000000" pitchFamily="2" charset="2"/>
              <a:buChar char="Ø"/>
            </a:pPr>
            <a:r>
              <a:rPr lang="en-IN" dirty="0"/>
              <a:t>Negative threshold of </a:t>
            </a:r>
            <a:r>
              <a:rPr lang="en-IN" dirty="0" err="1"/>
              <a:t>Vgs</a:t>
            </a:r>
            <a:r>
              <a:rPr lang="en-IN" dirty="0"/>
              <a:t> for </a:t>
            </a:r>
            <a:r>
              <a:rPr lang="en-IN" dirty="0" err="1"/>
              <a:t>SiC</a:t>
            </a:r>
            <a:r>
              <a:rPr lang="en-IN" dirty="0"/>
              <a:t> device is from -2 to -6 V</a:t>
            </a:r>
            <a:r>
              <a:rPr lang="en-IN" dirty="0">
                <a:sym typeface="Wingdings" panose="05000000000000000000" pitchFamily="2" charset="2"/>
              </a:rPr>
              <a:t> Cross talk becomes a challenge in </a:t>
            </a:r>
            <a:r>
              <a:rPr lang="en-IN" dirty="0" err="1">
                <a:sym typeface="Wingdings" panose="05000000000000000000" pitchFamily="2" charset="2"/>
              </a:rPr>
              <a:t>SiC</a:t>
            </a:r>
            <a:r>
              <a:rPr lang="en-IN" dirty="0">
                <a:sym typeface="Wingdings" panose="05000000000000000000" pitchFamily="2" charset="2"/>
              </a:rPr>
              <a:t> device</a:t>
            </a:r>
            <a:endParaRPr lang="en-IN" dirty="0"/>
          </a:p>
          <a:p>
            <a:pPr marL="285744" indent="-285744">
              <a:buFont typeface="Wingdings" panose="05000000000000000000" pitchFamily="2" charset="2"/>
              <a:buChar char="Ø"/>
            </a:pPr>
            <a:endParaRPr lang="en-IN" dirty="0"/>
          </a:p>
          <a:p>
            <a:pPr marL="285744" indent="-285744">
              <a:buFont typeface="Wingdings" panose="05000000000000000000" pitchFamily="2" charset="2"/>
              <a:buChar char="Ø"/>
            </a:pPr>
            <a:endParaRPr lang="en-IN" dirty="0"/>
          </a:p>
        </p:txBody>
      </p:sp>
      <p:sp>
        <p:nvSpPr>
          <p:cNvPr id="5" name="Slide Number Placeholder 4">
            <a:extLst>
              <a:ext uri="{FF2B5EF4-FFF2-40B4-BE49-F238E27FC236}">
                <a16:creationId xmlns:a16="http://schemas.microsoft.com/office/drawing/2014/main" id="{63D93BC0-8998-439A-98B3-7F77E2D87377}"/>
              </a:ext>
            </a:extLst>
          </p:cNvPr>
          <p:cNvSpPr>
            <a:spLocks noGrp="1"/>
          </p:cNvSpPr>
          <p:nvPr>
            <p:ph type="sldNum" sz="quarter" idx="12"/>
          </p:nvPr>
        </p:nvSpPr>
        <p:spPr/>
        <p:txBody>
          <a:bodyPr/>
          <a:lstStyle/>
          <a:p>
            <a:fld id="{22423579-17D4-440F-A89C-94225A91F414}" type="slidenum">
              <a:rPr lang="en-IN" smtClean="0"/>
              <a:t>10</a:t>
            </a:fld>
            <a:endParaRPr lang="en-IN"/>
          </a:p>
        </p:txBody>
      </p:sp>
      <p:sp>
        <p:nvSpPr>
          <p:cNvPr id="7" name="TextBox 6">
            <a:extLst>
              <a:ext uri="{FF2B5EF4-FFF2-40B4-BE49-F238E27FC236}">
                <a16:creationId xmlns:a16="http://schemas.microsoft.com/office/drawing/2014/main" id="{126D6462-7D34-4550-B07F-7A50376ABB06}"/>
              </a:ext>
            </a:extLst>
          </p:cNvPr>
          <p:cNvSpPr txBox="1"/>
          <p:nvPr/>
        </p:nvSpPr>
        <p:spPr>
          <a:xfrm>
            <a:off x="341197" y="1230955"/>
            <a:ext cx="6111240" cy="646331"/>
          </a:xfrm>
          <a:prstGeom prst="rect">
            <a:avLst/>
          </a:prstGeom>
          <a:noFill/>
        </p:spPr>
        <p:txBody>
          <a:bodyPr wrap="square" rtlCol="0">
            <a:spAutoFit/>
          </a:bodyPr>
          <a:lstStyle/>
          <a:p>
            <a:r>
              <a:rPr lang="en-IN" dirty="0" err="1"/>
              <a:t>SiC</a:t>
            </a:r>
            <a:r>
              <a:rPr lang="en-IN" dirty="0"/>
              <a:t> device switch at very high frequencies which means higher dv/dt at the switching node.</a:t>
            </a:r>
          </a:p>
        </p:txBody>
      </p:sp>
      <p:pic>
        <p:nvPicPr>
          <p:cNvPr id="10" name="Picture 9">
            <a:extLst>
              <a:ext uri="{FF2B5EF4-FFF2-40B4-BE49-F238E27FC236}">
                <a16:creationId xmlns:a16="http://schemas.microsoft.com/office/drawing/2014/main" id="{BFB8A98B-EDEA-4EDC-864A-6755B67839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5750" y="1554121"/>
            <a:ext cx="6084440" cy="3759243"/>
          </a:xfrm>
          <a:prstGeom prst="rect">
            <a:avLst/>
          </a:prstGeom>
        </p:spPr>
      </p:pic>
      <p:sp>
        <p:nvSpPr>
          <p:cNvPr id="11" name="TextBox 10">
            <a:extLst>
              <a:ext uri="{FF2B5EF4-FFF2-40B4-BE49-F238E27FC236}">
                <a16:creationId xmlns:a16="http://schemas.microsoft.com/office/drawing/2014/main" id="{77756DCD-55DA-4458-AB57-56545370729A}"/>
              </a:ext>
            </a:extLst>
          </p:cNvPr>
          <p:cNvSpPr txBox="1"/>
          <p:nvPr/>
        </p:nvSpPr>
        <p:spPr>
          <a:xfrm>
            <a:off x="92529" y="5990583"/>
            <a:ext cx="11666443" cy="415498"/>
          </a:xfrm>
          <a:prstGeom prst="rect">
            <a:avLst/>
          </a:prstGeom>
          <a:noFill/>
        </p:spPr>
        <p:txBody>
          <a:bodyPr wrap="square">
            <a:spAutoFit/>
          </a:bodyPr>
          <a:lstStyle/>
          <a:p>
            <a:r>
              <a:rPr lang="en-IN" sz="1050" i="1" dirty="0"/>
              <a:t>X. Yuan, I. Laird and S. </a:t>
            </a:r>
            <a:r>
              <a:rPr lang="en-IN" sz="1050" i="1" dirty="0" err="1"/>
              <a:t>Walder</a:t>
            </a:r>
            <a:r>
              <a:rPr lang="en-IN" sz="1050" i="1" dirty="0"/>
              <a:t>, "Opportunities, Challenges, and Potential Solutions in the Application of Fast-Switching </a:t>
            </a:r>
            <a:r>
              <a:rPr lang="en-IN" sz="1050" i="1" dirty="0" err="1"/>
              <a:t>SiC</a:t>
            </a:r>
            <a:r>
              <a:rPr lang="en-IN" sz="1050" i="1" dirty="0"/>
              <a:t> Power Devices and Converters," in IEEE Transactions on Power Electronics, vol. 36, no. 4, pp. 3925-3945, April 2021, </a:t>
            </a:r>
            <a:r>
              <a:rPr lang="en-IN" sz="1050" i="1" dirty="0" err="1"/>
              <a:t>doi</a:t>
            </a:r>
            <a:r>
              <a:rPr lang="en-IN" sz="1050" i="1" dirty="0"/>
              <a:t>: 10.1109/TPEL.2020.3024862.</a:t>
            </a:r>
          </a:p>
        </p:txBody>
      </p:sp>
      <p:sp>
        <p:nvSpPr>
          <p:cNvPr id="8" name="TextBox 7">
            <a:extLst>
              <a:ext uri="{FF2B5EF4-FFF2-40B4-BE49-F238E27FC236}">
                <a16:creationId xmlns:a16="http://schemas.microsoft.com/office/drawing/2014/main" id="{DC13F695-1D85-4DAC-B49E-1F3329DFB9FF}"/>
              </a:ext>
            </a:extLst>
          </p:cNvPr>
          <p:cNvSpPr txBox="1"/>
          <p:nvPr/>
        </p:nvSpPr>
        <p:spPr>
          <a:xfrm>
            <a:off x="8118885" y="3128645"/>
            <a:ext cx="849085" cy="369332"/>
          </a:xfrm>
          <a:prstGeom prst="rect">
            <a:avLst/>
          </a:prstGeom>
          <a:noFill/>
        </p:spPr>
        <p:txBody>
          <a:bodyPr wrap="square" rtlCol="0">
            <a:spAutoFit/>
          </a:bodyPr>
          <a:lstStyle/>
          <a:p>
            <a:r>
              <a:rPr lang="en-IN" dirty="0"/>
              <a:t>0</a:t>
            </a:r>
            <a:r>
              <a:rPr lang="en-IN" dirty="0">
                <a:sym typeface="Wingdings" panose="05000000000000000000" pitchFamily="2" charset="2"/>
              </a:rPr>
              <a:t>V</a:t>
            </a:r>
            <a:endParaRPr lang="en-IN" dirty="0"/>
          </a:p>
        </p:txBody>
      </p:sp>
      <p:sp>
        <p:nvSpPr>
          <p:cNvPr id="12" name="TextBox 11">
            <a:extLst>
              <a:ext uri="{FF2B5EF4-FFF2-40B4-BE49-F238E27FC236}">
                <a16:creationId xmlns:a16="http://schemas.microsoft.com/office/drawing/2014/main" id="{E0A8E03F-BA47-4B88-BD32-8C2FFB4B3E27}"/>
              </a:ext>
            </a:extLst>
          </p:cNvPr>
          <p:cNvSpPr txBox="1"/>
          <p:nvPr/>
        </p:nvSpPr>
        <p:spPr>
          <a:xfrm>
            <a:off x="11222506" y="3164220"/>
            <a:ext cx="849085" cy="369332"/>
          </a:xfrm>
          <a:prstGeom prst="rect">
            <a:avLst/>
          </a:prstGeom>
          <a:noFill/>
        </p:spPr>
        <p:txBody>
          <a:bodyPr wrap="square" rtlCol="0">
            <a:spAutoFit/>
          </a:bodyPr>
          <a:lstStyle/>
          <a:p>
            <a:r>
              <a:rPr lang="en-IN" dirty="0">
                <a:sym typeface="Wingdings" panose="05000000000000000000" pitchFamily="2" charset="2"/>
              </a:rPr>
              <a:t>V0</a:t>
            </a:r>
            <a:endParaRPr lang="en-IN" dirty="0"/>
          </a:p>
        </p:txBody>
      </p:sp>
    </p:spTree>
    <p:extLst>
      <p:ext uri="{BB962C8B-B14F-4D97-AF65-F5344CB8AC3E}">
        <p14:creationId xmlns:p14="http://schemas.microsoft.com/office/powerpoint/2010/main" val="3811186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IT Bombay - Wikipedia">
            <a:extLst>
              <a:ext uri="{FF2B5EF4-FFF2-40B4-BE49-F238E27FC236}">
                <a16:creationId xmlns:a16="http://schemas.microsoft.com/office/drawing/2014/main" id="{F668DDCC-FE9D-4BD5-89F2-447CB41906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59404" y="1"/>
            <a:ext cx="932597" cy="90923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D6DF23C-1A2F-45EA-A6BA-40D989816302}"/>
              </a:ext>
            </a:extLst>
          </p:cNvPr>
          <p:cNvSpPr/>
          <p:nvPr/>
        </p:nvSpPr>
        <p:spPr>
          <a:xfrm>
            <a:off x="0" y="6625991"/>
            <a:ext cx="12192000" cy="23201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26A2C300-BD60-4E6B-8BAF-05649923D756}"/>
              </a:ext>
            </a:extLst>
          </p:cNvPr>
          <p:cNvSpPr/>
          <p:nvPr/>
        </p:nvSpPr>
        <p:spPr>
          <a:xfrm>
            <a:off x="0" y="5"/>
            <a:ext cx="11122925" cy="232012"/>
          </a:xfrm>
          <a:prstGeom prst="rect">
            <a:avLst/>
          </a:prstGeom>
          <a:solidFill>
            <a:schemeClr val="accent6">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4358D892-DADF-483F-9AEA-34F61D2C89D9}"/>
              </a:ext>
            </a:extLst>
          </p:cNvPr>
          <p:cNvSpPr txBox="1"/>
          <p:nvPr/>
        </p:nvSpPr>
        <p:spPr>
          <a:xfrm>
            <a:off x="230875" y="828288"/>
            <a:ext cx="5559189" cy="5201424"/>
          </a:xfrm>
          <a:prstGeom prst="rect">
            <a:avLst/>
          </a:prstGeom>
          <a:noFill/>
        </p:spPr>
        <p:txBody>
          <a:bodyPr wrap="square" rtlCol="0">
            <a:spAutoFit/>
          </a:bodyPr>
          <a:lstStyle/>
          <a:p>
            <a:r>
              <a:rPr lang="en-IN" sz="2000" u="sng" dirty="0"/>
              <a:t>Gate Impedance Regulation</a:t>
            </a:r>
          </a:p>
          <a:p>
            <a:endParaRPr lang="en-IN" u="sng" dirty="0"/>
          </a:p>
          <a:p>
            <a:r>
              <a:rPr lang="en-IN" u="sng" dirty="0"/>
              <a:t>Basic Idea</a:t>
            </a:r>
          </a:p>
          <a:p>
            <a:pPr marL="285744" indent="-285744">
              <a:buFont typeface="Wingdings" panose="05000000000000000000" pitchFamily="2" charset="2"/>
              <a:buChar char="Ø"/>
            </a:pPr>
            <a:endParaRPr lang="en-IN" dirty="0"/>
          </a:p>
          <a:p>
            <a:pPr marL="285744" indent="-285744">
              <a:buFont typeface="Wingdings" panose="05000000000000000000" pitchFamily="2" charset="2"/>
              <a:buChar char="Ø"/>
            </a:pPr>
            <a:r>
              <a:rPr lang="en-IN" dirty="0"/>
              <a:t>To reduce the magnitude of voltage appearing across the gate to source of the complementary MOSFET due to charge /discharge of Cgs by the current due to Miller capacitance (</a:t>
            </a:r>
            <a:r>
              <a:rPr lang="en-IN" dirty="0" err="1"/>
              <a:t>Cgd</a:t>
            </a:r>
            <a:r>
              <a:rPr lang="en-IN" dirty="0"/>
              <a:t>).</a:t>
            </a:r>
          </a:p>
          <a:p>
            <a:pPr marL="285744" indent="-285744">
              <a:buFont typeface="Wingdings" panose="05000000000000000000" pitchFamily="2" charset="2"/>
              <a:buChar char="Ø"/>
            </a:pPr>
            <a:endParaRPr lang="en-IN" dirty="0"/>
          </a:p>
          <a:p>
            <a:r>
              <a:rPr lang="en-IN" sz="2400" dirty="0"/>
              <a:t>	How this can be done?</a:t>
            </a:r>
          </a:p>
          <a:p>
            <a:pPr marL="285744" indent="-285744">
              <a:buFont typeface="Wingdings" panose="05000000000000000000" pitchFamily="2" charset="2"/>
              <a:buChar char="Ø"/>
            </a:pPr>
            <a:endParaRPr lang="en-IN" dirty="0"/>
          </a:p>
          <a:p>
            <a:pPr marL="285744" indent="-285744">
              <a:buFont typeface="Wingdings" panose="05000000000000000000" pitchFamily="2" charset="2"/>
              <a:buChar char="Ø"/>
            </a:pPr>
            <a:endParaRPr lang="en-IN" dirty="0"/>
          </a:p>
          <a:p>
            <a:pPr marL="285744" indent="-285744">
              <a:buFont typeface="Wingdings" panose="05000000000000000000" pitchFamily="2" charset="2"/>
              <a:buChar char="Ø"/>
            </a:pPr>
            <a:r>
              <a:rPr lang="en-IN" dirty="0"/>
              <a:t>Reduce the gate impedance of the </a:t>
            </a:r>
            <a:r>
              <a:rPr lang="en-IN" dirty="0" err="1"/>
              <a:t>mosfet</a:t>
            </a:r>
            <a:r>
              <a:rPr lang="en-IN" dirty="0"/>
              <a:t> undergoing interference during transition.</a:t>
            </a:r>
          </a:p>
          <a:p>
            <a:endParaRPr lang="en-IN" dirty="0"/>
          </a:p>
          <a:p>
            <a:endParaRPr lang="en-IN" dirty="0"/>
          </a:p>
          <a:p>
            <a:pPr marL="285744" indent="-285744">
              <a:buFont typeface="Wingdings" panose="05000000000000000000" pitchFamily="2" charset="2"/>
              <a:buChar char="Ø"/>
            </a:pPr>
            <a:endParaRPr lang="en-IN" dirty="0"/>
          </a:p>
          <a:p>
            <a:endParaRPr lang="en-IN" dirty="0"/>
          </a:p>
        </p:txBody>
      </p:sp>
      <p:sp>
        <p:nvSpPr>
          <p:cNvPr id="5" name="TextBox 4">
            <a:extLst>
              <a:ext uri="{FF2B5EF4-FFF2-40B4-BE49-F238E27FC236}">
                <a16:creationId xmlns:a16="http://schemas.microsoft.com/office/drawing/2014/main" id="{68C4554F-F92C-4169-8ED1-86C0E7DDF635}"/>
              </a:ext>
            </a:extLst>
          </p:cNvPr>
          <p:cNvSpPr txBox="1"/>
          <p:nvPr/>
        </p:nvSpPr>
        <p:spPr>
          <a:xfrm>
            <a:off x="0" y="133711"/>
            <a:ext cx="6641694" cy="461665"/>
          </a:xfrm>
          <a:prstGeom prst="rect">
            <a:avLst/>
          </a:prstGeom>
          <a:noFill/>
        </p:spPr>
        <p:txBody>
          <a:bodyPr wrap="square" rtlCol="0">
            <a:spAutoFit/>
          </a:bodyPr>
          <a:lstStyle/>
          <a:p>
            <a:r>
              <a:rPr lang="en-IN" sz="2400" u="sng" dirty="0"/>
              <a:t>Cross talk mitigation strategies for </a:t>
            </a:r>
            <a:r>
              <a:rPr lang="en-IN" sz="2400" u="sng" dirty="0" err="1"/>
              <a:t>SiC</a:t>
            </a:r>
            <a:r>
              <a:rPr lang="en-IN" sz="2400" u="sng" dirty="0"/>
              <a:t> devices</a:t>
            </a:r>
          </a:p>
        </p:txBody>
      </p:sp>
      <p:sp>
        <p:nvSpPr>
          <p:cNvPr id="7" name="Slide Number Placeholder 6">
            <a:extLst>
              <a:ext uri="{FF2B5EF4-FFF2-40B4-BE49-F238E27FC236}">
                <a16:creationId xmlns:a16="http://schemas.microsoft.com/office/drawing/2014/main" id="{6C2B82AC-1788-40B1-8571-F92C4F442780}"/>
              </a:ext>
            </a:extLst>
          </p:cNvPr>
          <p:cNvSpPr>
            <a:spLocks noGrp="1"/>
          </p:cNvSpPr>
          <p:nvPr>
            <p:ph type="sldNum" sz="quarter" idx="12"/>
          </p:nvPr>
        </p:nvSpPr>
        <p:spPr/>
        <p:txBody>
          <a:bodyPr/>
          <a:lstStyle/>
          <a:p>
            <a:fld id="{22423579-17D4-440F-A89C-94225A91F414}" type="slidenum">
              <a:rPr lang="en-IN" smtClean="0"/>
              <a:t>11</a:t>
            </a:fld>
            <a:endParaRPr lang="en-IN"/>
          </a:p>
        </p:txBody>
      </p:sp>
      <p:pic>
        <p:nvPicPr>
          <p:cNvPr id="9" name="Picture 8">
            <a:extLst>
              <a:ext uri="{FF2B5EF4-FFF2-40B4-BE49-F238E27FC236}">
                <a16:creationId xmlns:a16="http://schemas.microsoft.com/office/drawing/2014/main" id="{F389A04E-58FE-40A3-8CD5-4F56011EF3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9321" y="953235"/>
            <a:ext cx="5704479" cy="4765922"/>
          </a:xfrm>
          <a:prstGeom prst="rect">
            <a:avLst/>
          </a:prstGeom>
        </p:spPr>
      </p:pic>
      <p:sp>
        <p:nvSpPr>
          <p:cNvPr id="11" name="TextBox 10">
            <a:extLst>
              <a:ext uri="{FF2B5EF4-FFF2-40B4-BE49-F238E27FC236}">
                <a16:creationId xmlns:a16="http://schemas.microsoft.com/office/drawing/2014/main" id="{FA2551C4-74F3-4EBE-877B-D594A3D55108}"/>
              </a:ext>
            </a:extLst>
          </p:cNvPr>
          <p:cNvSpPr txBox="1"/>
          <p:nvPr/>
        </p:nvSpPr>
        <p:spPr>
          <a:xfrm>
            <a:off x="230875" y="6166494"/>
            <a:ext cx="11919044" cy="415498"/>
          </a:xfrm>
          <a:prstGeom prst="rect">
            <a:avLst/>
          </a:prstGeom>
          <a:noFill/>
        </p:spPr>
        <p:txBody>
          <a:bodyPr wrap="square">
            <a:spAutoFit/>
          </a:bodyPr>
          <a:lstStyle/>
          <a:p>
            <a:r>
              <a:rPr lang="en-IN" sz="1050" i="1" dirty="0"/>
              <a:t>Z. Zhang, </a:t>
            </a:r>
            <a:r>
              <a:rPr lang="en-IN" sz="1050" i="1" dirty="0" err="1"/>
              <a:t>F.Wang</a:t>
            </a:r>
            <a:r>
              <a:rPr lang="en-IN" sz="1050" i="1" dirty="0"/>
              <a:t>, L.M. Tolbert, and B. J. Blalock, “Active gate driver for cross talk suppression of </a:t>
            </a:r>
            <a:r>
              <a:rPr lang="en-IN" sz="1050" i="1" dirty="0" err="1"/>
              <a:t>SiC</a:t>
            </a:r>
            <a:r>
              <a:rPr lang="en-IN" sz="1050" i="1" dirty="0"/>
              <a:t> power devices in a phase-leg configuration,” IEEE Trans. Power Electron., vol. 29, no. 4, pp. 1986–1997, Apr. 2014</a:t>
            </a:r>
          </a:p>
        </p:txBody>
      </p:sp>
    </p:spTree>
    <p:extLst>
      <p:ext uri="{BB962C8B-B14F-4D97-AF65-F5344CB8AC3E}">
        <p14:creationId xmlns:p14="http://schemas.microsoft.com/office/powerpoint/2010/main" val="2013291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IT Bombay - Wikipedia">
            <a:extLst>
              <a:ext uri="{FF2B5EF4-FFF2-40B4-BE49-F238E27FC236}">
                <a16:creationId xmlns:a16="http://schemas.microsoft.com/office/drawing/2014/main" id="{F668DDCC-FE9D-4BD5-89F2-447CB41906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59404" y="1"/>
            <a:ext cx="932597" cy="90923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D6DF23C-1A2F-45EA-A6BA-40D989816302}"/>
              </a:ext>
            </a:extLst>
          </p:cNvPr>
          <p:cNvSpPr/>
          <p:nvPr/>
        </p:nvSpPr>
        <p:spPr>
          <a:xfrm>
            <a:off x="0" y="6625991"/>
            <a:ext cx="12192000" cy="23201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26A2C300-BD60-4E6B-8BAF-05649923D756}"/>
              </a:ext>
            </a:extLst>
          </p:cNvPr>
          <p:cNvSpPr/>
          <p:nvPr/>
        </p:nvSpPr>
        <p:spPr>
          <a:xfrm>
            <a:off x="0" y="5"/>
            <a:ext cx="11122925" cy="232012"/>
          </a:xfrm>
          <a:prstGeom prst="rect">
            <a:avLst/>
          </a:prstGeom>
          <a:solidFill>
            <a:schemeClr val="accent6">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AE6874C2-EB9A-4415-BB1E-8ED0E1AFACE1}"/>
              </a:ext>
            </a:extLst>
          </p:cNvPr>
          <p:cNvSpPr txBox="1"/>
          <p:nvPr/>
        </p:nvSpPr>
        <p:spPr>
          <a:xfrm>
            <a:off x="464024" y="269951"/>
            <a:ext cx="8120419" cy="369332"/>
          </a:xfrm>
          <a:prstGeom prst="rect">
            <a:avLst/>
          </a:prstGeom>
          <a:noFill/>
        </p:spPr>
        <p:txBody>
          <a:bodyPr wrap="square" rtlCol="0">
            <a:spAutoFit/>
          </a:bodyPr>
          <a:lstStyle/>
          <a:p>
            <a:r>
              <a:rPr lang="en-IN" dirty="0"/>
              <a:t> </a:t>
            </a:r>
          </a:p>
        </p:txBody>
      </p:sp>
      <p:sp>
        <p:nvSpPr>
          <p:cNvPr id="5" name="TextBox 4">
            <a:extLst>
              <a:ext uri="{FF2B5EF4-FFF2-40B4-BE49-F238E27FC236}">
                <a16:creationId xmlns:a16="http://schemas.microsoft.com/office/drawing/2014/main" id="{68C4554F-F92C-4169-8ED1-86C0E7DDF635}"/>
              </a:ext>
            </a:extLst>
          </p:cNvPr>
          <p:cNvSpPr txBox="1"/>
          <p:nvPr/>
        </p:nvSpPr>
        <p:spPr>
          <a:xfrm>
            <a:off x="0" y="175820"/>
            <a:ext cx="6676838" cy="461665"/>
          </a:xfrm>
          <a:prstGeom prst="rect">
            <a:avLst/>
          </a:prstGeom>
          <a:noFill/>
        </p:spPr>
        <p:txBody>
          <a:bodyPr wrap="square" rtlCol="0">
            <a:spAutoFit/>
          </a:bodyPr>
          <a:lstStyle/>
          <a:p>
            <a:r>
              <a:rPr lang="en-IN" sz="2400" u="sng" dirty="0"/>
              <a:t>Cross talk mitigation strategies for </a:t>
            </a:r>
            <a:r>
              <a:rPr lang="en-IN" sz="2400" u="sng" dirty="0" err="1"/>
              <a:t>SiC</a:t>
            </a:r>
            <a:r>
              <a:rPr lang="en-IN" sz="2400" u="sng" dirty="0"/>
              <a:t> devices</a:t>
            </a:r>
          </a:p>
        </p:txBody>
      </p:sp>
      <p:sp>
        <p:nvSpPr>
          <p:cNvPr id="2" name="Slide Number Placeholder 1">
            <a:extLst>
              <a:ext uri="{FF2B5EF4-FFF2-40B4-BE49-F238E27FC236}">
                <a16:creationId xmlns:a16="http://schemas.microsoft.com/office/drawing/2014/main" id="{46EFE628-B7D2-4D89-BE9A-9B19425705A5}"/>
              </a:ext>
            </a:extLst>
          </p:cNvPr>
          <p:cNvSpPr>
            <a:spLocks noGrp="1"/>
          </p:cNvSpPr>
          <p:nvPr>
            <p:ph type="sldNum" sz="quarter" idx="12"/>
          </p:nvPr>
        </p:nvSpPr>
        <p:spPr/>
        <p:txBody>
          <a:bodyPr/>
          <a:lstStyle/>
          <a:p>
            <a:fld id="{22423579-17D4-440F-A89C-94225A91F414}" type="slidenum">
              <a:rPr lang="en-IN" smtClean="0"/>
              <a:t>12</a:t>
            </a:fld>
            <a:endParaRPr lang="en-IN"/>
          </a:p>
        </p:txBody>
      </p:sp>
      <p:pic>
        <p:nvPicPr>
          <p:cNvPr id="8" name="Picture 7">
            <a:extLst>
              <a:ext uri="{FF2B5EF4-FFF2-40B4-BE49-F238E27FC236}">
                <a16:creationId xmlns:a16="http://schemas.microsoft.com/office/drawing/2014/main" id="{0C3A8FF6-3E1A-46CE-9E8A-4B43AE67B7DA}"/>
              </a:ext>
            </a:extLst>
          </p:cNvPr>
          <p:cNvPicPr>
            <a:picLocks noChangeAspect="1"/>
          </p:cNvPicPr>
          <p:nvPr/>
        </p:nvPicPr>
        <p:blipFill rotWithShape="1">
          <a:blip r:embed="rId4"/>
          <a:srcRect r="50179"/>
          <a:stretch/>
        </p:blipFill>
        <p:spPr>
          <a:xfrm>
            <a:off x="660984" y="1563653"/>
            <a:ext cx="5024164" cy="4230174"/>
          </a:xfrm>
          <a:prstGeom prst="rect">
            <a:avLst/>
          </a:prstGeom>
        </p:spPr>
      </p:pic>
      <p:sp>
        <p:nvSpPr>
          <p:cNvPr id="9" name="TextBox 8">
            <a:extLst>
              <a:ext uri="{FF2B5EF4-FFF2-40B4-BE49-F238E27FC236}">
                <a16:creationId xmlns:a16="http://schemas.microsoft.com/office/drawing/2014/main" id="{E3D5BE30-D06A-4329-8758-0106DD553069}"/>
              </a:ext>
            </a:extLst>
          </p:cNvPr>
          <p:cNvSpPr txBox="1"/>
          <p:nvPr/>
        </p:nvSpPr>
        <p:spPr>
          <a:xfrm>
            <a:off x="38928" y="724570"/>
            <a:ext cx="2214975" cy="369332"/>
          </a:xfrm>
          <a:prstGeom prst="rect">
            <a:avLst/>
          </a:prstGeom>
          <a:noFill/>
        </p:spPr>
        <p:txBody>
          <a:bodyPr wrap="square" rtlCol="0">
            <a:spAutoFit/>
          </a:bodyPr>
          <a:lstStyle/>
          <a:p>
            <a:r>
              <a:rPr lang="en-IN" u="sng" dirty="0"/>
              <a:t>Turn ON Crosstalk</a:t>
            </a:r>
          </a:p>
        </p:txBody>
      </p:sp>
      <p:sp>
        <p:nvSpPr>
          <p:cNvPr id="17" name="TextBox 16">
            <a:extLst>
              <a:ext uri="{FF2B5EF4-FFF2-40B4-BE49-F238E27FC236}">
                <a16:creationId xmlns:a16="http://schemas.microsoft.com/office/drawing/2014/main" id="{EB601933-15DE-440C-9592-AF6132682447}"/>
              </a:ext>
            </a:extLst>
          </p:cNvPr>
          <p:cNvSpPr txBox="1"/>
          <p:nvPr/>
        </p:nvSpPr>
        <p:spPr>
          <a:xfrm>
            <a:off x="272956" y="6148605"/>
            <a:ext cx="11919044" cy="415498"/>
          </a:xfrm>
          <a:prstGeom prst="rect">
            <a:avLst/>
          </a:prstGeom>
          <a:noFill/>
        </p:spPr>
        <p:txBody>
          <a:bodyPr wrap="square">
            <a:spAutoFit/>
          </a:bodyPr>
          <a:lstStyle/>
          <a:p>
            <a:r>
              <a:rPr lang="en-IN" sz="1050" i="1" dirty="0"/>
              <a:t>Z. Zhang, </a:t>
            </a:r>
            <a:r>
              <a:rPr lang="en-IN" sz="1050" i="1" dirty="0" err="1"/>
              <a:t>F.Wang</a:t>
            </a:r>
            <a:r>
              <a:rPr lang="en-IN" sz="1050" i="1" dirty="0"/>
              <a:t>, L.M. Tolbert, and B. J. Blalock, “Active gate driver for cross talk suppression of </a:t>
            </a:r>
            <a:r>
              <a:rPr lang="en-IN" sz="1050" i="1" dirty="0" err="1"/>
              <a:t>SiC</a:t>
            </a:r>
            <a:r>
              <a:rPr lang="en-IN" sz="1050" i="1" dirty="0"/>
              <a:t> power devices in a phase-leg configuration,” IEEE Trans. Power Electron., vol. 29, no. 4, pp. 1986–1997, Apr. 2014</a:t>
            </a:r>
          </a:p>
        </p:txBody>
      </p:sp>
      <p:sp>
        <p:nvSpPr>
          <p:cNvPr id="7" name="TextBox 6">
            <a:extLst>
              <a:ext uri="{FF2B5EF4-FFF2-40B4-BE49-F238E27FC236}">
                <a16:creationId xmlns:a16="http://schemas.microsoft.com/office/drawing/2014/main" id="{8B2C4CCD-ED23-4039-9DD6-C81C9D43E689}"/>
              </a:ext>
            </a:extLst>
          </p:cNvPr>
          <p:cNvSpPr txBox="1"/>
          <p:nvPr/>
        </p:nvSpPr>
        <p:spPr>
          <a:xfrm>
            <a:off x="38928" y="1064173"/>
            <a:ext cx="4303919" cy="369332"/>
          </a:xfrm>
          <a:prstGeom prst="rect">
            <a:avLst/>
          </a:prstGeom>
          <a:noFill/>
        </p:spPr>
        <p:txBody>
          <a:bodyPr wrap="square" rtlCol="0">
            <a:spAutoFit/>
          </a:bodyPr>
          <a:lstStyle/>
          <a:p>
            <a:r>
              <a:rPr lang="en-IN" dirty="0"/>
              <a:t>Pre-charging of External Capacitors</a:t>
            </a:r>
          </a:p>
        </p:txBody>
      </p:sp>
      <p:pic>
        <p:nvPicPr>
          <p:cNvPr id="18" name="Picture 17">
            <a:extLst>
              <a:ext uri="{FF2B5EF4-FFF2-40B4-BE49-F238E27FC236}">
                <a16:creationId xmlns:a16="http://schemas.microsoft.com/office/drawing/2014/main" id="{89FAAB7C-D2E3-43C2-832D-A26E244A8BA7}"/>
              </a:ext>
            </a:extLst>
          </p:cNvPr>
          <p:cNvPicPr>
            <a:picLocks noChangeAspect="1"/>
          </p:cNvPicPr>
          <p:nvPr/>
        </p:nvPicPr>
        <p:blipFill rotWithShape="1">
          <a:blip r:embed="rId5"/>
          <a:srcRect r="50055" b="6786"/>
          <a:stretch/>
        </p:blipFill>
        <p:spPr>
          <a:xfrm>
            <a:off x="6096000" y="1408052"/>
            <a:ext cx="5435016" cy="4216284"/>
          </a:xfrm>
          <a:prstGeom prst="rect">
            <a:avLst/>
          </a:prstGeom>
        </p:spPr>
      </p:pic>
      <p:sp>
        <p:nvSpPr>
          <p:cNvPr id="19" name="TextBox 18">
            <a:extLst>
              <a:ext uri="{FF2B5EF4-FFF2-40B4-BE49-F238E27FC236}">
                <a16:creationId xmlns:a16="http://schemas.microsoft.com/office/drawing/2014/main" id="{19757B15-0F63-4250-9148-A1EACFE70A74}"/>
              </a:ext>
            </a:extLst>
          </p:cNvPr>
          <p:cNvSpPr txBox="1"/>
          <p:nvPr/>
        </p:nvSpPr>
        <p:spPr>
          <a:xfrm>
            <a:off x="6676838" y="1093902"/>
            <a:ext cx="3124075" cy="369332"/>
          </a:xfrm>
          <a:prstGeom prst="rect">
            <a:avLst/>
          </a:prstGeom>
          <a:noFill/>
        </p:spPr>
        <p:txBody>
          <a:bodyPr wrap="square" rtlCol="0">
            <a:spAutoFit/>
          </a:bodyPr>
          <a:lstStyle/>
          <a:p>
            <a:r>
              <a:rPr lang="en-IN" dirty="0"/>
              <a:t>Lower Device is Turning ON</a:t>
            </a:r>
          </a:p>
        </p:txBody>
      </p:sp>
    </p:spTree>
    <p:extLst>
      <p:ext uri="{BB962C8B-B14F-4D97-AF65-F5344CB8AC3E}">
        <p14:creationId xmlns:p14="http://schemas.microsoft.com/office/powerpoint/2010/main" val="3047151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IT Bombay - Wikipedia">
            <a:extLst>
              <a:ext uri="{FF2B5EF4-FFF2-40B4-BE49-F238E27FC236}">
                <a16:creationId xmlns:a16="http://schemas.microsoft.com/office/drawing/2014/main" id="{F668DDCC-FE9D-4BD5-89F2-447CB41906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9404" y="1"/>
            <a:ext cx="932597" cy="90923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D6DF23C-1A2F-45EA-A6BA-40D989816302}"/>
              </a:ext>
            </a:extLst>
          </p:cNvPr>
          <p:cNvSpPr/>
          <p:nvPr/>
        </p:nvSpPr>
        <p:spPr>
          <a:xfrm>
            <a:off x="0" y="6625991"/>
            <a:ext cx="12192000" cy="23201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26A2C300-BD60-4E6B-8BAF-05649923D756}"/>
              </a:ext>
            </a:extLst>
          </p:cNvPr>
          <p:cNvSpPr/>
          <p:nvPr/>
        </p:nvSpPr>
        <p:spPr>
          <a:xfrm>
            <a:off x="0" y="5"/>
            <a:ext cx="11122925" cy="232012"/>
          </a:xfrm>
          <a:prstGeom prst="rect">
            <a:avLst/>
          </a:prstGeom>
          <a:solidFill>
            <a:schemeClr val="accent6">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2" name="Slide Number Placeholder 1">
            <a:extLst>
              <a:ext uri="{FF2B5EF4-FFF2-40B4-BE49-F238E27FC236}">
                <a16:creationId xmlns:a16="http://schemas.microsoft.com/office/drawing/2014/main" id="{99D818BD-F3B4-4A74-AAC4-A79594F7C49C}"/>
              </a:ext>
            </a:extLst>
          </p:cNvPr>
          <p:cNvSpPr>
            <a:spLocks noGrp="1"/>
          </p:cNvSpPr>
          <p:nvPr>
            <p:ph type="sldNum" sz="quarter" idx="12"/>
          </p:nvPr>
        </p:nvSpPr>
        <p:spPr/>
        <p:txBody>
          <a:bodyPr/>
          <a:lstStyle/>
          <a:p>
            <a:fld id="{22423579-17D4-440F-A89C-94225A91F414}" type="slidenum">
              <a:rPr lang="en-IN" smtClean="0"/>
              <a:t>13</a:t>
            </a:fld>
            <a:endParaRPr lang="en-IN"/>
          </a:p>
        </p:txBody>
      </p:sp>
      <p:pic>
        <p:nvPicPr>
          <p:cNvPr id="5" name="Picture 4">
            <a:extLst>
              <a:ext uri="{FF2B5EF4-FFF2-40B4-BE49-F238E27FC236}">
                <a16:creationId xmlns:a16="http://schemas.microsoft.com/office/drawing/2014/main" id="{2F8642AC-9908-49AD-B1CC-572534BB237B}"/>
              </a:ext>
            </a:extLst>
          </p:cNvPr>
          <p:cNvPicPr>
            <a:picLocks noChangeAspect="1"/>
          </p:cNvPicPr>
          <p:nvPr/>
        </p:nvPicPr>
        <p:blipFill rotWithShape="1">
          <a:blip r:embed="rId3"/>
          <a:srcRect r="50658" b="5671"/>
          <a:stretch/>
        </p:blipFill>
        <p:spPr>
          <a:xfrm>
            <a:off x="5247941" y="667995"/>
            <a:ext cx="6011463" cy="4721002"/>
          </a:xfrm>
          <a:prstGeom prst="rect">
            <a:avLst/>
          </a:prstGeom>
        </p:spPr>
      </p:pic>
      <p:sp>
        <p:nvSpPr>
          <p:cNvPr id="11" name="TextBox 10">
            <a:extLst>
              <a:ext uri="{FF2B5EF4-FFF2-40B4-BE49-F238E27FC236}">
                <a16:creationId xmlns:a16="http://schemas.microsoft.com/office/drawing/2014/main" id="{C1C1AA2A-F1B9-4019-8A11-83B1E7D36B94}"/>
              </a:ext>
            </a:extLst>
          </p:cNvPr>
          <p:cNvSpPr txBox="1"/>
          <p:nvPr/>
        </p:nvSpPr>
        <p:spPr>
          <a:xfrm>
            <a:off x="4" y="206330"/>
            <a:ext cx="3298367" cy="461665"/>
          </a:xfrm>
          <a:prstGeom prst="rect">
            <a:avLst/>
          </a:prstGeom>
          <a:noFill/>
        </p:spPr>
        <p:txBody>
          <a:bodyPr wrap="square" rtlCol="0">
            <a:spAutoFit/>
          </a:bodyPr>
          <a:lstStyle/>
          <a:p>
            <a:r>
              <a:rPr lang="en-IN" sz="2400" u="sng" dirty="0"/>
              <a:t>Turn OFF Crosstalk</a:t>
            </a:r>
          </a:p>
        </p:txBody>
      </p:sp>
      <p:sp>
        <p:nvSpPr>
          <p:cNvPr id="13" name="TextBox 12">
            <a:extLst>
              <a:ext uri="{FF2B5EF4-FFF2-40B4-BE49-F238E27FC236}">
                <a16:creationId xmlns:a16="http://schemas.microsoft.com/office/drawing/2014/main" id="{83117872-699E-4158-B37A-1A1F2F157371}"/>
              </a:ext>
            </a:extLst>
          </p:cNvPr>
          <p:cNvSpPr txBox="1"/>
          <p:nvPr/>
        </p:nvSpPr>
        <p:spPr>
          <a:xfrm>
            <a:off x="180307" y="5950127"/>
            <a:ext cx="11919044" cy="415498"/>
          </a:xfrm>
          <a:prstGeom prst="rect">
            <a:avLst/>
          </a:prstGeom>
          <a:noFill/>
        </p:spPr>
        <p:txBody>
          <a:bodyPr wrap="square">
            <a:spAutoFit/>
          </a:bodyPr>
          <a:lstStyle/>
          <a:p>
            <a:r>
              <a:rPr lang="en-IN" sz="1050" i="1" dirty="0"/>
              <a:t>Z. Zhang, </a:t>
            </a:r>
            <a:r>
              <a:rPr lang="en-IN" sz="1050" i="1" dirty="0" err="1"/>
              <a:t>F.Wang</a:t>
            </a:r>
            <a:r>
              <a:rPr lang="en-IN" sz="1050" i="1" dirty="0"/>
              <a:t>, L.M. Tolbert, and B. J. Blalock, “Active gate driver for cross talk suppression of </a:t>
            </a:r>
            <a:r>
              <a:rPr lang="en-IN" sz="1050" i="1" dirty="0" err="1"/>
              <a:t>SiC</a:t>
            </a:r>
            <a:r>
              <a:rPr lang="en-IN" sz="1050" i="1" dirty="0"/>
              <a:t> power devices in a phase-leg configuration,” IEEE Trans. Power Electron., vol. 29, no. 4, pp. 1986–1997, Apr. 2014</a:t>
            </a:r>
          </a:p>
        </p:txBody>
      </p:sp>
      <p:sp>
        <p:nvSpPr>
          <p:cNvPr id="3" name="TextBox 2">
            <a:extLst>
              <a:ext uri="{FF2B5EF4-FFF2-40B4-BE49-F238E27FC236}">
                <a16:creationId xmlns:a16="http://schemas.microsoft.com/office/drawing/2014/main" id="{631D28E6-2321-455A-AB36-CD5A0F99BFC0}"/>
              </a:ext>
            </a:extLst>
          </p:cNvPr>
          <p:cNvSpPr txBox="1"/>
          <p:nvPr/>
        </p:nvSpPr>
        <p:spPr>
          <a:xfrm>
            <a:off x="386736" y="1559226"/>
            <a:ext cx="3412672" cy="369332"/>
          </a:xfrm>
          <a:prstGeom prst="rect">
            <a:avLst/>
          </a:prstGeom>
          <a:noFill/>
        </p:spPr>
        <p:txBody>
          <a:bodyPr wrap="square" rtlCol="0">
            <a:spAutoFit/>
          </a:bodyPr>
          <a:lstStyle/>
          <a:p>
            <a:r>
              <a:rPr lang="en-IN" dirty="0"/>
              <a:t>Lower Device is Turning OFF</a:t>
            </a:r>
          </a:p>
        </p:txBody>
      </p:sp>
      <p:sp>
        <p:nvSpPr>
          <p:cNvPr id="7" name="TextBox 6">
            <a:extLst>
              <a:ext uri="{FF2B5EF4-FFF2-40B4-BE49-F238E27FC236}">
                <a16:creationId xmlns:a16="http://schemas.microsoft.com/office/drawing/2014/main" id="{A116DFF2-2F5C-4234-BC54-3DCF733EAA0D}"/>
              </a:ext>
            </a:extLst>
          </p:cNvPr>
          <p:cNvSpPr txBox="1"/>
          <p:nvPr/>
        </p:nvSpPr>
        <p:spPr>
          <a:xfrm>
            <a:off x="0" y="2657658"/>
            <a:ext cx="4529797" cy="923330"/>
          </a:xfrm>
          <a:prstGeom prst="rect">
            <a:avLst/>
          </a:prstGeom>
          <a:noFill/>
        </p:spPr>
        <p:txBody>
          <a:bodyPr wrap="square" rtlCol="0">
            <a:spAutoFit/>
          </a:bodyPr>
          <a:lstStyle/>
          <a:p>
            <a:pPr marL="285750" indent="-285750">
              <a:buFont typeface="Wingdings" panose="05000000000000000000" pitchFamily="2" charset="2"/>
              <a:buChar char="Ø"/>
            </a:pPr>
            <a:r>
              <a:rPr lang="en-IN" dirty="0"/>
              <a:t>Negative gate voltage is reduced because impedance of </a:t>
            </a:r>
            <a:r>
              <a:rPr lang="en-IN" dirty="0" err="1"/>
              <a:t>C_aH</a:t>
            </a:r>
            <a:r>
              <a:rPr lang="en-IN" dirty="0"/>
              <a:t> is lower than </a:t>
            </a:r>
            <a:r>
              <a:rPr lang="en-IN" dirty="0" err="1"/>
              <a:t>Rg_H</a:t>
            </a:r>
            <a:endParaRPr lang="en-IN" dirty="0"/>
          </a:p>
        </p:txBody>
      </p:sp>
    </p:spTree>
    <p:extLst>
      <p:ext uri="{BB962C8B-B14F-4D97-AF65-F5344CB8AC3E}">
        <p14:creationId xmlns:p14="http://schemas.microsoft.com/office/powerpoint/2010/main" val="3708367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IT Bombay - Wikipedia">
            <a:extLst>
              <a:ext uri="{FF2B5EF4-FFF2-40B4-BE49-F238E27FC236}">
                <a16:creationId xmlns:a16="http://schemas.microsoft.com/office/drawing/2014/main" id="{F668DDCC-FE9D-4BD5-89F2-447CB41906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59404" y="1"/>
            <a:ext cx="932597" cy="90923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D6DF23C-1A2F-45EA-A6BA-40D989816302}"/>
              </a:ext>
            </a:extLst>
          </p:cNvPr>
          <p:cNvSpPr/>
          <p:nvPr/>
        </p:nvSpPr>
        <p:spPr>
          <a:xfrm>
            <a:off x="0" y="6625991"/>
            <a:ext cx="12192000" cy="23201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26A2C300-BD60-4E6B-8BAF-05649923D756}"/>
              </a:ext>
            </a:extLst>
          </p:cNvPr>
          <p:cNvSpPr/>
          <p:nvPr/>
        </p:nvSpPr>
        <p:spPr>
          <a:xfrm>
            <a:off x="0" y="5"/>
            <a:ext cx="11122925" cy="232012"/>
          </a:xfrm>
          <a:prstGeom prst="rect">
            <a:avLst/>
          </a:prstGeom>
          <a:solidFill>
            <a:schemeClr val="accent6">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AE6874C2-EB9A-4415-BB1E-8ED0E1AFACE1}"/>
              </a:ext>
            </a:extLst>
          </p:cNvPr>
          <p:cNvSpPr txBox="1"/>
          <p:nvPr/>
        </p:nvSpPr>
        <p:spPr>
          <a:xfrm>
            <a:off x="464024" y="269951"/>
            <a:ext cx="8120419" cy="369332"/>
          </a:xfrm>
          <a:prstGeom prst="rect">
            <a:avLst/>
          </a:prstGeom>
          <a:noFill/>
        </p:spPr>
        <p:txBody>
          <a:bodyPr wrap="square" rtlCol="0">
            <a:spAutoFit/>
          </a:bodyPr>
          <a:lstStyle/>
          <a:p>
            <a:r>
              <a:rPr lang="en-IN" dirty="0"/>
              <a:t> </a:t>
            </a:r>
          </a:p>
        </p:txBody>
      </p:sp>
      <p:sp>
        <p:nvSpPr>
          <p:cNvPr id="2" name="TextBox 1">
            <a:extLst>
              <a:ext uri="{FF2B5EF4-FFF2-40B4-BE49-F238E27FC236}">
                <a16:creationId xmlns:a16="http://schemas.microsoft.com/office/drawing/2014/main" id="{4358D892-DADF-483F-9AEA-34F61D2C89D9}"/>
              </a:ext>
            </a:extLst>
          </p:cNvPr>
          <p:cNvSpPr txBox="1"/>
          <p:nvPr/>
        </p:nvSpPr>
        <p:spPr>
          <a:xfrm>
            <a:off x="1" y="-221250"/>
            <a:ext cx="4463395" cy="830997"/>
          </a:xfrm>
          <a:prstGeom prst="rect">
            <a:avLst/>
          </a:prstGeom>
          <a:noFill/>
        </p:spPr>
        <p:txBody>
          <a:bodyPr wrap="square" rtlCol="0">
            <a:spAutoFit/>
          </a:bodyPr>
          <a:lstStyle/>
          <a:p>
            <a:pPr marL="285744" indent="-285744">
              <a:buFont typeface="Wingdings" panose="05000000000000000000" pitchFamily="2" charset="2"/>
              <a:buChar char="Ø"/>
            </a:pPr>
            <a:endParaRPr lang="en-IN" sz="2400" dirty="0"/>
          </a:p>
          <a:p>
            <a:r>
              <a:rPr lang="en-IN" sz="2400" u="sng" dirty="0"/>
              <a:t>Gate Voltage Reduction</a:t>
            </a:r>
          </a:p>
        </p:txBody>
      </p:sp>
      <p:sp>
        <p:nvSpPr>
          <p:cNvPr id="5" name="TextBox 4">
            <a:extLst>
              <a:ext uri="{FF2B5EF4-FFF2-40B4-BE49-F238E27FC236}">
                <a16:creationId xmlns:a16="http://schemas.microsoft.com/office/drawing/2014/main" id="{2D3EB445-C766-42FE-A6B2-0680CBF2ECE5}"/>
              </a:ext>
            </a:extLst>
          </p:cNvPr>
          <p:cNvSpPr txBox="1"/>
          <p:nvPr/>
        </p:nvSpPr>
        <p:spPr>
          <a:xfrm>
            <a:off x="189146" y="1260500"/>
            <a:ext cx="5481851" cy="3693319"/>
          </a:xfrm>
          <a:prstGeom prst="rect">
            <a:avLst/>
          </a:prstGeom>
          <a:noFill/>
        </p:spPr>
        <p:txBody>
          <a:bodyPr wrap="square" rtlCol="0">
            <a:spAutoFit/>
          </a:bodyPr>
          <a:lstStyle/>
          <a:p>
            <a:r>
              <a:rPr lang="en-IN" dirty="0"/>
              <a:t>Basic Idea</a:t>
            </a:r>
          </a:p>
          <a:p>
            <a:endParaRPr lang="en-IN" dirty="0"/>
          </a:p>
          <a:p>
            <a:pPr marL="285744" indent="-285744">
              <a:buFont typeface="Wingdings" panose="05000000000000000000" pitchFamily="2" charset="2"/>
              <a:buChar char="Ø"/>
            </a:pPr>
            <a:r>
              <a:rPr lang="en-IN" dirty="0"/>
              <a:t>Instead of using an external capacitor , Cgs of the capacitor undergoing interreference(Upper switch) is pre-charged to a negative value during the turn on transient of MOSFET.</a:t>
            </a:r>
          </a:p>
          <a:p>
            <a:pPr marL="285744" indent="-285744">
              <a:buFont typeface="Wingdings" panose="05000000000000000000" pitchFamily="2" charset="2"/>
              <a:buChar char="Ø"/>
            </a:pPr>
            <a:endParaRPr lang="en-IN" dirty="0"/>
          </a:p>
          <a:p>
            <a:pPr marL="285744" indent="-285744">
              <a:buFont typeface="Wingdings" panose="05000000000000000000" pitchFamily="2" charset="2"/>
              <a:buChar char="Ø"/>
            </a:pPr>
            <a:r>
              <a:rPr lang="en-IN" dirty="0"/>
              <a:t> Voltage appearing across Cgs of upper MOSFET due to miller discharge is cancelled by the pre-charged negative voltage.</a:t>
            </a:r>
          </a:p>
          <a:p>
            <a:pPr marL="285744" indent="-285744">
              <a:buFont typeface="Wingdings" panose="05000000000000000000" pitchFamily="2" charset="2"/>
              <a:buChar char="Ø"/>
            </a:pPr>
            <a:endParaRPr lang="en-IN" dirty="0"/>
          </a:p>
          <a:p>
            <a:pPr marL="285744" indent="-285744">
              <a:buFont typeface="Wingdings" panose="05000000000000000000" pitchFamily="2" charset="2"/>
              <a:buChar char="Ø"/>
            </a:pPr>
            <a:r>
              <a:rPr lang="en-IN" dirty="0"/>
              <a:t>During turn OFF transient, gate loop of the upper MOSFET is minimised.</a:t>
            </a:r>
          </a:p>
        </p:txBody>
      </p:sp>
      <p:sp>
        <p:nvSpPr>
          <p:cNvPr id="7" name="Slide Number Placeholder 6">
            <a:extLst>
              <a:ext uri="{FF2B5EF4-FFF2-40B4-BE49-F238E27FC236}">
                <a16:creationId xmlns:a16="http://schemas.microsoft.com/office/drawing/2014/main" id="{6A0993C9-C4D2-463E-9CD5-214A3063C4C1}"/>
              </a:ext>
            </a:extLst>
          </p:cNvPr>
          <p:cNvSpPr>
            <a:spLocks noGrp="1"/>
          </p:cNvSpPr>
          <p:nvPr>
            <p:ph type="sldNum" sz="quarter" idx="12"/>
          </p:nvPr>
        </p:nvSpPr>
        <p:spPr/>
        <p:txBody>
          <a:bodyPr/>
          <a:lstStyle/>
          <a:p>
            <a:fld id="{22423579-17D4-440F-A89C-94225A91F414}" type="slidenum">
              <a:rPr lang="en-IN" smtClean="0"/>
              <a:t>14</a:t>
            </a:fld>
            <a:endParaRPr lang="en-IN"/>
          </a:p>
        </p:txBody>
      </p:sp>
      <p:pic>
        <p:nvPicPr>
          <p:cNvPr id="10" name="Picture 9">
            <a:extLst>
              <a:ext uri="{FF2B5EF4-FFF2-40B4-BE49-F238E27FC236}">
                <a16:creationId xmlns:a16="http://schemas.microsoft.com/office/drawing/2014/main" id="{7D067B4A-840E-46CD-9044-5FCD42F3857A}"/>
              </a:ext>
            </a:extLst>
          </p:cNvPr>
          <p:cNvPicPr>
            <a:picLocks noChangeAspect="1"/>
          </p:cNvPicPr>
          <p:nvPr/>
        </p:nvPicPr>
        <p:blipFill>
          <a:blip r:embed="rId4"/>
          <a:stretch>
            <a:fillRect/>
          </a:stretch>
        </p:blipFill>
        <p:spPr>
          <a:xfrm>
            <a:off x="6232479" y="908921"/>
            <a:ext cx="4997203" cy="4688587"/>
          </a:xfrm>
          <a:prstGeom prst="rect">
            <a:avLst/>
          </a:prstGeom>
        </p:spPr>
      </p:pic>
      <p:sp>
        <p:nvSpPr>
          <p:cNvPr id="12" name="TextBox 11">
            <a:extLst>
              <a:ext uri="{FF2B5EF4-FFF2-40B4-BE49-F238E27FC236}">
                <a16:creationId xmlns:a16="http://schemas.microsoft.com/office/drawing/2014/main" id="{3D69B450-8A77-4C21-8E3B-92E96563A7F9}"/>
              </a:ext>
            </a:extLst>
          </p:cNvPr>
          <p:cNvSpPr txBox="1"/>
          <p:nvPr/>
        </p:nvSpPr>
        <p:spPr>
          <a:xfrm>
            <a:off x="272956" y="5993192"/>
            <a:ext cx="11919044" cy="415498"/>
          </a:xfrm>
          <a:prstGeom prst="rect">
            <a:avLst/>
          </a:prstGeom>
          <a:noFill/>
        </p:spPr>
        <p:txBody>
          <a:bodyPr wrap="square">
            <a:spAutoFit/>
          </a:bodyPr>
          <a:lstStyle/>
          <a:p>
            <a:r>
              <a:rPr lang="en-IN" sz="1050" i="1" dirty="0"/>
              <a:t>Z. Zhang, </a:t>
            </a:r>
            <a:r>
              <a:rPr lang="en-IN" sz="1050" i="1" dirty="0" err="1"/>
              <a:t>F.Wang</a:t>
            </a:r>
            <a:r>
              <a:rPr lang="en-IN" sz="1050" i="1" dirty="0"/>
              <a:t>, L.M. Tolbert, and B. J. Blalock, “Active gate driver for cross talk suppression of </a:t>
            </a:r>
            <a:r>
              <a:rPr lang="en-IN" sz="1050" i="1" dirty="0" err="1"/>
              <a:t>SiC</a:t>
            </a:r>
            <a:r>
              <a:rPr lang="en-IN" sz="1050" i="1" dirty="0"/>
              <a:t> power devices in a phase-leg configuration,” IEEE Trans. Power Electron., vol. 29, no. 4, pp. 1986–1997, Apr. 2014</a:t>
            </a:r>
          </a:p>
        </p:txBody>
      </p:sp>
    </p:spTree>
    <p:extLst>
      <p:ext uri="{BB962C8B-B14F-4D97-AF65-F5344CB8AC3E}">
        <p14:creationId xmlns:p14="http://schemas.microsoft.com/office/powerpoint/2010/main" val="3119484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IIT Bombay - Wikipedia">
            <a:extLst>
              <a:ext uri="{FF2B5EF4-FFF2-40B4-BE49-F238E27FC236}">
                <a16:creationId xmlns:a16="http://schemas.microsoft.com/office/drawing/2014/main" id="{F668DDCC-FE9D-4BD5-89F2-447CB41906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59404" y="1"/>
            <a:ext cx="932597" cy="90923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D6DF23C-1A2F-45EA-A6BA-40D989816302}"/>
              </a:ext>
            </a:extLst>
          </p:cNvPr>
          <p:cNvSpPr/>
          <p:nvPr/>
        </p:nvSpPr>
        <p:spPr>
          <a:xfrm>
            <a:off x="0" y="6625991"/>
            <a:ext cx="12192000" cy="23201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26A2C300-BD60-4E6B-8BAF-05649923D756}"/>
              </a:ext>
            </a:extLst>
          </p:cNvPr>
          <p:cNvSpPr/>
          <p:nvPr/>
        </p:nvSpPr>
        <p:spPr>
          <a:xfrm>
            <a:off x="0" y="5"/>
            <a:ext cx="11122925" cy="232012"/>
          </a:xfrm>
          <a:prstGeom prst="rect">
            <a:avLst/>
          </a:prstGeom>
          <a:solidFill>
            <a:schemeClr val="accent6">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4358D892-DADF-483F-9AEA-34F61D2C89D9}"/>
              </a:ext>
            </a:extLst>
          </p:cNvPr>
          <p:cNvSpPr txBox="1"/>
          <p:nvPr/>
        </p:nvSpPr>
        <p:spPr>
          <a:xfrm>
            <a:off x="341198" y="909235"/>
            <a:ext cx="7547212" cy="369332"/>
          </a:xfrm>
          <a:prstGeom prst="rect">
            <a:avLst/>
          </a:prstGeom>
          <a:noFill/>
        </p:spPr>
        <p:txBody>
          <a:bodyPr wrap="square" rtlCol="0">
            <a:spAutoFit/>
          </a:bodyPr>
          <a:lstStyle/>
          <a:p>
            <a:pPr marL="285744" indent="-285744">
              <a:buFont typeface="Wingdings" panose="05000000000000000000" pitchFamily="2" charset="2"/>
              <a:buChar char="Ø"/>
            </a:pPr>
            <a:endParaRPr lang="en-IN" dirty="0"/>
          </a:p>
        </p:txBody>
      </p:sp>
      <p:sp>
        <p:nvSpPr>
          <p:cNvPr id="14" name="TextBox 13">
            <a:extLst>
              <a:ext uri="{FF2B5EF4-FFF2-40B4-BE49-F238E27FC236}">
                <a16:creationId xmlns:a16="http://schemas.microsoft.com/office/drawing/2014/main" id="{1BA27E26-8A64-49AE-BDE1-0DE13C6E1E3D}"/>
              </a:ext>
            </a:extLst>
          </p:cNvPr>
          <p:cNvSpPr txBox="1"/>
          <p:nvPr/>
        </p:nvSpPr>
        <p:spPr>
          <a:xfrm>
            <a:off x="3" y="158234"/>
            <a:ext cx="2723436" cy="461665"/>
          </a:xfrm>
          <a:prstGeom prst="rect">
            <a:avLst/>
          </a:prstGeom>
          <a:noFill/>
        </p:spPr>
        <p:txBody>
          <a:bodyPr wrap="square" rtlCol="0">
            <a:spAutoFit/>
          </a:bodyPr>
          <a:lstStyle/>
          <a:p>
            <a:r>
              <a:rPr lang="en-IN" sz="2400" u="sng" dirty="0"/>
              <a:t>EMI issues</a:t>
            </a:r>
          </a:p>
        </p:txBody>
      </p:sp>
      <p:sp>
        <p:nvSpPr>
          <p:cNvPr id="3" name="Slide Number Placeholder 2">
            <a:extLst>
              <a:ext uri="{FF2B5EF4-FFF2-40B4-BE49-F238E27FC236}">
                <a16:creationId xmlns:a16="http://schemas.microsoft.com/office/drawing/2014/main" id="{DFB884A1-BB35-4DC6-BE2F-A9230347160F}"/>
              </a:ext>
            </a:extLst>
          </p:cNvPr>
          <p:cNvSpPr>
            <a:spLocks noGrp="1"/>
          </p:cNvSpPr>
          <p:nvPr>
            <p:ph type="sldNum" sz="quarter" idx="12"/>
          </p:nvPr>
        </p:nvSpPr>
        <p:spPr/>
        <p:txBody>
          <a:bodyPr/>
          <a:lstStyle/>
          <a:p>
            <a:fld id="{22423579-17D4-440F-A89C-94225A91F414}" type="slidenum">
              <a:rPr lang="en-IN" smtClean="0"/>
              <a:t>15</a:t>
            </a:fld>
            <a:endParaRPr lang="en-IN" dirty="0"/>
          </a:p>
        </p:txBody>
      </p:sp>
      <p:sp>
        <p:nvSpPr>
          <p:cNvPr id="5" name="TextBox 4">
            <a:extLst>
              <a:ext uri="{FF2B5EF4-FFF2-40B4-BE49-F238E27FC236}">
                <a16:creationId xmlns:a16="http://schemas.microsoft.com/office/drawing/2014/main" id="{14CA3FDA-AE0A-43B7-9FF4-2F11BDC2E629}"/>
              </a:ext>
            </a:extLst>
          </p:cNvPr>
          <p:cNvSpPr txBox="1"/>
          <p:nvPr/>
        </p:nvSpPr>
        <p:spPr>
          <a:xfrm>
            <a:off x="87143" y="774062"/>
            <a:ext cx="6741777" cy="4611519"/>
          </a:xfrm>
          <a:prstGeom prst="rect">
            <a:avLst/>
          </a:prstGeom>
          <a:noFill/>
        </p:spPr>
        <p:txBody>
          <a:bodyPr wrap="square" rtlCol="0">
            <a:spAutoFit/>
          </a:bodyPr>
          <a:lstStyle/>
          <a:p>
            <a:pPr marL="285744" indent="-285744">
              <a:lnSpc>
                <a:spcPct val="150000"/>
              </a:lnSpc>
              <a:buFont typeface="Wingdings" panose="05000000000000000000" pitchFamily="2" charset="2"/>
              <a:buChar char="Ø"/>
            </a:pPr>
            <a:r>
              <a:rPr lang="en-IN" dirty="0"/>
              <a:t>Smaller turn on and off time of </a:t>
            </a:r>
            <a:r>
              <a:rPr lang="en-IN" dirty="0" err="1"/>
              <a:t>SiC</a:t>
            </a:r>
            <a:r>
              <a:rPr lang="en-IN" dirty="0"/>
              <a:t> leads to sharp edges in the </a:t>
            </a:r>
            <a:r>
              <a:rPr lang="en-IN" dirty="0" err="1"/>
              <a:t>Vgs</a:t>
            </a:r>
            <a:r>
              <a:rPr lang="en-IN" dirty="0"/>
              <a:t> which  leads to higher harmonic content in MHz + region.</a:t>
            </a:r>
          </a:p>
          <a:p>
            <a:pPr marL="285744" indent="-285744">
              <a:lnSpc>
                <a:spcPct val="150000"/>
              </a:lnSpc>
              <a:buFont typeface="Wingdings" panose="05000000000000000000" pitchFamily="2" charset="2"/>
              <a:buChar char="Ø"/>
            </a:pPr>
            <a:endParaRPr lang="en-IN" dirty="0"/>
          </a:p>
          <a:p>
            <a:pPr marL="285744" indent="-285744">
              <a:lnSpc>
                <a:spcPct val="150000"/>
              </a:lnSpc>
              <a:buFont typeface="Wingdings" panose="05000000000000000000" pitchFamily="2" charset="2"/>
              <a:buChar char="Ø"/>
            </a:pPr>
            <a:r>
              <a:rPr lang="en-IN" dirty="0"/>
              <a:t>High switching frequency escalates this further which means higher EMI in MHz+ region.</a:t>
            </a:r>
          </a:p>
          <a:p>
            <a:pPr marL="285744" indent="-285744">
              <a:lnSpc>
                <a:spcPct val="150000"/>
              </a:lnSpc>
              <a:buFont typeface="Wingdings" panose="05000000000000000000" pitchFamily="2" charset="2"/>
              <a:buChar char="Ø"/>
            </a:pPr>
            <a:endParaRPr lang="en-IN" dirty="0"/>
          </a:p>
          <a:p>
            <a:pPr marL="285744" indent="-285744">
              <a:lnSpc>
                <a:spcPct val="150000"/>
              </a:lnSpc>
              <a:buFont typeface="Wingdings" panose="05000000000000000000" pitchFamily="2" charset="2"/>
              <a:buChar char="Ø"/>
            </a:pPr>
            <a:r>
              <a:rPr lang="en-IN" dirty="0"/>
              <a:t>Higher the switching speed, higher the magnitude of EMI.</a:t>
            </a:r>
          </a:p>
          <a:p>
            <a:pPr marL="285744" indent="-285744">
              <a:lnSpc>
                <a:spcPct val="150000"/>
              </a:lnSpc>
              <a:buFont typeface="Wingdings" panose="05000000000000000000" pitchFamily="2" charset="2"/>
              <a:buChar char="Ø"/>
            </a:pPr>
            <a:endParaRPr lang="en-IN" dirty="0"/>
          </a:p>
          <a:p>
            <a:pPr marL="285744" indent="-285744">
              <a:lnSpc>
                <a:spcPct val="150000"/>
              </a:lnSpc>
              <a:buFont typeface="Wingdings" panose="05000000000000000000" pitchFamily="2" charset="2"/>
              <a:buChar char="Ø"/>
            </a:pPr>
            <a:r>
              <a:rPr lang="en-IN" dirty="0"/>
              <a:t>Need of additional and accurate EMI filters become crucial.</a:t>
            </a:r>
          </a:p>
          <a:p>
            <a:pPr marL="285744" indent="-285744">
              <a:lnSpc>
                <a:spcPct val="150000"/>
              </a:lnSpc>
              <a:buFont typeface="Wingdings" panose="05000000000000000000" pitchFamily="2" charset="2"/>
              <a:buChar char="Ø"/>
            </a:pPr>
            <a:endParaRPr lang="en-IN" dirty="0"/>
          </a:p>
        </p:txBody>
      </p:sp>
      <p:pic>
        <p:nvPicPr>
          <p:cNvPr id="11" name="Picture 10">
            <a:extLst>
              <a:ext uri="{FF2B5EF4-FFF2-40B4-BE49-F238E27FC236}">
                <a16:creationId xmlns:a16="http://schemas.microsoft.com/office/drawing/2014/main" id="{2DF17470-F5CF-4EAE-BF3E-99F514E1A876}"/>
              </a:ext>
            </a:extLst>
          </p:cNvPr>
          <p:cNvPicPr>
            <a:picLocks noChangeAspect="1"/>
          </p:cNvPicPr>
          <p:nvPr/>
        </p:nvPicPr>
        <p:blipFill>
          <a:blip r:embed="rId4"/>
          <a:stretch>
            <a:fillRect/>
          </a:stretch>
        </p:blipFill>
        <p:spPr>
          <a:xfrm>
            <a:off x="6771228" y="1026244"/>
            <a:ext cx="5079579" cy="3654707"/>
          </a:xfrm>
          <a:prstGeom prst="rect">
            <a:avLst/>
          </a:prstGeom>
        </p:spPr>
      </p:pic>
      <p:sp>
        <p:nvSpPr>
          <p:cNvPr id="15" name="TextBox 14">
            <a:extLst>
              <a:ext uri="{FF2B5EF4-FFF2-40B4-BE49-F238E27FC236}">
                <a16:creationId xmlns:a16="http://schemas.microsoft.com/office/drawing/2014/main" id="{E0D77D16-D945-4D1A-932A-87B5B2AAC5F9}"/>
              </a:ext>
            </a:extLst>
          </p:cNvPr>
          <p:cNvSpPr txBox="1"/>
          <p:nvPr/>
        </p:nvSpPr>
        <p:spPr>
          <a:xfrm>
            <a:off x="7420433" y="4711501"/>
            <a:ext cx="5123543" cy="461665"/>
          </a:xfrm>
          <a:prstGeom prst="rect">
            <a:avLst/>
          </a:prstGeom>
          <a:noFill/>
        </p:spPr>
        <p:txBody>
          <a:bodyPr wrap="square" rtlCol="0">
            <a:spAutoFit/>
          </a:bodyPr>
          <a:lstStyle/>
          <a:p>
            <a:r>
              <a:rPr lang="en-IN" sz="1200" dirty="0"/>
              <a:t>Spectrum of switching current at different switching time(Gate resistances)</a:t>
            </a:r>
          </a:p>
        </p:txBody>
      </p:sp>
      <p:sp>
        <p:nvSpPr>
          <p:cNvPr id="19" name="TextBox 18">
            <a:extLst>
              <a:ext uri="{FF2B5EF4-FFF2-40B4-BE49-F238E27FC236}">
                <a16:creationId xmlns:a16="http://schemas.microsoft.com/office/drawing/2014/main" id="{125D0A1D-F85D-4487-9B52-32C63EA25317}"/>
              </a:ext>
            </a:extLst>
          </p:cNvPr>
          <p:cNvSpPr txBox="1"/>
          <p:nvPr/>
        </p:nvSpPr>
        <p:spPr>
          <a:xfrm>
            <a:off x="87143" y="5288892"/>
            <a:ext cx="11299263" cy="872034"/>
          </a:xfrm>
          <a:prstGeom prst="rect">
            <a:avLst/>
          </a:prstGeom>
          <a:noFill/>
        </p:spPr>
        <p:txBody>
          <a:bodyPr wrap="square">
            <a:spAutoFit/>
          </a:bodyPr>
          <a:lstStyle/>
          <a:p>
            <a:pPr marL="285744" indent="-285744">
              <a:lnSpc>
                <a:spcPct val="150000"/>
              </a:lnSpc>
              <a:buFont typeface="Wingdings" panose="05000000000000000000" pitchFamily="2" charset="2"/>
              <a:buChar char="Ø"/>
            </a:pPr>
            <a:r>
              <a:rPr lang="en-IN" dirty="0"/>
              <a:t>Designing EMI filters to attenuate the high frequency harmonics can be challenging as the high-frequency components tend to go through the parasitic elements of the circuit rather than the main circuit.</a:t>
            </a:r>
          </a:p>
        </p:txBody>
      </p:sp>
      <p:sp>
        <p:nvSpPr>
          <p:cNvPr id="12" name="TextBox 11">
            <a:extLst>
              <a:ext uri="{FF2B5EF4-FFF2-40B4-BE49-F238E27FC236}">
                <a16:creationId xmlns:a16="http://schemas.microsoft.com/office/drawing/2014/main" id="{76ACE8BE-68B0-4716-92CE-6331975C92C2}"/>
              </a:ext>
            </a:extLst>
          </p:cNvPr>
          <p:cNvSpPr txBox="1"/>
          <p:nvPr/>
        </p:nvSpPr>
        <p:spPr>
          <a:xfrm>
            <a:off x="159103" y="6166494"/>
            <a:ext cx="11945754" cy="415498"/>
          </a:xfrm>
          <a:prstGeom prst="rect">
            <a:avLst/>
          </a:prstGeom>
          <a:noFill/>
        </p:spPr>
        <p:txBody>
          <a:bodyPr wrap="square">
            <a:spAutoFit/>
          </a:bodyPr>
          <a:lstStyle/>
          <a:p>
            <a:r>
              <a:rPr lang="en-IN" sz="1050" dirty="0"/>
              <a:t>X. Yuan, I. Laird and S. </a:t>
            </a:r>
            <a:r>
              <a:rPr lang="en-IN" sz="1050" dirty="0" err="1"/>
              <a:t>Walder</a:t>
            </a:r>
            <a:r>
              <a:rPr lang="en-IN" sz="1050" dirty="0"/>
              <a:t>, "Opportunities, Challenges, and Potential Solutions in the Application of Fast-Switching </a:t>
            </a:r>
            <a:r>
              <a:rPr lang="en-IN" sz="1050" dirty="0" err="1"/>
              <a:t>SiC</a:t>
            </a:r>
            <a:r>
              <a:rPr lang="en-IN" sz="1050" dirty="0"/>
              <a:t> Power Devices and Converters," in IEEE Transactions on Power Electronics, vol. 36, no. 4, pp. 3925-3945, April 2021, </a:t>
            </a:r>
            <a:r>
              <a:rPr lang="en-IN" sz="1050" dirty="0" err="1"/>
              <a:t>doi</a:t>
            </a:r>
            <a:r>
              <a:rPr lang="en-IN" sz="1050" dirty="0"/>
              <a:t>: 10.1109/TPEL.2020.3024862.</a:t>
            </a:r>
          </a:p>
        </p:txBody>
      </p:sp>
    </p:spTree>
    <p:extLst>
      <p:ext uri="{BB962C8B-B14F-4D97-AF65-F5344CB8AC3E}">
        <p14:creationId xmlns:p14="http://schemas.microsoft.com/office/powerpoint/2010/main" val="1722082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IT Bombay - Wikipedia">
            <a:extLst>
              <a:ext uri="{FF2B5EF4-FFF2-40B4-BE49-F238E27FC236}">
                <a16:creationId xmlns:a16="http://schemas.microsoft.com/office/drawing/2014/main" id="{F668DDCC-FE9D-4BD5-89F2-447CB41906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59404" y="1"/>
            <a:ext cx="932597" cy="90923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D6DF23C-1A2F-45EA-A6BA-40D989816302}"/>
              </a:ext>
            </a:extLst>
          </p:cNvPr>
          <p:cNvSpPr/>
          <p:nvPr/>
        </p:nvSpPr>
        <p:spPr>
          <a:xfrm>
            <a:off x="0" y="6625991"/>
            <a:ext cx="12192000" cy="23201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26A2C300-BD60-4E6B-8BAF-05649923D756}"/>
              </a:ext>
            </a:extLst>
          </p:cNvPr>
          <p:cNvSpPr/>
          <p:nvPr/>
        </p:nvSpPr>
        <p:spPr>
          <a:xfrm>
            <a:off x="0" y="5"/>
            <a:ext cx="11122925" cy="232012"/>
          </a:xfrm>
          <a:prstGeom prst="rect">
            <a:avLst/>
          </a:prstGeom>
          <a:solidFill>
            <a:schemeClr val="accent6">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E98461C3-4FAF-43E9-8A6A-779259613F23}"/>
              </a:ext>
            </a:extLst>
          </p:cNvPr>
          <p:cNvPicPr>
            <a:picLocks noChangeAspect="1"/>
          </p:cNvPicPr>
          <p:nvPr/>
        </p:nvPicPr>
        <p:blipFill>
          <a:blip r:embed="rId4"/>
          <a:stretch>
            <a:fillRect/>
          </a:stretch>
        </p:blipFill>
        <p:spPr>
          <a:xfrm>
            <a:off x="5182006" y="361806"/>
            <a:ext cx="5590275" cy="3340227"/>
          </a:xfrm>
          <a:prstGeom prst="rect">
            <a:avLst/>
          </a:prstGeom>
        </p:spPr>
      </p:pic>
      <p:pic>
        <p:nvPicPr>
          <p:cNvPr id="8" name="Picture 2" descr="VI characteristics of IGBT">
            <a:extLst>
              <a:ext uri="{FF2B5EF4-FFF2-40B4-BE49-F238E27FC236}">
                <a16:creationId xmlns:a16="http://schemas.microsoft.com/office/drawing/2014/main" id="{C1D6D2B5-EEEE-4911-B93D-B997A5A144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333" y="624189"/>
            <a:ext cx="4773931" cy="4089297"/>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5354CE32-0C31-4AFE-AA7A-38263E8BB88B}"/>
              </a:ext>
            </a:extLst>
          </p:cNvPr>
          <p:cNvCxnSpPr/>
          <p:nvPr/>
        </p:nvCxnSpPr>
        <p:spPr>
          <a:xfrm flipH="1">
            <a:off x="685149" y="3084033"/>
            <a:ext cx="12649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5A07BB2-7736-4A65-B952-116D52ABDD75}"/>
              </a:ext>
            </a:extLst>
          </p:cNvPr>
          <p:cNvCxnSpPr/>
          <p:nvPr/>
        </p:nvCxnSpPr>
        <p:spPr>
          <a:xfrm flipH="1">
            <a:off x="951849" y="2979467"/>
            <a:ext cx="14173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68078CC-A38A-4D37-B9B4-198EE7EB972B}"/>
              </a:ext>
            </a:extLst>
          </p:cNvPr>
          <p:cNvCxnSpPr/>
          <p:nvPr/>
        </p:nvCxnSpPr>
        <p:spPr>
          <a:xfrm>
            <a:off x="1965235" y="3084033"/>
            <a:ext cx="0" cy="1432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5B5A926-37D5-4673-8389-D0B9F00FC99D}"/>
              </a:ext>
            </a:extLst>
          </p:cNvPr>
          <p:cNvCxnSpPr>
            <a:cxnSpLocks/>
          </p:cNvCxnSpPr>
          <p:nvPr/>
        </p:nvCxnSpPr>
        <p:spPr>
          <a:xfrm>
            <a:off x="2155811" y="2977734"/>
            <a:ext cx="0" cy="1343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E47C11D-5B42-4F32-B7CB-287F35C3F9E1}"/>
              </a:ext>
            </a:extLst>
          </p:cNvPr>
          <p:cNvSpPr txBox="1"/>
          <p:nvPr/>
        </p:nvSpPr>
        <p:spPr>
          <a:xfrm>
            <a:off x="1317613" y="4320813"/>
            <a:ext cx="838201" cy="338554"/>
          </a:xfrm>
          <a:prstGeom prst="rect">
            <a:avLst/>
          </a:prstGeom>
          <a:noFill/>
        </p:spPr>
        <p:txBody>
          <a:bodyPr wrap="square" rtlCol="0">
            <a:spAutoFit/>
          </a:bodyPr>
          <a:lstStyle/>
          <a:p>
            <a:r>
              <a:rPr lang="en-IN" sz="1600" dirty="0">
                <a:solidFill>
                  <a:srgbClr val="FF0000"/>
                </a:solidFill>
              </a:rPr>
              <a:t>V</a:t>
            </a:r>
            <a:r>
              <a:rPr lang="en-IN" sz="1600" baseline="-25000" dirty="0">
                <a:solidFill>
                  <a:srgbClr val="FF0000"/>
                </a:solidFill>
              </a:rPr>
              <a:t>CE1</a:t>
            </a:r>
          </a:p>
        </p:txBody>
      </p:sp>
      <p:sp>
        <p:nvSpPr>
          <p:cNvPr id="18" name="TextBox 17">
            <a:extLst>
              <a:ext uri="{FF2B5EF4-FFF2-40B4-BE49-F238E27FC236}">
                <a16:creationId xmlns:a16="http://schemas.microsoft.com/office/drawing/2014/main" id="{EB4BA1F7-29B2-4C57-9367-545B2FB1A434}"/>
              </a:ext>
            </a:extLst>
          </p:cNvPr>
          <p:cNvSpPr txBox="1"/>
          <p:nvPr/>
        </p:nvSpPr>
        <p:spPr>
          <a:xfrm>
            <a:off x="2182620" y="4093227"/>
            <a:ext cx="838201" cy="338554"/>
          </a:xfrm>
          <a:prstGeom prst="rect">
            <a:avLst/>
          </a:prstGeom>
          <a:noFill/>
        </p:spPr>
        <p:txBody>
          <a:bodyPr wrap="square" rtlCol="0">
            <a:spAutoFit/>
          </a:bodyPr>
          <a:lstStyle/>
          <a:p>
            <a:r>
              <a:rPr lang="en-IN" sz="1600" dirty="0">
                <a:solidFill>
                  <a:srgbClr val="FF0000"/>
                </a:solidFill>
              </a:rPr>
              <a:t>V</a:t>
            </a:r>
            <a:r>
              <a:rPr lang="en-IN" sz="1600" baseline="-25000" dirty="0">
                <a:solidFill>
                  <a:srgbClr val="FF0000"/>
                </a:solidFill>
              </a:rPr>
              <a:t>CE2</a:t>
            </a:r>
          </a:p>
        </p:txBody>
      </p:sp>
      <p:sp>
        <p:nvSpPr>
          <p:cNvPr id="19" name="TextBox 18">
            <a:extLst>
              <a:ext uri="{FF2B5EF4-FFF2-40B4-BE49-F238E27FC236}">
                <a16:creationId xmlns:a16="http://schemas.microsoft.com/office/drawing/2014/main" id="{919EB537-5F8E-417B-B81C-23CDB6AD0AE0}"/>
              </a:ext>
            </a:extLst>
          </p:cNvPr>
          <p:cNvSpPr txBox="1"/>
          <p:nvPr/>
        </p:nvSpPr>
        <p:spPr>
          <a:xfrm>
            <a:off x="533803" y="3166838"/>
            <a:ext cx="682172" cy="338554"/>
          </a:xfrm>
          <a:prstGeom prst="rect">
            <a:avLst/>
          </a:prstGeom>
          <a:noFill/>
        </p:spPr>
        <p:txBody>
          <a:bodyPr wrap="square" rtlCol="0">
            <a:spAutoFit/>
          </a:bodyPr>
          <a:lstStyle/>
          <a:p>
            <a:r>
              <a:rPr lang="en-IN" sz="1600" dirty="0"/>
              <a:t>I</a:t>
            </a:r>
            <a:r>
              <a:rPr lang="en-IN" sz="1600" baseline="-25000" dirty="0"/>
              <a:t>c1</a:t>
            </a:r>
            <a:endParaRPr lang="en-IN" baseline="-25000" dirty="0"/>
          </a:p>
        </p:txBody>
      </p:sp>
      <p:sp>
        <p:nvSpPr>
          <p:cNvPr id="21" name="TextBox 20">
            <a:extLst>
              <a:ext uri="{FF2B5EF4-FFF2-40B4-BE49-F238E27FC236}">
                <a16:creationId xmlns:a16="http://schemas.microsoft.com/office/drawing/2014/main" id="{D1897B72-04D9-4048-B966-376119AB3E07}"/>
              </a:ext>
            </a:extLst>
          </p:cNvPr>
          <p:cNvSpPr txBox="1"/>
          <p:nvPr/>
        </p:nvSpPr>
        <p:spPr>
          <a:xfrm>
            <a:off x="837159" y="2636766"/>
            <a:ext cx="682172" cy="338554"/>
          </a:xfrm>
          <a:prstGeom prst="rect">
            <a:avLst/>
          </a:prstGeom>
          <a:noFill/>
        </p:spPr>
        <p:txBody>
          <a:bodyPr wrap="square" rtlCol="0">
            <a:spAutoFit/>
          </a:bodyPr>
          <a:lstStyle/>
          <a:p>
            <a:r>
              <a:rPr lang="en-IN" sz="1600" dirty="0"/>
              <a:t>I</a:t>
            </a:r>
            <a:r>
              <a:rPr lang="en-IN" sz="1600" baseline="-25000" dirty="0"/>
              <a:t>c2</a:t>
            </a:r>
            <a:endParaRPr lang="en-IN" baseline="-25000" dirty="0"/>
          </a:p>
        </p:txBody>
      </p:sp>
      <p:sp>
        <p:nvSpPr>
          <p:cNvPr id="20" name="TextBox 19">
            <a:extLst>
              <a:ext uri="{FF2B5EF4-FFF2-40B4-BE49-F238E27FC236}">
                <a16:creationId xmlns:a16="http://schemas.microsoft.com/office/drawing/2014/main" id="{482374D5-7235-4564-9A1A-DADB540847BC}"/>
              </a:ext>
            </a:extLst>
          </p:cNvPr>
          <p:cNvSpPr txBox="1"/>
          <p:nvPr/>
        </p:nvSpPr>
        <p:spPr>
          <a:xfrm>
            <a:off x="131829" y="4516593"/>
            <a:ext cx="4474680" cy="2723823"/>
          </a:xfrm>
          <a:prstGeom prst="rect">
            <a:avLst/>
          </a:prstGeom>
          <a:noFill/>
        </p:spPr>
        <p:txBody>
          <a:bodyPr wrap="square" rtlCol="0">
            <a:spAutoFit/>
          </a:bodyPr>
          <a:lstStyle/>
          <a:p>
            <a:pPr marL="285744" indent="-285744">
              <a:lnSpc>
                <a:spcPct val="150000"/>
              </a:lnSpc>
              <a:buFont typeface="Wingdings" panose="05000000000000000000" pitchFamily="2" charset="2"/>
              <a:buChar char="Ø"/>
            </a:pPr>
            <a:r>
              <a:rPr lang="en-IN" dirty="0"/>
              <a:t>I</a:t>
            </a:r>
            <a:r>
              <a:rPr lang="en-IN" baseline="-25000" dirty="0"/>
              <a:t>C1</a:t>
            </a:r>
            <a:r>
              <a:rPr lang="en-IN" dirty="0"/>
              <a:t> </a:t>
            </a:r>
            <a:r>
              <a:rPr lang="en-IN" dirty="0">
                <a:sym typeface="Wingdings" panose="05000000000000000000" pitchFamily="2" charset="2"/>
              </a:rPr>
              <a:t>at V</a:t>
            </a:r>
            <a:r>
              <a:rPr lang="en-IN" baseline="-25000" dirty="0">
                <a:sym typeface="Wingdings" panose="05000000000000000000" pitchFamily="2" charset="2"/>
              </a:rPr>
              <a:t>GE2</a:t>
            </a:r>
          </a:p>
          <a:p>
            <a:pPr marL="285744" indent="-285744">
              <a:lnSpc>
                <a:spcPct val="150000"/>
              </a:lnSpc>
              <a:buFont typeface="Wingdings" panose="05000000000000000000" pitchFamily="2" charset="2"/>
              <a:buChar char="Ø"/>
            </a:pPr>
            <a:r>
              <a:rPr lang="en-IN" dirty="0">
                <a:sym typeface="Wingdings" panose="05000000000000000000" pitchFamily="2" charset="2"/>
              </a:rPr>
              <a:t>During SC, I</a:t>
            </a:r>
            <a:r>
              <a:rPr lang="en-IN" baseline="-25000" dirty="0">
                <a:sym typeface="Wingdings" panose="05000000000000000000" pitchFamily="2" charset="2"/>
              </a:rPr>
              <a:t>C1</a:t>
            </a:r>
            <a:r>
              <a:rPr lang="en-IN" dirty="0">
                <a:sym typeface="Wingdings" panose="05000000000000000000" pitchFamily="2" charset="2"/>
              </a:rPr>
              <a:t>I</a:t>
            </a:r>
            <a:r>
              <a:rPr lang="en-IN" baseline="-25000" dirty="0">
                <a:sym typeface="Wingdings" panose="05000000000000000000" pitchFamily="2" charset="2"/>
              </a:rPr>
              <a:t>C2</a:t>
            </a:r>
          </a:p>
          <a:p>
            <a:pPr marL="285744" indent="-285744">
              <a:lnSpc>
                <a:spcPct val="150000"/>
              </a:lnSpc>
              <a:buFont typeface="Wingdings" panose="05000000000000000000" pitchFamily="2" charset="2"/>
              <a:buChar char="Ø"/>
            </a:pPr>
            <a:r>
              <a:rPr lang="en-IN" dirty="0">
                <a:sym typeface="Wingdings" panose="05000000000000000000" pitchFamily="2" charset="2"/>
              </a:rPr>
              <a:t>V</a:t>
            </a:r>
            <a:r>
              <a:rPr lang="en-IN" baseline="-25000" dirty="0">
                <a:sym typeface="Wingdings" panose="05000000000000000000" pitchFamily="2" charset="2"/>
              </a:rPr>
              <a:t>CE</a:t>
            </a:r>
            <a:r>
              <a:rPr lang="en-IN" dirty="0">
                <a:sym typeface="Wingdings" panose="05000000000000000000" pitchFamily="2" charset="2"/>
              </a:rPr>
              <a:t> increases to V</a:t>
            </a:r>
            <a:r>
              <a:rPr lang="en-IN" baseline="-25000" dirty="0">
                <a:sym typeface="Wingdings" panose="05000000000000000000" pitchFamily="2" charset="2"/>
              </a:rPr>
              <a:t>CE2</a:t>
            </a:r>
          </a:p>
          <a:p>
            <a:pPr marL="285744" indent="-285744">
              <a:lnSpc>
                <a:spcPct val="150000"/>
              </a:lnSpc>
              <a:buFont typeface="Wingdings" panose="05000000000000000000" pitchFamily="2" charset="2"/>
              <a:buChar char="Ø"/>
            </a:pPr>
            <a:r>
              <a:rPr lang="en-IN" dirty="0">
                <a:sym typeface="Wingdings" panose="05000000000000000000" pitchFamily="2" charset="2"/>
              </a:rPr>
              <a:t>Sharp transition from linear to Flat region be sensed.</a:t>
            </a:r>
            <a:endParaRPr lang="en-IN" dirty="0"/>
          </a:p>
          <a:p>
            <a:pPr marL="285744" indent="-285744">
              <a:buFont typeface="Wingdings" panose="05000000000000000000" pitchFamily="2" charset="2"/>
              <a:buChar char="Ø"/>
            </a:pPr>
            <a:endParaRPr lang="en-IN" dirty="0"/>
          </a:p>
          <a:p>
            <a:pPr marL="285744" indent="-285744">
              <a:buFont typeface="Wingdings" panose="05000000000000000000" pitchFamily="2" charset="2"/>
              <a:buChar char="Ø"/>
            </a:pPr>
            <a:endParaRPr lang="en-IN" dirty="0"/>
          </a:p>
        </p:txBody>
      </p:sp>
      <p:sp>
        <p:nvSpPr>
          <p:cNvPr id="22" name="TextBox 21">
            <a:extLst>
              <a:ext uri="{FF2B5EF4-FFF2-40B4-BE49-F238E27FC236}">
                <a16:creationId xmlns:a16="http://schemas.microsoft.com/office/drawing/2014/main" id="{68B85269-D9F2-40F2-9ABA-DFD9238B191E}"/>
              </a:ext>
            </a:extLst>
          </p:cNvPr>
          <p:cNvSpPr txBox="1"/>
          <p:nvPr/>
        </p:nvSpPr>
        <p:spPr>
          <a:xfrm>
            <a:off x="5182006" y="3375755"/>
            <a:ext cx="6946100" cy="3365024"/>
          </a:xfrm>
          <a:prstGeom prst="rect">
            <a:avLst/>
          </a:prstGeom>
          <a:noFill/>
        </p:spPr>
        <p:txBody>
          <a:bodyPr wrap="square" rtlCol="0">
            <a:spAutoFit/>
          </a:bodyPr>
          <a:lstStyle/>
          <a:p>
            <a:pPr marL="285744" indent="-285744">
              <a:lnSpc>
                <a:spcPct val="150000"/>
              </a:lnSpc>
              <a:buFont typeface="Wingdings" panose="05000000000000000000" pitchFamily="2" charset="2"/>
              <a:buChar char="Ø"/>
            </a:pPr>
            <a:r>
              <a:rPr lang="en-IN" dirty="0"/>
              <a:t>I</a:t>
            </a:r>
            <a:r>
              <a:rPr lang="en-IN" baseline="-25000" dirty="0"/>
              <a:t>D1</a:t>
            </a:r>
            <a:r>
              <a:rPr lang="en-IN" dirty="0"/>
              <a:t> at V</a:t>
            </a:r>
            <a:r>
              <a:rPr lang="en-IN" baseline="-25000" dirty="0"/>
              <a:t>GS</a:t>
            </a:r>
            <a:r>
              <a:rPr lang="en-IN" dirty="0"/>
              <a:t> = 13 @ Linear Region</a:t>
            </a:r>
          </a:p>
          <a:p>
            <a:pPr marL="285744" indent="-285744">
              <a:lnSpc>
                <a:spcPct val="150000"/>
              </a:lnSpc>
              <a:buFont typeface="Wingdings" panose="05000000000000000000" pitchFamily="2" charset="2"/>
              <a:buChar char="Ø"/>
            </a:pPr>
            <a:r>
              <a:rPr lang="en-IN" dirty="0"/>
              <a:t>During SC ,I</a:t>
            </a:r>
            <a:r>
              <a:rPr lang="en-IN" baseline="-25000" dirty="0"/>
              <a:t>D1</a:t>
            </a:r>
            <a:r>
              <a:rPr lang="en-IN" dirty="0">
                <a:sym typeface="Wingdings" panose="05000000000000000000" pitchFamily="2" charset="2"/>
              </a:rPr>
              <a:t>I</a:t>
            </a:r>
            <a:r>
              <a:rPr lang="en-IN" baseline="-25000" dirty="0">
                <a:sym typeface="Wingdings" panose="05000000000000000000" pitchFamily="2" charset="2"/>
              </a:rPr>
              <a:t>D2</a:t>
            </a:r>
          </a:p>
          <a:p>
            <a:pPr marL="285744" indent="-285744">
              <a:lnSpc>
                <a:spcPct val="150000"/>
              </a:lnSpc>
              <a:buFont typeface="Wingdings" panose="05000000000000000000" pitchFamily="2" charset="2"/>
              <a:buChar char="Ø"/>
            </a:pPr>
            <a:r>
              <a:rPr lang="en-IN" dirty="0">
                <a:sym typeface="Wingdings" panose="05000000000000000000" pitchFamily="2" charset="2"/>
              </a:rPr>
              <a:t>Saturation point is far away </a:t>
            </a:r>
          </a:p>
          <a:p>
            <a:pPr marL="285744" indent="-285744">
              <a:lnSpc>
                <a:spcPct val="150000"/>
              </a:lnSpc>
              <a:buFont typeface="Wingdings" panose="05000000000000000000" pitchFamily="2" charset="2"/>
              <a:buChar char="Ø"/>
            </a:pPr>
            <a:r>
              <a:rPr lang="en-IN" dirty="0">
                <a:sym typeface="Wingdings" panose="05000000000000000000" pitchFamily="2" charset="2"/>
              </a:rPr>
              <a:t>If we wait for detecting transition from linear to saturation Saturation region is far away at higher V</a:t>
            </a:r>
            <a:r>
              <a:rPr lang="en-IN" baseline="-25000" dirty="0">
                <a:sym typeface="Wingdings" panose="05000000000000000000" pitchFamily="2" charset="2"/>
              </a:rPr>
              <a:t>DS</a:t>
            </a:r>
            <a:r>
              <a:rPr lang="en-IN" dirty="0">
                <a:sym typeface="Wingdings" panose="05000000000000000000" pitchFamily="2" charset="2"/>
              </a:rPr>
              <a:t> Device is damaged.</a:t>
            </a:r>
          </a:p>
          <a:p>
            <a:pPr marL="285744" indent="-285744">
              <a:lnSpc>
                <a:spcPct val="150000"/>
              </a:lnSpc>
              <a:buFont typeface="Wingdings" panose="05000000000000000000" pitchFamily="2" charset="2"/>
              <a:buChar char="Ø"/>
            </a:pPr>
            <a:r>
              <a:rPr lang="en-IN" dirty="0"/>
              <a:t>For </a:t>
            </a:r>
            <a:r>
              <a:rPr lang="en-IN" dirty="0" err="1"/>
              <a:t>SiC</a:t>
            </a:r>
            <a:r>
              <a:rPr lang="en-IN" dirty="0">
                <a:sym typeface="Wingdings" panose="05000000000000000000" pitchFamily="2" charset="2"/>
              </a:rPr>
              <a:t>, change in current is too quick and die size is small Difficulty in heat dissipation.</a:t>
            </a:r>
            <a:endParaRPr lang="en-IN" dirty="0"/>
          </a:p>
        </p:txBody>
      </p:sp>
      <p:sp>
        <p:nvSpPr>
          <p:cNvPr id="24" name="TextBox 23">
            <a:extLst>
              <a:ext uri="{FF2B5EF4-FFF2-40B4-BE49-F238E27FC236}">
                <a16:creationId xmlns:a16="http://schemas.microsoft.com/office/drawing/2014/main" id="{3520EB23-B801-45D8-99E5-842DE1630CFA}"/>
              </a:ext>
            </a:extLst>
          </p:cNvPr>
          <p:cNvSpPr txBox="1"/>
          <p:nvPr/>
        </p:nvSpPr>
        <p:spPr>
          <a:xfrm>
            <a:off x="-39718" y="185109"/>
            <a:ext cx="4790364" cy="461665"/>
          </a:xfrm>
          <a:prstGeom prst="rect">
            <a:avLst/>
          </a:prstGeom>
          <a:noFill/>
        </p:spPr>
        <p:txBody>
          <a:bodyPr wrap="square" rtlCol="0">
            <a:spAutoFit/>
          </a:bodyPr>
          <a:lstStyle/>
          <a:p>
            <a:r>
              <a:rPr lang="en-IN" sz="2400" u="sng" dirty="0"/>
              <a:t>Fault detection and protection</a:t>
            </a:r>
          </a:p>
        </p:txBody>
      </p:sp>
      <p:sp>
        <p:nvSpPr>
          <p:cNvPr id="23" name="Slide Number Placeholder 22">
            <a:extLst>
              <a:ext uri="{FF2B5EF4-FFF2-40B4-BE49-F238E27FC236}">
                <a16:creationId xmlns:a16="http://schemas.microsoft.com/office/drawing/2014/main" id="{3F3972AE-4DD9-4E04-87C2-8615D57977D8}"/>
              </a:ext>
            </a:extLst>
          </p:cNvPr>
          <p:cNvSpPr>
            <a:spLocks noGrp="1"/>
          </p:cNvSpPr>
          <p:nvPr>
            <p:ph type="sldNum" sz="quarter" idx="12"/>
          </p:nvPr>
        </p:nvSpPr>
        <p:spPr/>
        <p:txBody>
          <a:bodyPr/>
          <a:lstStyle/>
          <a:p>
            <a:fld id="{22423579-17D4-440F-A89C-94225A91F414}" type="slidenum">
              <a:rPr lang="en-IN" smtClean="0"/>
              <a:t>16</a:t>
            </a:fld>
            <a:endParaRPr lang="en-IN"/>
          </a:p>
        </p:txBody>
      </p:sp>
      <p:cxnSp>
        <p:nvCxnSpPr>
          <p:cNvPr id="27" name="Straight Connector 26">
            <a:extLst>
              <a:ext uri="{FF2B5EF4-FFF2-40B4-BE49-F238E27FC236}">
                <a16:creationId xmlns:a16="http://schemas.microsoft.com/office/drawing/2014/main" id="{8EA3F12E-B3E0-422F-906E-6D8A2D73AB0B}"/>
              </a:ext>
            </a:extLst>
          </p:cNvPr>
          <p:cNvCxnSpPr/>
          <p:nvPr/>
        </p:nvCxnSpPr>
        <p:spPr>
          <a:xfrm flipH="1">
            <a:off x="5210629" y="1902127"/>
            <a:ext cx="2002971" cy="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CCE613E7-B216-43ED-AA84-D2BED3A7F7A3}"/>
              </a:ext>
            </a:extLst>
          </p:cNvPr>
          <p:cNvCxnSpPr/>
          <p:nvPr/>
        </p:nvCxnSpPr>
        <p:spPr>
          <a:xfrm>
            <a:off x="7210425" y="1902130"/>
            <a:ext cx="0" cy="14339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1861246D-8E22-4DCC-8E2B-96F324ECF13B}"/>
              </a:ext>
            </a:extLst>
          </p:cNvPr>
          <p:cNvCxnSpPr/>
          <p:nvPr/>
        </p:nvCxnSpPr>
        <p:spPr>
          <a:xfrm flipH="1">
            <a:off x="5685105" y="1419932"/>
            <a:ext cx="2571296" cy="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77858C71-1646-4439-9DD8-ECC589052D2A}"/>
              </a:ext>
            </a:extLst>
          </p:cNvPr>
          <p:cNvCxnSpPr/>
          <p:nvPr/>
        </p:nvCxnSpPr>
        <p:spPr>
          <a:xfrm>
            <a:off x="8256401" y="1407339"/>
            <a:ext cx="0" cy="20216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DC0BF3C6-057A-4D2E-B4AE-0F6AC8177EF0}"/>
              </a:ext>
            </a:extLst>
          </p:cNvPr>
          <p:cNvSpPr txBox="1"/>
          <p:nvPr/>
        </p:nvSpPr>
        <p:spPr>
          <a:xfrm>
            <a:off x="4859037" y="948370"/>
            <a:ext cx="684143" cy="369332"/>
          </a:xfrm>
          <a:prstGeom prst="rect">
            <a:avLst/>
          </a:prstGeom>
          <a:noFill/>
        </p:spPr>
        <p:txBody>
          <a:bodyPr wrap="square" rtlCol="0">
            <a:spAutoFit/>
          </a:bodyPr>
          <a:lstStyle/>
          <a:p>
            <a:r>
              <a:rPr lang="en-IN" dirty="0"/>
              <a:t>ID2</a:t>
            </a:r>
          </a:p>
        </p:txBody>
      </p:sp>
      <p:sp>
        <p:nvSpPr>
          <p:cNvPr id="36" name="TextBox 35">
            <a:extLst>
              <a:ext uri="{FF2B5EF4-FFF2-40B4-BE49-F238E27FC236}">
                <a16:creationId xmlns:a16="http://schemas.microsoft.com/office/drawing/2014/main" id="{1F9D8EDD-ED14-4F05-8E28-604BE0B11F26}"/>
              </a:ext>
            </a:extLst>
          </p:cNvPr>
          <p:cNvSpPr txBox="1"/>
          <p:nvPr/>
        </p:nvSpPr>
        <p:spPr>
          <a:xfrm>
            <a:off x="4807413" y="1924967"/>
            <a:ext cx="684143" cy="369332"/>
          </a:xfrm>
          <a:prstGeom prst="rect">
            <a:avLst/>
          </a:prstGeom>
          <a:noFill/>
        </p:spPr>
        <p:txBody>
          <a:bodyPr wrap="square" rtlCol="0">
            <a:spAutoFit/>
          </a:bodyPr>
          <a:lstStyle/>
          <a:p>
            <a:r>
              <a:rPr lang="en-IN" dirty="0"/>
              <a:t>ID1</a:t>
            </a:r>
          </a:p>
        </p:txBody>
      </p:sp>
      <p:sp>
        <p:nvSpPr>
          <p:cNvPr id="37" name="TextBox 36">
            <a:extLst>
              <a:ext uri="{FF2B5EF4-FFF2-40B4-BE49-F238E27FC236}">
                <a16:creationId xmlns:a16="http://schemas.microsoft.com/office/drawing/2014/main" id="{F2A3A7BA-903F-411B-8C99-E91B0FD11B9F}"/>
              </a:ext>
            </a:extLst>
          </p:cNvPr>
          <p:cNvSpPr txBox="1"/>
          <p:nvPr/>
        </p:nvSpPr>
        <p:spPr>
          <a:xfrm>
            <a:off x="6667851" y="3220541"/>
            <a:ext cx="801483" cy="276999"/>
          </a:xfrm>
          <a:prstGeom prst="rect">
            <a:avLst/>
          </a:prstGeom>
          <a:noFill/>
        </p:spPr>
        <p:txBody>
          <a:bodyPr wrap="square" rtlCol="0">
            <a:spAutoFit/>
          </a:bodyPr>
          <a:lstStyle/>
          <a:p>
            <a:r>
              <a:rPr lang="en-IN" sz="1200" dirty="0">
                <a:solidFill>
                  <a:srgbClr val="FF0000"/>
                </a:solidFill>
              </a:rPr>
              <a:t>VDS1</a:t>
            </a:r>
            <a:endParaRPr lang="en-IN" dirty="0">
              <a:solidFill>
                <a:srgbClr val="FF0000"/>
              </a:solidFill>
            </a:endParaRPr>
          </a:p>
        </p:txBody>
      </p:sp>
      <p:sp>
        <p:nvSpPr>
          <p:cNvPr id="38" name="TextBox 37">
            <a:extLst>
              <a:ext uri="{FF2B5EF4-FFF2-40B4-BE49-F238E27FC236}">
                <a16:creationId xmlns:a16="http://schemas.microsoft.com/office/drawing/2014/main" id="{8DFB049D-B331-4CF5-BE3A-5F3421A34FB5}"/>
              </a:ext>
            </a:extLst>
          </p:cNvPr>
          <p:cNvSpPr txBox="1"/>
          <p:nvPr/>
        </p:nvSpPr>
        <p:spPr>
          <a:xfrm>
            <a:off x="8256401" y="3111350"/>
            <a:ext cx="801483" cy="276999"/>
          </a:xfrm>
          <a:prstGeom prst="rect">
            <a:avLst/>
          </a:prstGeom>
          <a:noFill/>
        </p:spPr>
        <p:txBody>
          <a:bodyPr wrap="square" rtlCol="0">
            <a:spAutoFit/>
          </a:bodyPr>
          <a:lstStyle/>
          <a:p>
            <a:r>
              <a:rPr lang="en-IN" sz="1200" dirty="0">
                <a:solidFill>
                  <a:srgbClr val="FF0000"/>
                </a:solidFill>
              </a:rPr>
              <a:t>VDS2</a:t>
            </a:r>
          </a:p>
        </p:txBody>
      </p:sp>
    </p:spTree>
    <p:extLst>
      <p:ext uri="{BB962C8B-B14F-4D97-AF65-F5344CB8AC3E}">
        <p14:creationId xmlns:p14="http://schemas.microsoft.com/office/powerpoint/2010/main" val="592972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IT Bombay - Wikipedia">
            <a:extLst>
              <a:ext uri="{FF2B5EF4-FFF2-40B4-BE49-F238E27FC236}">
                <a16:creationId xmlns:a16="http://schemas.microsoft.com/office/drawing/2014/main" id="{F668DDCC-FE9D-4BD5-89F2-447CB41906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59404" y="1"/>
            <a:ext cx="932597" cy="90923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D6DF23C-1A2F-45EA-A6BA-40D989816302}"/>
              </a:ext>
            </a:extLst>
          </p:cNvPr>
          <p:cNvSpPr/>
          <p:nvPr/>
        </p:nvSpPr>
        <p:spPr>
          <a:xfrm>
            <a:off x="0" y="6625991"/>
            <a:ext cx="12192000" cy="23201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26A2C300-BD60-4E6B-8BAF-05649923D756}"/>
              </a:ext>
            </a:extLst>
          </p:cNvPr>
          <p:cNvSpPr/>
          <p:nvPr/>
        </p:nvSpPr>
        <p:spPr>
          <a:xfrm>
            <a:off x="0" y="5"/>
            <a:ext cx="11122925" cy="232012"/>
          </a:xfrm>
          <a:prstGeom prst="rect">
            <a:avLst/>
          </a:prstGeom>
          <a:solidFill>
            <a:schemeClr val="accent6">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C346D2C-4A72-4532-A69B-D83419A61E84}"/>
              </a:ext>
            </a:extLst>
          </p:cNvPr>
          <p:cNvSpPr txBox="1"/>
          <p:nvPr/>
        </p:nvSpPr>
        <p:spPr>
          <a:xfrm>
            <a:off x="3" y="232014"/>
            <a:ext cx="4790364" cy="461665"/>
          </a:xfrm>
          <a:prstGeom prst="rect">
            <a:avLst/>
          </a:prstGeom>
          <a:noFill/>
        </p:spPr>
        <p:txBody>
          <a:bodyPr wrap="square" rtlCol="0">
            <a:spAutoFit/>
          </a:bodyPr>
          <a:lstStyle/>
          <a:p>
            <a:r>
              <a:rPr lang="en-IN" sz="2400" u="sng" dirty="0"/>
              <a:t>Fault detection and protection</a:t>
            </a:r>
          </a:p>
        </p:txBody>
      </p:sp>
      <p:sp>
        <p:nvSpPr>
          <p:cNvPr id="9" name="Slide Number Placeholder 8">
            <a:extLst>
              <a:ext uri="{FF2B5EF4-FFF2-40B4-BE49-F238E27FC236}">
                <a16:creationId xmlns:a16="http://schemas.microsoft.com/office/drawing/2014/main" id="{BFC797CA-B6BF-4D58-94CF-BA9201D06261}"/>
              </a:ext>
            </a:extLst>
          </p:cNvPr>
          <p:cNvSpPr>
            <a:spLocks noGrp="1"/>
          </p:cNvSpPr>
          <p:nvPr>
            <p:ph type="sldNum" sz="quarter" idx="12"/>
          </p:nvPr>
        </p:nvSpPr>
        <p:spPr/>
        <p:txBody>
          <a:bodyPr/>
          <a:lstStyle/>
          <a:p>
            <a:fld id="{22423579-17D4-440F-A89C-94225A91F414}" type="slidenum">
              <a:rPr lang="en-IN" smtClean="0"/>
              <a:t>17</a:t>
            </a:fld>
            <a:endParaRPr lang="en-IN"/>
          </a:p>
        </p:txBody>
      </p:sp>
      <p:sp>
        <p:nvSpPr>
          <p:cNvPr id="10" name="TextBox 9">
            <a:extLst>
              <a:ext uri="{FF2B5EF4-FFF2-40B4-BE49-F238E27FC236}">
                <a16:creationId xmlns:a16="http://schemas.microsoft.com/office/drawing/2014/main" id="{A6470F35-14D0-411A-9196-DBF3ABAB1FC6}"/>
              </a:ext>
            </a:extLst>
          </p:cNvPr>
          <p:cNvSpPr txBox="1"/>
          <p:nvPr/>
        </p:nvSpPr>
        <p:spPr>
          <a:xfrm>
            <a:off x="343554" y="1628509"/>
            <a:ext cx="7242628" cy="2031325"/>
          </a:xfrm>
          <a:prstGeom prst="rect">
            <a:avLst/>
          </a:prstGeom>
          <a:noFill/>
        </p:spPr>
        <p:txBody>
          <a:bodyPr wrap="square" rtlCol="0">
            <a:spAutoFit/>
          </a:bodyPr>
          <a:lstStyle/>
          <a:p>
            <a:pPr marL="285744" indent="-285744">
              <a:buFont typeface="Wingdings" panose="05000000000000000000" pitchFamily="2" charset="2"/>
              <a:buChar char="Ø"/>
            </a:pPr>
            <a:r>
              <a:rPr lang="en-IN" dirty="0"/>
              <a:t>Short circuit current withstand capability of </a:t>
            </a:r>
            <a:r>
              <a:rPr lang="en-IN" dirty="0" err="1"/>
              <a:t>SiC</a:t>
            </a:r>
            <a:r>
              <a:rPr lang="en-IN" dirty="0"/>
              <a:t> is between 2-8 Microseconds.</a:t>
            </a:r>
          </a:p>
          <a:p>
            <a:pPr marL="285744" indent="-285744">
              <a:buFont typeface="Wingdings" panose="05000000000000000000" pitchFamily="2" charset="2"/>
              <a:buChar char="Ø"/>
            </a:pPr>
            <a:endParaRPr lang="en-IN" dirty="0"/>
          </a:p>
          <a:p>
            <a:pPr marL="285744" indent="-285744">
              <a:buFont typeface="Wingdings" panose="05000000000000000000" pitchFamily="2" charset="2"/>
              <a:buChar char="Ø"/>
            </a:pPr>
            <a:r>
              <a:rPr lang="en-IN" dirty="0"/>
              <a:t>Requires higher bandwidth sensors for quick detection.</a:t>
            </a:r>
          </a:p>
          <a:p>
            <a:pPr marL="285744" indent="-285744">
              <a:buFont typeface="Wingdings" panose="05000000000000000000" pitchFamily="2" charset="2"/>
              <a:buChar char="Ø"/>
            </a:pPr>
            <a:endParaRPr lang="en-IN" dirty="0"/>
          </a:p>
          <a:p>
            <a:pPr marL="285744" indent="-285744">
              <a:buFont typeface="Wingdings" panose="05000000000000000000" pitchFamily="2" charset="2"/>
              <a:buChar char="Ø"/>
            </a:pPr>
            <a:r>
              <a:rPr lang="en-IN" dirty="0"/>
              <a:t>High bandwidth sensors also captures spooky noise signals, so fault detection is a challenge</a:t>
            </a:r>
          </a:p>
        </p:txBody>
      </p:sp>
    </p:spTree>
    <p:extLst>
      <p:ext uri="{BB962C8B-B14F-4D97-AF65-F5344CB8AC3E}">
        <p14:creationId xmlns:p14="http://schemas.microsoft.com/office/powerpoint/2010/main" val="2084423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IT Bombay - Wikipedia">
            <a:extLst>
              <a:ext uri="{FF2B5EF4-FFF2-40B4-BE49-F238E27FC236}">
                <a16:creationId xmlns:a16="http://schemas.microsoft.com/office/drawing/2014/main" id="{F668DDCC-FE9D-4BD5-89F2-447CB41906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9404" y="1"/>
            <a:ext cx="932597" cy="90923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D6DF23C-1A2F-45EA-A6BA-40D989816302}"/>
              </a:ext>
            </a:extLst>
          </p:cNvPr>
          <p:cNvSpPr/>
          <p:nvPr/>
        </p:nvSpPr>
        <p:spPr>
          <a:xfrm>
            <a:off x="0" y="6625991"/>
            <a:ext cx="12192000" cy="23201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26A2C300-BD60-4E6B-8BAF-05649923D756}"/>
              </a:ext>
            </a:extLst>
          </p:cNvPr>
          <p:cNvSpPr/>
          <p:nvPr/>
        </p:nvSpPr>
        <p:spPr>
          <a:xfrm>
            <a:off x="0" y="5"/>
            <a:ext cx="11122925" cy="232012"/>
          </a:xfrm>
          <a:prstGeom prst="rect">
            <a:avLst/>
          </a:prstGeom>
          <a:solidFill>
            <a:schemeClr val="accent6">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A9B75CB-9DA7-4873-91B8-511D01AEB90B}"/>
              </a:ext>
            </a:extLst>
          </p:cNvPr>
          <p:cNvSpPr txBox="1"/>
          <p:nvPr/>
        </p:nvSpPr>
        <p:spPr>
          <a:xfrm>
            <a:off x="-53703" y="155254"/>
            <a:ext cx="5080000" cy="461665"/>
          </a:xfrm>
          <a:prstGeom prst="rect">
            <a:avLst/>
          </a:prstGeom>
          <a:noFill/>
        </p:spPr>
        <p:txBody>
          <a:bodyPr wrap="square" rtlCol="0">
            <a:spAutoFit/>
          </a:bodyPr>
          <a:lstStyle/>
          <a:p>
            <a:r>
              <a:rPr lang="en-IN" sz="2400" u="sng" dirty="0"/>
              <a:t>Short Circuit detection methods</a:t>
            </a:r>
          </a:p>
        </p:txBody>
      </p:sp>
      <p:sp>
        <p:nvSpPr>
          <p:cNvPr id="3" name="Slide Number Placeholder 2">
            <a:extLst>
              <a:ext uri="{FF2B5EF4-FFF2-40B4-BE49-F238E27FC236}">
                <a16:creationId xmlns:a16="http://schemas.microsoft.com/office/drawing/2014/main" id="{A7D4F19A-13F7-44C5-836C-D009778CE073}"/>
              </a:ext>
            </a:extLst>
          </p:cNvPr>
          <p:cNvSpPr>
            <a:spLocks noGrp="1"/>
          </p:cNvSpPr>
          <p:nvPr>
            <p:ph type="sldNum" sz="quarter" idx="12"/>
          </p:nvPr>
        </p:nvSpPr>
        <p:spPr/>
        <p:txBody>
          <a:bodyPr/>
          <a:lstStyle/>
          <a:p>
            <a:fld id="{22423579-17D4-440F-A89C-94225A91F414}" type="slidenum">
              <a:rPr lang="en-IN" smtClean="0"/>
              <a:t>18</a:t>
            </a:fld>
            <a:endParaRPr lang="en-IN"/>
          </a:p>
        </p:txBody>
      </p:sp>
      <p:pic>
        <p:nvPicPr>
          <p:cNvPr id="7" name="Picture 6">
            <a:extLst>
              <a:ext uri="{FF2B5EF4-FFF2-40B4-BE49-F238E27FC236}">
                <a16:creationId xmlns:a16="http://schemas.microsoft.com/office/drawing/2014/main" id="{210AC7B6-C841-49CB-9752-F9CE44FAE7EE}"/>
              </a:ext>
            </a:extLst>
          </p:cNvPr>
          <p:cNvPicPr>
            <a:picLocks noChangeAspect="1"/>
          </p:cNvPicPr>
          <p:nvPr/>
        </p:nvPicPr>
        <p:blipFill>
          <a:blip r:embed="rId3"/>
          <a:stretch>
            <a:fillRect/>
          </a:stretch>
        </p:blipFill>
        <p:spPr>
          <a:xfrm>
            <a:off x="4997936" y="1178877"/>
            <a:ext cx="6674955" cy="3714516"/>
          </a:xfrm>
          <a:prstGeom prst="rect">
            <a:avLst/>
          </a:prstGeom>
        </p:spPr>
      </p:pic>
      <p:sp>
        <p:nvSpPr>
          <p:cNvPr id="8" name="TextBox 7">
            <a:extLst>
              <a:ext uri="{FF2B5EF4-FFF2-40B4-BE49-F238E27FC236}">
                <a16:creationId xmlns:a16="http://schemas.microsoft.com/office/drawing/2014/main" id="{6DDCEE50-9CDC-4057-9338-69F8D32B0390}"/>
              </a:ext>
            </a:extLst>
          </p:cNvPr>
          <p:cNvSpPr txBox="1"/>
          <p:nvPr/>
        </p:nvSpPr>
        <p:spPr>
          <a:xfrm>
            <a:off x="261257" y="1001827"/>
            <a:ext cx="2225040" cy="369332"/>
          </a:xfrm>
          <a:prstGeom prst="rect">
            <a:avLst/>
          </a:prstGeom>
          <a:noFill/>
        </p:spPr>
        <p:txBody>
          <a:bodyPr wrap="square" rtlCol="0">
            <a:spAutoFit/>
          </a:bodyPr>
          <a:lstStyle/>
          <a:p>
            <a:r>
              <a:rPr lang="en-IN" u="sng" dirty="0"/>
              <a:t>DESAT Protection</a:t>
            </a:r>
          </a:p>
        </p:txBody>
      </p:sp>
      <p:sp>
        <p:nvSpPr>
          <p:cNvPr id="10" name="TextBox 9">
            <a:extLst>
              <a:ext uri="{FF2B5EF4-FFF2-40B4-BE49-F238E27FC236}">
                <a16:creationId xmlns:a16="http://schemas.microsoft.com/office/drawing/2014/main" id="{C1D0F797-DAA8-4D85-8A21-2F9DD40D9D17}"/>
              </a:ext>
            </a:extLst>
          </p:cNvPr>
          <p:cNvSpPr txBox="1"/>
          <p:nvPr/>
        </p:nvSpPr>
        <p:spPr>
          <a:xfrm>
            <a:off x="381000" y="1630683"/>
            <a:ext cx="4373880" cy="2862322"/>
          </a:xfrm>
          <a:prstGeom prst="rect">
            <a:avLst/>
          </a:prstGeom>
          <a:noFill/>
        </p:spPr>
        <p:txBody>
          <a:bodyPr wrap="square" rtlCol="0">
            <a:spAutoFit/>
          </a:bodyPr>
          <a:lstStyle/>
          <a:p>
            <a:pPr marL="285744" indent="-285744" algn="just">
              <a:buFont typeface="Wingdings" panose="05000000000000000000" pitchFamily="2" charset="2"/>
              <a:buChar char="Ø"/>
            </a:pPr>
            <a:r>
              <a:rPr lang="en-IN" dirty="0"/>
              <a:t>During ON state voltage across blanking capacitor is device ON state voltage.</a:t>
            </a:r>
          </a:p>
          <a:p>
            <a:pPr marL="285744" indent="-285744">
              <a:buFont typeface="Wingdings" panose="05000000000000000000" pitchFamily="2" charset="2"/>
              <a:buChar char="Ø"/>
            </a:pPr>
            <a:endParaRPr lang="en-IN" dirty="0"/>
          </a:p>
          <a:p>
            <a:pPr marL="285744" indent="-285744" algn="just">
              <a:buFont typeface="Wingdings" panose="05000000000000000000" pitchFamily="2" charset="2"/>
              <a:buChar char="Ø"/>
            </a:pPr>
            <a:r>
              <a:rPr lang="en-IN" dirty="0"/>
              <a:t>During fault current, voltage across blanking capacitor becomes greater than </a:t>
            </a:r>
            <a:r>
              <a:rPr lang="en-IN" dirty="0" err="1"/>
              <a:t>Vdsat</a:t>
            </a:r>
            <a:r>
              <a:rPr lang="en-IN" dirty="0">
                <a:sym typeface="Wingdings" panose="05000000000000000000" pitchFamily="2" charset="2"/>
              </a:rPr>
              <a:t> Protection is enabled.</a:t>
            </a:r>
          </a:p>
          <a:p>
            <a:pPr marL="285744" indent="-285744" algn="just">
              <a:buFont typeface="Wingdings" panose="05000000000000000000" pitchFamily="2" charset="2"/>
              <a:buChar char="Ø"/>
            </a:pPr>
            <a:endParaRPr lang="en-IN" dirty="0">
              <a:sym typeface="Wingdings" panose="05000000000000000000" pitchFamily="2" charset="2"/>
            </a:endParaRPr>
          </a:p>
          <a:p>
            <a:pPr marL="285744" indent="-285744" algn="just">
              <a:buFont typeface="Wingdings" panose="05000000000000000000" pitchFamily="2" charset="2"/>
              <a:buChar char="Ø"/>
            </a:pPr>
            <a:endParaRPr lang="en-IN" dirty="0">
              <a:sym typeface="Wingdings" panose="05000000000000000000" pitchFamily="2" charset="2"/>
            </a:endParaRPr>
          </a:p>
          <a:p>
            <a:pPr marL="285744" indent="-285744" algn="just">
              <a:buFont typeface="Wingdings" panose="05000000000000000000" pitchFamily="2" charset="2"/>
              <a:buChar char="Ø"/>
            </a:pPr>
            <a:endParaRPr lang="en-IN" dirty="0"/>
          </a:p>
        </p:txBody>
      </p:sp>
      <p:pic>
        <p:nvPicPr>
          <p:cNvPr id="12" name="Picture 11">
            <a:extLst>
              <a:ext uri="{FF2B5EF4-FFF2-40B4-BE49-F238E27FC236}">
                <a16:creationId xmlns:a16="http://schemas.microsoft.com/office/drawing/2014/main" id="{75A2029A-0298-4858-9810-BC3F098927FC}"/>
              </a:ext>
            </a:extLst>
          </p:cNvPr>
          <p:cNvPicPr>
            <a:picLocks noChangeAspect="1"/>
          </p:cNvPicPr>
          <p:nvPr/>
        </p:nvPicPr>
        <p:blipFill>
          <a:blip r:embed="rId4"/>
          <a:stretch>
            <a:fillRect/>
          </a:stretch>
        </p:blipFill>
        <p:spPr>
          <a:xfrm>
            <a:off x="519113" y="3851499"/>
            <a:ext cx="3934375" cy="743055"/>
          </a:xfrm>
          <a:prstGeom prst="rect">
            <a:avLst/>
          </a:prstGeom>
        </p:spPr>
      </p:pic>
      <p:sp>
        <p:nvSpPr>
          <p:cNvPr id="15" name="TextBox 14">
            <a:extLst>
              <a:ext uri="{FF2B5EF4-FFF2-40B4-BE49-F238E27FC236}">
                <a16:creationId xmlns:a16="http://schemas.microsoft.com/office/drawing/2014/main" id="{A72BF3EE-4B27-4118-8A15-97AC210147D8}"/>
              </a:ext>
            </a:extLst>
          </p:cNvPr>
          <p:cNvSpPr txBox="1"/>
          <p:nvPr/>
        </p:nvSpPr>
        <p:spPr>
          <a:xfrm>
            <a:off x="186803" y="5106178"/>
            <a:ext cx="5374663" cy="1384995"/>
          </a:xfrm>
          <a:prstGeom prst="rect">
            <a:avLst/>
          </a:prstGeom>
          <a:noFill/>
        </p:spPr>
        <p:txBody>
          <a:bodyPr wrap="square" rtlCol="0">
            <a:spAutoFit/>
          </a:bodyPr>
          <a:lstStyle/>
          <a:p>
            <a:pPr algn="just"/>
            <a:r>
              <a:rPr lang="en-IN" sz="1400" dirty="0"/>
              <a:t>I</a:t>
            </a:r>
            <a:r>
              <a:rPr lang="en-IN" sz="1400" baseline="-25000" dirty="0"/>
              <a:t>CHG</a:t>
            </a:r>
            <a:r>
              <a:rPr lang="en-IN" sz="1400" dirty="0"/>
              <a:t> is the charge current provide in the driver IC</a:t>
            </a:r>
          </a:p>
          <a:p>
            <a:pPr algn="just"/>
            <a:endParaRPr lang="en-IN" sz="1400" dirty="0"/>
          </a:p>
          <a:p>
            <a:pPr algn="just"/>
            <a:r>
              <a:rPr lang="en-IN" sz="1400" dirty="0" err="1"/>
              <a:t>V</a:t>
            </a:r>
            <a:r>
              <a:rPr lang="en-IN" sz="1400" baseline="-25000" dirty="0" err="1"/>
              <a:t>Dsat</a:t>
            </a:r>
            <a:r>
              <a:rPr lang="en-IN" sz="1400" dirty="0"/>
              <a:t> is drain-source voltage set near the saturation point.</a:t>
            </a:r>
          </a:p>
          <a:p>
            <a:pPr algn="just"/>
            <a:endParaRPr lang="en-IN" sz="1400" dirty="0"/>
          </a:p>
          <a:p>
            <a:pPr algn="just"/>
            <a:r>
              <a:rPr lang="en-IN" sz="1400" dirty="0"/>
              <a:t>t </a:t>
            </a:r>
            <a:r>
              <a:rPr lang="en-IN" sz="1400" baseline="-25000" dirty="0"/>
              <a:t>BCAP</a:t>
            </a:r>
            <a:r>
              <a:rPr lang="en-IN" sz="1400" dirty="0"/>
              <a:t> is time taken by capacitor to read </a:t>
            </a:r>
            <a:r>
              <a:rPr lang="en-IN" sz="1400" dirty="0" err="1"/>
              <a:t>V</a:t>
            </a:r>
            <a:r>
              <a:rPr lang="en-IN" sz="1400" baseline="-25000" dirty="0" err="1"/>
              <a:t>Dsat</a:t>
            </a:r>
            <a:r>
              <a:rPr lang="en-IN" sz="1400" dirty="0"/>
              <a:t>.</a:t>
            </a:r>
          </a:p>
          <a:p>
            <a:pPr algn="just"/>
            <a:r>
              <a:rPr lang="en-IN" sz="1400" dirty="0"/>
              <a:t> </a:t>
            </a:r>
          </a:p>
        </p:txBody>
      </p:sp>
      <p:sp>
        <p:nvSpPr>
          <p:cNvPr id="18" name="TextBox 17">
            <a:extLst>
              <a:ext uri="{FF2B5EF4-FFF2-40B4-BE49-F238E27FC236}">
                <a16:creationId xmlns:a16="http://schemas.microsoft.com/office/drawing/2014/main" id="{46767205-FB91-4522-92C1-61372D4292F2}"/>
              </a:ext>
            </a:extLst>
          </p:cNvPr>
          <p:cNvSpPr txBox="1"/>
          <p:nvPr/>
        </p:nvSpPr>
        <p:spPr>
          <a:xfrm>
            <a:off x="5380860" y="6374243"/>
            <a:ext cx="6096000" cy="276999"/>
          </a:xfrm>
          <a:prstGeom prst="rect">
            <a:avLst/>
          </a:prstGeom>
          <a:noFill/>
        </p:spPr>
        <p:txBody>
          <a:bodyPr wrap="square">
            <a:spAutoFit/>
          </a:bodyPr>
          <a:lstStyle/>
          <a:p>
            <a:r>
              <a:rPr lang="en-IN" sz="1200" i="1" dirty="0"/>
              <a:t>TI-DOC-Understanding the Short Circuit Protection for Silicon Carbide MOSFETs</a:t>
            </a:r>
          </a:p>
        </p:txBody>
      </p:sp>
    </p:spTree>
    <p:extLst>
      <p:ext uri="{BB962C8B-B14F-4D97-AF65-F5344CB8AC3E}">
        <p14:creationId xmlns:p14="http://schemas.microsoft.com/office/powerpoint/2010/main" val="3670941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IT Bombay - Wikipedia">
            <a:extLst>
              <a:ext uri="{FF2B5EF4-FFF2-40B4-BE49-F238E27FC236}">
                <a16:creationId xmlns:a16="http://schemas.microsoft.com/office/drawing/2014/main" id="{F668DDCC-FE9D-4BD5-89F2-447CB41906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59404" y="1"/>
            <a:ext cx="932597" cy="90923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D6DF23C-1A2F-45EA-A6BA-40D989816302}"/>
              </a:ext>
            </a:extLst>
          </p:cNvPr>
          <p:cNvSpPr/>
          <p:nvPr/>
        </p:nvSpPr>
        <p:spPr>
          <a:xfrm>
            <a:off x="0" y="6625991"/>
            <a:ext cx="12192000" cy="23201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26A2C300-BD60-4E6B-8BAF-05649923D756}"/>
              </a:ext>
            </a:extLst>
          </p:cNvPr>
          <p:cNvSpPr/>
          <p:nvPr/>
        </p:nvSpPr>
        <p:spPr>
          <a:xfrm>
            <a:off x="0" y="5"/>
            <a:ext cx="11122925" cy="232012"/>
          </a:xfrm>
          <a:prstGeom prst="rect">
            <a:avLst/>
          </a:prstGeom>
          <a:solidFill>
            <a:schemeClr val="accent6">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9" name="Slide Number Placeholder 8">
            <a:extLst>
              <a:ext uri="{FF2B5EF4-FFF2-40B4-BE49-F238E27FC236}">
                <a16:creationId xmlns:a16="http://schemas.microsoft.com/office/drawing/2014/main" id="{BFC797CA-B6BF-4D58-94CF-BA9201D06261}"/>
              </a:ext>
            </a:extLst>
          </p:cNvPr>
          <p:cNvSpPr>
            <a:spLocks noGrp="1"/>
          </p:cNvSpPr>
          <p:nvPr>
            <p:ph type="sldNum" sz="quarter" idx="12"/>
          </p:nvPr>
        </p:nvSpPr>
        <p:spPr/>
        <p:txBody>
          <a:bodyPr/>
          <a:lstStyle/>
          <a:p>
            <a:fld id="{22423579-17D4-440F-A89C-94225A91F414}" type="slidenum">
              <a:rPr lang="en-IN" smtClean="0"/>
              <a:t>19</a:t>
            </a:fld>
            <a:endParaRPr lang="en-IN"/>
          </a:p>
        </p:txBody>
      </p:sp>
      <p:sp>
        <p:nvSpPr>
          <p:cNvPr id="10" name="TextBox 9">
            <a:extLst>
              <a:ext uri="{FF2B5EF4-FFF2-40B4-BE49-F238E27FC236}">
                <a16:creationId xmlns:a16="http://schemas.microsoft.com/office/drawing/2014/main" id="{A6470F35-14D0-411A-9196-DBF3ABAB1FC6}"/>
              </a:ext>
            </a:extLst>
          </p:cNvPr>
          <p:cNvSpPr txBox="1"/>
          <p:nvPr/>
        </p:nvSpPr>
        <p:spPr>
          <a:xfrm>
            <a:off x="350520" y="1327950"/>
            <a:ext cx="6302179" cy="3277820"/>
          </a:xfrm>
          <a:prstGeom prst="rect">
            <a:avLst/>
          </a:prstGeom>
          <a:noFill/>
        </p:spPr>
        <p:txBody>
          <a:bodyPr wrap="square" rtlCol="0">
            <a:spAutoFit/>
          </a:bodyPr>
          <a:lstStyle/>
          <a:p>
            <a:pPr marL="285744" indent="-285744">
              <a:lnSpc>
                <a:spcPct val="150000"/>
              </a:lnSpc>
              <a:buFont typeface="Wingdings" panose="05000000000000000000" pitchFamily="2" charset="2"/>
              <a:buChar char="Ø"/>
            </a:pPr>
            <a:r>
              <a:rPr lang="en-IN" dirty="0"/>
              <a:t>For </a:t>
            </a:r>
            <a:r>
              <a:rPr lang="en-IN" dirty="0" err="1"/>
              <a:t>SiC</a:t>
            </a:r>
            <a:r>
              <a:rPr lang="en-IN" dirty="0"/>
              <a:t> </a:t>
            </a:r>
            <a:r>
              <a:rPr lang="en-IN" dirty="0" err="1"/>
              <a:t>V</a:t>
            </a:r>
            <a:r>
              <a:rPr lang="en-IN" baseline="-25000" dirty="0" err="1"/>
              <a:t>Dsat</a:t>
            </a:r>
            <a:r>
              <a:rPr lang="en-IN" dirty="0"/>
              <a:t> is very high</a:t>
            </a:r>
            <a:r>
              <a:rPr lang="en-IN" dirty="0">
                <a:sym typeface="Wingdings" panose="05000000000000000000" pitchFamily="2" charset="2"/>
              </a:rPr>
              <a:t> </a:t>
            </a:r>
            <a:r>
              <a:rPr lang="en-IN" dirty="0" err="1">
                <a:sym typeface="Wingdings" panose="05000000000000000000" pitchFamily="2" charset="2"/>
              </a:rPr>
              <a:t>t</a:t>
            </a:r>
            <a:r>
              <a:rPr lang="en-IN" baseline="-25000" dirty="0" err="1">
                <a:sym typeface="Wingdings" panose="05000000000000000000" pitchFamily="2" charset="2"/>
              </a:rPr>
              <a:t>BCAP</a:t>
            </a:r>
            <a:r>
              <a:rPr lang="en-IN" dirty="0">
                <a:sym typeface="Wingdings" panose="05000000000000000000" pitchFamily="2" charset="2"/>
              </a:rPr>
              <a:t> is large and device protection becomes challenging.</a:t>
            </a:r>
          </a:p>
          <a:p>
            <a:pPr marL="285744" indent="-285744">
              <a:lnSpc>
                <a:spcPct val="150000"/>
              </a:lnSpc>
              <a:buFont typeface="Wingdings" panose="05000000000000000000" pitchFamily="2" charset="2"/>
              <a:buChar char="Ø"/>
            </a:pPr>
            <a:r>
              <a:rPr lang="en-IN" dirty="0">
                <a:sym typeface="Wingdings" panose="05000000000000000000" pitchFamily="2" charset="2"/>
              </a:rPr>
              <a:t>If transient time becomes comparable to short circuit withstanding time of </a:t>
            </a:r>
            <a:r>
              <a:rPr lang="en-IN" dirty="0" err="1">
                <a:sym typeface="Wingdings" panose="05000000000000000000" pitchFamily="2" charset="2"/>
              </a:rPr>
              <a:t>SiC.</a:t>
            </a:r>
            <a:endParaRPr lang="en-IN" dirty="0">
              <a:sym typeface="Wingdings" panose="05000000000000000000" pitchFamily="2" charset="2"/>
            </a:endParaRPr>
          </a:p>
          <a:p>
            <a:pPr marL="285744" indent="-285744">
              <a:lnSpc>
                <a:spcPct val="150000"/>
              </a:lnSpc>
              <a:buFont typeface="Wingdings" panose="05000000000000000000" pitchFamily="2" charset="2"/>
              <a:buChar char="Ø"/>
            </a:pPr>
            <a:r>
              <a:rPr lang="en-IN" dirty="0"/>
              <a:t>Turn on noise magnitude becomes comparable to fault current due to transient than it can false trigger the protection system.</a:t>
            </a:r>
          </a:p>
          <a:p>
            <a:pPr marL="742932" lvl="1" indent="-285744">
              <a:buFont typeface="Wingdings" panose="05000000000000000000" pitchFamily="2" charset="2"/>
              <a:buChar char="Ø"/>
            </a:pPr>
            <a:endParaRPr lang="en-IN" dirty="0"/>
          </a:p>
        </p:txBody>
      </p:sp>
      <p:sp>
        <p:nvSpPr>
          <p:cNvPr id="3" name="TextBox 2">
            <a:extLst>
              <a:ext uri="{FF2B5EF4-FFF2-40B4-BE49-F238E27FC236}">
                <a16:creationId xmlns:a16="http://schemas.microsoft.com/office/drawing/2014/main" id="{CFA76FEC-8C61-48C6-A073-DF9BF55AB181}"/>
              </a:ext>
            </a:extLst>
          </p:cNvPr>
          <p:cNvSpPr txBox="1"/>
          <p:nvPr/>
        </p:nvSpPr>
        <p:spPr>
          <a:xfrm>
            <a:off x="628869" y="5420504"/>
            <a:ext cx="5745480" cy="369332"/>
          </a:xfrm>
          <a:prstGeom prst="rect">
            <a:avLst/>
          </a:prstGeom>
          <a:noFill/>
        </p:spPr>
        <p:txBody>
          <a:bodyPr wrap="square" rtlCol="0">
            <a:spAutoFit/>
          </a:bodyPr>
          <a:lstStyle/>
          <a:p>
            <a:r>
              <a:rPr lang="en-IN" dirty="0"/>
              <a:t>DESAT protection becomes difficult for </a:t>
            </a:r>
            <a:r>
              <a:rPr lang="en-IN" dirty="0" err="1"/>
              <a:t>SiC</a:t>
            </a:r>
            <a:r>
              <a:rPr lang="en-IN" dirty="0"/>
              <a:t> devices.</a:t>
            </a:r>
          </a:p>
        </p:txBody>
      </p:sp>
      <p:pic>
        <p:nvPicPr>
          <p:cNvPr id="11" name="Picture 10">
            <a:extLst>
              <a:ext uri="{FF2B5EF4-FFF2-40B4-BE49-F238E27FC236}">
                <a16:creationId xmlns:a16="http://schemas.microsoft.com/office/drawing/2014/main" id="{CAD5D8E9-5A2C-4127-AB8A-C34FB6DEB601}"/>
              </a:ext>
            </a:extLst>
          </p:cNvPr>
          <p:cNvPicPr>
            <a:picLocks noChangeAspect="1"/>
          </p:cNvPicPr>
          <p:nvPr/>
        </p:nvPicPr>
        <p:blipFill>
          <a:blip r:embed="rId4"/>
          <a:stretch>
            <a:fillRect/>
          </a:stretch>
        </p:blipFill>
        <p:spPr>
          <a:xfrm>
            <a:off x="808673" y="389737"/>
            <a:ext cx="3934375" cy="743055"/>
          </a:xfrm>
          <a:prstGeom prst="rect">
            <a:avLst/>
          </a:prstGeom>
        </p:spPr>
      </p:pic>
      <p:pic>
        <p:nvPicPr>
          <p:cNvPr id="12" name="Picture 11">
            <a:extLst>
              <a:ext uri="{FF2B5EF4-FFF2-40B4-BE49-F238E27FC236}">
                <a16:creationId xmlns:a16="http://schemas.microsoft.com/office/drawing/2014/main" id="{CAE0044F-03AF-4268-9686-78B563EC3579}"/>
              </a:ext>
            </a:extLst>
          </p:cNvPr>
          <p:cNvPicPr>
            <a:picLocks noChangeAspect="1"/>
          </p:cNvPicPr>
          <p:nvPr/>
        </p:nvPicPr>
        <p:blipFill>
          <a:blip r:embed="rId5"/>
          <a:stretch>
            <a:fillRect/>
          </a:stretch>
        </p:blipFill>
        <p:spPr>
          <a:xfrm>
            <a:off x="6454581" y="1393469"/>
            <a:ext cx="5386903" cy="3218711"/>
          </a:xfrm>
          <a:prstGeom prst="rect">
            <a:avLst/>
          </a:prstGeom>
        </p:spPr>
      </p:pic>
      <p:sp>
        <p:nvSpPr>
          <p:cNvPr id="13" name="TextBox 12">
            <a:extLst>
              <a:ext uri="{FF2B5EF4-FFF2-40B4-BE49-F238E27FC236}">
                <a16:creationId xmlns:a16="http://schemas.microsoft.com/office/drawing/2014/main" id="{18A6A786-84D9-4BD9-BE4D-9D21B6CFCC21}"/>
              </a:ext>
            </a:extLst>
          </p:cNvPr>
          <p:cNvSpPr txBox="1"/>
          <p:nvPr/>
        </p:nvSpPr>
        <p:spPr>
          <a:xfrm>
            <a:off x="5380860" y="6374243"/>
            <a:ext cx="6096000" cy="276999"/>
          </a:xfrm>
          <a:prstGeom prst="rect">
            <a:avLst/>
          </a:prstGeom>
          <a:noFill/>
        </p:spPr>
        <p:txBody>
          <a:bodyPr wrap="square">
            <a:spAutoFit/>
          </a:bodyPr>
          <a:lstStyle/>
          <a:p>
            <a:r>
              <a:rPr lang="en-IN" sz="1200" i="1" dirty="0"/>
              <a:t>TI-DOC-Understanding the Short Circuit Protection for Silicon Carbide MOSFETs</a:t>
            </a:r>
          </a:p>
        </p:txBody>
      </p:sp>
      <p:sp>
        <p:nvSpPr>
          <p:cNvPr id="2" name="TextBox 1">
            <a:extLst>
              <a:ext uri="{FF2B5EF4-FFF2-40B4-BE49-F238E27FC236}">
                <a16:creationId xmlns:a16="http://schemas.microsoft.com/office/drawing/2014/main" id="{18264504-6678-41CD-BD77-4EC602BCA43E}"/>
              </a:ext>
            </a:extLst>
          </p:cNvPr>
          <p:cNvSpPr txBox="1"/>
          <p:nvPr/>
        </p:nvSpPr>
        <p:spPr>
          <a:xfrm>
            <a:off x="628869" y="4784408"/>
            <a:ext cx="1640802" cy="369332"/>
          </a:xfrm>
          <a:prstGeom prst="rect">
            <a:avLst/>
          </a:prstGeom>
          <a:noFill/>
        </p:spPr>
        <p:txBody>
          <a:bodyPr wrap="square" rtlCol="0">
            <a:spAutoFit/>
          </a:bodyPr>
          <a:lstStyle/>
          <a:p>
            <a:r>
              <a:rPr lang="en-IN" b="1" u="sng" dirty="0"/>
              <a:t>Conclusion</a:t>
            </a:r>
          </a:p>
        </p:txBody>
      </p:sp>
    </p:spTree>
    <p:extLst>
      <p:ext uri="{BB962C8B-B14F-4D97-AF65-F5344CB8AC3E}">
        <p14:creationId xmlns:p14="http://schemas.microsoft.com/office/powerpoint/2010/main" val="3883267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IIT Bombay - Wikipedia">
            <a:extLst>
              <a:ext uri="{FF2B5EF4-FFF2-40B4-BE49-F238E27FC236}">
                <a16:creationId xmlns:a16="http://schemas.microsoft.com/office/drawing/2014/main" id="{F668DDCC-FE9D-4BD5-89F2-447CB41906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59404" y="1"/>
            <a:ext cx="932597" cy="90923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D6DF23C-1A2F-45EA-A6BA-40D989816302}"/>
              </a:ext>
            </a:extLst>
          </p:cNvPr>
          <p:cNvSpPr/>
          <p:nvPr/>
        </p:nvSpPr>
        <p:spPr>
          <a:xfrm>
            <a:off x="0" y="6625991"/>
            <a:ext cx="12192000" cy="23201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26A2C300-BD60-4E6B-8BAF-05649923D756}"/>
              </a:ext>
            </a:extLst>
          </p:cNvPr>
          <p:cNvSpPr/>
          <p:nvPr/>
        </p:nvSpPr>
        <p:spPr>
          <a:xfrm>
            <a:off x="0" y="5"/>
            <a:ext cx="11122925" cy="232012"/>
          </a:xfrm>
          <a:prstGeom prst="rect">
            <a:avLst/>
          </a:prstGeom>
          <a:solidFill>
            <a:schemeClr val="accent6">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3" name="Slide Number Placeholder 2">
            <a:extLst>
              <a:ext uri="{FF2B5EF4-FFF2-40B4-BE49-F238E27FC236}">
                <a16:creationId xmlns:a16="http://schemas.microsoft.com/office/drawing/2014/main" id="{178CC4AF-3818-44B0-83DA-649C889D549C}"/>
              </a:ext>
            </a:extLst>
          </p:cNvPr>
          <p:cNvSpPr>
            <a:spLocks noGrp="1"/>
          </p:cNvSpPr>
          <p:nvPr>
            <p:ph type="sldNum" sz="quarter" idx="12"/>
          </p:nvPr>
        </p:nvSpPr>
        <p:spPr/>
        <p:txBody>
          <a:bodyPr/>
          <a:lstStyle/>
          <a:p>
            <a:fld id="{22423579-17D4-440F-A89C-94225A91F414}" type="slidenum">
              <a:rPr lang="en-IN" smtClean="0"/>
              <a:t>2</a:t>
            </a:fld>
            <a:endParaRPr lang="en-IN" dirty="0"/>
          </a:p>
        </p:txBody>
      </p:sp>
      <p:sp>
        <p:nvSpPr>
          <p:cNvPr id="7" name="TextBox 6">
            <a:extLst>
              <a:ext uri="{FF2B5EF4-FFF2-40B4-BE49-F238E27FC236}">
                <a16:creationId xmlns:a16="http://schemas.microsoft.com/office/drawing/2014/main" id="{CDC140E3-6681-462F-A54B-2FF79480076B}"/>
              </a:ext>
            </a:extLst>
          </p:cNvPr>
          <p:cNvSpPr txBox="1"/>
          <p:nvPr/>
        </p:nvSpPr>
        <p:spPr>
          <a:xfrm>
            <a:off x="0" y="223784"/>
            <a:ext cx="2588654" cy="461665"/>
          </a:xfrm>
          <a:prstGeom prst="rect">
            <a:avLst/>
          </a:prstGeom>
          <a:noFill/>
        </p:spPr>
        <p:txBody>
          <a:bodyPr wrap="square" rtlCol="0">
            <a:spAutoFit/>
          </a:bodyPr>
          <a:lstStyle/>
          <a:p>
            <a:r>
              <a:rPr lang="en-IN" sz="2400" u="sng" dirty="0"/>
              <a:t>Contents</a:t>
            </a:r>
            <a:endParaRPr lang="en-IN" u="sng" dirty="0"/>
          </a:p>
        </p:txBody>
      </p:sp>
      <p:sp>
        <p:nvSpPr>
          <p:cNvPr id="8" name="TextBox 7">
            <a:extLst>
              <a:ext uri="{FF2B5EF4-FFF2-40B4-BE49-F238E27FC236}">
                <a16:creationId xmlns:a16="http://schemas.microsoft.com/office/drawing/2014/main" id="{5D7248A7-03F0-4C7A-AB2A-D0F8C1FA76A6}"/>
              </a:ext>
            </a:extLst>
          </p:cNvPr>
          <p:cNvSpPr txBox="1"/>
          <p:nvPr/>
        </p:nvSpPr>
        <p:spPr>
          <a:xfrm>
            <a:off x="187818" y="839564"/>
            <a:ext cx="6787166" cy="5078313"/>
          </a:xfrm>
          <a:prstGeom prst="rect">
            <a:avLst/>
          </a:prstGeom>
          <a:noFill/>
        </p:spPr>
        <p:txBody>
          <a:bodyPr wrap="square" rtlCol="0">
            <a:spAutoFit/>
          </a:bodyPr>
          <a:lstStyle/>
          <a:p>
            <a:pPr marL="342891" indent="-342891">
              <a:buFont typeface="+mj-lt"/>
              <a:buAutoNum type="arabicPeriod"/>
            </a:pPr>
            <a:r>
              <a:rPr lang="en-IN" dirty="0"/>
              <a:t>Motivation of using </a:t>
            </a:r>
            <a:r>
              <a:rPr lang="en-IN" dirty="0" err="1"/>
              <a:t>SiC</a:t>
            </a:r>
            <a:r>
              <a:rPr lang="en-IN" dirty="0"/>
              <a:t> devices.</a:t>
            </a:r>
          </a:p>
          <a:p>
            <a:pPr marL="342891" indent="-342891">
              <a:buFont typeface="+mj-lt"/>
              <a:buAutoNum type="arabicPeriod"/>
            </a:pPr>
            <a:endParaRPr lang="en-IN" dirty="0"/>
          </a:p>
          <a:p>
            <a:pPr marL="342891" indent="-342891">
              <a:buFont typeface="+mj-lt"/>
              <a:buAutoNum type="arabicPeriod"/>
            </a:pPr>
            <a:r>
              <a:rPr lang="en-IN" dirty="0"/>
              <a:t>Advantages of </a:t>
            </a:r>
            <a:r>
              <a:rPr lang="en-IN" dirty="0" err="1"/>
              <a:t>SiC</a:t>
            </a:r>
            <a:r>
              <a:rPr lang="en-IN" dirty="0"/>
              <a:t> devices.</a:t>
            </a:r>
          </a:p>
          <a:p>
            <a:pPr marL="342891" indent="-342891">
              <a:buFont typeface="+mj-lt"/>
              <a:buAutoNum type="arabicPeriod"/>
            </a:pPr>
            <a:endParaRPr lang="en-IN" dirty="0"/>
          </a:p>
          <a:p>
            <a:pPr marL="342891" indent="-342891">
              <a:buFont typeface="+mj-lt"/>
              <a:buAutoNum type="arabicPeriod"/>
            </a:pPr>
            <a:r>
              <a:rPr lang="en-IN" dirty="0"/>
              <a:t>Challenges</a:t>
            </a:r>
          </a:p>
          <a:p>
            <a:pPr marL="342891" indent="-342891">
              <a:buFont typeface="+mj-lt"/>
              <a:buAutoNum type="arabicPeriod"/>
            </a:pPr>
            <a:endParaRPr lang="en-IN" dirty="0"/>
          </a:p>
          <a:p>
            <a:pPr marL="857250" lvl="1" indent="-400050">
              <a:buFont typeface="+mj-lt"/>
              <a:buAutoNum type="romanUcPeriod"/>
            </a:pPr>
            <a:r>
              <a:rPr lang="en-IN" dirty="0"/>
              <a:t>Oscillations in the Gate Loop</a:t>
            </a:r>
          </a:p>
          <a:p>
            <a:pPr marL="857250" lvl="1" indent="-400050">
              <a:buFont typeface="+mj-lt"/>
              <a:buAutoNum type="romanUcPeriod"/>
            </a:pPr>
            <a:endParaRPr lang="en-IN" dirty="0"/>
          </a:p>
          <a:p>
            <a:pPr marL="857250" lvl="1" indent="-400050">
              <a:buFont typeface="+mj-lt"/>
              <a:buAutoNum type="romanUcPeriod"/>
            </a:pPr>
            <a:r>
              <a:rPr lang="en-IN" dirty="0"/>
              <a:t>Cross Talk Effect</a:t>
            </a:r>
          </a:p>
          <a:p>
            <a:pPr marL="857250" lvl="1" indent="-400050">
              <a:buFont typeface="+mj-lt"/>
              <a:buAutoNum type="romanUcPeriod"/>
            </a:pPr>
            <a:endParaRPr lang="en-IN" dirty="0"/>
          </a:p>
          <a:p>
            <a:pPr marL="1314439" lvl="2" indent="-400050">
              <a:buFont typeface="+mj-lt"/>
              <a:buAutoNum type="alphaLcParenR"/>
            </a:pPr>
            <a:r>
              <a:rPr lang="en-IN" dirty="0"/>
              <a:t>Gate Impedance Regulation.</a:t>
            </a:r>
          </a:p>
          <a:p>
            <a:pPr marL="1314439" lvl="2" indent="-400050">
              <a:buFont typeface="+mj-lt"/>
              <a:buAutoNum type="alphaLcParenR"/>
            </a:pPr>
            <a:r>
              <a:rPr lang="en-IN" dirty="0"/>
              <a:t>Gate Voltage Reduction.</a:t>
            </a:r>
          </a:p>
          <a:p>
            <a:pPr marL="857250" lvl="1" indent="-400050">
              <a:buFont typeface="+mj-lt"/>
              <a:buAutoNum type="romanUcPeriod"/>
            </a:pPr>
            <a:endParaRPr lang="en-IN" dirty="0"/>
          </a:p>
          <a:p>
            <a:pPr marL="857250" lvl="1" indent="-400050">
              <a:buFont typeface="+mj-lt"/>
              <a:buAutoNum type="romanUcPeriod"/>
            </a:pPr>
            <a:r>
              <a:rPr lang="en-IN" dirty="0"/>
              <a:t>Fault detection and protection.</a:t>
            </a:r>
          </a:p>
          <a:p>
            <a:pPr marL="857250" lvl="1" indent="-400050">
              <a:buFont typeface="+mj-lt"/>
              <a:buAutoNum type="romanUcPeriod"/>
            </a:pPr>
            <a:endParaRPr lang="en-IN" dirty="0"/>
          </a:p>
          <a:p>
            <a:pPr marL="857250" lvl="1" indent="-400050">
              <a:buFont typeface="+mj-lt"/>
              <a:buAutoNum type="romanUcPeriod"/>
            </a:pPr>
            <a:r>
              <a:rPr lang="en-IN" dirty="0"/>
              <a:t>High Frequency Magnetics Design.</a:t>
            </a:r>
          </a:p>
          <a:p>
            <a:pPr marL="800100" lvl="1" indent="-342900">
              <a:buFont typeface="+mj-lt"/>
              <a:buAutoNum type="romanUcPeriod"/>
            </a:pPr>
            <a:endParaRPr lang="en-IN" dirty="0"/>
          </a:p>
          <a:p>
            <a:pPr marL="342900" indent="-342900">
              <a:buFont typeface="+mj-lt"/>
              <a:buAutoNum type="arabicPeriod"/>
            </a:pPr>
            <a:r>
              <a:rPr lang="en-IN" dirty="0"/>
              <a:t>Solutions for reducing dv/dt</a:t>
            </a:r>
          </a:p>
        </p:txBody>
      </p:sp>
    </p:spTree>
    <p:extLst>
      <p:ext uri="{BB962C8B-B14F-4D97-AF65-F5344CB8AC3E}">
        <p14:creationId xmlns:p14="http://schemas.microsoft.com/office/powerpoint/2010/main" val="1801785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IT Bombay - Wikipedia">
            <a:extLst>
              <a:ext uri="{FF2B5EF4-FFF2-40B4-BE49-F238E27FC236}">
                <a16:creationId xmlns:a16="http://schemas.microsoft.com/office/drawing/2014/main" id="{F668DDCC-FE9D-4BD5-89F2-447CB41906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59404" y="1"/>
            <a:ext cx="932597" cy="90923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D6DF23C-1A2F-45EA-A6BA-40D989816302}"/>
              </a:ext>
            </a:extLst>
          </p:cNvPr>
          <p:cNvSpPr/>
          <p:nvPr/>
        </p:nvSpPr>
        <p:spPr>
          <a:xfrm>
            <a:off x="0" y="6625991"/>
            <a:ext cx="12192000" cy="23201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26A2C300-BD60-4E6B-8BAF-05649923D756}"/>
              </a:ext>
            </a:extLst>
          </p:cNvPr>
          <p:cNvSpPr/>
          <p:nvPr/>
        </p:nvSpPr>
        <p:spPr>
          <a:xfrm>
            <a:off x="0" y="5"/>
            <a:ext cx="11122925" cy="232012"/>
          </a:xfrm>
          <a:prstGeom prst="rect">
            <a:avLst/>
          </a:prstGeom>
          <a:solidFill>
            <a:schemeClr val="accent6">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9" name="Slide Number Placeholder 8">
            <a:extLst>
              <a:ext uri="{FF2B5EF4-FFF2-40B4-BE49-F238E27FC236}">
                <a16:creationId xmlns:a16="http://schemas.microsoft.com/office/drawing/2014/main" id="{BFC797CA-B6BF-4D58-94CF-BA9201D06261}"/>
              </a:ext>
            </a:extLst>
          </p:cNvPr>
          <p:cNvSpPr>
            <a:spLocks noGrp="1"/>
          </p:cNvSpPr>
          <p:nvPr>
            <p:ph type="sldNum" sz="quarter" idx="12"/>
          </p:nvPr>
        </p:nvSpPr>
        <p:spPr/>
        <p:txBody>
          <a:bodyPr/>
          <a:lstStyle/>
          <a:p>
            <a:fld id="{22423579-17D4-440F-A89C-94225A91F414}" type="slidenum">
              <a:rPr lang="en-IN" smtClean="0"/>
              <a:t>20</a:t>
            </a:fld>
            <a:endParaRPr lang="en-IN"/>
          </a:p>
        </p:txBody>
      </p:sp>
      <p:pic>
        <p:nvPicPr>
          <p:cNvPr id="5" name="Picture 4">
            <a:extLst>
              <a:ext uri="{FF2B5EF4-FFF2-40B4-BE49-F238E27FC236}">
                <a16:creationId xmlns:a16="http://schemas.microsoft.com/office/drawing/2014/main" id="{CFE04BA8-231F-4992-B7D1-E2DD52472258}"/>
              </a:ext>
            </a:extLst>
          </p:cNvPr>
          <p:cNvPicPr>
            <a:picLocks noChangeAspect="1"/>
          </p:cNvPicPr>
          <p:nvPr/>
        </p:nvPicPr>
        <p:blipFill>
          <a:blip r:embed="rId4"/>
          <a:stretch>
            <a:fillRect/>
          </a:stretch>
        </p:blipFill>
        <p:spPr>
          <a:xfrm>
            <a:off x="5753250" y="432468"/>
            <a:ext cx="5228312" cy="2713135"/>
          </a:xfrm>
          <a:prstGeom prst="rect">
            <a:avLst/>
          </a:prstGeom>
        </p:spPr>
      </p:pic>
      <p:pic>
        <p:nvPicPr>
          <p:cNvPr id="8" name="Picture 7">
            <a:extLst>
              <a:ext uri="{FF2B5EF4-FFF2-40B4-BE49-F238E27FC236}">
                <a16:creationId xmlns:a16="http://schemas.microsoft.com/office/drawing/2014/main" id="{64B2522F-977C-4547-AB26-31F284B4EAAD}"/>
              </a:ext>
            </a:extLst>
          </p:cNvPr>
          <p:cNvPicPr>
            <a:picLocks noChangeAspect="1"/>
          </p:cNvPicPr>
          <p:nvPr/>
        </p:nvPicPr>
        <p:blipFill>
          <a:blip r:embed="rId5"/>
          <a:stretch>
            <a:fillRect/>
          </a:stretch>
        </p:blipFill>
        <p:spPr>
          <a:xfrm>
            <a:off x="6678387" y="3398752"/>
            <a:ext cx="4581018" cy="2720296"/>
          </a:xfrm>
          <a:prstGeom prst="rect">
            <a:avLst/>
          </a:prstGeom>
        </p:spPr>
      </p:pic>
      <p:sp>
        <p:nvSpPr>
          <p:cNvPr id="11" name="TextBox 10">
            <a:extLst>
              <a:ext uri="{FF2B5EF4-FFF2-40B4-BE49-F238E27FC236}">
                <a16:creationId xmlns:a16="http://schemas.microsoft.com/office/drawing/2014/main" id="{920E4757-D80B-48A5-B745-3ECDC9257CC0}"/>
              </a:ext>
            </a:extLst>
          </p:cNvPr>
          <p:cNvSpPr txBox="1"/>
          <p:nvPr/>
        </p:nvSpPr>
        <p:spPr>
          <a:xfrm>
            <a:off x="6819786" y="5948772"/>
            <a:ext cx="4038714" cy="369332"/>
          </a:xfrm>
          <a:prstGeom prst="rect">
            <a:avLst/>
          </a:prstGeom>
          <a:noFill/>
        </p:spPr>
        <p:txBody>
          <a:bodyPr wrap="square" rtlCol="0">
            <a:spAutoFit/>
          </a:bodyPr>
          <a:lstStyle/>
          <a:p>
            <a:r>
              <a:rPr lang="en-IN" dirty="0" err="1"/>
              <a:t>SenseFET</a:t>
            </a:r>
            <a:r>
              <a:rPr lang="en-IN" dirty="0"/>
              <a:t> current sensing scheme</a:t>
            </a:r>
          </a:p>
        </p:txBody>
      </p:sp>
      <p:sp>
        <p:nvSpPr>
          <p:cNvPr id="13" name="TextBox 12">
            <a:extLst>
              <a:ext uri="{FF2B5EF4-FFF2-40B4-BE49-F238E27FC236}">
                <a16:creationId xmlns:a16="http://schemas.microsoft.com/office/drawing/2014/main" id="{C303A7B1-8E53-4AF2-BE7B-21F5E498A5A8}"/>
              </a:ext>
            </a:extLst>
          </p:cNvPr>
          <p:cNvSpPr txBox="1"/>
          <p:nvPr/>
        </p:nvSpPr>
        <p:spPr>
          <a:xfrm>
            <a:off x="6819786" y="3145603"/>
            <a:ext cx="4303139" cy="369332"/>
          </a:xfrm>
          <a:prstGeom prst="rect">
            <a:avLst/>
          </a:prstGeom>
          <a:noFill/>
        </p:spPr>
        <p:txBody>
          <a:bodyPr wrap="square" rtlCol="0">
            <a:spAutoFit/>
          </a:bodyPr>
          <a:lstStyle/>
          <a:p>
            <a:r>
              <a:rPr lang="en-IN" dirty="0"/>
              <a:t>Shunt resistor current sensing scheme</a:t>
            </a:r>
          </a:p>
        </p:txBody>
      </p:sp>
      <p:sp>
        <p:nvSpPr>
          <p:cNvPr id="12" name="TextBox 11">
            <a:extLst>
              <a:ext uri="{FF2B5EF4-FFF2-40B4-BE49-F238E27FC236}">
                <a16:creationId xmlns:a16="http://schemas.microsoft.com/office/drawing/2014/main" id="{901C5F88-74DA-4A2C-94E4-3CB3A58039CA}"/>
              </a:ext>
            </a:extLst>
          </p:cNvPr>
          <p:cNvSpPr txBox="1"/>
          <p:nvPr/>
        </p:nvSpPr>
        <p:spPr>
          <a:xfrm>
            <a:off x="265449" y="401247"/>
            <a:ext cx="4303139" cy="1287532"/>
          </a:xfrm>
          <a:prstGeom prst="rect">
            <a:avLst/>
          </a:prstGeom>
          <a:noFill/>
        </p:spPr>
        <p:txBody>
          <a:bodyPr wrap="square" rtlCol="0">
            <a:spAutoFit/>
          </a:bodyPr>
          <a:lstStyle/>
          <a:p>
            <a:pPr marL="285744" indent="-285744">
              <a:lnSpc>
                <a:spcPct val="150000"/>
              </a:lnSpc>
              <a:buFont typeface="Wingdings" panose="05000000000000000000" pitchFamily="2" charset="2"/>
              <a:buChar char="Ø"/>
            </a:pPr>
            <a:r>
              <a:rPr lang="en-IN" u="sng" dirty="0"/>
              <a:t>Shunt resistor scheme </a:t>
            </a:r>
            <a:r>
              <a:rPr lang="en-IN" dirty="0"/>
              <a:t>makes the system less efficient due to loss in resistor.</a:t>
            </a:r>
          </a:p>
        </p:txBody>
      </p:sp>
      <p:sp>
        <p:nvSpPr>
          <p:cNvPr id="14" name="TextBox 13">
            <a:extLst>
              <a:ext uri="{FF2B5EF4-FFF2-40B4-BE49-F238E27FC236}">
                <a16:creationId xmlns:a16="http://schemas.microsoft.com/office/drawing/2014/main" id="{FA4C4D01-7F4F-4D19-8ECB-0A3E11F1A273}"/>
              </a:ext>
            </a:extLst>
          </p:cNvPr>
          <p:cNvSpPr txBox="1"/>
          <p:nvPr/>
        </p:nvSpPr>
        <p:spPr>
          <a:xfrm>
            <a:off x="319396" y="1938029"/>
            <a:ext cx="3505200" cy="3365024"/>
          </a:xfrm>
          <a:prstGeom prst="rect">
            <a:avLst/>
          </a:prstGeom>
          <a:noFill/>
        </p:spPr>
        <p:txBody>
          <a:bodyPr wrap="square" rtlCol="0">
            <a:spAutoFit/>
          </a:bodyPr>
          <a:lstStyle/>
          <a:p>
            <a:pPr marL="285744" indent="-285744">
              <a:lnSpc>
                <a:spcPct val="150000"/>
              </a:lnSpc>
              <a:buFont typeface="Wingdings" panose="05000000000000000000" pitchFamily="2" charset="2"/>
              <a:buChar char="Ø"/>
            </a:pPr>
            <a:r>
              <a:rPr lang="en-IN" dirty="0"/>
              <a:t>In </a:t>
            </a:r>
            <a:r>
              <a:rPr lang="en-IN" u="sng" dirty="0" err="1"/>
              <a:t>SenseFET</a:t>
            </a:r>
            <a:r>
              <a:rPr lang="en-IN" u="sng" dirty="0"/>
              <a:t> </a:t>
            </a:r>
            <a:r>
              <a:rPr lang="en-IN" dirty="0"/>
              <a:t>current sensing, scaled current is accurately measured using small resistor.</a:t>
            </a:r>
          </a:p>
          <a:p>
            <a:pPr>
              <a:lnSpc>
                <a:spcPct val="150000"/>
              </a:lnSpc>
            </a:pPr>
            <a:endParaRPr lang="en-IN" dirty="0"/>
          </a:p>
          <a:p>
            <a:pPr marL="285744" indent="-285744">
              <a:lnSpc>
                <a:spcPct val="150000"/>
              </a:lnSpc>
              <a:buFont typeface="Wingdings" panose="05000000000000000000" pitchFamily="2" charset="2"/>
              <a:buChar char="Ø"/>
            </a:pPr>
            <a:r>
              <a:rPr lang="en-IN" dirty="0"/>
              <a:t>Incorporating separate pin in Power module increases the cost.</a:t>
            </a:r>
          </a:p>
        </p:txBody>
      </p:sp>
      <p:sp>
        <p:nvSpPr>
          <p:cNvPr id="16" name="TextBox 15">
            <a:extLst>
              <a:ext uri="{FF2B5EF4-FFF2-40B4-BE49-F238E27FC236}">
                <a16:creationId xmlns:a16="http://schemas.microsoft.com/office/drawing/2014/main" id="{4249E427-2163-43FC-B7EB-F4FEFAB1A7AC}"/>
              </a:ext>
            </a:extLst>
          </p:cNvPr>
          <p:cNvSpPr txBox="1"/>
          <p:nvPr/>
        </p:nvSpPr>
        <p:spPr>
          <a:xfrm>
            <a:off x="290700" y="6376741"/>
            <a:ext cx="6096000" cy="276999"/>
          </a:xfrm>
          <a:prstGeom prst="rect">
            <a:avLst/>
          </a:prstGeom>
          <a:noFill/>
        </p:spPr>
        <p:txBody>
          <a:bodyPr wrap="square">
            <a:spAutoFit/>
          </a:bodyPr>
          <a:lstStyle/>
          <a:p>
            <a:r>
              <a:rPr lang="en-IN" sz="1200" dirty="0"/>
              <a:t>TI-DOC-Understanding the Short Circuit Protection for Silicon Carbide MOSFETs</a:t>
            </a:r>
          </a:p>
        </p:txBody>
      </p:sp>
    </p:spTree>
    <p:extLst>
      <p:ext uri="{BB962C8B-B14F-4D97-AF65-F5344CB8AC3E}">
        <p14:creationId xmlns:p14="http://schemas.microsoft.com/office/powerpoint/2010/main" val="1996774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IT Bombay - Wikipedia">
            <a:extLst>
              <a:ext uri="{FF2B5EF4-FFF2-40B4-BE49-F238E27FC236}">
                <a16:creationId xmlns:a16="http://schemas.microsoft.com/office/drawing/2014/main" id="{F668DDCC-FE9D-4BD5-89F2-447CB41906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9404" y="1"/>
            <a:ext cx="932597" cy="90923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D6DF23C-1A2F-45EA-A6BA-40D989816302}"/>
              </a:ext>
            </a:extLst>
          </p:cNvPr>
          <p:cNvSpPr/>
          <p:nvPr/>
        </p:nvSpPr>
        <p:spPr>
          <a:xfrm>
            <a:off x="0" y="6625991"/>
            <a:ext cx="12192000" cy="23201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26A2C300-BD60-4E6B-8BAF-05649923D756}"/>
              </a:ext>
            </a:extLst>
          </p:cNvPr>
          <p:cNvSpPr/>
          <p:nvPr/>
        </p:nvSpPr>
        <p:spPr>
          <a:xfrm>
            <a:off x="0" y="5"/>
            <a:ext cx="11122925" cy="232012"/>
          </a:xfrm>
          <a:prstGeom prst="rect">
            <a:avLst/>
          </a:prstGeom>
          <a:solidFill>
            <a:schemeClr val="accent6">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3" name="Slide Number Placeholder 2">
            <a:extLst>
              <a:ext uri="{FF2B5EF4-FFF2-40B4-BE49-F238E27FC236}">
                <a16:creationId xmlns:a16="http://schemas.microsoft.com/office/drawing/2014/main" id="{A7D4F19A-13F7-44C5-836C-D009778CE073}"/>
              </a:ext>
            </a:extLst>
          </p:cNvPr>
          <p:cNvSpPr>
            <a:spLocks noGrp="1"/>
          </p:cNvSpPr>
          <p:nvPr>
            <p:ph type="sldNum" sz="quarter" idx="12"/>
          </p:nvPr>
        </p:nvSpPr>
        <p:spPr/>
        <p:txBody>
          <a:bodyPr/>
          <a:lstStyle/>
          <a:p>
            <a:fld id="{22423579-17D4-440F-A89C-94225A91F414}" type="slidenum">
              <a:rPr lang="en-IN" smtClean="0"/>
              <a:t>21</a:t>
            </a:fld>
            <a:endParaRPr lang="en-IN"/>
          </a:p>
        </p:txBody>
      </p:sp>
      <p:sp>
        <p:nvSpPr>
          <p:cNvPr id="7" name="TextBox 6">
            <a:extLst>
              <a:ext uri="{FF2B5EF4-FFF2-40B4-BE49-F238E27FC236}">
                <a16:creationId xmlns:a16="http://schemas.microsoft.com/office/drawing/2014/main" id="{71254976-16C2-4EFC-8431-01F58F4D7F30}"/>
              </a:ext>
            </a:extLst>
          </p:cNvPr>
          <p:cNvSpPr txBox="1"/>
          <p:nvPr/>
        </p:nvSpPr>
        <p:spPr>
          <a:xfrm>
            <a:off x="0" y="384414"/>
            <a:ext cx="8857397" cy="461665"/>
          </a:xfrm>
          <a:prstGeom prst="rect">
            <a:avLst/>
          </a:prstGeom>
          <a:noFill/>
        </p:spPr>
        <p:txBody>
          <a:bodyPr wrap="square" rtlCol="0">
            <a:spAutoFit/>
          </a:bodyPr>
          <a:lstStyle/>
          <a:p>
            <a:r>
              <a:rPr lang="en-IN" sz="2400" u="sng" dirty="0"/>
              <a:t>Design of High frequency Magnetics Components</a:t>
            </a:r>
            <a:r>
              <a:rPr lang="en-IN" u="sng" dirty="0"/>
              <a:t> </a:t>
            </a:r>
            <a:endParaRPr lang="en-IN" sz="2400" u="sng" dirty="0"/>
          </a:p>
        </p:txBody>
      </p:sp>
      <p:sp>
        <p:nvSpPr>
          <p:cNvPr id="8" name="TextBox 7">
            <a:extLst>
              <a:ext uri="{FF2B5EF4-FFF2-40B4-BE49-F238E27FC236}">
                <a16:creationId xmlns:a16="http://schemas.microsoft.com/office/drawing/2014/main" id="{7B8B0E05-72BA-4E46-ABB4-545DC2BB22DA}"/>
              </a:ext>
            </a:extLst>
          </p:cNvPr>
          <p:cNvSpPr txBox="1"/>
          <p:nvPr/>
        </p:nvSpPr>
        <p:spPr>
          <a:xfrm>
            <a:off x="401468" y="1220446"/>
            <a:ext cx="6689686" cy="4243101"/>
          </a:xfrm>
          <a:prstGeom prst="rect">
            <a:avLst/>
          </a:prstGeom>
          <a:noFill/>
        </p:spPr>
        <p:txBody>
          <a:bodyPr wrap="square" rtlCol="0">
            <a:spAutoFit/>
          </a:bodyPr>
          <a:lstStyle/>
          <a:p>
            <a:pPr marL="342891" indent="-342891">
              <a:lnSpc>
                <a:spcPct val="150000"/>
              </a:lnSpc>
              <a:buFont typeface="Wingdings" panose="05000000000000000000" pitchFamily="2" charset="2"/>
              <a:buChar char="Ø"/>
            </a:pPr>
            <a:r>
              <a:rPr lang="en-IN" sz="2000" dirty="0"/>
              <a:t>Switching frequency increases, size of magnetics reduces ?</a:t>
            </a:r>
          </a:p>
          <a:p>
            <a:pPr marL="800080" lvl="1" indent="-342891">
              <a:lnSpc>
                <a:spcPct val="150000"/>
              </a:lnSpc>
              <a:buFont typeface="Wingdings" panose="05000000000000000000" pitchFamily="2" charset="2"/>
              <a:buChar char="Ø"/>
            </a:pPr>
            <a:r>
              <a:rPr lang="en-IN" sz="2000" dirty="0"/>
              <a:t>The reduction in size is not linear</a:t>
            </a:r>
          </a:p>
          <a:p>
            <a:pPr marL="342891" indent="-342891">
              <a:lnSpc>
                <a:spcPct val="150000"/>
              </a:lnSpc>
              <a:buFont typeface="Wingdings" panose="05000000000000000000" pitchFamily="2" charset="2"/>
              <a:buChar char="Ø"/>
            </a:pPr>
            <a:endParaRPr lang="en-IN" sz="2000" dirty="0"/>
          </a:p>
          <a:p>
            <a:pPr marL="342891" indent="-342891">
              <a:lnSpc>
                <a:spcPct val="150000"/>
              </a:lnSpc>
              <a:buFont typeface="Wingdings" panose="05000000000000000000" pitchFamily="2" charset="2"/>
              <a:buChar char="Ø"/>
            </a:pPr>
            <a:r>
              <a:rPr lang="en-IN" sz="2000" dirty="0"/>
              <a:t>Thermal Management becomes challenging, heat dissipation becomes a challenge.</a:t>
            </a:r>
          </a:p>
          <a:p>
            <a:pPr marL="342891" indent="-342891">
              <a:lnSpc>
                <a:spcPct val="150000"/>
              </a:lnSpc>
              <a:buFont typeface="Wingdings" panose="05000000000000000000" pitchFamily="2" charset="2"/>
              <a:buChar char="Ø"/>
            </a:pPr>
            <a:endParaRPr lang="en-IN" sz="2000" dirty="0"/>
          </a:p>
          <a:p>
            <a:pPr marL="342891" indent="-342891">
              <a:lnSpc>
                <a:spcPct val="150000"/>
              </a:lnSpc>
              <a:buFont typeface="Wingdings" panose="05000000000000000000" pitchFamily="2" charset="2"/>
              <a:buChar char="Ø"/>
            </a:pPr>
            <a:r>
              <a:rPr lang="en-IN" sz="2000" dirty="0"/>
              <a:t>Estimation of accurate high frequency core loss and winding loss is critical.</a:t>
            </a:r>
          </a:p>
        </p:txBody>
      </p:sp>
      <p:pic>
        <p:nvPicPr>
          <p:cNvPr id="9" name="Picture 8">
            <a:extLst>
              <a:ext uri="{FF2B5EF4-FFF2-40B4-BE49-F238E27FC236}">
                <a16:creationId xmlns:a16="http://schemas.microsoft.com/office/drawing/2014/main" id="{03488342-25F3-4B85-90F4-EFEF452077C6}"/>
              </a:ext>
            </a:extLst>
          </p:cNvPr>
          <p:cNvPicPr>
            <a:picLocks noChangeAspect="1"/>
          </p:cNvPicPr>
          <p:nvPr/>
        </p:nvPicPr>
        <p:blipFill>
          <a:blip r:embed="rId3"/>
          <a:stretch>
            <a:fillRect/>
          </a:stretch>
        </p:blipFill>
        <p:spPr>
          <a:xfrm>
            <a:off x="6946709" y="811564"/>
            <a:ext cx="5163403" cy="3883883"/>
          </a:xfrm>
          <a:prstGeom prst="rect">
            <a:avLst/>
          </a:prstGeom>
        </p:spPr>
      </p:pic>
      <p:sp>
        <p:nvSpPr>
          <p:cNvPr id="10" name="TextBox 9">
            <a:extLst>
              <a:ext uri="{FF2B5EF4-FFF2-40B4-BE49-F238E27FC236}">
                <a16:creationId xmlns:a16="http://schemas.microsoft.com/office/drawing/2014/main" id="{286A6F20-0A86-4504-BAB8-712D30524010}"/>
              </a:ext>
            </a:extLst>
          </p:cNvPr>
          <p:cNvSpPr txBox="1"/>
          <p:nvPr/>
        </p:nvSpPr>
        <p:spPr>
          <a:xfrm>
            <a:off x="7399366" y="4799437"/>
            <a:ext cx="4391167" cy="923330"/>
          </a:xfrm>
          <a:prstGeom prst="rect">
            <a:avLst/>
          </a:prstGeom>
          <a:noFill/>
        </p:spPr>
        <p:txBody>
          <a:bodyPr wrap="square">
            <a:spAutoFit/>
          </a:bodyPr>
          <a:lstStyle/>
          <a:p>
            <a:pPr algn="just"/>
            <a:r>
              <a:rPr lang="en-IN" dirty="0"/>
              <a:t>Variation of magnetic component value and volume/weight with (switching) frequency.</a:t>
            </a:r>
          </a:p>
        </p:txBody>
      </p:sp>
      <p:sp>
        <p:nvSpPr>
          <p:cNvPr id="11" name="Slide Number Placeholder 3">
            <a:extLst>
              <a:ext uri="{FF2B5EF4-FFF2-40B4-BE49-F238E27FC236}">
                <a16:creationId xmlns:a16="http://schemas.microsoft.com/office/drawing/2014/main" id="{3B272CE4-A559-47C5-948F-E5456AE2B6CF}"/>
              </a:ext>
            </a:extLst>
          </p:cNvPr>
          <p:cNvSpPr txBox="1">
            <a:spLocks/>
          </p:cNvSpPr>
          <p:nvPr/>
        </p:nvSpPr>
        <p:spPr>
          <a:xfrm>
            <a:off x="8763000" y="650875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423579-17D4-440F-A89C-94225A91F414}" type="slidenum">
              <a:rPr lang="en-IN"/>
              <a:pPr/>
              <a:t>21</a:t>
            </a:fld>
            <a:endParaRPr lang="en-IN"/>
          </a:p>
        </p:txBody>
      </p:sp>
      <p:sp>
        <p:nvSpPr>
          <p:cNvPr id="12" name="TextBox 11">
            <a:extLst>
              <a:ext uri="{FF2B5EF4-FFF2-40B4-BE49-F238E27FC236}">
                <a16:creationId xmlns:a16="http://schemas.microsoft.com/office/drawing/2014/main" id="{10F601CB-1887-456D-837C-D717970F0520}"/>
              </a:ext>
            </a:extLst>
          </p:cNvPr>
          <p:cNvSpPr txBox="1"/>
          <p:nvPr/>
        </p:nvSpPr>
        <p:spPr>
          <a:xfrm>
            <a:off x="284109" y="6097134"/>
            <a:ext cx="11623782" cy="415498"/>
          </a:xfrm>
          <a:prstGeom prst="rect">
            <a:avLst/>
          </a:prstGeom>
          <a:noFill/>
        </p:spPr>
        <p:txBody>
          <a:bodyPr wrap="square">
            <a:spAutoFit/>
          </a:bodyPr>
          <a:lstStyle/>
          <a:p>
            <a:r>
              <a:rPr lang="en-IN" sz="1050" i="1" dirty="0"/>
              <a:t>X. Yuan, I. Laird and S. </a:t>
            </a:r>
            <a:r>
              <a:rPr lang="en-IN" sz="1050" i="1" dirty="0" err="1"/>
              <a:t>Walder</a:t>
            </a:r>
            <a:r>
              <a:rPr lang="en-IN" sz="1050" i="1" dirty="0"/>
              <a:t>, "Opportunities, Challenges, and Potential Solutions in the Application of Fast-Switching </a:t>
            </a:r>
            <a:r>
              <a:rPr lang="en-IN" sz="1050" i="1" dirty="0" err="1"/>
              <a:t>SiC</a:t>
            </a:r>
            <a:r>
              <a:rPr lang="en-IN" sz="1050" i="1" dirty="0"/>
              <a:t> Power Devices and Converters," in IEEE Transactions on Power Electronics, vol. 36, no. 4, pp. 3925-3945, April 2021, </a:t>
            </a:r>
            <a:r>
              <a:rPr lang="en-IN" sz="1050" i="1" dirty="0" err="1"/>
              <a:t>doi</a:t>
            </a:r>
            <a:r>
              <a:rPr lang="en-IN" sz="1050" i="1" dirty="0"/>
              <a:t>: 10.1109/TPEL.2020.3024862.</a:t>
            </a:r>
          </a:p>
        </p:txBody>
      </p:sp>
    </p:spTree>
    <p:extLst>
      <p:ext uri="{BB962C8B-B14F-4D97-AF65-F5344CB8AC3E}">
        <p14:creationId xmlns:p14="http://schemas.microsoft.com/office/powerpoint/2010/main" val="4073328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IT Bombay - Wikipedia">
            <a:extLst>
              <a:ext uri="{FF2B5EF4-FFF2-40B4-BE49-F238E27FC236}">
                <a16:creationId xmlns:a16="http://schemas.microsoft.com/office/drawing/2014/main" id="{F668DDCC-FE9D-4BD5-89F2-447CB41906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59404" y="1"/>
            <a:ext cx="932597" cy="90923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D6DF23C-1A2F-45EA-A6BA-40D989816302}"/>
              </a:ext>
            </a:extLst>
          </p:cNvPr>
          <p:cNvSpPr/>
          <p:nvPr/>
        </p:nvSpPr>
        <p:spPr>
          <a:xfrm>
            <a:off x="0" y="6625991"/>
            <a:ext cx="12192000" cy="23201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26A2C300-BD60-4E6B-8BAF-05649923D756}"/>
              </a:ext>
            </a:extLst>
          </p:cNvPr>
          <p:cNvSpPr/>
          <p:nvPr/>
        </p:nvSpPr>
        <p:spPr>
          <a:xfrm>
            <a:off x="0" y="5"/>
            <a:ext cx="11122925" cy="232012"/>
          </a:xfrm>
          <a:prstGeom prst="rect">
            <a:avLst/>
          </a:prstGeom>
          <a:solidFill>
            <a:schemeClr val="accent6">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4358D892-DADF-483F-9AEA-34F61D2C89D9}"/>
              </a:ext>
            </a:extLst>
          </p:cNvPr>
          <p:cNvSpPr txBox="1"/>
          <p:nvPr/>
        </p:nvSpPr>
        <p:spPr>
          <a:xfrm>
            <a:off x="341198" y="909235"/>
            <a:ext cx="7547212" cy="369332"/>
          </a:xfrm>
          <a:prstGeom prst="rect">
            <a:avLst/>
          </a:prstGeom>
          <a:noFill/>
        </p:spPr>
        <p:txBody>
          <a:bodyPr wrap="square" rtlCol="0">
            <a:spAutoFit/>
          </a:bodyPr>
          <a:lstStyle/>
          <a:p>
            <a:pPr marL="285744" indent="-285744">
              <a:buFont typeface="Wingdings" panose="05000000000000000000" pitchFamily="2" charset="2"/>
              <a:buChar char="Ø"/>
            </a:pPr>
            <a:endParaRPr lang="en-IN" dirty="0"/>
          </a:p>
        </p:txBody>
      </p:sp>
      <p:sp>
        <p:nvSpPr>
          <p:cNvPr id="3" name="Slide Number Placeholder 2">
            <a:extLst>
              <a:ext uri="{FF2B5EF4-FFF2-40B4-BE49-F238E27FC236}">
                <a16:creationId xmlns:a16="http://schemas.microsoft.com/office/drawing/2014/main" id="{DFB884A1-BB35-4DC6-BE2F-A9230347160F}"/>
              </a:ext>
            </a:extLst>
          </p:cNvPr>
          <p:cNvSpPr>
            <a:spLocks noGrp="1"/>
          </p:cNvSpPr>
          <p:nvPr>
            <p:ph type="sldNum" sz="quarter" idx="12"/>
          </p:nvPr>
        </p:nvSpPr>
        <p:spPr/>
        <p:txBody>
          <a:bodyPr/>
          <a:lstStyle/>
          <a:p>
            <a:fld id="{22423579-17D4-440F-A89C-94225A91F414}" type="slidenum">
              <a:rPr lang="en-IN" smtClean="0"/>
              <a:t>22</a:t>
            </a:fld>
            <a:endParaRPr lang="en-IN"/>
          </a:p>
        </p:txBody>
      </p:sp>
      <p:sp>
        <p:nvSpPr>
          <p:cNvPr id="5" name="TextBox 4">
            <a:extLst>
              <a:ext uri="{FF2B5EF4-FFF2-40B4-BE49-F238E27FC236}">
                <a16:creationId xmlns:a16="http://schemas.microsoft.com/office/drawing/2014/main" id="{82F72279-4D57-4228-BCE7-BBF35746A135}"/>
              </a:ext>
            </a:extLst>
          </p:cNvPr>
          <p:cNvSpPr txBox="1"/>
          <p:nvPr/>
        </p:nvSpPr>
        <p:spPr>
          <a:xfrm>
            <a:off x="571499" y="816894"/>
            <a:ext cx="8802807" cy="461665"/>
          </a:xfrm>
          <a:prstGeom prst="rect">
            <a:avLst/>
          </a:prstGeom>
          <a:noFill/>
        </p:spPr>
        <p:txBody>
          <a:bodyPr wrap="square" rtlCol="0">
            <a:spAutoFit/>
          </a:bodyPr>
          <a:lstStyle/>
          <a:p>
            <a:r>
              <a:rPr lang="en-IN" sz="2400" u="sng" dirty="0"/>
              <a:t>Solutions for reducing the effects of high dv/dt</a:t>
            </a:r>
          </a:p>
        </p:txBody>
      </p:sp>
      <p:sp>
        <p:nvSpPr>
          <p:cNvPr id="8" name="TextBox 7">
            <a:extLst>
              <a:ext uri="{FF2B5EF4-FFF2-40B4-BE49-F238E27FC236}">
                <a16:creationId xmlns:a16="http://schemas.microsoft.com/office/drawing/2014/main" id="{5B6C3D6C-1A48-4416-AB7E-0974EE997213}"/>
              </a:ext>
            </a:extLst>
          </p:cNvPr>
          <p:cNvSpPr txBox="1"/>
          <p:nvPr/>
        </p:nvSpPr>
        <p:spPr>
          <a:xfrm>
            <a:off x="571499" y="2163121"/>
            <a:ext cx="10254343" cy="3416320"/>
          </a:xfrm>
          <a:prstGeom prst="rect">
            <a:avLst/>
          </a:prstGeom>
          <a:noFill/>
        </p:spPr>
        <p:txBody>
          <a:bodyPr wrap="square" rtlCol="0">
            <a:spAutoFit/>
          </a:bodyPr>
          <a:lstStyle/>
          <a:p>
            <a:pPr marL="285744" indent="-285744" algn="just">
              <a:buFont typeface="Wingdings" panose="05000000000000000000" pitchFamily="2" charset="2"/>
              <a:buChar char="Ø"/>
            </a:pPr>
            <a:r>
              <a:rPr lang="en-IN" dirty="0"/>
              <a:t>Snubbers</a:t>
            </a:r>
            <a:r>
              <a:rPr lang="en-IN" dirty="0">
                <a:sym typeface="Wingdings" panose="05000000000000000000" pitchFamily="2" charset="2"/>
              </a:rPr>
              <a:t> Slows down dv/dt at the switching node there by reducing Voltage overshoots during turn off.</a:t>
            </a:r>
          </a:p>
          <a:p>
            <a:pPr marL="285744" indent="-285744" algn="just">
              <a:buFont typeface="Wingdings" panose="05000000000000000000" pitchFamily="2" charset="2"/>
              <a:buChar char="Ø"/>
            </a:pPr>
            <a:endParaRPr lang="en-IN" dirty="0">
              <a:sym typeface="Wingdings" panose="05000000000000000000" pitchFamily="2" charset="2"/>
            </a:endParaRPr>
          </a:p>
          <a:p>
            <a:pPr marL="285744" indent="-285744" algn="just">
              <a:buFont typeface="Wingdings" panose="05000000000000000000" pitchFamily="2" charset="2"/>
              <a:buChar char="Ø"/>
            </a:pPr>
            <a:r>
              <a:rPr lang="en-IN" dirty="0">
                <a:sym typeface="Wingdings" panose="05000000000000000000" pitchFamily="2" charset="2"/>
              </a:rPr>
              <a:t>Ferrite Beads in series with gate resistance reduces ringing in gate loop.</a:t>
            </a:r>
          </a:p>
          <a:p>
            <a:pPr algn="just"/>
            <a:endParaRPr lang="en-IN" dirty="0">
              <a:sym typeface="Wingdings" panose="05000000000000000000" pitchFamily="2" charset="2"/>
            </a:endParaRPr>
          </a:p>
          <a:p>
            <a:pPr marL="285744" indent="-285744" algn="just">
              <a:buFont typeface="Wingdings" panose="05000000000000000000" pitchFamily="2" charset="2"/>
              <a:buChar char="Ø"/>
            </a:pPr>
            <a:r>
              <a:rPr lang="en-IN" dirty="0">
                <a:sym typeface="Wingdings" panose="05000000000000000000" pitchFamily="2" charset="2"/>
              </a:rPr>
              <a:t>Placement of Gate Driver to minimise the gate loop inductance.</a:t>
            </a:r>
          </a:p>
          <a:p>
            <a:pPr marL="285744" indent="-285744" algn="just">
              <a:buFont typeface="Wingdings" panose="05000000000000000000" pitchFamily="2" charset="2"/>
              <a:buChar char="Ø"/>
            </a:pPr>
            <a:endParaRPr lang="en-IN" dirty="0">
              <a:sym typeface="Wingdings" panose="05000000000000000000" pitchFamily="2" charset="2"/>
            </a:endParaRPr>
          </a:p>
          <a:p>
            <a:pPr marL="285744" indent="-285744" algn="just">
              <a:buFont typeface="Wingdings" panose="05000000000000000000" pitchFamily="2" charset="2"/>
              <a:buChar char="Ø"/>
            </a:pPr>
            <a:r>
              <a:rPr lang="en-IN" dirty="0">
                <a:sym typeface="Wingdings" panose="05000000000000000000" pitchFamily="2" charset="2"/>
              </a:rPr>
              <a:t>Introducing Kelvin Source pins to minimise common parasitic inductance and reduce gate loop oscillations</a:t>
            </a:r>
          </a:p>
          <a:p>
            <a:pPr marL="285744" indent="-285744">
              <a:buFont typeface="Wingdings" panose="05000000000000000000" pitchFamily="2" charset="2"/>
              <a:buChar char="Ø"/>
            </a:pPr>
            <a:endParaRPr lang="en-IN" dirty="0"/>
          </a:p>
          <a:p>
            <a:endParaRPr lang="en-IN" dirty="0"/>
          </a:p>
          <a:p>
            <a:pPr marL="285744" indent="-285744">
              <a:buFont typeface="Wingdings" panose="05000000000000000000" pitchFamily="2" charset="2"/>
              <a:buChar char="Ø"/>
            </a:pPr>
            <a:endParaRPr lang="en-IN" dirty="0"/>
          </a:p>
        </p:txBody>
      </p:sp>
    </p:spTree>
    <p:extLst>
      <p:ext uri="{BB962C8B-B14F-4D97-AF65-F5344CB8AC3E}">
        <p14:creationId xmlns:p14="http://schemas.microsoft.com/office/powerpoint/2010/main" val="13135175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IT Bombay - Wikipedia">
            <a:extLst>
              <a:ext uri="{FF2B5EF4-FFF2-40B4-BE49-F238E27FC236}">
                <a16:creationId xmlns:a16="http://schemas.microsoft.com/office/drawing/2014/main" id="{F668DDCC-FE9D-4BD5-89F2-447CB41906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9404" y="1"/>
            <a:ext cx="932597" cy="90923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D6DF23C-1A2F-45EA-A6BA-40D989816302}"/>
              </a:ext>
            </a:extLst>
          </p:cNvPr>
          <p:cNvSpPr/>
          <p:nvPr/>
        </p:nvSpPr>
        <p:spPr>
          <a:xfrm>
            <a:off x="0" y="6625991"/>
            <a:ext cx="12192000" cy="23201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26A2C300-BD60-4E6B-8BAF-05649923D756}"/>
              </a:ext>
            </a:extLst>
          </p:cNvPr>
          <p:cNvSpPr/>
          <p:nvPr/>
        </p:nvSpPr>
        <p:spPr>
          <a:xfrm>
            <a:off x="0" y="5"/>
            <a:ext cx="11122925" cy="232012"/>
          </a:xfrm>
          <a:prstGeom prst="rect">
            <a:avLst/>
          </a:prstGeom>
          <a:solidFill>
            <a:schemeClr val="accent6">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3" name="Slide Number Placeholder 2">
            <a:extLst>
              <a:ext uri="{FF2B5EF4-FFF2-40B4-BE49-F238E27FC236}">
                <a16:creationId xmlns:a16="http://schemas.microsoft.com/office/drawing/2014/main" id="{A7D4F19A-13F7-44C5-836C-D009778CE073}"/>
              </a:ext>
            </a:extLst>
          </p:cNvPr>
          <p:cNvSpPr>
            <a:spLocks noGrp="1"/>
          </p:cNvSpPr>
          <p:nvPr>
            <p:ph type="sldNum" sz="quarter" idx="12"/>
          </p:nvPr>
        </p:nvSpPr>
        <p:spPr/>
        <p:txBody>
          <a:bodyPr/>
          <a:lstStyle/>
          <a:p>
            <a:fld id="{22423579-17D4-440F-A89C-94225A91F414}" type="slidenum">
              <a:rPr lang="en-IN" smtClean="0"/>
              <a:t>23</a:t>
            </a:fld>
            <a:endParaRPr lang="en-IN"/>
          </a:p>
        </p:txBody>
      </p:sp>
      <p:sp>
        <p:nvSpPr>
          <p:cNvPr id="7" name="Slide Number Placeholder 3">
            <a:extLst>
              <a:ext uri="{FF2B5EF4-FFF2-40B4-BE49-F238E27FC236}">
                <a16:creationId xmlns:a16="http://schemas.microsoft.com/office/drawing/2014/main" id="{E7C2C286-F7F5-4AE0-8F37-392F1D566ABB}"/>
              </a:ext>
            </a:extLst>
          </p:cNvPr>
          <p:cNvSpPr txBox="1">
            <a:spLocks/>
          </p:cNvSpPr>
          <p:nvPr/>
        </p:nvSpPr>
        <p:spPr>
          <a:xfrm>
            <a:off x="8610600" y="635635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423579-17D4-440F-A89C-94225A91F414}" type="slidenum">
              <a:rPr lang="en-IN"/>
              <a:pPr/>
              <a:t>23</a:t>
            </a:fld>
            <a:endParaRPr lang="en-IN"/>
          </a:p>
        </p:txBody>
      </p:sp>
      <p:pic>
        <p:nvPicPr>
          <p:cNvPr id="8" name="Picture 7">
            <a:extLst>
              <a:ext uri="{FF2B5EF4-FFF2-40B4-BE49-F238E27FC236}">
                <a16:creationId xmlns:a16="http://schemas.microsoft.com/office/drawing/2014/main" id="{16E641BC-0922-4CD6-BAE3-DB0D85929A30}"/>
              </a:ext>
            </a:extLst>
          </p:cNvPr>
          <p:cNvPicPr>
            <a:picLocks noChangeAspect="1"/>
          </p:cNvPicPr>
          <p:nvPr/>
        </p:nvPicPr>
        <p:blipFill>
          <a:blip r:embed="rId3"/>
          <a:stretch>
            <a:fillRect/>
          </a:stretch>
        </p:blipFill>
        <p:spPr>
          <a:xfrm>
            <a:off x="1044656" y="1090201"/>
            <a:ext cx="8879480" cy="4505305"/>
          </a:xfrm>
          <a:prstGeom prst="rect">
            <a:avLst/>
          </a:prstGeom>
        </p:spPr>
      </p:pic>
      <p:sp>
        <p:nvSpPr>
          <p:cNvPr id="9" name="TextBox 8">
            <a:extLst>
              <a:ext uri="{FF2B5EF4-FFF2-40B4-BE49-F238E27FC236}">
                <a16:creationId xmlns:a16="http://schemas.microsoft.com/office/drawing/2014/main" id="{6829A22A-CA03-49DE-BDB3-DA0D0FA7768D}"/>
              </a:ext>
            </a:extLst>
          </p:cNvPr>
          <p:cNvSpPr txBox="1"/>
          <p:nvPr/>
        </p:nvSpPr>
        <p:spPr>
          <a:xfrm>
            <a:off x="429623" y="5508222"/>
            <a:ext cx="10924177" cy="646331"/>
          </a:xfrm>
          <a:prstGeom prst="rect">
            <a:avLst/>
          </a:prstGeom>
          <a:noFill/>
        </p:spPr>
        <p:txBody>
          <a:bodyPr wrap="square" rtlCol="0">
            <a:spAutoFit/>
          </a:bodyPr>
          <a:lstStyle/>
          <a:p>
            <a:r>
              <a:rPr lang="en-IN" dirty="0"/>
              <a:t>Kelvin source pin isolates source inductance from the gate loop which was responsible for increasing the turn on time and increasing the switching losses.</a:t>
            </a:r>
          </a:p>
        </p:txBody>
      </p:sp>
      <p:sp>
        <p:nvSpPr>
          <p:cNvPr id="10" name="TextBox 9">
            <a:extLst>
              <a:ext uri="{FF2B5EF4-FFF2-40B4-BE49-F238E27FC236}">
                <a16:creationId xmlns:a16="http://schemas.microsoft.com/office/drawing/2014/main" id="{1123869C-BA46-47BB-AF68-6B69DEF66F32}"/>
              </a:ext>
            </a:extLst>
          </p:cNvPr>
          <p:cNvSpPr txBox="1"/>
          <p:nvPr/>
        </p:nvSpPr>
        <p:spPr>
          <a:xfrm>
            <a:off x="142874" y="420454"/>
            <a:ext cx="10924177" cy="400110"/>
          </a:xfrm>
          <a:prstGeom prst="rect">
            <a:avLst/>
          </a:prstGeom>
          <a:noFill/>
        </p:spPr>
        <p:txBody>
          <a:bodyPr wrap="square">
            <a:spAutoFit/>
          </a:bodyPr>
          <a:lstStyle/>
          <a:p>
            <a:pPr algn="just"/>
            <a:r>
              <a:rPr lang="en-IN" sz="2000" u="sng" dirty="0">
                <a:sym typeface="Wingdings" panose="05000000000000000000" pitchFamily="2" charset="2"/>
              </a:rPr>
              <a:t>Kelvin Source pins to minimise common parasitic inductance and reduce gate loop oscillations</a:t>
            </a:r>
          </a:p>
        </p:txBody>
      </p:sp>
    </p:spTree>
    <p:extLst>
      <p:ext uri="{BB962C8B-B14F-4D97-AF65-F5344CB8AC3E}">
        <p14:creationId xmlns:p14="http://schemas.microsoft.com/office/powerpoint/2010/main" val="18524394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IT Bombay - Wikipedia">
            <a:extLst>
              <a:ext uri="{FF2B5EF4-FFF2-40B4-BE49-F238E27FC236}">
                <a16:creationId xmlns:a16="http://schemas.microsoft.com/office/drawing/2014/main" id="{F668DDCC-FE9D-4BD5-89F2-447CB41906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9404" y="1"/>
            <a:ext cx="932597" cy="90923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D6DF23C-1A2F-45EA-A6BA-40D989816302}"/>
              </a:ext>
            </a:extLst>
          </p:cNvPr>
          <p:cNvSpPr/>
          <p:nvPr/>
        </p:nvSpPr>
        <p:spPr>
          <a:xfrm>
            <a:off x="0" y="6625991"/>
            <a:ext cx="12192000" cy="23201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26A2C300-BD60-4E6B-8BAF-05649923D756}"/>
              </a:ext>
            </a:extLst>
          </p:cNvPr>
          <p:cNvSpPr/>
          <p:nvPr/>
        </p:nvSpPr>
        <p:spPr>
          <a:xfrm>
            <a:off x="0" y="5"/>
            <a:ext cx="11122925" cy="232012"/>
          </a:xfrm>
          <a:prstGeom prst="rect">
            <a:avLst/>
          </a:prstGeom>
          <a:solidFill>
            <a:schemeClr val="accent6">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A9B75CB-9DA7-4873-91B8-511D01AEB90B}"/>
              </a:ext>
            </a:extLst>
          </p:cNvPr>
          <p:cNvSpPr txBox="1"/>
          <p:nvPr/>
        </p:nvSpPr>
        <p:spPr>
          <a:xfrm>
            <a:off x="261261" y="315514"/>
            <a:ext cx="1407887" cy="369332"/>
          </a:xfrm>
          <a:prstGeom prst="rect">
            <a:avLst/>
          </a:prstGeom>
          <a:noFill/>
        </p:spPr>
        <p:txBody>
          <a:bodyPr wrap="square" rtlCol="0">
            <a:spAutoFit/>
          </a:bodyPr>
          <a:lstStyle/>
          <a:p>
            <a:r>
              <a:rPr lang="en-IN" u="sng" dirty="0"/>
              <a:t>References</a:t>
            </a:r>
          </a:p>
        </p:txBody>
      </p:sp>
      <p:sp>
        <p:nvSpPr>
          <p:cNvPr id="3" name="Slide Number Placeholder 2">
            <a:extLst>
              <a:ext uri="{FF2B5EF4-FFF2-40B4-BE49-F238E27FC236}">
                <a16:creationId xmlns:a16="http://schemas.microsoft.com/office/drawing/2014/main" id="{A7D4F19A-13F7-44C5-836C-D009778CE073}"/>
              </a:ext>
            </a:extLst>
          </p:cNvPr>
          <p:cNvSpPr>
            <a:spLocks noGrp="1"/>
          </p:cNvSpPr>
          <p:nvPr>
            <p:ph type="sldNum" sz="quarter" idx="12"/>
          </p:nvPr>
        </p:nvSpPr>
        <p:spPr/>
        <p:txBody>
          <a:bodyPr/>
          <a:lstStyle/>
          <a:p>
            <a:fld id="{22423579-17D4-440F-A89C-94225A91F414}" type="slidenum">
              <a:rPr lang="en-IN" smtClean="0"/>
              <a:t>24</a:t>
            </a:fld>
            <a:endParaRPr lang="en-IN"/>
          </a:p>
        </p:txBody>
      </p:sp>
      <p:sp>
        <p:nvSpPr>
          <p:cNvPr id="9" name="TextBox 8">
            <a:extLst>
              <a:ext uri="{FF2B5EF4-FFF2-40B4-BE49-F238E27FC236}">
                <a16:creationId xmlns:a16="http://schemas.microsoft.com/office/drawing/2014/main" id="{F39A5DE6-A177-4986-B966-38B7397310B2}"/>
              </a:ext>
            </a:extLst>
          </p:cNvPr>
          <p:cNvSpPr txBox="1"/>
          <p:nvPr/>
        </p:nvSpPr>
        <p:spPr>
          <a:xfrm>
            <a:off x="261261" y="872649"/>
            <a:ext cx="11375265" cy="4899868"/>
          </a:xfrm>
          <a:prstGeom prst="rect">
            <a:avLst/>
          </a:prstGeom>
          <a:noFill/>
        </p:spPr>
        <p:txBody>
          <a:bodyPr wrap="square">
            <a:spAutoFit/>
          </a:bodyPr>
          <a:lstStyle/>
          <a:p>
            <a:pPr>
              <a:lnSpc>
                <a:spcPct val="150000"/>
              </a:lnSpc>
            </a:pPr>
            <a:r>
              <a:rPr lang="en-IN" sz="1400" dirty="0"/>
              <a:t>[1] J. Millan, P. </a:t>
            </a:r>
            <a:r>
              <a:rPr lang="en-IN" sz="1400" dirty="0" err="1"/>
              <a:t>Godignon</a:t>
            </a:r>
            <a:r>
              <a:rPr lang="en-IN" sz="1400" dirty="0"/>
              <a:t>, X. </a:t>
            </a:r>
            <a:r>
              <a:rPr lang="en-IN" sz="1400" dirty="0" err="1"/>
              <a:t>Perpina</a:t>
            </a:r>
            <a:r>
              <a:rPr lang="en-IN" sz="1400" dirty="0"/>
              <a:t>, A. Perez-Tomas, and J. </a:t>
            </a:r>
            <a:r>
              <a:rPr lang="en-IN" sz="1400" dirty="0" err="1"/>
              <a:t>Rebollo</a:t>
            </a:r>
            <a:r>
              <a:rPr lang="en-IN" sz="1400" dirty="0"/>
              <a:t>, “A survey of wide bandgap power semiconductor devices,” IEEE Trans. Power Electron., vol. 29, no. 5, pp. 2155–2163, May 2014. </a:t>
            </a:r>
          </a:p>
          <a:p>
            <a:pPr>
              <a:lnSpc>
                <a:spcPct val="150000"/>
              </a:lnSpc>
            </a:pPr>
            <a:endParaRPr lang="en-IN" sz="1400" dirty="0"/>
          </a:p>
          <a:p>
            <a:pPr>
              <a:lnSpc>
                <a:spcPct val="150000"/>
              </a:lnSpc>
            </a:pPr>
            <a:r>
              <a:rPr lang="en-IN" sz="1400" dirty="0"/>
              <a:t>[2] L. Zhang, X. Yuan, X. Wu, C. Shi, J. Zhang, and Y. Zhang, “Performance evaluation of high-power </a:t>
            </a:r>
            <a:r>
              <a:rPr lang="en-IN" sz="1400" dirty="0" err="1"/>
              <a:t>SiC</a:t>
            </a:r>
            <a:r>
              <a:rPr lang="en-IN" sz="1400" dirty="0"/>
              <a:t> MOSFET modules in comparison to Si IGBT modules,” IEEE Trans. Power Electron., vol. 34, no. 2, pp. 1181–1196, Feb. 2019.</a:t>
            </a:r>
          </a:p>
          <a:p>
            <a:pPr>
              <a:lnSpc>
                <a:spcPct val="150000"/>
              </a:lnSpc>
            </a:pPr>
            <a:endParaRPr lang="en-IN" sz="1400" dirty="0"/>
          </a:p>
          <a:p>
            <a:pPr>
              <a:lnSpc>
                <a:spcPct val="150000"/>
              </a:lnSpc>
            </a:pPr>
            <a:r>
              <a:rPr lang="en-IN" sz="1400" dirty="0"/>
              <a:t> [3] </a:t>
            </a:r>
            <a:r>
              <a:rPr lang="en-IN" sz="1400" dirty="0" err="1"/>
              <a:t>S.Debnath</a:t>
            </a:r>
            <a:r>
              <a:rPr lang="en-IN" sz="1400" dirty="0"/>
              <a:t>, J. Qin, B. Bahrani, M. </a:t>
            </a:r>
            <a:r>
              <a:rPr lang="en-IN" sz="1400" dirty="0" err="1"/>
              <a:t>Saeedifard</a:t>
            </a:r>
            <a:r>
              <a:rPr lang="en-IN" sz="1400" dirty="0"/>
              <a:t>, and P. Barbosa, “Operation, control and applications of the modular multilevel converter: A review,” IEEE Trans. Power Electron., vol. 20, no. 1, pp. 37–53, Jan. 2015.</a:t>
            </a:r>
          </a:p>
          <a:p>
            <a:pPr>
              <a:lnSpc>
                <a:spcPct val="150000"/>
              </a:lnSpc>
            </a:pPr>
            <a:endParaRPr lang="en-IN" sz="1400" dirty="0"/>
          </a:p>
          <a:p>
            <a:pPr>
              <a:lnSpc>
                <a:spcPct val="150000"/>
              </a:lnSpc>
            </a:pPr>
            <a:r>
              <a:rPr lang="en-IN" sz="1400" dirty="0"/>
              <a:t> [4] X. Yuan, I. Laird and S. </a:t>
            </a:r>
            <a:r>
              <a:rPr lang="en-IN" sz="1400" dirty="0" err="1"/>
              <a:t>Walder</a:t>
            </a:r>
            <a:r>
              <a:rPr lang="en-IN" sz="1400" dirty="0"/>
              <a:t>, ”Opportunities, Challenges, and Potential Solutions in the Application of Fast-Switching </a:t>
            </a:r>
            <a:r>
              <a:rPr lang="en-IN" sz="1400" dirty="0" err="1"/>
              <a:t>SiC</a:t>
            </a:r>
            <a:r>
              <a:rPr lang="en-IN" sz="1400" dirty="0"/>
              <a:t> Power Devices and Converters,” in IEEE Transactions on Power Electronics, vol. 36, no. 4, pp. 3925-3945, April 2021, </a:t>
            </a:r>
            <a:r>
              <a:rPr lang="en-IN" sz="1400" dirty="0" err="1"/>
              <a:t>doi</a:t>
            </a:r>
            <a:r>
              <a:rPr lang="en-IN" sz="1400" dirty="0"/>
              <a:t>: 10.1109/TPEL.2020.3024862.</a:t>
            </a:r>
          </a:p>
          <a:p>
            <a:pPr>
              <a:lnSpc>
                <a:spcPct val="150000"/>
              </a:lnSpc>
            </a:pPr>
            <a:endParaRPr lang="en-IN" sz="1400" dirty="0"/>
          </a:p>
          <a:p>
            <a:pPr>
              <a:lnSpc>
                <a:spcPct val="150000"/>
              </a:lnSpc>
            </a:pPr>
            <a:r>
              <a:rPr lang="en-IN" sz="1400" dirty="0"/>
              <a:t> [5] </a:t>
            </a:r>
            <a:r>
              <a:rPr lang="en-IN" sz="1400" dirty="0" err="1"/>
              <a:t>Haokai</a:t>
            </a:r>
            <a:r>
              <a:rPr lang="en-IN" sz="1400" dirty="0"/>
              <a:t> Huang, X. Yang, </a:t>
            </a:r>
            <a:r>
              <a:rPr lang="en-IN" sz="1400" dirty="0" err="1"/>
              <a:t>Yanhui</a:t>
            </a:r>
            <a:r>
              <a:rPr lang="en-IN" sz="1400" dirty="0"/>
              <a:t> Wen and Z. Long, ”A switching ringing suppression scheme of </a:t>
            </a:r>
            <a:r>
              <a:rPr lang="en-IN" sz="1400" dirty="0" err="1"/>
              <a:t>SiC</a:t>
            </a:r>
            <a:r>
              <a:rPr lang="en-IN" sz="1400" dirty="0"/>
              <a:t> MOSFET by Active Gate Drive,” 2016 IEEE 8th International Power Electronics and Motion Control Conference (IPEMC-ECCE Asia), 2016, pp. 285-291, </a:t>
            </a:r>
            <a:r>
              <a:rPr lang="en-IN" sz="1400" dirty="0" err="1"/>
              <a:t>doi</a:t>
            </a:r>
            <a:r>
              <a:rPr lang="en-IN" sz="1400" dirty="0"/>
              <a:t>: 10.1109/IPEMC.2016.7512300. </a:t>
            </a:r>
          </a:p>
        </p:txBody>
      </p:sp>
    </p:spTree>
    <p:extLst>
      <p:ext uri="{BB962C8B-B14F-4D97-AF65-F5344CB8AC3E}">
        <p14:creationId xmlns:p14="http://schemas.microsoft.com/office/powerpoint/2010/main" val="34332705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IT Bombay - Wikipedia">
            <a:extLst>
              <a:ext uri="{FF2B5EF4-FFF2-40B4-BE49-F238E27FC236}">
                <a16:creationId xmlns:a16="http://schemas.microsoft.com/office/drawing/2014/main" id="{F668DDCC-FE9D-4BD5-89F2-447CB41906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9404" y="1"/>
            <a:ext cx="932597" cy="90923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D6DF23C-1A2F-45EA-A6BA-40D989816302}"/>
              </a:ext>
            </a:extLst>
          </p:cNvPr>
          <p:cNvSpPr/>
          <p:nvPr/>
        </p:nvSpPr>
        <p:spPr>
          <a:xfrm>
            <a:off x="0" y="6625991"/>
            <a:ext cx="12192000" cy="23201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26A2C300-BD60-4E6B-8BAF-05649923D756}"/>
              </a:ext>
            </a:extLst>
          </p:cNvPr>
          <p:cNvSpPr/>
          <p:nvPr/>
        </p:nvSpPr>
        <p:spPr>
          <a:xfrm>
            <a:off x="0" y="5"/>
            <a:ext cx="11122925" cy="232012"/>
          </a:xfrm>
          <a:prstGeom prst="rect">
            <a:avLst/>
          </a:prstGeom>
          <a:solidFill>
            <a:schemeClr val="accent6">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A9B75CB-9DA7-4873-91B8-511D01AEB90B}"/>
              </a:ext>
            </a:extLst>
          </p:cNvPr>
          <p:cNvSpPr txBox="1"/>
          <p:nvPr/>
        </p:nvSpPr>
        <p:spPr>
          <a:xfrm>
            <a:off x="261261" y="315514"/>
            <a:ext cx="1407887" cy="369332"/>
          </a:xfrm>
          <a:prstGeom prst="rect">
            <a:avLst/>
          </a:prstGeom>
          <a:noFill/>
        </p:spPr>
        <p:txBody>
          <a:bodyPr wrap="square" rtlCol="0">
            <a:spAutoFit/>
          </a:bodyPr>
          <a:lstStyle/>
          <a:p>
            <a:r>
              <a:rPr lang="en-IN" u="sng" dirty="0"/>
              <a:t>References</a:t>
            </a:r>
          </a:p>
        </p:txBody>
      </p:sp>
      <p:sp>
        <p:nvSpPr>
          <p:cNvPr id="3" name="Slide Number Placeholder 2">
            <a:extLst>
              <a:ext uri="{FF2B5EF4-FFF2-40B4-BE49-F238E27FC236}">
                <a16:creationId xmlns:a16="http://schemas.microsoft.com/office/drawing/2014/main" id="{A7D4F19A-13F7-44C5-836C-D009778CE073}"/>
              </a:ext>
            </a:extLst>
          </p:cNvPr>
          <p:cNvSpPr>
            <a:spLocks noGrp="1"/>
          </p:cNvSpPr>
          <p:nvPr>
            <p:ph type="sldNum" sz="quarter" idx="12"/>
          </p:nvPr>
        </p:nvSpPr>
        <p:spPr/>
        <p:txBody>
          <a:bodyPr/>
          <a:lstStyle/>
          <a:p>
            <a:fld id="{22423579-17D4-440F-A89C-94225A91F414}" type="slidenum">
              <a:rPr lang="en-IN" smtClean="0"/>
              <a:t>25</a:t>
            </a:fld>
            <a:endParaRPr lang="en-IN"/>
          </a:p>
        </p:txBody>
      </p:sp>
      <p:sp>
        <p:nvSpPr>
          <p:cNvPr id="8" name="TextBox 7">
            <a:extLst>
              <a:ext uri="{FF2B5EF4-FFF2-40B4-BE49-F238E27FC236}">
                <a16:creationId xmlns:a16="http://schemas.microsoft.com/office/drawing/2014/main" id="{B5E561D5-8186-45A1-8DFE-CCB1D8B8EC6F}"/>
              </a:ext>
            </a:extLst>
          </p:cNvPr>
          <p:cNvSpPr txBox="1"/>
          <p:nvPr/>
        </p:nvSpPr>
        <p:spPr>
          <a:xfrm>
            <a:off x="261257" y="862087"/>
            <a:ext cx="10998147" cy="4576702"/>
          </a:xfrm>
          <a:prstGeom prst="rect">
            <a:avLst/>
          </a:prstGeom>
          <a:noFill/>
        </p:spPr>
        <p:txBody>
          <a:bodyPr wrap="square">
            <a:spAutoFit/>
          </a:bodyPr>
          <a:lstStyle/>
          <a:p>
            <a:pPr>
              <a:lnSpc>
                <a:spcPct val="150000"/>
              </a:lnSpc>
            </a:pPr>
            <a:r>
              <a:rPr lang="en-IN" sz="1400" dirty="0"/>
              <a:t>[6] Z. Zhang, F. Wang, L. M. Tolbert, B. J. Blalock and D. J. </a:t>
            </a:r>
            <a:r>
              <a:rPr lang="en-IN" sz="1400" dirty="0" err="1"/>
              <a:t>Costinett</a:t>
            </a:r>
            <a:r>
              <a:rPr lang="en-IN" sz="1400" dirty="0"/>
              <a:t>, ”Active gate driver for fast switching and cross-talk suppression of </a:t>
            </a:r>
            <a:r>
              <a:rPr lang="en-IN" sz="1400" dirty="0" err="1"/>
              <a:t>SiC</a:t>
            </a:r>
            <a:r>
              <a:rPr lang="en-IN" sz="1400" dirty="0"/>
              <a:t> devices in a phase-leg configuration,” 2015 IEEE Applied Power Electronics Conference and Exposition (APEC), 2015, pp. 774-781, DOI: 10.1109/APEC.2015.7104437.</a:t>
            </a:r>
          </a:p>
          <a:p>
            <a:pPr>
              <a:lnSpc>
                <a:spcPct val="150000"/>
              </a:lnSpc>
            </a:pPr>
            <a:endParaRPr lang="en-IN" sz="1400" dirty="0"/>
          </a:p>
          <a:p>
            <a:pPr>
              <a:lnSpc>
                <a:spcPct val="150000"/>
              </a:lnSpc>
            </a:pPr>
            <a:r>
              <a:rPr lang="en-IN" sz="1400" dirty="0"/>
              <a:t> [7] . L. Zhang, X. Yuan, J. Zhang, X. Wu, Y. Zhang and C. Wei, ”</a:t>
            </a:r>
            <a:r>
              <a:rPr lang="en-IN" sz="1400" dirty="0" err="1"/>
              <a:t>Modeling</a:t>
            </a:r>
            <a:r>
              <a:rPr lang="en-IN" sz="1400" dirty="0"/>
              <a:t> and implementation of optimal asymmetric variable dead-time setting for </a:t>
            </a:r>
            <a:r>
              <a:rPr lang="en-IN" sz="1400" dirty="0" err="1"/>
              <a:t>SiC</a:t>
            </a:r>
            <a:r>
              <a:rPr lang="en-IN" sz="1400" dirty="0"/>
              <a:t> MOSFET-based three-phase two-level inverters”, IEEE Trans. Power Electron., vol. 34, no. 12, pp. 11645-11660, Dec. 2019. </a:t>
            </a:r>
          </a:p>
          <a:p>
            <a:pPr>
              <a:lnSpc>
                <a:spcPct val="150000"/>
              </a:lnSpc>
            </a:pPr>
            <a:endParaRPr lang="en-IN" sz="1400" dirty="0"/>
          </a:p>
          <a:p>
            <a:pPr>
              <a:lnSpc>
                <a:spcPct val="150000"/>
              </a:lnSpc>
            </a:pPr>
            <a:r>
              <a:rPr lang="en-IN" sz="1400" dirty="0"/>
              <a:t>[8] S. Zhu, X. Yuan and P. Mellor, ”Reduction of the parasitic capacitance of a power inductor through conductor placement,” 2017 IEEE Energy Conversion Congress and Exposition (ECCE), 2017, pp. 3215-3221, DOI: 10.1109/ECCE.2017.8096583. </a:t>
            </a:r>
          </a:p>
          <a:p>
            <a:pPr>
              <a:lnSpc>
                <a:spcPct val="150000"/>
              </a:lnSpc>
            </a:pPr>
            <a:endParaRPr lang="en-IN" sz="1400" dirty="0"/>
          </a:p>
          <a:p>
            <a:pPr>
              <a:lnSpc>
                <a:spcPct val="150000"/>
              </a:lnSpc>
            </a:pPr>
            <a:r>
              <a:rPr lang="en-IN" sz="1400" dirty="0"/>
              <a:t>[9] https://www.ti.com/power-management/gate-drivers/overview.html [10] https://www.ti.com/lit/slua863 [11] E. </a:t>
            </a:r>
            <a:r>
              <a:rPr lang="en-IN" sz="1400" dirty="0" err="1"/>
              <a:t>Ayerbe</a:t>
            </a:r>
            <a:r>
              <a:rPr lang="en-IN" sz="1400" dirty="0"/>
              <a:t>, A. Barkley and J. </a:t>
            </a:r>
            <a:r>
              <a:rPr lang="en-IN" sz="1400" dirty="0" err="1"/>
              <a:t>Mookken</a:t>
            </a:r>
            <a:r>
              <a:rPr lang="en-IN" sz="1400" dirty="0"/>
              <a:t>, ”</a:t>
            </a:r>
            <a:r>
              <a:rPr lang="en-IN" sz="1400" dirty="0" err="1"/>
              <a:t>SiC</a:t>
            </a:r>
            <a:r>
              <a:rPr lang="en-IN" sz="1400" dirty="0"/>
              <a:t> MOSFETs in optimized packaging deliver a 3×reduction in switching losses enabling affordable high-efficiency EV battery chargers”, pp. 84-87, May 2017</a:t>
            </a:r>
          </a:p>
        </p:txBody>
      </p:sp>
    </p:spTree>
    <p:extLst>
      <p:ext uri="{BB962C8B-B14F-4D97-AF65-F5344CB8AC3E}">
        <p14:creationId xmlns:p14="http://schemas.microsoft.com/office/powerpoint/2010/main" val="398759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IT Bombay - Wikipedia">
            <a:extLst>
              <a:ext uri="{FF2B5EF4-FFF2-40B4-BE49-F238E27FC236}">
                <a16:creationId xmlns:a16="http://schemas.microsoft.com/office/drawing/2014/main" id="{F668DDCC-FE9D-4BD5-89F2-447CB41906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9404" y="1"/>
            <a:ext cx="932597" cy="90923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D6DF23C-1A2F-45EA-A6BA-40D989816302}"/>
              </a:ext>
            </a:extLst>
          </p:cNvPr>
          <p:cNvSpPr/>
          <p:nvPr/>
        </p:nvSpPr>
        <p:spPr>
          <a:xfrm>
            <a:off x="0" y="6625991"/>
            <a:ext cx="12192000" cy="23201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26A2C300-BD60-4E6B-8BAF-05649923D756}"/>
              </a:ext>
            </a:extLst>
          </p:cNvPr>
          <p:cNvSpPr/>
          <p:nvPr/>
        </p:nvSpPr>
        <p:spPr>
          <a:xfrm>
            <a:off x="0" y="5"/>
            <a:ext cx="11122925" cy="232012"/>
          </a:xfrm>
          <a:prstGeom prst="rect">
            <a:avLst/>
          </a:prstGeom>
          <a:solidFill>
            <a:schemeClr val="accent6">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3" name="Slide Number Placeholder 2">
            <a:extLst>
              <a:ext uri="{FF2B5EF4-FFF2-40B4-BE49-F238E27FC236}">
                <a16:creationId xmlns:a16="http://schemas.microsoft.com/office/drawing/2014/main" id="{A7D4F19A-13F7-44C5-836C-D009778CE073}"/>
              </a:ext>
            </a:extLst>
          </p:cNvPr>
          <p:cNvSpPr>
            <a:spLocks noGrp="1"/>
          </p:cNvSpPr>
          <p:nvPr>
            <p:ph type="sldNum" sz="quarter" idx="12"/>
          </p:nvPr>
        </p:nvSpPr>
        <p:spPr/>
        <p:txBody>
          <a:bodyPr/>
          <a:lstStyle/>
          <a:p>
            <a:fld id="{22423579-17D4-440F-A89C-94225A91F414}" type="slidenum">
              <a:rPr lang="en-IN" smtClean="0"/>
              <a:t>26</a:t>
            </a:fld>
            <a:endParaRPr lang="en-IN"/>
          </a:p>
        </p:txBody>
      </p:sp>
      <p:sp>
        <p:nvSpPr>
          <p:cNvPr id="9" name="TextBox 8">
            <a:extLst>
              <a:ext uri="{FF2B5EF4-FFF2-40B4-BE49-F238E27FC236}">
                <a16:creationId xmlns:a16="http://schemas.microsoft.com/office/drawing/2014/main" id="{112D2802-66D5-46CF-BE49-D2317C1B10A4}"/>
              </a:ext>
            </a:extLst>
          </p:cNvPr>
          <p:cNvSpPr txBox="1"/>
          <p:nvPr/>
        </p:nvSpPr>
        <p:spPr>
          <a:xfrm>
            <a:off x="3046927" y="2374536"/>
            <a:ext cx="6098147" cy="1569660"/>
          </a:xfrm>
          <a:prstGeom prst="rect">
            <a:avLst/>
          </a:prstGeom>
          <a:noFill/>
        </p:spPr>
        <p:txBody>
          <a:bodyPr wrap="square">
            <a:spAutoFit/>
          </a:bodyPr>
          <a:lstStyle/>
          <a:p>
            <a:r>
              <a:rPr lang="en-IN" sz="9600" dirty="0"/>
              <a:t>Thank You</a:t>
            </a:r>
            <a:endParaRPr lang="en-IN" dirty="0"/>
          </a:p>
        </p:txBody>
      </p:sp>
    </p:spTree>
    <p:extLst>
      <p:ext uri="{BB962C8B-B14F-4D97-AF65-F5344CB8AC3E}">
        <p14:creationId xmlns:p14="http://schemas.microsoft.com/office/powerpoint/2010/main" val="3867798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IT Bombay - Wikipedia">
            <a:extLst>
              <a:ext uri="{FF2B5EF4-FFF2-40B4-BE49-F238E27FC236}">
                <a16:creationId xmlns:a16="http://schemas.microsoft.com/office/drawing/2014/main" id="{F668DDCC-FE9D-4BD5-89F2-447CB41906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59404" y="1"/>
            <a:ext cx="932597" cy="90923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D6DF23C-1A2F-45EA-A6BA-40D989816302}"/>
              </a:ext>
            </a:extLst>
          </p:cNvPr>
          <p:cNvSpPr/>
          <p:nvPr/>
        </p:nvSpPr>
        <p:spPr>
          <a:xfrm>
            <a:off x="0" y="6625991"/>
            <a:ext cx="12192000" cy="23201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26A2C300-BD60-4E6B-8BAF-05649923D756}"/>
              </a:ext>
            </a:extLst>
          </p:cNvPr>
          <p:cNvSpPr/>
          <p:nvPr/>
        </p:nvSpPr>
        <p:spPr>
          <a:xfrm>
            <a:off x="0" y="5"/>
            <a:ext cx="11122925" cy="232012"/>
          </a:xfrm>
          <a:prstGeom prst="rect">
            <a:avLst/>
          </a:prstGeom>
          <a:solidFill>
            <a:schemeClr val="accent6">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31B0220A-3A2E-416D-BCC8-EF6A58673094}"/>
              </a:ext>
            </a:extLst>
          </p:cNvPr>
          <p:cNvSpPr txBox="1"/>
          <p:nvPr/>
        </p:nvSpPr>
        <p:spPr>
          <a:xfrm>
            <a:off x="5" y="223785"/>
            <a:ext cx="4519791" cy="461665"/>
          </a:xfrm>
          <a:prstGeom prst="rect">
            <a:avLst/>
          </a:prstGeom>
          <a:noFill/>
        </p:spPr>
        <p:txBody>
          <a:bodyPr wrap="square" rtlCol="0">
            <a:spAutoFit/>
          </a:bodyPr>
          <a:lstStyle/>
          <a:p>
            <a:r>
              <a:rPr lang="en-IN" sz="2400" u="sng" dirty="0"/>
              <a:t>Motivation of using </a:t>
            </a:r>
            <a:r>
              <a:rPr lang="en-IN" sz="2400" u="sng" dirty="0" err="1"/>
              <a:t>SiC</a:t>
            </a:r>
            <a:r>
              <a:rPr lang="en-IN" sz="2400" u="sng" dirty="0"/>
              <a:t> devices</a:t>
            </a:r>
          </a:p>
        </p:txBody>
      </p:sp>
      <p:sp>
        <p:nvSpPr>
          <p:cNvPr id="3" name="Slide Number Placeholder 2">
            <a:extLst>
              <a:ext uri="{FF2B5EF4-FFF2-40B4-BE49-F238E27FC236}">
                <a16:creationId xmlns:a16="http://schemas.microsoft.com/office/drawing/2014/main" id="{178CC4AF-3818-44B0-83DA-649C889D549C}"/>
              </a:ext>
            </a:extLst>
          </p:cNvPr>
          <p:cNvSpPr>
            <a:spLocks noGrp="1"/>
          </p:cNvSpPr>
          <p:nvPr>
            <p:ph type="sldNum" sz="quarter" idx="12"/>
          </p:nvPr>
        </p:nvSpPr>
        <p:spPr/>
        <p:txBody>
          <a:bodyPr/>
          <a:lstStyle/>
          <a:p>
            <a:fld id="{22423579-17D4-440F-A89C-94225A91F414}" type="slidenum">
              <a:rPr lang="en-IN" smtClean="0"/>
              <a:t>3</a:t>
            </a:fld>
            <a:endParaRPr lang="en-IN"/>
          </a:p>
        </p:txBody>
      </p:sp>
      <p:graphicFrame>
        <p:nvGraphicFramePr>
          <p:cNvPr id="10" name="Diagram 9">
            <a:extLst>
              <a:ext uri="{FF2B5EF4-FFF2-40B4-BE49-F238E27FC236}">
                <a16:creationId xmlns:a16="http://schemas.microsoft.com/office/drawing/2014/main" id="{D2B5C626-FEFF-45F9-B1EC-8EB0EC00DAFC}"/>
              </a:ext>
            </a:extLst>
          </p:cNvPr>
          <p:cNvGraphicFramePr/>
          <p:nvPr>
            <p:extLst>
              <p:ext uri="{D42A27DB-BD31-4B8C-83A1-F6EECF244321}">
                <p14:modId xmlns:p14="http://schemas.microsoft.com/office/powerpoint/2010/main" val="1256615274"/>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537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IT Bombay - Wikipedia">
            <a:extLst>
              <a:ext uri="{FF2B5EF4-FFF2-40B4-BE49-F238E27FC236}">
                <a16:creationId xmlns:a16="http://schemas.microsoft.com/office/drawing/2014/main" id="{F668DDCC-FE9D-4BD5-89F2-447CB41906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59404" y="1"/>
            <a:ext cx="932597" cy="90923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D6DF23C-1A2F-45EA-A6BA-40D989816302}"/>
              </a:ext>
            </a:extLst>
          </p:cNvPr>
          <p:cNvSpPr/>
          <p:nvPr/>
        </p:nvSpPr>
        <p:spPr>
          <a:xfrm>
            <a:off x="0" y="6625991"/>
            <a:ext cx="12192000" cy="23201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26A2C300-BD60-4E6B-8BAF-05649923D756}"/>
              </a:ext>
            </a:extLst>
          </p:cNvPr>
          <p:cNvSpPr/>
          <p:nvPr/>
        </p:nvSpPr>
        <p:spPr>
          <a:xfrm>
            <a:off x="0" y="5"/>
            <a:ext cx="11122925" cy="232012"/>
          </a:xfrm>
          <a:prstGeom prst="rect">
            <a:avLst/>
          </a:prstGeom>
          <a:solidFill>
            <a:schemeClr val="accent6">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EC929A35-87ED-4657-B8D6-81E67EE539A6}"/>
              </a:ext>
            </a:extLst>
          </p:cNvPr>
          <p:cNvSpPr txBox="1"/>
          <p:nvPr/>
        </p:nvSpPr>
        <p:spPr>
          <a:xfrm>
            <a:off x="0" y="222530"/>
            <a:ext cx="4766210" cy="461665"/>
          </a:xfrm>
          <a:prstGeom prst="rect">
            <a:avLst/>
          </a:prstGeom>
          <a:noFill/>
        </p:spPr>
        <p:txBody>
          <a:bodyPr wrap="square" rtlCol="0">
            <a:spAutoFit/>
          </a:bodyPr>
          <a:lstStyle/>
          <a:p>
            <a:r>
              <a:rPr lang="en-IN" sz="2400" u="sng" dirty="0"/>
              <a:t>Advantages of Using </a:t>
            </a:r>
            <a:r>
              <a:rPr lang="en-IN" sz="2400" u="sng" dirty="0" err="1"/>
              <a:t>SiC</a:t>
            </a:r>
            <a:r>
              <a:rPr lang="en-IN" sz="2400" u="sng" dirty="0"/>
              <a:t> devices</a:t>
            </a:r>
          </a:p>
        </p:txBody>
      </p:sp>
      <p:sp>
        <p:nvSpPr>
          <p:cNvPr id="8" name="Slide Number Placeholder 7">
            <a:extLst>
              <a:ext uri="{FF2B5EF4-FFF2-40B4-BE49-F238E27FC236}">
                <a16:creationId xmlns:a16="http://schemas.microsoft.com/office/drawing/2014/main" id="{49AA2B09-64C7-44AF-87AB-448D463DE50F}"/>
              </a:ext>
            </a:extLst>
          </p:cNvPr>
          <p:cNvSpPr>
            <a:spLocks noGrp="1"/>
          </p:cNvSpPr>
          <p:nvPr>
            <p:ph type="sldNum" sz="quarter" idx="12"/>
          </p:nvPr>
        </p:nvSpPr>
        <p:spPr/>
        <p:txBody>
          <a:bodyPr/>
          <a:lstStyle/>
          <a:p>
            <a:fld id="{22423579-17D4-440F-A89C-94225A91F414}" type="slidenum">
              <a:rPr lang="en-IN" smtClean="0"/>
              <a:t>4</a:t>
            </a:fld>
            <a:endParaRPr lang="en-IN"/>
          </a:p>
        </p:txBody>
      </p:sp>
      <p:pic>
        <p:nvPicPr>
          <p:cNvPr id="10" name="Picture 9">
            <a:extLst>
              <a:ext uri="{FF2B5EF4-FFF2-40B4-BE49-F238E27FC236}">
                <a16:creationId xmlns:a16="http://schemas.microsoft.com/office/drawing/2014/main" id="{92D8632B-DDAF-42F2-B098-28C8FA18F7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8841" y="1392388"/>
            <a:ext cx="7996786" cy="3837323"/>
          </a:xfrm>
          <a:prstGeom prst="rect">
            <a:avLst/>
          </a:prstGeom>
        </p:spPr>
      </p:pic>
      <p:sp>
        <p:nvSpPr>
          <p:cNvPr id="12" name="TextBox 11">
            <a:extLst>
              <a:ext uri="{FF2B5EF4-FFF2-40B4-BE49-F238E27FC236}">
                <a16:creationId xmlns:a16="http://schemas.microsoft.com/office/drawing/2014/main" id="{7B537F83-46E0-4B39-9F95-780DE979F97F}"/>
              </a:ext>
            </a:extLst>
          </p:cNvPr>
          <p:cNvSpPr txBox="1"/>
          <p:nvPr/>
        </p:nvSpPr>
        <p:spPr>
          <a:xfrm>
            <a:off x="300252" y="6168736"/>
            <a:ext cx="11591496" cy="415498"/>
          </a:xfrm>
          <a:prstGeom prst="rect">
            <a:avLst/>
          </a:prstGeom>
          <a:noFill/>
        </p:spPr>
        <p:txBody>
          <a:bodyPr wrap="square">
            <a:spAutoFit/>
          </a:bodyPr>
          <a:lstStyle/>
          <a:p>
            <a:r>
              <a:rPr lang="en-IN" sz="1050" i="1" dirty="0"/>
              <a:t>https://www.google.com/url?sa=i&amp;url=https%3A%2F%2Fwww.researchgate.net%2Ffigure%2FComparison-between-key-material-properties-SiC-vs-Si-vs-GaN_fig5_331397976&amp;psig=AOvVaw2xBRjL2uOGU0EbV6GOXFvL&amp;ust=1669362061580000&amp;source=images&amp;cd=vfe&amp;ved=2ahUKEwi879y2qMb7AhUPi9gFHSQaCSYQr4kDegUIARDLAQ</a:t>
            </a:r>
          </a:p>
        </p:txBody>
      </p:sp>
    </p:spTree>
    <p:extLst>
      <p:ext uri="{BB962C8B-B14F-4D97-AF65-F5344CB8AC3E}">
        <p14:creationId xmlns:p14="http://schemas.microsoft.com/office/powerpoint/2010/main" val="716681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IT Bombay - Wikipedia">
            <a:extLst>
              <a:ext uri="{FF2B5EF4-FFF2-40B4-BE49-F238E27FC236}">
                <a16:creationId xmlns:a16="http://schemas.microsoft.com/office/drawing/2014/main" id="{F668DDCC-FE9D-4BD5-89F2-447CB41906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59404" y="1"/>
            <a:ext cx="932597" cy="90923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D6DF23C-1A2F-45EA-A6BA-40D989816302}"/>
              </a:ext>
            </a:extLst>
          </p:cNvPr>
          <p:cNvSpPr/>
          <p:nvPr/>
        </p:nvSpPr>
        <p:spPr>
          <a:xfrm>
            <a:off x="0" y="6625991"/>
            <a:ext cx="12192000" cy="23201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26A2C300-BD60-4E6B-8BAF-05649923D756}"/>
              </a:ext>
            </a:extLst>
          </p:cNvPr>
          <p:cNvSpPr/>
          <p:nvPr/>
        </p:nvSpPr>
        <p:spPr>
          <a:xfrm>
            <a:off x="0" y="5"/>
            <a:ext cx="11122925" cy="232012"/>
          </a:xfrm>
          <a:prstGeom prst="rect">
            <a:avLst/>
          </a:prstGeom>
          <a:solidFill>
            <a:schemeClr val="accent6">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graphicFrame>
        <p:nvGraphicFramePr>
          <p:cNvPr id="2" name="Diagram 1">
            <a:extLst>
              <a:ext uri="{FF2B5EF4-FFF2-40B4-BE49-F238E27FC236}">
                <a16:creationId xmlns:a16="http://schemas.microsoft.com/office/drawing/2014/main" id="{2C2E4797-82D6-4390-ACA9-658AF3598AAF}"/>
              </a:ext>
            </a:extLst>
          </p:cNvPr>
          <p:cNvGraphicFramePr/>
          <p:nvPr>
            <p:extLst>
              <p:ext uri="{D42A27DB-BD31-4B8C-83A1-F6EECF244321}">
                <p14:modId xmlns:p14="http://schemas.microsoft.com/office/powerpoint/2010/main" val="4121192874"/>
              </p:ext>
            </p:extLst>
          </p:nvPr>
        </p:nvGraphicFramePr>
        <p:xfrm>
          <a:off x="116115" y="263014"/>
          <a:ext cx="11673114" cy="61619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TextBox 6">
            <a:extLst>
              <a:ext uri="{FF2B5EF4-FFF2-40B4-BE49-F238E27FC236}">
                <a16:creationId xmlns:a16="http://schemas.microsoft.com/office/drawing/2014/main" id="{1BA247DB-729D-41EA-95F2-DBA5FB05A14A}"/>
              </a:ext>
            </a:extLst>
          </p:cNvPr>
          <p:cNvSpPr txBox="1"/>
          <p:nvPr/>
        </p:nvSpPr>
        <p:spPr>
          <a:xfrm>
            <a:off x="116115" y="201293"/>
            <a:ext cx="3358605" cy="461665"/>
          </a:xfrm>
          <a:prstGeom prst="rect">
            <a:avLst/>
          </a:prstGeom>
          <a:noFill/>
        </p:spPr>
        <p:txBody>
          <a:bodyPr wrap="square">
            <a:spAutoFit/>
          </a:bodyPr>
          <a:lstStyle/>
          <a:p>
            <a:r>
              <a:rPr lang="en-IN" u="sng" dirty="0"/>
              <a:t> </a:t>
            </a:r>
            <a:r>
              <a:rPr lang="en-IN" sz="2400" u="sng" dirty="0"/>
              <a:t>Challenges</a:t>
            </a:r>
            <a:endParaRPr lang="en-IN" u="sng" dirty="0"/>
          </a:p>
        </p:txBody>
      </p:sp>
      <p:sp>
        <p:nvSpPr>
          <p:cNvPr id="8" name="Slide Number Placeholder 7">
            <a:extLst>
              <a:ext uri="{FF2B5EF4-FFF2-40B4-BE49-F238E27FC236}">
                <a16:creationId xmlns:a16="http://schemas.microsoft.com/office/drawing/2014/main" id="{245C0493-E942-4229-BEDE-5F400B807C92}"/>
              </a:ext>
            </a:extLst>
          </p:cNvPr>
          <p:cNvSpPr>
            <a:spLocks noGrp="1"/>
          </p:cNvSpPr>
          <p:nvPr>
            <p:ph type="sldNum" sz="quarter" idx="12"/>
          </p:nvPr>
        </p:nvSpPr>
        <p:spPr/>
        <p:txBody>
          <a:bodyPr/>
          <a:lstStyle/>
          <a:p>
            <a:fld id="{22423579-17D4-440F-A89C-94225A91F414}" type="slidenum">
              <a:rPr lang="en-IN" smtClean="0"/>
              <a:t>5</a:t>
            </a:fld>
            <a:endParaRPr lang="en-IN"/>
          </a:p>
        </p:txBody>
      </p:sp>
    </p:spTree>
    <p:extLst>
      <p:ext uri="{BB962C8B-B14F-4D97-AF65-F5344CB8AC3E}">
        <p14:creationId xmlns:p14="http://schemas.microsoft.com/office/powerpoint/2010/main" val="538658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IT Bombay - Wikipedia">
            <a:extLst>
              <a:ext uri="{FF2B5EF4-FFF2-40B4-BE49-F238E27FC236}">
                <a16:creationId xmlns:a16="http://schemas.microsoft.com/office/drawing/2014/main" id="{F668DDCC-FE9D-4BD5-89F2-447CB41906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59404" y="1"/>
            <a:ext cx="932597" cy="90923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D6DF23C-1A2F-45EA-A6BA-40D989816302}"/>
              </a:ext>
            </a:extLst>
          </p:cNvPr>
          <p:cNvSpPr/>
          <p:nvPr/>
        </p:nvSpPr>
        <p:spPr>
          <a:xfrm>
            <a:off x="0" y="6625991"/>
            <a:ext cx="12192000" cy="23201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26A2C300-BD60-4E6B-8BAF-05649923D756}"/>
              </a:ext>
            </a:extLst>
          </p:cNvPr>
          <p:cNvSpPr/>
          <p:nvPr/>
        </p:nvSpPr>
        <p:spPr>
          <a:xfrm>
            <a:off x="0" y="5"/>
            <a:ext cx="11122925" cy="232012"/>
          </a:xfrm>
          <a:prstGeom prst="rect">
            <a:avLst/>
          </a:prstGeom>
          <a:solidFill>
            <a:schemeClr val="accent6">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2726731D-285B-49A4-B2B5-9F9250C63604}"/>
              </a:ext>
            </a:extLst>
          </p:cNvPr>
          <p:cNvSpPr txBox="1"/>
          <p:nvPr/>
        </p:nvSpPr>
        <p:spPr>
          <a:xfrm>
            <a:off x="111718" y="203630"/>
            <a:ext cx="5449745" cy="461665"/>
          </a:xfrm>
          <a:prstGeom prst="rect">
            <a:avLst/>
          </a:prstGeom>
          <a:noFill/>
        </p:spPr>
        <p:txBody>
          <a:bodyPr wrap="square" rtlCol="0">
            <a:spAutoFit/>
          </a:bodyPr>
          <a:lstStyle/>
          <a:p>
            <a:r>
              <a:rPr lang="en-IN" sz="2400" u="sng" dirty="0"/>
              <a:t>Ringing(Oscillations in the gate loop)</a:t>
            </a:r>
          </a:p>
        </p:txBody>
      </p:sp>
      <p:sp>
        <p:nvSpPr>
          <p:cNvPr id="8" name="TextBox 7">
            <a:extLst>
              <a:ext uri="{FF2B5EF4-FFF2-40B4-BE49-F238E27FC236}">
                <a16:creationId xmlns:a16="http://schemas.microsoft.com/office/drawing/2014/main" id="{7FC2C22B-BD00-40B9-8CA9-E7003B4B04F0}"/>
              </a:ext>
            </a:extLst>
          </p:cNvPr>
          <p:cNvSpPr txBox="1"/>
          <p:nvPr/>
        </p:nvSpPr>
        <p:spPr>
          <a:xfrm>
            <a:off x="342026" y="899575"/>
            <a:ext cx="9296737" cy="646331"/>
          </a:xfrm>
          <a:prstGeom prst="rect">
            <a:avLst/>
          </a:prstGeom>
          <a:noFill/>
        </p:spPr>
        <p:txBody>
          <a:bodyPr wrap="square" rtlCol="0">
            <a:spAutoFit/>
          </a:bodyPr>
          <a:lstStyle/>
          <a:p>
            <a:r>
              <a:rPr lang="en-IN" dirty="0"/>
              <a:t>To achieve faster switching </a:t>
            </a:r>
            <a:r>
              <a:rPr lang="en-IN" dirty="0">
                <a:sym typeface="Wingdings" panose="05000000000000000000" pitchFamily="2" charset="2"/>
              </a:rPr>
              <a:t> </a:t>
            </a:r>
            <a:r>
              <a:rPr lang="en-IN" dirty="0"/>
              <a:t>Deliver gate charge quicky </a:t>
            </a:r>
            <a:r>
              <a:rPr lang="en-IN" dirty="0">
                <a:sym typeface="Wingdings" panose="05000000000000000000" pitchFamily="2" charset="2"/>
              </a:rPr>
              <a:t> Keep gate resistance small</a:t>
            </a:r>
            <a:endParaRPr lang="en-IN" dirty="0"/>
          </a:p>
          <a:p>
            <a:r>
              <a:rPr lang="en-IN" dirty="0"/>
              <a:t>		</a:t>
            </a:r>
          </a:p>
        </p:txBody>
      </p:sp>
      <p:sp>
        <p:nvSpPr>
          <p:cNvPr id="16" name="TextBox 15">
            <a:extLst>
              <a:ext uri="{FF2B5EF4-FFF2-40B4-BE49-F238E27FC236}">
                <a16:creationId xmlns:a16="http://schemas.microsoft.com/office/drawing/2014/main" id="{245464F4-3EBC-4D73-A7B8-DCE80F912B62}"/>
              </a:ext>
            </a:extLst>
          </p:cNvPr>
          <p:cNvSpPr txBox="1"/>
          <p:nvPr/>
        </p:nvSpPr>
        <p:spPr>
          <a:xfrm>
            <a:off x="6016393" y="2915026"/>
            <a:ext cx="614151" cy="369332"/>
          </a:xfrm>
          <a:prstGeom prst="rect">
            <a:avLst/>
          </a:prstGeom>
          <a:noFill/>
        </p:spPr>
        <p:txBody>
          <a:bodyPr wrap="square" rtlCol="0">
            <a:spAutoFit/>
          </a:bodyPr>
          <a:lstStyle/>
          <a:p>
            <a:r>
              <a:rPr lang="en-IN" dirty="0"/>
              <a:t>Vg</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5DE1B79-7AEE-4C9C-9793-C406258510C0}"/>
                  </a:ext>
                </a:extLst>
              </p:cNvPr>
              <p:cNvSpPr txBox="1"/>
              <p:nvPr/>
            </p:nvSpPr>
            <p:spPr>
              <a:xfrm>
                <a:off x="597652" y="1532526"/>
                <a:ext cx="4770433" cy="101470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sz="2400" i="1">
                          <a:latin typeface="Cambria Math" panose="02040503050406030204" pitchFamily="18" charset="0"/>
                        </a:rPr>
                        <m:t>𝐼𝑔</m:t>
                      </m:r>
                      <m:d>
                        <m:dPr>
                          <m:ctrlPr>
                            <a:rPr lang="en-IN" sz="2400" i="1">
                              <a:latin typeface="Cambria Math" panose="02040503050406030204" pitchFamily="18" charset="0"/>
                            </a:rPr>
                          </m:ctrlPr>
                        </m:dPr>
                        <m:e>
                          <m:r>
                            <a:rPr lang="en-IN" sz="2400" i="1">
                              <a:latin typeface="Cambria Math" panose="02040503050406030204" pitchFamily="18" charset="0"/>
                            </a:rPr>
                            <m:t>𝑠</m:t>
                          </m:r>
                        </m:e>
                      </m:d>
                      <m:r>
                        <a:rPr lang="en-IN" sz="2400" i="1">
                          <a:latin typeface="Cambria Math" panose="02040503050406030204" pitchFamily="18" charset="0"/>
                        </a:rPr>
                        <m:t>=</m:t>
                      </m:r>
                      <m:f>
                        <m:fPr>
                          <m:ctrlPr>
                            <a:rPr lang="en-IN" sz="2400" i="1">
                              <a:latin typeface="Cambria Math" panose="02040503050406030204" pitchFamily="18" charset="0"/>
                            </a:rPr>
                          </m:ctrlPr>
                        </m:fPr>
                        <m:num>
                          <m:r>
                            <a:rPr lang="en-IN" sz="2400" i="1">
                              <a:latin typeface="Cambria Math" panose="02040503050406030204" pitchFamily="18" charset="0"/>
                            </a:rPr>
                            <m:t>𝑉𝑔</m:t>
                          </m:r>
                          <m:d>
                            <m:dPr>
                              <m:ctrlPr>
                                <a:rPr lang="en-IN" sz="2400" i="1">
                                  <a:latin typeface="Cambria Math" panose="02040503050406030204" pitchFamily="18" charset="0"/>
                                </a:rPr>
                              </m:ctrlPr>
                            </m:dPr>
                            <m:e>
                              <m:r>
                                <a:rPr lang="en-IN" sz="2400" i="1">
                                  <a:latin typeface="Cambria Math" panose="02040503050406030204" pitchFamily="18" charset="0"/>
                                </a:rPr>
                                <m:t>𝑠</m:t>
                              </m:r>
                            </m:e>
                          </m:d>
                        </m:num>
                        <m:den>
                          <m:r>
                            <a:rPr lang="en-IN" sz="2400" i="1">
                              <a:latin typeface="Cambria Math" panose="02040503050406030204" pitchFamily="18" charset="0"/>
                            </a:rPr>
                            <m:t>𝑠𝑅𝑔</m:t>
                          </m:r>
                          <m:r>
                            <a:rPr lang="en-IN" sz="2400" i="1">
                              <a:latin typeface="Cambria Math" panose="02040503050406030204" pitchFamily="18" charset="0"/>
                            </a:rPr>
                            <m:t>+</m:t>
                          </m:r>
                          <m:sSup>
                            <m:sSupPr>
                              <m:ctrlPr>
                                <a:rPr lang="en-IN" sz="2400" i="1">
                                  <a:latin typeface="Cambria Math" panose="02040503050406030204" pitchFamily="18" charset="0"/>
                                </a:rPr>
                              </m:ctrlPr>
                            </m:sSupPr>
                            <m:e>
                              <m:r>
                                <a:rPr lang="en-IN" sz="2400" i="1">
                                  <a:latin typeface="Cambria Math" panose="02040503050406030204" pitchFamily="18" charset="0"/>
                                </a:rPr>
                                <m:t>𝑠</m:t>
                              </m:r>
                            </m:e>
                            <m:sup>
                              <m:r>
                                <a:rPr lang="en-IN" sz="2400" i="1">
                                  <a:latin typeface="Cambria Math" panose="02040503050406030204" pitchFamily="18" charset="0"/>
                                </a:rPr>
                                <m:t>2</m:t>
                              </m:r>
                            </m:sup>
                          </m:sSup>
                          <m:r>
                            <a:rPr lang="en-IN" sz="2400" i="1">
                              <a:latin typeface="Cambria Math" panose="02040503050406030204" pitchFamily="18" charset="0"/>
                            </a:rPr>
                            <m:t>𝐿</m:t>
                          </m:r>
                          <m:r>
                            <a:rPr lang="en-IN" sz="2400" i="1">
                              <a:latin typeface="Cambria Math" panose="02040503050406030204" pitchFamily="18" charset="0"/>
                            </a:rPr>
                            <m:t>+</m:t>
                          </m:r>
                          <m:f>
                            <m:fPr>
                              <m:ctrlPr>
                                <a:rPr lang="en-IN" sz="2400" i="1">
                                  <a:latin typeface="Cambria Math" panose="02040503050406030204" pitchFamily="18" charset="0"/>
                                </a:rPr>
                              </m:ctrlPr>
                            </m:fPr>
                            <m:num>
                              <m:r>
                                <a:rPr lang="en-IN" sz="2400" i="1">
                                  <a:latin typeface="Cambria Math" panose="02040503050406030204" pitchFamily="18" charset="0"/>
                                </a:rPr>
                                <m:t>1</m:t>
                              </m:r>
                            </m:num>
                            <m:den>
                              <m:r>
                                <a:rPr lang="en-IN" sz="2400" i="1">
                                  <a:latin typeface="Cambria Math" panose="02040503050406030204" pitchFamily="18" charset="0"/>
                                </a:rPr>
                                <m:t>𝐶</m:t>
                              </m:r>
                            </m:den>
                          </m:f>
                        </m:den>
                      </m:f>
                    </m:oMath>
                  </m:oMathPara>
                </a14:m>
                <a:endParaRPr lang="en-IN" sz="2400" dirty="0"/>
              </a:p>
            </p:txBody>
          </p:sp>
        </mc:Choice>
        <mc:Fallback xmlns="">
          <p:sp>
            <p:nvSpPr>
              <p:cNvPr id="18" name="TextBox 17">
                <a:extLst>
                  <a:ext uri="{FF2B5EF4-FFF2-40B4-BE49-F238E27FC236}">
                    <a16:creationId xmlns:a16="http://schemas.microsoft.com/office/drawing/2014/main" id="{C5DE1B79-7AEE-4C9C-9793-C406258510C0}"/>
                  </a:ext>
                </a:extLst>
              </p:cNvPr>
              <p:cNvSpPr txBox="1">
                <a:spLocks noRot="1" noChangeAspect="1" noMove="1" noResize="1" noEditPoints="1" noAdjustHandles="1" noChangeArrowheads="1" noChangeShapeType="1" noTextEdit="1"/>
              </p:cNvSpPr>
              <p:nvPr/>
            </p:nvSpPr>
            <p:spPr>
              <a:xfrm>
                <a:off x="597652" y="1532526"/>
                <a:ext cx="4770433" cy="1014701"/>
              </a:xfrm>
              <a:prstGeom prst="rect">
                <a:avLst/>
              </a:prstGeom>
              <a:blipFill>
                <a:blip r:embed="rId4"/>
                <a:stretch>
                  <a:fillRect/>
                </a:stretch>
              </a:blipFill>
            </p:spPr>
            <p:txBody>
              <a:bodyPr/>
              <a:lstStyle/>
              <a:p>
                <a:r>
                  <a:rPr lang="en-IN">
                    <a:noFill/>
                  </a:rPr>
                  <a:t> </a:t>
                </a:r>
              </a:p>
            </p:txBody>
          </p:sp>
        </mc:Fallback>
      </mc:AlternateContent>
      <p:sp>
        <p:nvSpPr>
          <p:cNvPr id="11" name="TextBox 10">
            <a:extLst>
              <a:ext uri="{FF2B5EF4-FFF2-40B4-BE49-F238E27FC236}">
                <a16:creationId xmlns:a16="http://schemas.microsoft.com/office/drawing/2014/main" id="{CE4DF9BF-D81D-4555-BC0A-D895AEFF1BA3}"/>
              </a:ext>
            </a:extLst>
          </p:cNvPr>
          <p:cNvSpPr txBox="1"/>
          <p:nvPr/>
        </p:nvSpPr>
        <p:spPr>
          <a:xfrm>
            <a:off x="276607" y="3610844"/>
            <a:ext cx="4960176" cy="646331"/>
          </a:xfrm>
          <a:prstGeom prst="rect">
            <a:avLst/>
          </a:prstGeom>
          <a:noFill/>
        </p:spPr>
        <p:txBody>
          <a:bodyPr wrap="square" rtlCol="0">
            <a:spAutoFit/>
          </a:bodyPr>
          <a:lstStyle/>
          <a:p>
            <a:pPr marL="285744" indent="-285744">
              <a:buFont typeface="Wingdings" panose="05000000000000000000" pitchFamily="2" charset="2"/>
              <a:buChar char="Ø"/>
            </a:pPr>
            <a:r>
              <a:rPr lang="en-IN" dirty="0"/>
              <a:t>Peak of oscillations can cross the max allowable voltage ranges (+20, - 5)Volts</a:t>
            </a:r>
          </a:p>
        </p:txBody>
      </p:sp>
      <p:sp>
        <p:nvSpPr>
          <p:cNvPr id="12" name="Slide Number Placeholder 11">
            <a:extLst>
              <a:ext uri="{FF2B5EF4-FFF2-40B4-BE49-F238E27FC236}">
                <a16:creationId xmlns:a16="http://schemas.microsoft.com/office/drawing/2014/main" id="{A91DAEFC-87DC-4FF1-8BAF-391A928E096B}"/>
              </a:ext>
            </a:extLst>
          </p:cNvPr>
          <p:cNvSpPr>
            <a:spLocks noGrp="1"/>
          </p:cNvSpPr>
          <p:nvPr>
            <p:ph type="sldNum" sz="quarter" idx="12"/>
          </p:nvPr>
        </p:nvSpPr>
        <p:spPr/>
        <p:txBody>
          <a:bodyPr/>
          <a:lstStyle/>
          <a:p>
            <a:fld id="{22423579-17D4-440F-A89C-94225A91F414}" type="slidenum">
              <a:rPr lang="en-IN" smtClean="0"/>
              <a:t>6</a:t>
            </a:fld>
            <a:endParaRPr lang="en-IN" dirty="0"/>
          </a:p>
        </p:txBody>
      </p:sp>
      <p:sp>
        <p:nvSpPr>
          <p:cNvPr id="13" name="TextBox 12">
            <a:extLst>
              <a:ext uri="{FF2B5EF4-FFF2-40B4-BE49-F238E27FC236}">
                <a16:creationId xmlns:a16="http://schemas.microsoft.com/office/drawing/2014/main" id="{1FFB4008-7643-4C42-927A-F20022E146F8}"/>
              </a:ext>
            </a:extLst>
          </p:cNvPr>
          <p:cNvSpPr txBox="1"/>
          <p:nvPr/>
        </p:nvSpPr>
        <p:spPr>
          <a:xfrm>
            <a:off x="276607" y="2749695"/>
            <a:ext cx="4621657" cy="646331"/>
          </a:xfrm>
          <a:prstGeom prst="rect">
            <a:avLst/>
          </a:prstGeom>
          <a:noFill/>
        </p:spPr>
        <p:txBody>
          <a:bodyPr wrap="square" rtlCol="0">
            <a:spAutoFit/>
          </a:bodyPr>
          <a:lstStyle/>
          <a:p>
            <a:r>
              <a:rPr lang="en-IN" dirty="0"/>
              <a:t>Why these oscillations are problematic from gate loop point of View?</a:t>
            </a:r>
          </a:p>
        </p:txBody>
      </p:sp>
      <p:sp>
        <p:nvSpPr>
          <p:cNvPr id="19" name="TextBox 18">
            <a:extLst>
              <a:ext uri="{FF2B5EF4-FFF2-40B4-BE49-F238E27FC236}">
                <a16:creationId xmlns:a16="http://schemas.microsoft.com/office/drawing/2014/main" id="{B46B7ED7-58D1-4369-8F66-81EB783B5C40}"/>
              </a:ext>
            </a:extLst>
          </p:cNvPr>
          <p:cNvSpPr txBox="1"/>
          <p:nvPr/>
        </p:nvSpPr>
        <p:spPr>
          <a:xfrm>
            <a:off x="342026" y="4132757"/>
            <a:ext cx="5281684" cy="1287597"/>
          </a:xfrm>
          <a:prstGeom prst="rect">
            <a:avLst/>
          </a:prstGeom>
          <a:noFill/>
        </p:spPr>
        <p:txBody>
          <a:bodyPr wrap="square" rtlCol="0">
            <a:spAutoFit/>
          </a:bodyPr>
          <a:lstStyle/>
          <a:p>
            <a:pPr marL="285744" indent="-285744">
              <a:lnSpc>
                <a:spcPct val="150000"/>
              </a:lnSpc>
              <a:buFont typeface="Wingdings" panose="05000000000000000000" pitchFamily="2" charset="2"/>
              <a:buChar char="Ø"/>
            </a:pPr>
            <a:r>
              <a:rPr lang="en-IN" dirty="0"/>
              <a:t>Gives rise to EMI</a:t>
            </a:r>
          </a:p>
          <a:p>
            <a:pPr marL="285744" indent="-285744">
              <a:lnSpc>
                <a:spcPct val="150000"/>
              </a:lnSpc>
              <a:buFont typeface="Wingdings" panose="05000000000000000000" pitchFamily="2" charset="2"/>
              <a:buChar char="Ø"/>
            </a:pPr>
            <a:r>
              <a:rPr lang="en-IN" dirty="0"/>
              <a:t>Interferes with the control and protection circuits </a:t>
            </a:r>
            <a:r>
              <a:rPr lang="en-IN" dirty="0">
                <a:sym typeface="Wingdings" panose="05000000000000000000" pitchFamily="2" charset="2"/>
              </a:rPr>
              <a:t> Unreliable operation</a:t>
            </a:r>
            <a:endParaRPr lang="en-IN" dirty="0"/>
          </a:p>
        </p:txBody>
      </p:sp>
      <p:pic>
        <p:nvPicPr>
          <p:cNvPr id="3" name="Picture 2">
            <a:extLst>
              <a:ext uri="{FF2B5EF4-FFF2-40B4-BE49-F238E27FC236}">
                <a16:creationId xmlns:a16="http://schemas.microsoft.com/office/drawing/2014/main" id="{4845A2CE-D5C8-4421-9B76-43FDD6DB52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9289" y="1253203"/>
            <a:ext cx="5296415" cy="2531944"/>
          </a:xfrm>
          <a:prstGeom prst="rect">
            <a:avLst/>
          </a:prstGeom>
        </p:spPr>
      </p:pic>
      <p:pic>
        <p:nvPicPr>
          <p:cNvPr id="10" name="Picture 9">
            <a:extLst>
              <a:ext uri="{FF2B5EF4-FFF2-40B4-BE49-F238E27FC236}">
                <a16:creationId xmlns:a16="http://schemas.microsoft.com/office/drawing/2014/main" id="{7DDCF924-F802-47C8-9787-07A6CCB9E30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30544" y="4021119"/>
            <a:ext cx="5095161" cy="2417095"/>
          </a:xfrm>
          <a:prstGeom prst="rect">
            <a:avLst/>
          </a:prstGeom>
        </p:spPr>
      </p:pic>
      <p:sp>
        <p:nvSpPr>
          <p:cNvPr id="14" name="TextBox 13">
            <a:extLst>
              <a:ext uri="{FF2B5EF4-FFF2-40B4-BE49-F238E27FC236}">
                <a16:creationId xmlns:a16="http://schemas.microsoft.com/office/drawing/2014/main" id="{8D655FAB-8A1C-44C5-8A44-640BEEA0BC42}"/>
              </a:ext>
            </a:extLst>
          </p:cNvPr>
          <p:cNvSpPr txBox="1"/>
          <p:nvPr/>
        </p:nvSpPr>
        <p:spPr>
          <a:xfrm>
            <a:off x="7787640" y="2667000"/>
            <a:ext cx="822960" cy="369332"/>
          </a:xfrm>
          <a:prstGeom prst="rect">
            <a:avLst/>
          </a:prstGeom>
          <a:noFill/>
        </p:spPr>
        <p:txBody>
          <a:bodyPr wrap="square" rtlCol="0">
            <a:spAutoFit/>
          </a:bodyPr>
          <a:lstStyle/>
          <a:p>
            <a:r>
              <a:rPr lang="en-IN" dirty="0"/>
              <a:t>Ig</a:t>
            </a:r>
            <a:r>
              <a:rPr lang="en-IN" dirty="0">
                <a:sym typeface="Wingdings" panose="05000000000000000000" pitchFamily="2" charset="2"/>
              </a:rPr>
              <a:t></a:t>
            </a:r>
            <a:endParaRPr lang="en-IN" dirty="0"/>
          </a:p>
        </p:txBody>
      </p:sp>
      <p:sp>
        <p:nvSpPr>
          <p:cNvPr id="17" name="TextBox 16">
            <a:extLst>
              <a:ext uri="{FF2B5EF4-FFF2-40B4-BE49-F238E27FC236}">
                <a16:creationId xmlns:a16="http://schemas.microsoft.com/office/drawing/2014/main" id="{04D2CCBB-840D-4D83-97CA-2D58B785B93F}"/>
              </a:ext>
            </a:extLst>
          </p:cNvPr>
          <p:cNvSpPr txBox="1"/>
          <p:nvPr/>
        </p:nvSpPr>
        <p:spPr>
          <a:xfrm>
            <a:off x="111718" y="5946247"/>
            <a:ext cx="6317571" cy="577081"/>
          </a:xfrm>
          <a:prstGeom prst="rect">
            <a:avLst/>
          </a:prstGeom>
          <a:noFill/>
        </p:spPr>
        <p:txBody>
          <a:bodyPr wrap="square">
            <a:spAutoFit/>
          </a:bodyPr>
          <a:lstStyle/>
          <a:p>
            <a:r>
              <a:rPr lang="en-IN" sz="1050" i="1" dirty="0"/>
              <a:t>X. Yuan, I. Laird and S. </a:t>
            </a:r>
            <a:r>
              <a:rPr lang="en-IN" sz="1050" i="1" dirty="0" err="1"/>
              <a:t>Walder</a:t>
            </a:r>
            <a:r>
              <a:rPr lang="en-IN" sz="1050" i="1" dirty="0"/>
              <a:t>, "Opportunities, Challenges, and Potential Solutions in the Application of Fast-Switching </a:t>
            </a:r>
            <a:r>
              <a:rPr lang="en-IN" sz="1050" i="1" dirty="0" err="1"/>
              <a:t>SiC</a:t>
            </a:r>
            <a:r>
              <a:rPr lang="en-IN" sz="1050" i="1" dirty="0"/>
              <a:t> Power Devices and Converters," in IEEE Transactions on Power Electronics, vol. 36, no. 4, pp. 3925-3945, April 2021, </a:t>
            </a:r>
            <a:r>
              <a:rPr lang="en-IN" sz="1050" i="1" dirty="0" err="1"/>
              <a:t>doi</a:t>
            </a:r>
            <a:r>
              <a:rPr lang="en-IN" sz="1050" i="1" dirty="0"/>
              <a:t>: 10.1109/TPEL.2020.3024862.</a:t>
            </a:r>
          </a:p>
        </p:txBody>
      </p:sp>
    </p:spTree>
    <p:extLst>
      <p:ext uri="{BB962C8B-B14F-4D97-AF65-F5344CB8AC3E}">
        <p14:creationId xmlns:p14="http://schemas.microsoft.com/office/powerpoint/2010/main" val="2302889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IT Bombay - Wikipedia">
            <a:extLst>
              <a:ext uri="{FF2B5EF4-FFF2-40B4-BE49-F238E27FC236}">
                <a16:creationId xmlns:a16="http://schemas.microsoft.com/office/drawing/2014/main" id="{F668DDCC-FE9D-4BD5-89F2-447CB41906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59404" y="1"/>
            <a:ext cx="932597" cy="90923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D6DF23C-1A2F-45EA-A6BA-40D989816302}"/>
              </a:ext>
            </a:extLst>
          </p:cNvPr>
          <p:cNvSpPr/>
          <p:nvPr/>
        </p:nvSpPr>
        <p:spPr>
          <a:xfrm>
            <a:off x="0" y="6625991"/>
            <a:ext cx="12192000" cy="23201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26A2C300-BD60-4E6B-8BAF-05649923D756}"/>
              </a:ext>
            </a:extLst>
          </p:cNvPr>
          <p:cNvSpPr/>
          <p:nvPr/>
        </p:nvSpPr>
        <p:spPr>
          <a:xfrm>
            <a:off x="0" y="5"/>
            <a:ext cx="11122925" cy="232012"/>
          </a:xfrm>
          <a:prstGeom prst="rect">
            <a:avLst/>
          </a:prstGeom>
          <a:solidFill>
            <a:schemeClr val="accent6">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DB6137A0-4E7D-4AA6-B7E8-4C72F16A823B}"/>
              </a:ext>
            </a:extLst>
          </p:cNvPr>
          <p:cNvSpPr txBox="1"/>
          <p:nvPr/>
        </p:nvSpPr>
        <p:spPr>
          <a:xfrm>
            <a:off x="3" y="209129"/>
            <a:ext cx="4784268" cy="461665"/>
          </a:xfrm>
          <a:prstGeom prst="rect">
            <a:avLst/>
          </a:prstGeom>
          <a:noFill/>
        </p:spPr>
        <p:txBody>
          <a:bodyPr wrap="square" rtlCol="0">
            <a:spAutoFit/>
          </a:bodyPr>
          <a:lstStyle/>
          <a:p>
            <a:r>
              <a:rPr lang="en-IN" sz="2400" u="sng" dirty="0"/>
              <a:t>Oscillations in drain current</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E74F52A-6571-4A89-AD71-CBF6D9AED0E8}"/>
                  </a:ext>
                </a:extLst>
              </p:cNvPr>
              <p:cNvSpPr txBox="1"/>
              <p:nvPr/>
            </p:nvSpPr>
            <p:spPr>
              <a:xfrm>
                <a:off x="731924" y="2655636"/>
                <a:ext cx="213968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000" i="1">
                          <a:latin typeface="Cambria Math" panose="02040503050406030204" pitchFamily="18" charset="0"/>
                        </a:rPr>
                        <m:t>𝐼</m:t>
                      </m:r>
                      <m:r>
                        <a:rPr lang="en-IN" sz="2000" i="1" baseline="-25000">
                          <a:latin typeface="Cambria Math" panose="02040503050406030204" pitchFamily="18" charset="0"/>
                        </a:rPr>
                        <m:t>𝑑</m:t>
                      </m:r>
                      <m:r>
                        <a:rPr lang="en-IN" sz="2000" i="1">
                          <a:latin typeface="Cambria Math" panose="02040503050406030204" pitchFamily="18" charset="0"/>
                        </a:rPr>
                        <m:t>=</m:t>
                      </m:r>
                      <m:r>
                        <a:rPr lang="en-IN" sz="2000" i="1">
                          <a:latin typeface="Cambria Math" panose="02040503050406030204" pitchFamily="18" charset="0"/>
                        </a:rPr>
                        <m:t>𝑔𝑚</m:t>
                      </m:r>
                      <m:r>
                        <a:rPr lang="en-IN" sz="2000" i="1">
                          <a:latin typeface="Cambria Math" panose="02040503050406030204" pitchFamily="18" charset="0"/>
                        </a:rPr>
                        <m:t>(</m:t>
                      </m:r>
                      <m:r>
                        <a:rPr lang="en-IN" sz="2000" i="1">
                          <a:latin typeface="Cambria Math" panose="02040503050406030204" pitchFamily="18" charset="0"/>
                        </a:rPr>
                        <m:t>𝑈𝑔𝑠</m:t>
                      </m:r>
                      <m:r>
                        <a:rPr lang="en-IN" sz="2000" i="1">
                          <a:latin typeface="Cambria Math" panose="02040503050406030204" pitchFamily="18" charset="0"/>
                        </a:rPr>
                        <m:t>−</m:t>
                      </m:r>
                      <m:r>
                        <a:rPr lang="en-IN" sz="2000" i="1">
                          <a:latin typeface="Cambria Math" panose="02040503050406030204" pitchFamily="18" charset="0"/>
                        </a:rPr>
                        <m:t>𝑈𝑡h</m:t>
                      </m:r>
                      <m:r>
                        <a:rPr lang="en-IN" sz="2000" i="1">
                          <a:latin typeface="Cambria Math" panose="02040503050406030204" pitchFamily="18" charset="0"/>
                        </a:rPr>
                        <m:t>)</m:t>
                      </m:r>
                    </m:oMath>
                  </m:oMathPara>
                </a14:m>
                <a:endParaRPr lang="en-IN" sz="2000" dirty="0"/>
              </a:p>
            </p:txBody>
          </p:sp>
        </mc:Choice>
        <mc:Fallback xmlns="">
          <p:sp>
            <p:nvSpPr>
              <p:cNvPr id="10" name="TextBox 9">
                <a:extLst>
                  <a:ext uri="{FF2B5EF4-FFF2-40B4-BE49-F238E27FC236}">
                    <a16:creationId xmlns:a16="http://schemas.microsoft.com/office/drawing/2014/main" id="{3E74F52A-6571-4A89-AD71-CBF6D9AED0E8}"/>
                  </a:ext>
                </a:extLst>
              </p:cNvPr>
              <p:cNvSpPr txBox="1">
                <a:spLocks noRot="1" noChangeAspect="1" noMove="1" noResize="1" noEditPoints="1" noAdjustHandles="1" noChangeArrowheads="1" noChangeShapeType="1" noTextEdit="1"/>
              </p:cNvSpPr>
              <p:nvPr/>
            </p:nvSpPr>
            <p:spPr>
              <a:xfrm>
                <a:off x="731924" y="2655636"/>
                <a:ext cx="2139688" cy="307777"/>
              </a:xfrm>
              <a:prstGeom prst="rect">
                <a:avLst/>
              </a:prstGeom>
              <a:blipFill>
                <a:blip r:embed="rId4"/>
                <a:stretch>
                  <a:fillRect l="-1994" r="-3704" b="-40000"/>
                </a:stretch>
              </a:blipFill>
            </p:spPr>
            <p:txBody>
              <a:bodyPr/>
              <a:lstStyle/>
              <a:p>
                <a:r>
                  <a:rPr lang="en-IN">
                    <a:noFill/>
                  </a:rPr>
                  <a:t> </a:t>
                </a:r>
              </a:p>
            </p:txBody>
          </p:sp>
        </mc:Fallback>
      </mc:AlternateContent>
      <p:sp>
        <p:nvSpPr>
          <p:cNvPr id="3" name="Slide Number Placeholder 2">
            <a:extLst>
              <a:ext uri="{FF2B5EF4-FFF2-40B4-BE49-F238E27FC236}">
                <a16:creationId xmlns:a16="http://schemas.microsoft.com/office/drawing/2014/main" id="{00AF2110-D509-41AC-B47A-0F0F6F398F58}"/>
              </a:ext>
            </a:extLst>
          </p:cNvPr>
          <p:cNvSpPr>
            <a:spLocks noGrp="1"/>
          </p:cNvSpPr>
          <p:nvPr>
            <p:ph type="sldNum" sz="quarter" idx="12"/>
          </p:nvPr>
        </p:nvSpPr>
        <p:spPr/>
        <p:txBody>
          <a:bodyPr/>
          <a:lstStyle/>
          <a:p>
            <a:fld id="{22423579-17D4-440F-A89C-94225A91F414}" type="slidenum">
              <a:rPr lang="en-IN" smtClean="0"/>
              <a:t>7</a:t>
            </a:fld>
            <a:endParaRPr lang="en-IN" dirty="0"/>
          </a:p>
        </p:txBody>
      </p:sp>
      <p:pic>
        <p:nvPicPr>
          <p:cNvPr id="8" name="Picture 7">
            <a:extLst>
              <a:ext uri="{FF2B5EF4-FFF2-40B4-BE49-F238E27FC236}">
                <a16:creationId xmlns:a16="http://schemas.microsoft.com/office/drawing/2014/main" id="{2FE36B7E-13C0-487C-BA02-4FC8316C0D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06466" y="1175924"/>
            <a:ext cx="4408276" cy="4503205"/>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64029BA-9F08-401B-B5B4-3D6899571F4E}"/>
                  </a:ext>
                </a:extLst>
              </p:cNvPr>
              <p:cNvSpPr txBox="1"/>
              <p:nvPr/>
            </p:nvSpPr>
            <p:spPr>
              <a:xfrm>
                <a:off x="731924" y="1010620"/>
                <a:ext cx="2990990" cy="5843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000" i="1" smtClean="0">
                              <a:latin typeface="Cambria Math" panose="02040503050406030204" pitchFamily="18" charset="0"/>
                            </a:rPr>
                          </m:ctrlPr>
                        </m:sSubPr>
                        <m:e>
                          <m:r>
                            <a:rPr lang="en-IN" sz="2000" b="0" i="1" smtClean="0">
                              <a:latin typeface="Cambria Math" panose="02040503050406030204" pitchFamily="18" charset="0"/>
                            </a:rPr>
                            <m:t>𝑈</m:t>
                          </m:r>
                        </m:e>
                        <m:sub>
                          <m:r>
                            <a:rPr lang="en-IN" sz="2000" b="0" i="1" smtClean="0">
                              <a:latin typeface="Cambria Math" panose="02040503050406030204" pitchFamily="18" charset="0"/>
                            </a:rPr>
                            <m:t>𝑔h</m:t>
                          </m:r>
                        </m:sub>
                      </m:sSub>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𝑅</m:t>
                          </m:r>
                        </m:e>
                        <m:sub>
                          <m:r>
                            <a:rPr lang="en-IN" sz="2000" b="0" i="1" smtClean="0">
                              <a:latin typeface="Cambria Math" panose="02040503050406030204" pitchFamily="18" charset="0"/>
                            </a:rPr>
                            <m:t>𝑔</m:t>
                          </m:r>
                        </m:sub>
                      </m:sSub>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𝐼</m:t>
                          </m:r>
                        </m:e>
                        <m:sub>
                          <m:r>
                            <a:rPr lang="en-IN" sz="2000" b="0" i="1" smtClean="0">
                              <a:latin typeface="Cambria Math" panose="02040503050406030204" pitchFamily="18" charset="0"/>
                            </a:rPr>
                            <m:t>𝑔</m:t>
                          </m:r>
                        </m:sub>
                      </m:sSub>
                      <m:r>
                        <a:rPr lang="en-IN" sz="2000" b="0" i="1" smtClean="0">
                          <a:latin typeface="Cambria Math" panose="02040503050406030204" pitchFamily="18" charset="0"/>
                        </a:rPr>
                        <m:t>+ </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𝑈</m:t>
                          </m:r>
                        </m:e>
                        <m:sub>
                          <m:r>
                            <a:rPr lang="en-IN" sz="2000" b="0" i="1" smtClean="0">
                              <a:latin typeface="Cambria Math" panose="02040503050406030204" pitchFamily="18" charset="0"/>
                            </a:rPr>
                            <m:t>𝑔𝑠</m:t>
                          </m:r>
                        </m:sub>
                      </m:sSub>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𝐿</m:t>
                          </m:r>
                        </m:e>
                        <m:sub>
                          <m:r>
                            <a:rPr lang="en-IN" sz="2000" b="0" i="1" smtClean="0">
                              <a:latin typeface="Cambria Math" panose="02040503050406030204" pitchFamily="18" charset="0"/>
                            </a:rPr>
                            <m:t>𝑠</m:t>
                          </m:r>
                        </m:sub>
                      </m:sSub>
                      <m:f>
                        <m:fPr>
                          <m:ctrlPr>
                            <a:rPr lang="en-IN" sz="2000" b="0" i="1" smtClean="0">
                              <a:latin typeface="Cambria Math" panose="02040503050406030204" pitchFamily="18" charset="0"/>
                            </a:rPr>
                          </m:ctrlPr>
                        </m:fPr>
                        <m:num>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𝑑𝐼</m:t>
                              </m:r>
                            </m:e>
                            <m:sub>
                              <m:r>
                                <a:rPr lang="en-IN" sz="2000" b="0" i="1" smtClean="0">
                                  <a:latin typeface="Cambria Math" panose="02040503050406030204" pitchFamily="18" charset="0"/>
                                </a:rPr>
                                <m:t>𝑑</m:t>
                              </m:r>
                            </m:sub>
                          </m:sSub>
                        </m:num>
                        <m:den>
                          <m:r>
                            <a:rPr lang="en-IN" sz="2000" b="0" i="1" smtClean="0">
                              <a:latin typeface="Cambria Math" panose="02040503050406030204" pitchFamily="18" charset="0"/>
                            </a:rPr>
                            <m:t>𝑑𝑡</m:t>
                          </m:r>
                        </m:den>
                      </m:f>
                    </m:oMath>
                  </m:oMathPara>
                </a14:m>
                <a:endParaRPr lang="en-IN" sz="2000" dirty="0"/>
              </a:p>
            </p:txBody>
          </p:sp>
        </mc:Choice>
        <mc:Fallback xmlns="">
          <p:sp>
            <p:nvSpPr>
              <p:cNvPr id="5" name="TextBox 4">
                <a:extLst>
                  <a:ext uri="{FF2B5EF4-FFF2-40B4-BE49-F238E27FC236}">
                    <a16:creationId xmlns:a16="http://schemas.microsoft.com/office/drawing/2014/main" id="{764029BA-9F08-401B-B5B4-3D6899571F4E}"/>
                  </a:ext>
                </a:extLst>
              </p:cNvPr>
              <p:cNvSpPr txBox="1">
                <a:spLocks noRot="1" noChangeAspect="1" noMove="1" noResize="1" noEditPoints="1" noAdjustHandles="1" noChangeArrowheads="1" noChangeShapeType="1" noTextEdit="1"/>
              </p:cNvSpPr>
              <p:nvPr/>
            </p:nvSpPr>
            <p:spPr>
              <a:xfrm>
                <a:off x="731924" y="1010620"/>
                <a:ext cx="2990990" cy="584327"/>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A40BE04-E9E5-4F92-A046-2EF02AE9ED64}"/>
                  </a:ext>
                </a:extLst>
              </p:cNvPr>
              <p:cNvSpPr txBox="1"/>
              <p:nvPr/>
            </p:nvSpPr>
            <p:spPr>
              <a:xfrm>
                <a:off x="679987" y="1841373"/>
                <a:ext cx="3677545" cy="5843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000" b="0" i="1" smtClean="0">
                          <a:latin typeface="Cambria Math" panose="02040503050406030204" pitchFamily="18" charset="0"/>
                        </a:rPr>
                        <m:t>𝐼</m:t>
                      </m:r>
                      <m:r>
                        <a:rPr lang="en-IN" sz="2000" b="0" i="1" baseline="-25000" smtClean="0">
                          <a:latin typeface="Cambria Math" panose="02040503050406030204" pitchFamily="18" charset="0"/>
                        </a:rPr>
                        <m:t>𝑔</m:t>
                      </m:r>
                      <m:r>
                        <a:rPr lang="en-IN" sz="2000" b="0" i="1" smtClean="0">
                          <a:latin typeface="Cambria Math" panose="02040503050406030204" pitchFamily="18" charset="0"/>
                        </a:rPr>
                        <m:t>=</m:t>
                      </m:r>
                      <m:r>
                        <a:rPr lang="en-IN" sz="2000" b="0" i="1" smtClean="0">
                          <a:latin typeface="Cambria Math" panose="02040503050406030204" pitchFamily="18" charset="0"/>
                        </a:rPr>
                        <m:t>𝐶𝑖𝑠𝑠</m:t>
                      </m:r>
                      <m:f>
                        <m:fPr>
                          <m:ctrlPr>
                            <a:rPr lang="en-IN" sz="2000" b="0" i="1" smtClean="0">
                              <a:latin typeface="Cambria Math" panose="02040503050406030204" pitchFamily="18" charset="0"/>
                            </a:rPr>
                          </m:ctrlPr>
                        </m:fPr>
                        <m:num>
                          <m:r>
                            <a:rPr lang="en-IN" sz="2000" b="0" i="1" smtClean="0">
                              <a:latin typeface="Cambria Math" panose="02040503050406030204" pitchFamily="18" charset="0"/>
                            </a:rPr>
                            <m:t>𝑑𝑈</m:t>
                          </m:r>
                          <m:r>
                            <a:rPr lang="en-IN" sz="2000" b="0" i="1" baseline="-25000" smtClean="0">
                              <a:latin typeface="Cambria Math" panose="02040503050406030204" pitchFamily="18" charset="0"/>
                            </a:rPr>
                            <m:t>𝑔𝑠</m:t>
                          </m:r>
                        </m:num>
                        <m:den>
                          <m:r>
                            <a:rPr lang="en-IN" sz="2000" b="0" i="1" smtClean="0">
                              <a:latin typeface="Cambria Math" panose="02040503050406030204" pitchFamily="18" charset="0"/>
                            </a:rPr>
                            <m:t>𝑑𝑡</m:t>
                          </m:r>
                        </m:den>
                      </m:f>
                      <m:r>
                        <a:rPr lang="en-IN" sz="2000" b="0" i="1" smtClean="0">
                          <a:latin typeface="Cambria Math" panose="02040503050406030204" pitchFamily="18" charset="0"/>
                        </a:rPr>
                        <m:t>=(</m:t>
                      </m:r>
                      <m:r>
                        <a:rPr lang="en-IN" sz="2000" b="0" i="1" smtClean="0">
                          <a:latin typeface="Cambria Math" panose="02040503050406030204" pitchFamily="18" charset="0"/>
                        </a:rPr>
                        <m:t>𝐶𝑔𝑠</m:t>
                      </m:r>
                      <m:r>
                        <a:rPr lang="en-IN" sz="2000" b="0" i="1" smtClean="0">
                          <a:latin typeface="Cambria Math" panose="02040503050406030204" pitchFamily="18" charset="0"/>
                        </a:rPr>
                        <m:t>+</m:t>
                      </m:r>
                      <m:r>
                        <a:rPr lang="en-IN" sz="2000" b="0" i="1" smtClean="0">
                          <a:latin typeface="Cambria Math" panose="02040503050406030204" pitchFamily="18" charset="0"/>
                        </a:rPr>
                        <m:t>𝐶𝑔𝑑</m:t>
                      </m:r>
                      <m:r>
                        <a:rPr lang="en-IN" sz="2000" b="0" i="1" smtClean="0">
                          <a:latin typeface="Cambria Math" panose="02040503050406030204" pitchFamily="18" charset="0"/>
                        </a:rPr>
                        <m:t>)</m:t>
                      </m:r>
                      <m:f>
                        <m:fPr>
                          <m:ctrlPr>
                            <a:rPr lang="en-IN" sz="2000" b="0" i="1" smtClean="0">
                              <a:latin typeface="Cambria Math" panose="02040503050406030204" pitchFamily="18" charset="0"/>
                            </a:rPr>
                          </m:ctrlPr>
                        </m:fPr>
                        <m:num>
                          <m:r>
                            <a:rPr lang="en-IN" sz="2000" b="0" i="1" smtClean="0">
                              <a:latin typeface="Cambria Math" panose="02040503050406030204" pitchFamily="18" charset="0"/>
                            </a:rPr>
                            <m:t>𝑑𝑈</m:t>
                          </m:r>
                          <m:r>
                            <a:rPr lang="en-IN" sz="2000" b="0" i="1" baseline="-25000" smtClean="0">
                              <a:latin typeface="Cambria Math" panose="02040503050406030204" pitchFamily="18" charset="0"/>
                            </a:rPr>
                            <m:t>𝑔𝑠</m:t>
                          </m:r>
                        </m:num>
                        <m:den>
                          <m:r>
                            <a:rPr lang="en-IN" sz="2000" b="0" i="1" smtClean="0">
                              <a:latin typeface="Cambria Math" panose="02040503050406030204" pitchFamily="18" charset="0"/>
                            </a:rPr>
                            <m:t>𝑑𝑡</m:t>
                          </m:r>
                        </m:den>
                      </m:f>
                    </m:oMath>
                  </m:oMathPara>
                </a14:m>
                <a:endParaRPr lang="en-IN" sz="2000" dirty="0"/>
              </a:p>
            </p:txBody>
          </p:sp>
        </mc:Choice>
        <mc:Fallback xmlns="">
          <p:sp>
            <p:nvSpPr>
              <p:cNvPr id="11" name="TextBox 10">
                <a:extLst>
                  <a:ext uri="{FF2B5EF4-FFF2-40B4-BE49-F238E27FC236}">
                    <a16:creationId xmlns:a16="http://schemas.microsoft.com/office/drawing/2014/main" id="{6A40BE04-E9E5-4F92-A046-2EF02AE9ED64}"/>
                  </a:ext>
                </a:extLst>
              </p:cNvPr>
              <p:cNvSpPr txBox="1">
                <a:spLocks noRot="1" noChangeAspect="1" noMove="1" noResize="1" noEditPoints="1" noAdjustHandles="1" noChangeArrowheads="1" noChangeShapeType="1" noTextEdit="1"/>
              </p:cNvSpPr>
              <p:nvPr/>
            </p:nvSpPr>
            <p:spPr>
              <a:xfrm>
                <a:off x="679987" y="1841373"/>
                <a:ext cx="3677545" cy="584327"/>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A25A315-BFF8-4EAA-8B27-2DB800FC6766}"/>
                  </a:ext>
                </a:extLst>
              </p:cNvPr>
              <p:cNvSpPr txBox="1"/>
              <p:nvPr/>
            </p:nvSpPr>
            <p:spPr>
              <a:xfrm>
                <a:off x="663921" y="3320386"/>
                <a:ext cx="1586396" cy="5843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IN" sz="2000" i="1" smtClean="0">
                              <a:latin typeface="Cambria Math" panose="02040503050406030204" pitchFamily="18" charset="0"/>
                            </a:rPr>
                          </m:ctrlPr>
                        </m:fPr>
                        <m:num>
                          <m:r>
                            <a:rPr lang="en-IN" sz="2000" b="0" i="1" smtClean="0">
                              <a:latin typeface="Cambria Math" panose="02040503050406030204" pitchFamily="18" charset="0"/>
                            </a:rPr>
                            <m:t>𝑑</m:t>
                          </m:r>
                          <m:r>
                            <a:rPr lang="en-IN" sz="2000" b="0" i="1" baseline="-25000" smtClean="0">
                              <a:latin typeface="Cambria Math" panose="02040503050406030204" pitchFamily="18" charset="0"/>
                            </a:rPr>
                            <m:t>𝐼𝑑</m:t>
                          </m:r>
                        </m:num>
                        <m:den>
                          <m:r>
                            <a:rPr lang="en-IN" sz="2000" b="0" i="1" smtClean="0">
                              <a:latin typeface="Cambria Math" panose="02040503050406030204" pitchFamily="18" charset="0"/>
                            </a:rPr>
                            <m:t>𝑑𝑡</m:t>
                          </m:r>
                        </m:den>
                      </m:f>
                      <m:r>
                        <a:rPr lang="en-IN" sz="2000" b="0" i="1" smtClean="0">
                          <a:latin typeface="Cambria Math" panose="02040503050406030204" pitchFamily="18" charset="0"/>
                        </a:rPr>
                        <m:t>=</m:t>
                      </m:r>
                      <m:r>
                        <a:rPr lang="en-IN" sz="2000" b="0" i="1" smtClean="0">
                          <a:latin typeface="Cambria Math" panose="02040503050406030204" pitchFamily="18" charset="0"/>
                        </a:rPr>
                        <m:t>𝑔𝑚</m:t>
                      </m:r>
                      <m:f>
                        <m:fPr>
                          <m:ctrlPr>
                            <a:rPr lang="en-IN" sz="2000" b="0" i="1" smtClean="0">
                              <a:latin typeface="Cambria Math" panose="02040503050406030204" pitchFamily="18" charset="0"/>
                            </a:rPr>
                          </m:ctrlPr>
                        </m:fPr>
                        <m:num>
                          <m:r>
                            <a:rPr lang="en-IN" sz="2000" b="0" i="1" smtClean="0">
                              <a:latin typeface="Cambria Math" panose="02040503050406030204" pitchFamily="18" charset="0"/>
                            </a:rPr>
                            <m:t>𝑑𝑈</m:t>
                          </m:r>
                          <m:r>
                            <a:rPr lang="en-IN" sz="2000" b="0" i="1" baseline="-25000" smtClean="0">
                              <a:latin typeface="Cambria Math" panose="02040503050406030204" pitchFamily="18" charset="0"/>
                            </a:rPr>
                            <m:t>𝑔𝑠</m:t>
                          </m:r>
                        </m:num>
                        <m:den>
                          <m:r>
                            <a:rPr lang="en-IN" sz="2000" b="0" i="1" smtClean="0">
                              <a:latin typeface="Cambria Math" panose="02040503050406030204" pitchFamily="18" charset="0"/>
                            </a:rPr>
                            <m:t>𝑑𝑡</m:t>
                          </m:r>
                        </m:den>
                      </m:f>
                    </m:oMath>
                  </m:oMathPara>
                </a14:m>
                <a:endParaRPr lang="en-IN" sz="2000" dirty="0"/>
              </a:p>
            </p:txBody>
          </p:sp>
        </mc:Choice>
        <mc:Fallback xmlns="">
          <p:sp>
            <p:nvSpPr>
              <p:cNvPr id="13" name="TextBox 12">
                <a:extLst>
                  <a:ext uri="{FF2B5EF4-FFF2-40B4-BE49-F238E27FC236}">
                    <a16:creationId xmlns:a16="http://schemas.microsoft.com/office/drawing/2014/main" id="{9A25A315-BFF8-4EAA-8B27-2DB800FC6766}"/>
                  </a:ext>
                </a:extLst>
              </p:cNvPr>
              <p:cNvSpPr txBox="1">
                <a:spLocks noRot="1" noChangeAspect="1" noMove="1" noResize="1" noEditPoints="1" noAdjustHandles="1" noChangeArrowheads="1" noChangeShapeType="1" noTextEdit="1"/>
              </p:cNvSpPr>
              <p:nvPr/>
            </p:nvSpPr>
            <p:spPr>
              <a:xfrm>
                <a:off x="663921" y="3320386"/>
                <a:ext cx="1586396" cy="584327"/>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7B43398-7463-499F-A3C0-0733892406A1}"/>
                  </a:ext>
                </a:extLst>
              </p:cNvPr>
              <p:cNvSpPr txBox="1"/>
              <p:nvPr/>
            </p:nvSpPr>
            <p:spPr>
              <a:xfrm>
                <a:off x="679987" y="4377548"/>
                <a:ext cx="2748125" cy="11338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IN" sz="2000" i="1" smtClean="0">
                              <a:latin typeface="Cambria Math" panose="02040503050406030204" pitchFamily="18" charset="0"/>
                            </a:rPr>
                          </m:ctrlPr>
                        </m:fPr>
                        <m:num>
                          <m:r>
                            <a:rPr lang="en-IN" sz="2000" b="0" i="1" smtClean="0">
                              <a:latin typeface="Cambria Math" panose="02040503050406030204" pitchFamily="18" charset="0"/>
                            </a:rPr>
                            <m:t>𝑑𝐼</m:t>
                          </m:r>
                          <m:r>
                            <a:rPr lang="en-IN" sz="2000" b="0" i="1" baseline="-25000" smtClean="0">
                              <a:latin typeface="Cambria Math" panose="02040503050406030204" pitchFamily="18" charset="0"/>
                            </a:rPr>
                            <m:t>𝑑</m:t>
                          </m:r>
                        </m:num>
                        <m:den>
                          <m:r>
                            <a:rPr lang="en-IN" sz="2000" b="0" i="1" smtClean="0">
                              <a:latin typeface="Cambria Math" panose="02040503050406030204" pitchFamily="18" charset="0"/>
                            </a:rPr>
                            <m:t>𝑑𝑡</m:t>
                          </m:r>
                        </m:den>
                      </m:f>
                      <m:r>
                        <a:rPr lang="en-IN" sz="2000" b="0" i="1" smtClean="0">
                          <a:latin typeface="Cambria Math" panose="02040503050406030204" pitchFamily="18" charset="0"/>
                        </a:rPr>
                        <m:t>=</m:t>
                      </m:r>
                      <m:f>
                        <m:fPr>
                          <m:ctrlPr>
                            <a:rPr lang="en-IN" sz="2000" b="0" i="1" smtClean="0">
                              <a:latin typeface="Cambria Math" panose="02040503050406030204" pitchFamily="18" charset="0"/>
                            </a:rPr>
                          </m:ctrlPr>
                        </m:fPr>
                        <m:num>
                          <m:r>
                            <a:rPr lang="en-IN" sz="2000" b="0" i="1" smtClean="0">
                              <a:latin typeface="Cambria Math" panose="02040503050406030204" pitchFamily="18" charset="0"/>
                            </a:rPr>
                            <m:t>𝑈</m:t>
                          </m:r>
                          <m:r>
                            <a:rPr lang="en-IN" sz="2000" b="0" i="1" baseline="-25000" smtClean="0">
                              <a:latin typeface="Cambria Math" panose="02040503050406030204" pitchFamily="18" charset="0"/>
                            </a:rPr>
                            <m:t>𝑔h</m:t>
                          </m:r>
                          <m:r>
                            <a:rPr lang="en-IN" sz="2000" b="0" i="1" smtClean="0">
                              <a:latin typeface="Cambria Math" panose="02040503050406030204" pitchFamily="18" charset="0"/>
                            </a:rPr>
                            <m:t> −(</m:t>
                          </m:r>
                          <m:f>
                            <m:fPr>
                              <m:ctrlPr>
                                <a:rPr lang="en-IN" sz="2000" b="0" i="1" smtClean="0">
                                  <a:latin typeface="Cambria Math" panose="02040503050406030204" pitchFamily="18" charset="0"/>
                                </a:rPr>
                              </m:ctrlPr>
                            </m:fPr>
                            <m:num>
                              <m:r>
                                <a:rPr lang="en-IN" sz="2000" b="0" i="1" smtClean="0">
                                  <a:latin typeface="Cambria Math" panose="02040503050406030204" pitchFamily="18" charset="0"/>
                                </a:rPr>
                                <m:t>𝐼</m:t>
                              </m:r>
                              <m:r>
                                <a:rPr lang="en-IN" sz="2000" b="0" i="1" baseline="-25000" smtClean="0">
                                  <a:latin typeface="Cambria Math" panose="02040503050406030204" pitchFamily="18" charset="0"/>
                                </a:rPr>
                                <m:t>𝑑</m:t>
                              </m:r>
                            </m:num>
                            <m:den>
                              <m:r>
                                <a:rPr lang="en-IN" sz="2000" b="0" i="1" smtClean="0">
                                  <a:latin typeface="Cambria Math" panose="02040503050406030204" pitchFamily="18" charset="0"/>
                                </a:rPr>
                                <m:t>𝑔</m:t>
                              </m:r>
                              <m:r>
                                <a:rPr lang="en-IN" sz="2000" b="0" i="1" baseline="-25000" smtClean="0">
                                  <a:latin typeface="Cambria Math" panose="02040503050406030204" pitchFamily="18" charset="0"/>
                                </a:rPr>
                                <m:t>𝑚</m:t>
                              </m:r>
                            </m:den>
                          </m:f>
                          <m:r>
                            <a:rPr lang="en-IN" sz="2000" b="0" i="1" smtClean="0">
                              <a:latin typeface="Cambria Math" panose="02040503050406030204" pitchFamily="18" charset="0"/>
                            </a:rPr>
                            <m:t>+</m:t>
                          </m:r>
                          <m:r>
                            <a:rPr lang="en-IN" sz="2000" b="0" i="1" smtClean="0">
                              <a:latin typeface="Cambria Math" panose="02040503050406030204" pitchFamily="18" charset="0"/>
                            </a:rPr>
                            <m:t>𝑈𝑡h</m:t>
                          </m:r>
                          <m:r>
                            <a:rPr lang="en-IN" sz="2000" b="0" i="1" smtClean="0">
                              <a:latin typeface="Cambria Math" panose="02040503050406030204" pitchFamily="18" charset="0"/>
                            </a:rPr>
                            <m:t>)</m:t>
                          </m:r>
                        </m:num>
                        <m:den>
                          <m:r>
                            <a:rPr lang="en-IN" sz="2000" b="0" i="1" smtClean="0">
                              <a:latin typeface="Cambria Math" panose="02040503050406030204" pitchFamily="18" charset="0"/>
                            </a:rPr>
                            <m:t>𝑅</m:t>
                          </m:r>
                          <m:r>
                            <a:rPr lang="en-IN" sz="2000" b="0" i="1" baseline="-25000" smtClean="0">
                              <a:latin typeface="Cambria Math" panose="02040503050406030204" pitchFamily="18" charset="0"/>
                            </a:rPr>
                            <m:t>𝑔</m:t>
                          </m:r>
                          <m:f>
                            <m:fPr>
                              <m:ctrlPr>
                                <a:rPr lang="en-IN" sz="2000" b="0" i="1" smtClean="0">
                                  <a:latin typeface="Cambria Math" panose="02040503050406030204" pitchFamily="18" charset="0"/>
                                </a:rPr>
                              </m:ctrlPr>
                            </m:fPr>
                            <m:num>
                              <m:r>
                                <a:rPr lang="en-IN" sz="2000" b="0" i="1" smtClean="0">
                                  <a:latin typeface="Cambria Math" panose="02040503050406030204" pitchFamily="18" charset="0"/>
                                </a:rPr>
                                <m:t>𝐶</m:t>
                              </m:r>
                              <m:r>
                                <a:rPr lang="en-IN" sz="2000" b="0" i="1" baseline="-25000" smtClean="0">
                                  <a:latin typeface="Cambria Math" panose="02040503050406030204" pitchFamily="18" charset="0"/>
                                </a:rPr>
                                <m:t>𝑖𝑠𝑠</m:t>
                              </m:r>
                            </m:num>
                            <m:den>
                              <m:r>
                                <a:rPr lang="en-IN" sz="2000" b="0" i="1" smtClean="0">
                                  <a:latin typeface="Cambria Math" panose="02040503050406030204" pitchFamily="18" charset="0"/>
                                </a:rPr>
                                <m:t>𝑔</m:t>
                              </m:r>
                              <m:r>
                                <a:rPr lang="en-IN" sz="2000" b="0" i="1" baseline="-25000" smtClean="0">
                                  <a:latin typeface="Cambria Math" panose="02040503050406030204" pitchFamily="18" charset="0"/>
                                </a:rPr>
                                <m:t>𝑚</m:t>
                              </m:r>
                            </m:den>
                          </m:f>
                          <m:r>
                            <a:rPr lang="en-IN" sz="2000" b="0" i="1" smtClean="0">
                              <a:latin typeface="Cambria Math" panose="02040503050406030204" pitchFamily="18" charset="0"/>
                            </a:rPr>
                            <m:t>+</m:t>
                          </m:r>
                          <m:r>
                            <a:rPr lang="en-IN" sz="2000" b="0" i="1" smtClean="0">
                              <a:latin typeface="Cambria Math" panose="02040503050406030204" pitchFamily="18" charset="0"/>
                            </a:rPr>
                            <m:t>𝐿𝑠</m:t>
                          </m:r>
                        </m:den>
                      </m:f>
                    </m:oMath>
                  </m:oMathPara>
                </a14:m>
                <a:endParaRPr lang="en-IN" sz="2000" dirty="0"/>
              </a:p>
            </p:txBody>
          </p:sp>
        </mc:Choice>
        <mc:Fallback xmlns="">
          <p:sp>
            <p:nvSpPr>
              <p:cNvPr id="15" name="TextBox 14">
                <a:extLst>
                  <a:ext uri="{FF2B5EF4-FFF2-40B4-BE49-F238E27FC236}">
                    <a16:creationId xmlns:a16="http://schemas.microsoft.com/office/drawing/2014/main" id="{27B43398-7463-499F-A3C0-0733892406A1}"/>
                  </a:ext>
                </a:extLst>
              </p:cNvPr>
              <p:cNvSpPr txBox="1">
                <a:spLocks noRot="1" noChangeAspect="1" noMove="1" noResize="1" noEditPoints="1" noAdjustHandles="1" noChangeArrowheads="1" noChangeShapeType="1" noTextEdit="1"/>
              </p:cNvSpPr>
              <p:nvPr/>
            </p:nvSpPr>
            <p:spPr>
              <a:xfrm>
                <a:off x="679987" y="4377548"/>
                <a:ext cx="2748125" cy="1133837"/>
              </a:xfrm>
              <a:prstGeom prst="rect">
                <a:avLst/>
              </a:prstGeom>
              <a:blipFill>
                <a:blip r:embed="rId9"/>
                <a:stretch>
                  <a:fillRect/>
                </a:stretch>
              </a:blipFill>
            </p:spPr>
            <p:txBody>
              <a:bodyPr/>
              <a:lstStyle/>
              <a:p>
                <a:r>
                  <a:rPr lang="en-IN">
                    <a:noFill/>
                  </a:rPr>
                  <a:t> </a:t>
                </a:r>
              </a:p>
            </p:txBody>
          </p:sp>
        </mc:Fallback>
      </mc:AlternateContent>
      <p:sp>
        <p:nvSpPr>
          <p:cNvPr id="18" name="TextBox 17">
            <a:extLst>
              <a:ext uri="{FF2B5EF4-FFF2-40B4-BE49-F238E27FC236}">
                <a16:creationId xmlns:a16="http://schemas.microsoft.com/office/drawing/2014/main" id="{494F771C-EFE6-403D-9549-D2B31F99414E}"/>
              </a:ext>
            </a:extLst>
          </p:cNvPr>
          <p:cNvSpPr txBox="1"/>
          <p:nvPr/>
        </p:nvSpPr>
        <p:spPr>
          <a:xfrm>
            <a:off x="263244" y="5981568"/>
            <a:ext cx="11830018" cy="415498"/>
          </a:xfrm>
          <a:prstGeom prst="rect">
            <a:avLst/>
          </a:prstGeom>
          <a:noFill/>
        </p:spPr>
        <p:txBody>
          <a:bodyPr wrap="square">
            <a:spAutoFit/>
          </a:bodyPr>
          <a:lstStyle/>
          <a:p>
            <a:r>
              <a:rPr lang="en-IN" sz="1050" dirty="0" err="1"/>
              <a:t>Haokai</a:t>
            </a:r>
            <a:r>
              <a:rPr lang="en-IN" sz="1050" dirty="0"/>
              <a:t> Huang, X. Yang, </a:t>
            </a:r>
            <a:r>
              <a:rPr lang="en-IN" sz="1050" dirty="0" err="1"/>
              <a:t>Yanhui</a:t>
            </a:r>
            <a:r>
              <a:rPr lang="en-IN" sz="1050" dirty="0"/>
              <a:t> Wen and Z. Long, "A switching ringing suppression scheme of </a:t>
            </a:r>
            <a:r>
              <a:rPr lang="en-IN" sz="1050" dirty="0" err="1"/>
              <a:t>SiC</a:t>
            </a:r>
            <a:r>
              <a:rPr lang="en-IN" sz="1050" dirty="0"/>
              <a:t> MOSFET by Active Gate Drive," 2016 IEEE 8th International Power Electronics and Motion Control Conference (IPEMC-ECCE Asia), 2016, pp. 285-291, </a:t>
            </a:r>
            <a:r>
              <a:rPr lang="en-IN" sz="1050" dirty="0" err="1"/>
              <a:t>doi</a:t>
            </a:r>
            <a:r>
              <a:rPr lang="en-IN" sz="1050" dirty="0"/>
              <a:t>: 10.1109/IPEMC.2016.7512300.</a:t>
            </a:r>
          </a:p>
        </p:txBody>
      </p:sp>
      <p:cxnSp>
        <p:nvCxnSpPr>
          <p:cNvPr id="16" name="Straight Connector 15">
            <a:extLst>
              <a:ext uri="{FF2B5EF4-FFF2-40B4-BE49-F238E27FC236}">
                <a16:creationId xmlns:a16="http://schemas.microsoft.com/office/drawing/2014/main" id="{2211BFFA-4A91-421D-9B49-957D957D9F83}"/>
              </a:ext>
            </a:extLst>
          </p:cNvPr>
          <p:cNvCxnSpPr/>
          <p:nvPr/>
        </p:nvCxnSpPr>
        <p:spPr>
          <a:xfrm>
            <a:off x="391886" y="4264993"/>
            <a:ext cx="3331028" cy="0"/>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32318ECE-377B-4143-A552-7E2194FDC22A}"/>
              </a:ext>
            </a:extLst>
          </p:cNvPr>
          <p:cNvCxnSpPr/>
          <p:nvPr/>
        </p:nvCxnSpPr>
        <p:spPr>
          <a:xfrm>
            <a:off x="3722914" y="4264993"/>
            <a:ext cx="0" cy="1414136"/>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E1F0277A-1285-4C99-B902-7AADE013E428}"/>
              </a:ext>
            </a:extLst>
          </p:cNvPr>
          <p:cNvCxnSpPr/>
          <p:nvPr/>
        </p:nvCxnSpPr>
        <p:spPr>
          <a:xfrm>
            <a:off x="391886" y="4264993"/>
            <a:ext cx="0" cy="1414136"/>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D6871013-23D3-42D7-8DE9-CCBA73D33BBD}"/>
              </a:ext>
            </a:extLst>
          </p:cNvPr>
          <p:cNvCxnSpPr/>
          <p:nvPr/>
        </p:nvCxnSpPr>
        <p:spPr>
          <a:xfrm>
            <a:off x="391886" y="5679129"/>
            <a:ext cx="3331028"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575710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IT Bombay - Wikipedia">
            <a:extLst>
              <a:ext uri="{FF2B5EF4-FFF2-40B4-BE49-F238E27FC236}">
                <a16:creationId xmlns:a16="http://schemas.microsoft.com/office/drawing/2014/main" id="{F668DDCC-FE9D-4BD5-89F2-447CB41906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59404" y="1"/>
            <a:ext cx="932597" cy="90923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D6DF23C-1A2F-45EA-A6BA-40D989816302}"/>
              </a:ext>
            </a:extLst>
          </p:cNvPr>
          <p:cNvSpPr/>
          <p:nvPr/>
        </p:nvSpPr>
        <p:spPr>
          <a:xfrm>
            <a:off x="0" y="6625991"/>
            <a:ext cx="12192000" cy="23201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26A2C300-BD60-4E6B-8BAF-05649923D756}"/>
              </a:ext>
            </a:extLst>
          </p:cNvPr>
          <p:cNvSpPr/>
          <p:nvPr/>
        </p:nvSpPr>
        <p:spPr>
          <a:xfrm>
            <a:off x="0" y="5"/>
            <a:ext cx="11122925" cy="232012"/>
          </a:xfrm>
          <a:prstGeom prst="rect">
            <a:avLst/>
          </a:prstGeom>
          <a:solidFill>
            <a:schemeClr val="accent6">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A5927932-037C-4F9A-A61A-C29BD482ACD0}"/>
              </a:ext>
            </a:extLst>
          </p:cNvPr>
          <p:cNvSpPr txBox="1"/>
          <p:nvPr/>
        </p:nvSpPr>
        <p:spPr>
          <a:xfrm>
            <a:off x="425680" y="3490343"/>
            <a:ext cx="5473888" cy="2118529"/>
          </a:xfrm>
          <a:prstGeom prst="rect">
            <a:avLst/>
          </a:prstGeom>
          <a:noFill/>
        </p:spPr>
        <p:txBody>
          <a:bodyPr wrap="square" rtlCol="0">
            <a:spAutoFit/>
          </a:bodyPr>
          <a:lstStyle/>
          <a:p>
            <a:pPr marL="285744" indent="-285744">
              <a:lnSpc>
                <a:spcPct val="150000"/>
              </a:lnSpc>
              <a:buFont typeface="Wingdings" panose="05000000000000000000" pitchFamily="2" charset="2"/>
              <a:buChar char="Ø"/>
            </a:pPr>
            <a:r>
              <a:rPr lang="en-IN" dirty="0"/>
              <a:t>Ringing can be reduced by</a:t>
            </a:r>
          </a:p>
          <a:p>
            <a:pPr marL="742932" lvl="1" indent="-285744">
              <a:lnSpc>
                <a:spcPct val="150000"/>
              </a:lnSpc>
              <a:buFont typeface="Wingdings" panose="05000000000000000000" pitchFamily="2" charset="2"/>
              <a:buChar char="Ø"/>
            </a:pPr>
            <a:r>
              <a:rPr lang="en-IN" dirty="0"/>
              <a:t>Increasing </a:t>
            </a:r>
            <a:r>
              <a:rPr lang="en-IN" dirty="0" err="1"/>
              <a:t>R</a:t>
            </a:r>
            <a:r>
              <a:rPr lang="en-IN" baseline="-25000" dirty="0" err="1"/>
              <a:t>g</a:t>
            </a:r>
            <a:r>
              <a:rPr lang="en-IN" dirty="0">
                <a:sym typeface="Wingdings" panose="05000000000000000000" pitchFamily="2" charset="2"/>
              </a:rPr>
              <a:t> Slows down the turn on process.</a:t>
            </a:r>
          </a:p>
          <a:p>
            <a:pPr marL="742932" lvl="1" indent="-285744">
              <a:lnSpc>
                <a:spcPct val="150000"/>
              </a:lnSpc>
              <a:buFont typeface="Wingdings" panose="05000000000000000000" pitchFamily="2" charset="2"/>
              <a:buChar char="Ø"/>
            </a:pPr>
            <a:r>
              <a:rPr lang="en-IN" dirty="0">
                <a:sym typeface="Wingdings" panose="05000000000000000000" pitchFamily="2" charset="2"/>
              </a:rPr>
              <a:t>Reducing U</a:t>
            </a:r>
            <a:r>
              <a:rPr lang="en-IN" baseline="-25000" dirty="0">
                <a:sym typeface="Wingdings" panose="05000000000000000000" pitchFamily="2" charset="2"/>
              </a:rPr>
              <a:t>gh</a:t>
            </a:r>
            <a:r>
              <a:rPr lang="en-IN" dirty="0">
                <a:sym typeface="Wingdings" panose="05000000000000000000" pitchFamily="2" charset="2"/>
              </a:rPr>
              <a:t> during turn on phase.</a:t>
            </a:r>
          </a:p>
          <a:p>
            <a:pPr marL="742932" lvl="1" indent="-285744">
              <a:lnSpc>
                <a:spcPct val="150000"/>
              </a:lnSpc>
              <a:buFont typeface="Wingdings" panose="05000000000000000000" pitchFamily="2" charset="2"/>
              <a:buChar char="Ø"/>
            </a:pPr>
            <a:r>
              <a:rPr lang="en-IN" dirty="0">
                <a:sym typeface="Wingdings" panose="05000000000000000000" pitchFamily="2" charset="2"/>
              </a:rPr>
              <a:t>Minimising Common inductance L</a:t>
            </a:r>
            <a:r>
              <a:rPr lang="en-IN" baseline="-25000" dirty="0">
                <a:sym typeface="Wingdings" panose="05000000000000000000" pitchFamily="2" charset="2"/>
              </a:rPr>
              <a:t>s</a:t>
            </a:r>
            <a:r>
              <a:rPr lang="en-IN" dirty="0">
                <a:sym typeface="Wingdings" panose="05000000000000000000" pitchFamily="2" charset="2"/>
              </a:rPr>
              <a:t>.</a:t>
            </a:r>
            <a:endParaRPr lang="en-IN" dirty="0"/>
          </a:p>
        </p:txBody>
      </p:sp>
      <p:sp>
        <p:nvSpPr>
          <p:cNvPr id="5" name="Slide Number Placeholder 4">
            <a:extLst>
              <a:ext uri="{FF2B5EF4-FFF2-40B4-BE49-F238E27FC236}">
                <a16:creationId xmlns:a16="http://schemas.microsoft.com/office/drawing/2014/main" id="{BCD14DBF-B099-4FF9-9B3A-11E43C4158B6}"/>
              </a:ext>
            </a:extLst>
          </p:cNvPr>
          <p:cNvSpPr>
            <a:spLocks noGrp="1"/>
          </p:cNvSpPr>
          <p:nvPr>
            <p:ph type="sldNum" sz="quarter" idx="12"/>
          </p:nvPr>
        </p:nvSpPr>
        <p:spPr/>
        <p:txBody>
          <a:bodyPr/>
          <a:lstStyle/>
          <a:p>
            <a:fld id="{22423579-17D4-440F-A89C-94225A91F414}" type="slidenum">
              <a:rPr lang="en-IN" smtClean="0"/>
              <a:t>8</a:t>
            </a:fld>
            <a:endParaRPr lang="en-IN"/>
          </a:p>
        </p:txBody>
      </p:sp>
      <p:pic>
        <p:nvPicPr>
          <p:cNvPr id="8" name="Picture 7">
            <a:extLst>
              <a:ext uri="{FF2B5EF4-FFF2-40B4-BE49-F238E27FC236}">
                <a16:creationId xmlns:a16="http://schemas.microsoft.com/office/drawing/2014/main" id="{42B6A8EA-3950-4A6B-AE4F-9A37D1045E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9569" y="603857"/>
            <a:ext cx="5448787" cy="2815999"/>
          </a:xfrm>
          <a:prstGeom prst="rect">
            <a:avLst/>
          </a:prstGeom>
        </p:spPr>
      </p:pic>
      <p:pic>
        <p:nvPicPr>
          <p:cNvPr id="10" name="Picture 9">
            <a:extLst>
              <a:ext uri="{FF2B5EF4-FFF2-40B4-BE49-F238E27FC236}">
                <a16:creationId xmlns:a16="http://schemas.microsoft.com/office/drawing/2014/main" id="{E1860456-7FCE-45E3-B3FA-569311CD46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99569" y="3503795"/>
            <a:ext cx="5582595" cy="2750348"/>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7BFB371-6281-4EFA-B5CA-55F7C3335C83}"/>
                  </a:ext>
                </a:extLst>
              </p:cNvPr>
              <p:cNvSpPr txBox="1"/>
              <p:nvPr/>
            </p:nvSpPr>
            <p:spPr>
              <a:xfrm>
                <a:off x="425680" y="2579325"/>
                <a:ext cx="2392258" cy="6367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𝑤</m:t>
                      </m:r>
                      <m:r>
                        <a:rPr lang="en-IN" b="0" i="1" baseline="-25000" smtClean="0">
                          <a:latin typeface="Cambria Math" panose="02040503050406030204" pitchFamily="18" charset="0"/>
                        </a:rPr>
                        <m:t>𝑛</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ad>
                            <m:radPr>
                              <m:degHide m:val="on"/>
                              <m:ctrlPr>
                                <a:rPr lang="en-IN" b="0" i="1" smtClean="0">
                                  <a:latin typeface="Cambria Math" panose="02040503050406030204" pitchFamily="18" charset="0"/>
                                </a:rPr>
                              </m:ctrlPr>
                            </m:radPr>
                            <m:deg/>
                            <m:e>
                              <m:r>
                                <a:rPr lang="en-IN" b="0" i="1" smtClean="0">
                                  <a:latin typeface="Cambria Math" panose="02040503050406030204" pitchFamily="18" charset="0"/>
                                </a:rPr>
                                <m:t>𝐿</m:t>
                              </m:r>
                              <m:r>
                                <a:rPr lang="en-IN" b="0" i="1" baseline="-25000" smtClean="0">
                                  <a:latin typeface="Cambria Math" panose="02040503050406030204" pitchFamily="18" charset="0"/>
                                </a:rPr>
                                <m:t>𝑠</m:t>
                              </m:r>
                              <m:r>
                                <a:rPr lang="en-IN" b="0" i="1" smtClean="0">
                                  <a:latin typeface="Cambria Math" panose="02040503050406030204" pitchFamily="18" charset="0"/>
                                </a:rPr>
                                <m:t>+</m:t>
                              </m:r>
                              <m:r>
                                <a:rPr lang="en-IN" b="0" i="1" smtClean="0">
                                  <a:latin typeface="Cambria Math" panose="02040503050406030204" pitchFamily="18" charset="0"/>
                                </a:rPr>
                                <m:t>𝐿𝑑</m:t>
                              </m:r>
                              <m:r>
                                <a:rPr lang="en-IN" b="0" i="1" smtClean="0">
                                  <a:latin typeface="Cambria Math" panose="02040503050406030204" pitchFamily="18" charset="0"/>
                                </a:rPr>
                                <m:t>+</m:t>
                              </m:r>
                              <m:r>
                                <a:rPr lang="en-IN" b="0" i="1" smtClean="0">
                                  <a:latin typeface="Cambria Math" panose="02040503050406030204" pitchFamily="18" charset="0"/>
                                </a:rPr>
                                <m:t>𝐿𝑓</m:t>
                              </m:r>
                              <m:r>
                                <a:rPr lang="en-IN" b="0" i="1" smtClean="0">
                                  <a:latin typeface="Cambria Math" panose="02040503050406030204" pitchFamily="18" charset="0"/>
                                </a:rPr>
                                <m:t>)</m:t>
                              </m:r>
                              <m:r>
                                <a:rPr lang="en-IN" b="0" i="1" smtClean="0">
                                  <a:latin typeface="Cambria Math" panose="02040503050406030204" pitchFamily="18" charset="0"/>
                                </a:rPr>
                                <m:t>𝐶𝑓</m:t>
                              </m:r>
                            </m:e>
                          </m:rad>
                        </m:den>
                      </m:f>
                    </m:oMath>
                  </m:oMathPara>
                </a14:m>
                <a:endParaRPr lang="en-IN" dirty="0"/>
              </a:p>
            </p:txBody>
          </p:sp>
        </mc:Choice>
        <mc:Fallback xmlns="">
          <p:sp>
            <p:nvSpPr>
              <p:cNvPr id="7" name="TextBox 6">
                <a:extLst>
                  <a:ext uri="{FF2B5EF4-FFF2-40B4-BE49-F238E27FC236}">
                    <a16:creationId xmlns:a16="http://schemas.microsoft.com/office/drawing/2014/main" id="{A7BFB371-6281-4EFA-B5CA-55F7C3335C83}"/>
                  </a:ext>
                </a:extLst>
              </p:cNvPr>
              <p:cNvSpPr txBox="1">
                <a:spLocks noRot="1" noChangeAspect="1" noMove="1" noResize="1" noEditPoints="1" noAdjustHandles="1" noChangeArrowheads="1" noChangeShapeType="1" noTextEdit="1"/>
              </p:cNvSpPr>
              <p:nvPr/>
            </p:nvSpPr>
            <p:spPr>
              <a:xfrm>
                <a:off x="425680" y="2579325"/>
                <a:ext cx="2392258" cy="636713"/>
              </a:xfrm>
              <a:prstGeom prst="rect">
                <a:avLst/>
              </a:prstGeom>
              <a:blipFill>
                <a:blip r:embed="rId6"/>
                <a:stretch>
                  <a:fillRect/>
                </a:stretch>
              </a:blipFill>
            </p:spPr>
            <p:txBody>
              <a:bodyPr/>
              <a:lstStyle/>
              <a:p>
                <a:r>
                  <a:rPr lang="en-IN">
                    <a:noFill/>
                  </a:rPr>
                  <a:t> </a:t>
                </a:r>
              </a:p>
            </p:txBody>
          </p:sp>
        </mc:Fallback>
      </mc:AlternateContent>
      <p:sp>
        <p:nvSpPr>
          <p:cNvPr id="16" name="TextBox 15">
            <a:extLst>
              <a:ext uri="{FF2B5EF4-FFF2-40B4-BE49-F238E27FC236}">
                <a16:creationId xmlns:a16="http://schemas.microsoft.com/office/drawing/2014/main" id="{FF33401D-CEFB-4B11-9AE9-B02DAB8F9EEC}"/>
              </a:ext>
            </a:extLst>
          </p:cNvPr>
          <p:cNvSpPr txBox="1"/>
          <p:nvPr/>
        </p:nvSpPr>
        <p:spPr>
          <a:xfrm>
            <a:off x="180991" y="6201533"/>
            <a:ext cx="11830018" cy="415498"/>
          </a:xfrm>
          <a:prstGeom prst="rect">
            <a:avLst/>
          </a:prstGeom>
          <a:noFill/>
        </p:spPr>
        <p:txBody>
          <a:bodyPr wrap="square">
            <a:spAutoFit/>
          </a:bodyPr>
          <a:lstStyle/>
          <a:p>
            <a:r>
              <a:rPr lang="en-IN" sz="1050" dirty="0" err="1"/>
              <a:t>Haokai</a:t>
            </a:r>
            <a:r>
              <a:rPr lang="en-IN" sz="1050" dirty="0"/>
              <a:t> Huang, X. Yang, </a:t>
            </a:r>
            <a:r>
              <a:rPr lang="en-IN" sz="1050" dirty="0" err="1"/>
              <a:t>Yanhui</a:t>
            </a:r>
            <a:r>
              <a:rPr lang="en-IN" sz="1050" dirty="0"/>
              <a:t> Wen and Z. Long, "A switching ringing suppression scheme of </a:t>
            </a:r>
            <a:r>
              <a:rPr lang="en-IN" sz="1050" dirty="0" err="1"/>
              <a:t>SiC</a:t>
            </a:r>
            <a:r>
              <a:rPr lang="en-IN" sz="1050" dirty="0"/>
              <a:t> MOSFET by Active Gate Drive," 2016 IEEE 8th International Power Electronics and Motion Control Conference (IPEMC-ECCE Asia), 2016, pp. 285-291, </a:t>
            </a:r>
            <a:r>
              <a:rPr lang="en-IN" sz="1050" dirty="0" err="1"/>
              <a:t>doi</a:t>
            </a:r>
            <a:r>
              <a:rPr lang="en-IN" sz="1050" dirty="0"/>
              <a:t>: 10.1109/IPEMC.2016.7512300.</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82AF7EF-DA40-406B-A369-BC3F74292FC9}"/>
                  </a:ext>
                </a:extLst>
              </p:cNvPr>
              <p:cNvSpPr txBox="1"/>
              <p:nvPr/>
            </p:nvSpPr>
            <p:spPr>
              <a:xfrm>
                <a:off x="713781" y="895050"/>
                <a:ext cx="2748125" cy="11338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IN" sz="2000" i="1" smtClean="0">
                              <a:latin typeface="Cambria Math" panose="02040503050406030204" pitchFamily="18" charset="0"/>
                            </a:rPr>
                          </m:ctrlPr>
                        </m:fPr>
                        <m:num>
                          <m:r>
                            <a:rPr lang="en-IN" sz="2000" b="0" i="1" smtClean="0">
                              <a:latin typeface="Cambria Math" panose="02040503050406030204" pitchFamily="18" charset="0"/>
                            </a:rPr>
                            <m:t>𝑑𝐼</m:t>
                          </m:r>
                          <m:r>
                            <a:rPr lang="en-IN" sz="2000" b="0" i="1" baseline="-25000" smtClean="0">
                              <a:latin typeface="Cambria Math" panose="02040503050406030204" pitchFamily="18" charset="0"/>
                            </a:rPr>
                            <m:t>𝑑</m:t>
                          </m:r>
                        </m:num>
                        <m:den>
                          <m:r>
                            <a:rPr lang="en-IN" sz="2000" b="0" i="1" smtClean="0">
                              <a:latin typeface="Cambria Math" panose="02040503050406030204" pitchFamily="18" charset="0"/>
                            </a:rPr>
                            <m:t>𝑑𝑡</m:t>
                          </m:r>
                        </m:den>
                      </m:f>
                      <m:r>
                        <a:rPr lang="en-IN" sz="2000" b="0" i="1" smtClean="0">
                          <a:latin typeface="Cambria Math" panose="02040503050406030204" pitchFamily="18" charset="0"/>
                        </a:rPr>
                        <m:t>=</m:t>
                      </m:r>
                      <m:f>
                        <m:fPr>
                          <m:ctrlPr>
                            <a:rPr lang="en-IN" sz="2000" b="0" i="1" smtClean="0">
                              <a:latin typeface="Cambria Math" panose="02040503050406030204" pitchFamily="18" charset="0"/>
                            </a:rPr>
                          </m:ctrlPr>
                        </m:fPr>
                        <m:num>
                          <m:r>
                            <a:rPr lang="en-IN" sz="2000" b="0" i="1" smtClean="0">
                              <a:latin typeface="Cambria Math" panose="02040503050406030204" pitchFamily="18" charset="0"/>
                            </a:rPr>
                            <m:t>𝑈</m:t>
                          </m:r>
                          <m:r>
                            <a:rPr lang="en-IN" sz="2000" b="0" i="1" baseline="-25000" smtClean="0">
                              <a:latin typeface="Cambria Math" panose="02040503050406030204" pitchFamily="18" charset="0"/>
                            </a:rPr>
                            <m:t>𝑔h</m:t>
                          </m:r>
                          <m:r>
                            <a:rPr lang="en-IN" sz="2000" b="0" i="1" smtClean="0">
                              <a:latin typeface="Cambria Math" panose="02040503050406030204" pitchFamily="18" charset="0"/>
                            </a:rPr>
                            <m:t> −(</m:t>
                          </m:r>
                          <m:f>
                            <m:fPr>
                              <m:ctrlPr>
                                <a:rPr lang="en-IN" sz="2000" b="0" i="1" smtClean="0">
                                  <a:latin typeface="Cambria Math" panose="02040503050406030204" pitchFamily="18" charset="0"/>
                                </a:rPr>
                              </m:ctrlPr>
                            </m:fPr>
                            <m:num>
                              <m:r>
                                <a:rPr lang="en-IN" sz="2000" b="0" i="1" smtClean="0">
                                  <a:latin typeface="Cambria Math" panose="02040503050406030204" pitchFamily="18" charset="0"/>
                                </a:rPr>
                                <m:t>𝐼</m:t>
                              </m:r>
                              <m:r>
                                <a:rPr lang="en-IN" sz="2000" b="0" i="1" baseline="-25000" smtClean="0">
                                  <a:latin typeface="Cambria Math" panose="02040503050406030204" pitchFamily="18" charset="0"/>
                                </a:rPr>
                                <m:t>𝑑</m:t>
                              </m:r>
                            </m:num>
                            <m:den>
                              <m:r>
                                <a:rPr lang="en-IN" sz="2000" b="0" i="1" smtClean="0">
                                  <a:latin typeface="Cambria Math" panose="02040503050406030204" pitchFamily="18" charset="0"/>
                                </a:rPr>
                                <m:t>𝑔</m:t>
                              </m:r>
                              <m:r>
                                <a:rPr lang="en-IN" sz="2000" b="0" i="1" baseline="-25000" smtClean="0">
                                  <a:latin typeface="Cambria Math" panose="02040503050406030204" pitchFamily="18" charset="0"/>
                                </a:rPr>
                                <m:t>𝑚</m:t>
                              </m:r>
                            </m:den>
                          </m:f>
                          <m:r>
                            <a:rPr lang="en-IN" sz="2000" b="0" i="1" smtClean="0">
                              <a:latin typeface="Cambria Math" panose="02040503050406030204" pitchFamily="18" charset="0"/>
                            </a:rPr>
                            <m:t>+</m:t>
                          </m:r>
                          <m:r>
                            <a:rPr lang="en-IN" sz="2000" b="0" i="1" smtClean="0">
                              <a:latin typeface="Cambria Math" panose="02040503050406030204" pitchFamily="18" charset="0"/>
                            </a:rPr>
                            <m:t>𝑈𝑡h</m:t>
                          </m:r>
                          <m:r>
                            <a:rPr lang="en-IN" sz="2000" b="0" i="1" smtClean="0">
                              <a:latin typeface="Cambria Math" panose="02040503050406030204" pitchFamily="18" charset="0"/>
                            </a:rPr>
                            <m:t>)</m:t>
                          </m:r>
                        </m:num>
                        <m:den>
                          <m:r>
                            <a:rPr lang="en-IN" sz="2000" b="0" i="1" smtClean="0">
                              <a:latin typeface="Cambria Math" panose="02040503050406030204" pitchFamily="18" charset="0"/>
                            </a:rPr>
                            <m:t>𝑅</m:t>
                          </m:r>
                          <m:r>
                            <a:rPr lang="en-IN" sz="2000" b="0" i="1" baseline="-25000" smtClean="0">
                              <a:latin typeface="Cambria Math" panose="02040503050406030204" pitchFamily="18" charset="0"/>
                            </a:rPr>
                            <m:t>𝑔</m:t>
                          </m:r>
                          <m:f>
                            <m:fPr>
                              <m:ctrlPr>
                                <a:rPr lang="en-IN" sz="2000" b="0" i="1" smtClean="0">
                                  <a:latin typeface="Cambria Math" panose="02040503050406030204" pitchFamily="18" charset="0"/>
                                </a:rPr>
                              </m:ctrlPr>
                            </m:fPr>
                            <m:num>
                              <m:r>
                                <a:rPr lang="en-IN" sz="2000" b="0" i="1" smtClean="0">
                                  <a:latin typeface="Cambria Math" panose="02040503050406030204" pitchFamily="18" charset="0"/>
                                </a:rPr>
                                <m:t>𝐶</m:t>
                              </m:r>
                              <m:r>
                                <a:rPr lang="en-IN" sz="2000" b="0" i="1" baseline="-25000" smtClean="0">
                                  <a:latin typeface="Cambria Math" panose="02040503050406030204" pitchFamily="18" charset="0"/>
                                </a:rPr>
                                <m:t>𝑖𝑠𝑠</m:t>
                              </m:r>
                            </m:num>
                            <m:den>
                              <m:r>
                                <a:rPr lang="en-IN" sz="2000" b="0" i="1" smtClean="0">
                                  <a:latin typeface="Cambria Math" panose="02040503050406030204" pitchFamily="18" charset="0"/>
                                </a:rPr>
                                <m:t>𝑔</m:t>
                              </m:r>
                              <m:r>
                                <a:rPr lang="en-IN" sz="2000" b="0" i="1" baseline="-25000" smtClean="0">
                                  <a:latin typeface="Cambria Math" panose="02040503050406030204" pitchFamily="18" charset="0"/>
                                </a:rPr>
                                <m:t>𝑚</m:t>
                              </m:r>
                            </m:den>
                          </m:f>
                          <m:r>
                            <a:rPr lang="en-IN" sz="2000" b="0" i="1" smtClean="0">
                              <a:latin typeface="Cambria Math" panose="02040503050406030204" pitchFamily="18" charset="0"/>
                            </a:rPr>
                            <m:t>+</m:t>
                          </m:r>
                          <m:r>
                            <a:rPr lang="en-IN" sz="2000" b="0" i="1" smtClean="0">
                              <a:latin typeface="Cambria Math" panose="02040503050406030204" pitchFamily="18" charset="0"/>
                            </a:rPr>
                            <m:t>𝐿𝑠</m:t>
                          </m:r>
                        </m:den>
                      </m:f>
                    </m:oMath>
                  </m:oMathPara>
                </a14:m>
                <a:endParaRPr lang="en-IN" sz="2000" dirty="0"/>
              </a:p>
            </p:txBody>
          </p:sp>
        </mc:Choice>
        <mc:Fallback xmlns="">
          <p:sp>
            <p:nvSpPr>
              <p:cNvPr id="13" name="TextBox 12">
                <a:extLst>
                  <a:ext uri="{FF2B5EF4-FFF2-40B4-BE49-F238E27FC236}">
                    <a16:creationId xmlns:a16="http://schemas.microsoft.com/office/drawing/2014/main" id="{F82AF7EF-DA40-406B-A369-BC3F74292FC9}"/>
                  </a:ext>
                </a:extLst>
              </p:cNvPr>
              <p:cNvSpPr txBox="1">
                <a:spLocks noRot="1" noChangeAspect="1" noMove="1" noResize="1" noEditPoints="1" noAdjustHandles="1" noChangeArrowheads="1" noChangeShapeType="1" noTextEdit="1"/>
              </p:cNvSpPr>
              <p:nvPr/>
            </p:nvSpPr>
            <p:spPr>
              <a:xfrm>
                <a:off x="713781" y="895050"/>
                <a:ext cx="2748125" cy="1133837"/>
              </a:xfrm>
              <a:prstGeom prst="rect">
                <a:avLst/>
              </a:prstGeom>
              <a:blipFill>
                <a:blip r:embed="rId7"/>
                <a:stretch>
                  <a:fillRect/>
                </a:stretch>
              </a:blipFill>
            </p:spPr>
            <p:txBody>
              <a:bodyPr/>
              <a:lstStyle/>
              <a:p>
                <a:r>
                  <a:rPr lang="en-IN">
                    <a:noFill/>
                  </a:rPr>
                  <a:t> </a:t>
                </a:r>
              </a:p>
            </p:txBody>
          </p:sp>
        </mc:Fallback>
      </mc:AlternateContent>
      <p:cxnSp>
        <p:nvCxnSpPr>
          <p:cNvPr id="14" name="Straight Connector 13">
            <a:extLst>
              <a:ext uri="{FF2B5EF4-FFF2-40B4-BE49-F238E27FC236}">
                <a16:creationId xmlns:a16="http://schemas.microsoft.com/office/drawing/2014/main" id="{B2D0D7E9-9510-462C-A472-96B780FF536E}"/>
              </a:ext>
            </a:extLst>
          </p:cNvPr>
          <p:cNvCxnSpPr/>
          <p:nvPr/>
        </p:nvCxnSpPr>
        <p:spPr>
          <a:xfrm>
            <a:off x="425680" y="779913"/>
            <a:ext cx="3331028" cy="0"/>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B47E3CCB-DB9F-4A99-8B35-8D1FF74F8AEF}"/>
              </a:ext>
            </a:extLst>
          </p:cNvPr>
          <p:cNvCxnSpPr/>
          <p:nvPr/>
        </p:nvCxnSpPr>
        <p:spPr>
          <a:xfrm>
            <a:off x="3756708" y="782495"/>
            <a:ext cx="0" cy="1414136"/>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a:extLst>
              <a:ext uri="{FF2B5EF4-FFF2-40B4-BE49-F238E27FC236}">
                <a16:creationId xmlns:a16="http://schemas.microsoft.com/office/drawing/2014/main" id="{B6C3D04F-4C57-4EF6-8ADE-BB8B3CD7168D}"/>
              </a:ext>
            </a:extLst>
          </p:cNvPr>
          <p:cNvCxnSpPr/>
          <p:nvPr/>
        </p:nvCxnSpPr>
        <p:spPr>
          <a:xfrm>
            <a:off x="425680" y="782495"/>
            <a:ext cx="0" cy="1414136"/>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F5E4A5D1-83EA-47D7-A6C9-DB2360F47352}"/>
              </a:ext>
            </a:extLst>
          </p:cNvPr>
          <p:cNvCxnSpPr/>
          <p:nvPr/>
        </p:nvCxnSpPr>
        <p:spPr>
          <a:xfrm>
            <a:off x="425680" y="2196631"/>
            <a:ext cx="3331028" cy="0"/>
          </a:xfrm>
          <a:prstGeom prst="line">
            <a:avLst/>
          </a:prstGeom>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ACEDE678-C218-41BE-9CE9-AF16171284E7}"/>
              </a:ext>
            </a:extLst>
          </p:cNvPr>
          <p:cNvSpPr txBox="1"/>
          <p:nvPr/>
        </p:nvSpPr>
        <p:spPr>
          <a:xfrm>
            <a:off x="180991" y="232017"/>
            <a:ext cx="7836338" cy="461665"/>
          </a:xfrm>
          <a:prstGeom prst="rect">
            <a:avLst/>
          </a:prstGeom>
          <a:noFill/>
        </p:spPr>
        <p:txBody>
          <a:bodyPr wrap="square" rtlCol="0">
            <a:spAutoFit/>
          </a:bodyPr>
          <a:lstStyle/>
          <a:p>
            <a:r>
              <a:rPr lang="en-IN" sz="2400" dirty="0"/>
              <a:t>Oscillation in the drain current(Continued)</a:t>
            </a:r>
          </a:p>
        </p:txBody>
      </p:sp>
    </p:spTree>
    <p:extLst>
      <p:ext uri="{BB962C8B-B14F-4D97-AF65-F5344CB8AC3E}">
        <p14:creationId xmlns:p14="http://schemas.microsoft.com/office/powerpoint/2010/main" val="3232946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IT Bombay - Wikipedia">
            <a:extLst>
              <a:ext uri="{FF2B5EF4-FFF2-40B4-BE49-F238E27FC236}">
                <a16:creationId xmlns:a16="http://schemas.microsoft.com/office/drawing/2014/main" id="{F668DDCC-FE9D-4BD5-89F2-447CB41906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59404" y="1"/>
            <a:ext cx="932597" cy="90923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D6DF23C-1A2F-45EA-A6BA-40D989816302}"/>
              </a:ext>
            </a:extLst>
          </p:cNvPr>
          <p:cNvSpPr/>
          <p:nvPr/>
        </p:nvSpPr>
        <p:spPr>
          <a:xfrm>
            <a:off x="0" y="6625991"/>
            <a:ext cx="12192000" cy="23201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26A2C300-BD60-4E6B-8BAF-05649923D756}"/>
              </a:ext>
            </a:extLst>
          </p:cNvPr>
          <p:cNvSpPr/>
          <p:nvPr/>
        </p:nvSpPr>
        <p:spPr>
          <a:xfrm>
            <a:off x="0" y="5"/>
            <a:ext cx="11122925" cy="232012"/>
          </a:xfrm>
          <a:prstGeom prst="rect">
            <a:avLst/>
          </a:prstGeom>
          <a:solidFill>
            <a:schemeClr val="accent6">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2DDCF6CE-2878-4A56-9A2D-AB2EF871E6CA}"/>
              </a:ext>
            </a:extLst>
          </p:cNvPr>
          <p:cNvSpPr txBox="1"/>
          <p:nvPr/>
        </p:nvSpPr>
        <p:spPr>
          <a:xfrm>
            <a:off x="487567" y="988417"/>
            <a:ext cx="3343701" cy="369332"/>
          </a:xfrm>
          <a:prstGeom prst="rect">
            <a:avLst/>
          </a:prstGeom>
          <a:noFill/>
        </p:spPr>
        <p:txBody>
          <a:bodyPr wrap="square" rtlCol="0">
            <a:spAutoFit/>
          </a:bodyPr>
          <a:lstStyle/>
          <a:p>
            <a:pPr marL="285744" indent="-285744">
              <a:buFont typeface="Wingdings" panose="05000000000000000000" pitchFamily="2" charset="2"/>
              <a:buChar char="Ø"/>
            </a:pPr>
            <a:r>
              <a:rPr lang="en-IN" dirty="0"/>
              <a:t>Turn on Losses increases.</a:t>
            </a:r>
          </a:p>
        </p:txBody>
      </p:sp>
      <p:sp>
        <p:nvSpPr>
          <p:cNvPr id="15" name="TextBox 14">
            <a:extLst>
              <a:ext uri="{FF2B5EF4-FFF2-40B4-BE49-F238E27FC236}">
                <a16:creationId xmlns:a16="http://schemas.microsoft.com/office/drawing/2014/main" id="{46FDA00A-C59A-4A95-96C7-2F5C8997BE39}"/>
              </a:ext>
            </a:extLst>
          </p:cNvPr>
          <p:cNvSpPr txBox="1"/>
          <p:nvPr/>
        </p:nvSpPr>
        <p:spPr>
          <a:xfrm>
            <a:off x="325796" y="5249063"/>
            <a:ext cx="5657041" cy="738664"/>
          </a:xfrm>
          <a:prstGeom prst="rect">
            <a:avLst/>
          </a:prstGeom>
          <a:noFill/>
        </p:spPr>
        <p:txBody>
          <a:bodyPr wrap="square">
            <a:spAutoFit/>
          </a:bodyPr>
          <a:lstStyle/>
          <a:p>
            <a:r>
              <a:rPr lang="en-IN" sz="1400" dirty="0"/>
              <a:t>Switching energy: </a:t>
            </a:r>
            <a:r>
              <a:rPr lang="en-IN" sz="1400" dirty="0" err="1"/>
              <a:t>turn-OFF</a:t>
            </a:r>
            <a:r>
              <a:rPr lang="en-IN" sz="1400" dirty="0"/>
              <a:t> energy (</a:t>
            </a:r>
            <a:r>
              <a:rPr lang="en-IN" sz="1400" dirty="0" err="1"/>
              <a:t>Eoff</a:t>
            </a:r>
            <a:r>
              <a:rPr lang="en-IN" sz="1400" dirty="0"/>
              <a:t>), </a:t>
            </a:r>
            <a:r>
              <a:rPr lang="en-IN" sz="1400" dirty="0" err="1"/>
              <a:t>turn-ON</a:t>
            </a:r>
            <a:r>
              <a:rPr lang="en-IN" sz="1400" dirty="0"/>
              <a:t> energy (base) (Eon(base)), </a:t>
            </a:r>
            <a:r>
              <a:rPr lang="en-IN" sz="1400" dirty="0" err="1"/>
              <a:t>turn-ON</a:t>
            </a:r>
            <a:r>
              <a:rPr lang="en-IN" sz="1400" dirty="0"/>
              <a:t> energy due to current overshoot/ringing (Eon(ring)).</a:t>
            </a:r>
          </a:p>
        </p:txBody>
      </p:sp>
      <p:sp>
        <p:nvSpPr>
          <p:cNvPr id="2" name="TextBox 1">
            <a:extLst>
              <a:ext uri="{FF2B5EF4-FFF2-40B4-BE49-F238E27FC236}">
                <a16:creationId xmlns:a16="http://schemas.microsoft.com/office/drawing/2014/main" id="{E72919BD-8326-4D73-9C67-92C45A22988D}"/>
              </a:ext>
            </a:extLst>
          </p:cNvPr>
          <p:cNvSpPr txBox="1"/>
          <p:nvPr/>
        </p:nvSpPr>
        <p:spPr>
          <a:xfrm>
            <a:off x="4" y="170979"/>
            <a:ext cx="9296513" cy="461665"/>
          </a:xfrm>
          <a:prstGeom prst="rect">
            <a:avLst/>
          </a:prstGeom>
          <a:noFill/>
        </p:spPr>
        <p:txBody>
          <a:bodyPr wrap="square" rtlCol="0">
            <a:spAutoFit/>
          </a:bodyPr>
          <a:lstStyle/>
          <a:p>
            <a:r>
              <a:rPr lang="en-IN" sz="2400" u="sng" dirty="0"/>
              <a:t>Problems due to Drain-Source current Overshoot during turn on</a:t>
            </a:r>
          </a:p>
        </p:txBody>
      </p:sp>
      <p:sp>
        <p:nvSpPr>
          <p:cNvPr id="3" name="Slide Number Placeholder 2">
            <a:extLst>
              <a:ext uri="{FF2B5EF4-FFF2-40B4-BE49-F238E27FC236}">
                <a16:creationId xmlns:a16="http://schemas.microsoft.com/office/drawing/2014/main" id="{D83754E3-0FE0-4DB8-826A-53842050E7CC}"/>
              </a:ext>
            </a:extLst>
          </p:cNvPr>
          <p:cNvSpPr>
            <a:spLocks noGrp="1"/>
          </p:cNvSpPr>
          <p:nvPr>
            <p:ph type="sldNum" sz="quarter" idx="12"/>
          </p:nvPr>
        </p:nvSpPr>
        <p:spPr/>
        <p:txBody>
          <a:bodyPr/>
          <a:lstStyle/>
          <a:p>
            <a:fld id="{22423579-17D4-440F-A89C-94225A91F414}" type="slidenum">
              <a:rPr lang="en-IN" smtClean="0"/>
              <a:t>9</a:t>
            </a:fld>
            <a:endParaRPr lang="en-IN"/>
          </a:p>
        </p:txBody>
      </p:sp>
      <p:pic>
        <p:nvPicPr>
          <p:cNvPr id="9" name="Picture 8">
            <a:extLst>
              <a:ext uri="{FF2B5EF4-FFF2-40B4-BE49-F238E27FC236}">
                <a16:creationId xmlns:a16="http://schemas.microsoft.com/office/drawing/2014/main" id="{83B1608E-EAFC-47A6-B708-C230522C6F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796" y="1488675"/>
            <a:ext cx="5770209" cy="3567679"/>
          </a:xfrm>
          <a:prstGeom prst="rect">
            <a:avLst/>
          </a:prstGeom>
        </p:spPr>
      </p:pic>
      <p:pic>
        <p:nvPicPr>
          <p:cNvPr id="11" name="Picture 10">
            <a:extLst>
              <a:ext uri="{FF2B5EF4-FFF2-40B4-BE49-F238E27FC236}">
                <a16:creationId xmlns:a16="http://schemas.microsoft.com/office/drawing/2014/main" id="{7E4BA866-9AEC-461A-8706-D14E73243F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7852" y="1634373"/>
            <a:ext cx="5174521" cy="3615855"/>
          </a:xfrm>
          <a:prstGeom prst="rect">
            <a:avLst/>
          </a:prstGeom>
        </p:spPr>
      </p:pic>
      <p:sp>
        <p:nvSpPr>
          <p:cNvPr id="12" name="TextBox 11">
            <a:extLst>
              <a:ext uri="{FF2B5EF4-FFF2-40B4-BE49-F238E27FC236}">
                <a16:creationId xmlns:a16="http://schemas.microsoft.com/office/drawing/2014/main" id="{45255CEB-7873-4EDA-A043-7F1AC6D5C034}"/>
              </a:ext>
            </a:extLst>
          </p:cNvPr>
          <p:cNvSpPr txBox="1"/>
          <p:nvPr/>
        </p:nvSpPr>
        <p:spPr>
          <a:xfrm>
            <a:off x="255606" y="6123418"/>
            <a:ext cx="11907117" cy="415498"/>
          </a:xfrm>
          <a:prstGeom prst="rect">
            <a:avLst/>
          </a:prstGeom>
          <a:noFill/>
        </p:spPr>
        <p:txBody>
          <a:bodyPr wrap="square">
            <a:spAutoFit/>
          </a:bodyPr>
          <a:lstStyle/>
          <a:p>
            <a:r>
              <a:rPr lang="en-IN" sz="1050" i="1" dirty="0"/>
              <a:t>X. Yuan, I. Laird and S. </a:t>
            </a:r>
            <a:r>
              <a:rPr lang="en-IN" sz="1050" i="1" dirty="0" err="1"/>
              <a:t>Walder</a:t>
            </a:r>
            <a:r>
              <a:rPr lang="en-IN" sz="1050" i="1" dirty="0"/>
              <a:t>, "Opportunities, Challenges, and Potential Solutions in the Application of Fast-Switching </a:t>
            </a:r>
            <a:r>
              <a:rPr lang="en-IN" sz="1050" i="1" dirty="0" err="1"/>
              <a:t>SiC</a:t>
            </a:r>
            <a:r>
              <a:rPr lang="en-IN" sz="1050" i="1" dirty="0"/>
              <a:t> Power Devices and Converters," in IEEE Transactions on Power Electronics, vol. 36, no. 4, pp. 3925-3945, April 2021, </a:t>
            </a:r>
            <a:r>
              <a:rPr lang="en-IN" sz="1050" i="1" dirty="0" err="1"/>
              <a:t>doi</a:t>
            </a:r>
            <a:r>
              <a:rPr lang="en-IN" sz="1050" i="1" dirty="0"/>
              <a:t>: 10.1109/TPEL.2020.3024862.</a:t>
            </a:r>
          </a:p>
        </p:txBody>
      </p:sp>
    </p:spTree>
    <p:extLst>
      <p:ext uri="{BB962C8B-B14F-4D97-AF65-F5344CB8AC3E}">
        <p14:creationId xmlns:p14="http://schemas.microsoft.com/office/powerpoint/2010/main" val="134628137"/>
      </p:ext>
    </p:extLst>
  </p:cSld>
  <p:clrMapOvr>
    <a:masterClrMapping/>
  </p:clrMapOvr>
</p:sld>
</file>

<file path=ppt/theme/theme1.xml><?xml version="1.0" encoding="utf-8"?>
<a:theme xmlns:a="http://schemas.openxmlformats.org/drawingml/2006/main" name="iitb">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itb.potx" id="{F0F05F8E-3595-4C74-B7BC-4A5C72939064}" vid="{38FBCFEF-9B8A-426E-BA5C-361190C793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26377</TotalTime>
  <Words>2956</Words>
  <Application>Microsoft Office PowerPoint</Application>
  <PresentationFormat>Widescreen</PresentationFormat>
  <Paragraphs>286</Paragraphs>
  <Slides>26</Slides>
  <Notes>19</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Cambria Math</vt:lpstr>
      <vt:lpstr>Wingdings</vt:lpstr>
      <vt:lpstr>iitb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Rajat Sankhla</dc:creator>
  <cp:lastModifiedBy>Rajat Sankhla</cp:lastModifiedBy>
  <cp:revision>211</cp:revision>
  <dcterms:created xsi:type="dcterms:W3CDTF">2022-08-31T11:06:18Z</dcterms:created>
  <dcterms:modified xsi:type="dcterms:W3CDTF">2024-07-19T11:19:14Z</dcterms:modified>
</cp:coreProperties>
</file>