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— 希望运用金融市场的价格以外的数据、以及金融知识，结合机器学习，试图对价格趋势作预判</a:t>
            </a:r>
          </a:p>
          <a:p>
            <a:pPr/>
            <a:r>
              <a:t>— 运用多种算法，对股票未来趋势当作一个分类问题，进行试验</a:t>
            </a:r>
          </a:p>
          <a:p>
            <a:pPr/>
            <a:r>
              <a:t>— 试图寻找不同算法之间的差异和原因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— 数据获取的难度，尤其是基本面的一些金融数据</a:t>
            </a:r>
          </a:p>
          <a:p>
            <a:pPr/>
            <a:r>
              <a:t>— 数据的清洗难度，较多异常问题，比如个别股票停盘，复权处理等</a:t>
            </a:r>
          </a:p>
          <a:p>
            <a:pPr/>
            <a:r>
              <a:t>— 各类方法等优化过程</a:t>
            </a:r>
          </a:p>
          <a:p>
            <a:pPr/>
          </a:p>
          <a:p>
            <a:pPr/>
          </a:p>
          <a:p>
            <a:pPr/>
            <a:r>
              <a:t>— 股票市场噪音很多，单纯的使用价格数据作预测很难，应该更多挖掘市场以外的信息作为特征— 进一步熟悉了各类算法的使用和调试过程</a:t>
            </a:r>
          </a:p>
          <a:p>
            <a:pPr/>
            <a:r>
              <a:t>— 进一步熟悉了各类算法的使用和调试过程</a:t>
            </a:r>
          </a:p>
          <a:p>
            <a:pPr/>
            <a:r>
              <a:t>— ….</a:t>
            </a:r>
          </a:p>
          <a:p>
            <a:p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— 每日前后+T日收益率的计算，return</a:t>
            </a:r>
          </a:p>
          <a:p>
            <a:pPr/>
            <a:r>
              <a:t>— MACD、kdj、MA等计算和验证</a:t>
            </a:r>
          </a:p>
          <a:p>
            <a:pPr/>
            <a:r>
              <a:t>— 停牌数据 过滤、处理</a:t>
            </a:r>
          </a:p>
          <a:p>
            <a:pPr/>
            <a:r>
              <a:t>— 总共收集了4000+只股票 从开盘至今的数据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9" name="Shape 2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— 谁比谁更好一点</a:t>
            </a:r>
          </a:p>
          <a:p>
            <a:pPr/>
            <a:r>
              <a:t>— 谁更集中</a:t>
            </a:r>
          </a:p>
          <a:p>
            <a:pPr/>
            <a:r>
              <a:t>— 大部分都维持在50%上下随机波动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8" name="Shape 2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— 纯粹靠市场内数据，希望对股票的未来价格或者趋势作判断是很困难的</a:t>
            </a:r>
          </a:p>
          <a:p>
            <a:pPr/>
            <a:r>
              <a:t>— 困难的原因应该主要来自于：</a:t>
            </a:r>
          </a:p>
          <a:p>
            <a:pPr/>
            <a:r>
              <a:t>    股票是一个 价值和布朗运动的叠加，导致的本身市场内数据的噪音很大</a:t>
            </a:r>
          </a:p>
          <a:p>
            <a:pPr/>
            <a:r>
              <a:t>    市场的内在规律在不同的时间维度下并不稳定</a:t>
            </a:r>
          </a:p>
          <a:p>
            <a:pPr/>
            <a:r>
              <a:t>— 应该考虑更多市场的因素、比如财务信息、新闻信息、搜索信息等，外部特征噪音更小更有价值，但也可能有滞后性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xfrm>
            <a:off x="11080151" y="6404294"/>
            <a:ext cx="273653" cy="2692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编号"/>
          <p:cNvSpPr txBox="1"/>
          <p:nvPr>
            <p:ph type="sldNum" sz="quarter" idx="2"/>
          </p:nvPr>
        </p:nvSpPr>
        <p:spPr>
          <a:xfrm>
            <a:off x="8463951" y="6221732"/>
            <a:ext cx="273652" cy="2692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幻灯片编号"/>
          <p:cNvSpPr txBox="1"/>
          <p:nvPr>
            <p:ph type="sldNum" sz="quarter" idx="2"/>
          </p:nvPr>
        </p:nvSpPr>
        <p:spPr>
          <a:xfrm>
            <a:off x="8463951" y="6221732"/>
            <a:ext cx="273652" cy="2692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幻灯片编号"/>
          <p:cNvSpPr txBox="1"/>
          <p:nvPr>
            <p:ph type="sldNum" sz="quarter" idx="2"/>
          </p:nvPr>
        </p:nvSpPr>
        <p:spPr>
          <a:xfrm>
            <a:off x="8463951" y="6221732"/>
            <a:ext cx="273652" cy="2692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6"/>
          <p:cNvSpPr txBox="1"/>
          <p:nvPr/>
        </p:nvSpPr>
        <p:spPr>
          <a:xfrm>
            <a:off x="4363718" y="2971799"/>
            <a:ext cx="3464567" cy="235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感谢您下载包图网平台上提供的PPT作品，为了您和包图网以及原创作者的利益，请勿复制、传播、销售，否则将承担法律责任！包图网将对作品进行维权，按照传播下载次数进行十倍的索取赔偿！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pPr>
              <a:defRPr sz="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ibaotu.com</a:t>
            </a:r>
          </a:p>
        </p:txBody>
      </p:sp>
      <p:sp>
        <p:nvSpPr>
          <p:cNvPr id="101" name="幻灯片编号"/>
          <p:cNvSpPr txBox="1"/>
          <p:nvPr>
            <p:ph type="sldNum" sz="quarter" idx="2"/>
          </p:nvPr>
        </p:nvSpPr>
        <p:spPr>
          <a:xfrm>
            <a:off x="8463951" y="6221732"/>
            <a:ext cx="273652" cy="2692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09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6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/>
          <p:nvPr>
            <p:ph type="sldNum" sz="quarter" idx="2"/>
          </p:nvPr>
        </p:nvSpPr>
        <p:spPr>
          <a:xfrm>
            <a:off x="11080150" y="6404294"/>
            <a:ext cx="273652" cy="2692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幻灯片编号"/>
          <p:cNvSpPr txBox="1"/>
          <p:nvPr>
            <p:ph type="sldNum" sz="quarter" idx="2"/>
          </p:nvPr>
        </p:nvSpPr>
        <p:spPr>
          <a:xfrm>
            <a:off x="11080151" y="6404294"/>
            <a:ext cx="273653" cy="2692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幻灯片编号"/>
          <p:cNvSpPr txBox="1"/>
          <p:nvPr>
            <p:ph type="sldNum" sz="quarter" idx="2"/>
          </p:nvPr>
        </p:nvSpPr>
        <p:spPr>
          <a:xfrm>
            <a:off x="8463951" y="6221732"/>
            <a:ext cx="273652" cy="2692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幻灯片编号"/>
          <p:cNvSpPr txBox="1"/>
          <p:nvPr>
            <p:ph type="sldNum" sz="quarter" idx="2"/>
          </p:nvPr>
        </p:nvSpPr>
        <p:spPr>
          <a:xfrm>
            <a:off x="8463951" y="6221732"/>
            <a:ext cx="273652" cy="2692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2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标题文本"/>
          <p:cNvSpPr txBox="1"/>
          <p:nvPr>
            <p:ph type="title"/>
          </p:nvPr>
        </p:nvSpPr>
        <p:spPr>
          <a:xfrm>
            <a:off x="609283" y="274575"/>
            <a:ext cx="10973435" cy="1142736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1" name="幻灯片编号"/>
          <p:cNvSpPr txBox="1"/>
          <p:nvPr>
            <p:ph type="sldNum" sz="quarter" idx="2"/>
          </p:nvPr>
        </p:nvSpPr>
        <p:spPr>
          <a:xfrm>
            <a:off x="11080151" y="6404294"/>
            <a:ext cx="273653" cy="2692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幻灯片编号"/>
          <p:cNvSpPr txBox="1"/>
          <p:nvPr>
            <p:ph type="sldNum" sz="quarter" idx="2"/>
          </p:nvPr>
        </p:nvSpPr>
        <p:spPr>
          <a:xfrm>
            <a:off x="8463951" y="6221732"/>
            <a:ext cx="273652" cy="2692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xfrm>
            <a:off x="8463951" y="6221732"/>
            <a:ext cx="273652" cy="2692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幻灯片编号"/>
          <p:cNvSpPr txBox="1"/>
          <p:nvPr>
            <p:ph type="sldNum" sz="quarter" idx="2"/>
          </p:nvPr>
        </p:nvSpPr>
        <p:spPr>
          <a:xfrm>
            <a:off x="8463951" y="6221732"/>
            <a:ext cx="273652" cy="2692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609600" y="274638"/>
            <a:ext cx="109728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609600" y="1600200"/>
            <a:ext cx="10972801" cy="4525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308751" y="6404295"/>
            <a:ext cx="273653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字魂59号-创粗黑"/>
                <a:ea typeface="字魂59号-创粗黑"/>
                <a:cs typeface="字魂59号-创粗黑"/>
                <a:sym typeface="字魂59号-创粗黑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字魂59号-创粗黑"/>
          <a:ea typeface="字魂59号-创粗黑"/>
          <a:cs typeface="字魂59号-创粗黑"/>
          <a:sym typeface="字魂59号-创粗黑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字魂59号-创粗黑"/>
          <a:ea typeface="字魂59号-创粗黑"/>
          <a:cs typeface="字魂59号-创粗黑"/>
          <a:sym typeface="字魂59号-创粗黑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字魂59号-创粗黑"/>
          <a:ea typeface="字魂59号-创粗黑"/>
          <a:cs typeface="字魂59号-创粗黑"/>
          <a:sym typeface="字魂59号-创粗黑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字魂59号-创粗黑"/>
          <a:ea typeface="字魂59号-创粗黑"/>
          <a:cs typeface="字魂59号-创粗黑"/>
          <a:sym typeface="字魂59号-创粗黑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字魂59号-创粗黑"/>
          <a:ea typeface="字魂59号-创粗黑"/>
          <a:cs typeface="字魂59号-创粗黑"/>
          <a:sym typeface="字魂59号-创粗黑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字魂59号-创粗黑"/>
          <a:ea typeface="字魂59号-创粗黑"/>
          <a:cs typeface="字魂59号-创粗黑"/>
          <a:sym typeface="字魂59号-创粗黑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字魂59号-创粗黑"/>
          <a:ea typeface="字魂59号-创粗黑"/>
          <a:cs typeface="字魂59号-创粗黑"/>
          <a:sym typeface="字魂59号-创粗黑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字魂59号-创粗黑"/>
          <a:ea typeface="字魂59号-创粗黑"/>
          <a:cs typeface="字魂59号-创粗黑"/>
          <a:sym typeface="字魂59号-创粗黑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字魂59号-创粗黑"/>
          <a:ea typeface="字魂59号-创粗黑"/>
          <a:cs typeface="字魂59号-创粗黑"/>
          <a:sym typeface="字魂59号-创粗黑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字魂59号-创粗黑"/>
          <a:ea typeface="字魂59号-创粗黑"/>
          <a:cs typeface="字魂59号-创粗黑"/>
          <a:sym typeface="字魂59号-创粗黑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字魂59号-创粗黑"/>
          <a:ea typeface="字魂59号-创粗黑"/>
          <a:cs typeface="字魂59号-创粗黑"/>
          <a:sym typeface="字魂59号-创粗黑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字魂59号-创粗黑"/>
          <a:ea typeface="字魂59号-创粗黑"/>
          <a:cs typeface="字魂59号-创粗黑"/>
          <a:sym typeface="字魂59号-创粗黑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字魂59号-创粗黑"/>
          <a:ea typeface="字魂59号-创粗黑"/>
          <a:cs typeface="字魂59号-创粗黑"/>
          <a:sym typeface="字魂59号-创粗黑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字魂59号-创粗黑"/>
          <a:ea typeface="字魂59号-创粗黑"/>
          <a:cs typeface="字魂59号-创粗黑"/>
          <a:sym typeface="字魂59号-创粗黑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字魂59号-创粗黑"/>
          <a:ea typeface="字魂59号-创粗黑"/>
          <a:cs typeface="字魂59号-创粗黑"/>
          <a:sym typeface="字魂59号-创粗黑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字魂59号-创粗黑"/>
          <a:ea typeface="字魂59号-创粗黑"/>
          <a:cs typeface="字魂59号-创粗黑"/>
          <a:sym typeface="字魂59号-创粗黑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字魂59号-创粗黑"/>
          <a:ea typeface="字魂59号-创粗黑"/>
          <a:cs typeface="字魂59号-创粗黑"/>
          <a:sym typeface="字魂59号-创粗黑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字魂59号-创粗黑"/>
          <a:ea typeface="字魂59号-创粗黑"/>
          <a:cs typeface="字魂59号-创粗黑"/>
          <a:sym typeface="字魂59号-创粗黑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字魂59号-创粗黑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字魂59号-创粗黑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字魂59号-创粗黑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字魂59号-创粗黑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字魂59号-创粗黑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字魂59号-创粗黑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字魂59号-创粗黑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字魂59号-创粗黑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字魂59号-创粗黑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椭圆 1"/>
          <p:cNvSpPr/>
          <p:nvPr/>
        </p:nvSpPr>
        <p:spPr>
          <a:xfrm>
            <a:off x="-3358301" y="-3469845"/>
            <a:ext cx="13797691" cy="13797690"/>
          </a:xfrm>
          <a:prstGeom prst="ellipse">
            <a:avLst/>
          </a:prstGeom>
          <a:ln w="12700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字魂59号-创粗黑"/>
                <a:ea typeface="字魂59号-创粗黑"/>
                <a:cs typeface="字魂59号-创粗黑"/>
                <a:sym typeface="字魂59号-创粗黑"/>
              </a:defRPr>
            </a:pPr>
          </a:p>
        </p:txBody>
      </p:sp>
      <p:sp>
        <p:nvSpPr>
          <p:cNvPr id="120" name="椭圆 108"/>
          <p:cNvSpPr/>
          <p:nvPr/>
        </p:nvSpPr>
        <p:spPr>
          <a:xfrm>
            <a:off x="5899355" y="-3469843"/>
            <a:ext cx="10413480" cy="8323196"/>
          </a:xfrm>
          <a:prstGeom prst="ellipse">
            <a:avLst/>
          </a:prstGeom>
          <a:ln w="12700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字魂59号-创粗黑"/>
                <a:ea typeface="字魂59号-创粗黑"/>
                <a:cs typeface="字魂59号-创粗黑"/>
                <a:sym typeface="字魂59号-创粗黑"/>
              </a:defRPr>
            </a:pPr>
          </a:p>
        </p:txBody>
      </p:sp>
      <p:sp>
        <p:nvSpPr>
          <p:cNvPr id="121" name="文本框 1"/>
          <p:cNvSpPr txBox="1"/>
          <p:nvPr/>
        </p:nvSpPr>
        <p:spPr>
          <a:xfrm>
            <a:off x="661121" y="2373632"/>
            <a:ext cx="9925965" cy="612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340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CS584 Project Presentation</a:t>
            </a:r>
          </a:p>
        </p:txBody>
      </p:sp>
      <p:sp>
        <p:nvSpPr>
          <p:cNvPr id="122" name="文本框 1"/>
          <p:cNvSpPr txBox="1"/>
          <p:nvPr/>
        </p:nvSpPr>
        <p:spPr>
          <a:xfrm>
            <a:off x="7493721" y="4859296"/>
            <a:ext cx="5716906" cy="1132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400">
                <a:solidFill>
                  <a:srgbClr val="535353"/>
                </a:solidFill>
                <a:latin typeface="黑体"/>
                <a:ea typeface="黑体"/>
                <a:cs typeface="黑体"/>
                <a:sym typeface="黑体"/>
              </a:defRPr>
            </a:pPr>
            <a:r>
              <a:t>— PeiGuo </a:t>
            </a:r>
          </a:p>
          <a:p>
            <a:pPr>
              <a:defRPr sz="3400">
                <a:solidFill>
                  <a:srgbClr val="535353"/>
                </a:solidFill>
                <a:latin typeface="黑体"/>
                <a:ea typeface="黑体"/>
                <a:cs typeface="黑体"/>
                <a:sym typeface="黑体"/>
              </a:defRPr>
            </a:pPr>
            <a:r>
              <a:t>— HaoLiu</a:t>
            </a:r>
          </a:p>
        </p:txBody>
      </p:sp>
      <p:pic>
        <p:nvPicPr>
          <p:cNvPr id="12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32400" y="1223013"/>
            <a:ext cx="3168525" cy="701037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文本框 1"/>
          <p:cNvSpPr txBox="1"/>
          <p:nvPr/>
        </p:nvSpPr>
        <p:spPr>
          <a:xfrm>
            <a:off x="953221" y="3199132"/>
            <a:ext cx="9925965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Comparing stock trend prediction with multiple methods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组合 24"/>
          <p:cNvSpPr/>
          <p:nvPr/>
        </p:nvSpPr>
        <p:spPr>
          <a:xfrm>
            <a:off x="76197" y="1105469"/>
            <a:ext cx="5404815" cy="7"/>
          </a:xfrm>
          <a:prstGeom prst="line">
            <a:avLst/>
          </a:prstGeom>
          <a:ln w="3175">
            <a:solidFill>
              <a:srgbClr val="C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23" name="组合 34"/>
          <p:cNvGrpSpPr/>
          <p:nvPr/>
        </p:nvGrpSpPr>
        <p:grpSpPr>
          <a:xfrm>
            <a:off x="-62090" y="530825"/>
            <a:ext cx="15240004" cy="505645"/>
            <a:chOff x="-5" y="0"/>
            <a:chExt cx="15240003" cy="505643"/>
          </a:xfrm>
        </p:grpSpPr>
        <p:sp>
          <p:nvSpPr>
            <p:cNvPr id="221" name="直接连接符 9"/>
            <p:cNvSpPr/>
            <p:nvPr/>
          </p:nvSpPr>
          <p:spPr>
            <a:xfrm>
              <a:off x="-7" y="505639"/>
              <a:ext cx="15239999" cy="4"/>
            </a:xfrm>
            <a:prstGeom prst="line">
              <a:avLst/>
            </a:prstGeom>
            <a:noFill/>
            <a:ln w="76200" cap="flat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2" name="直角三角形 33"/>
            <p:cNvSpPr/>
            <p:nvPr/>
          </p:nvSpPr>
          <p:spPr>
            <a:xfrm>
              <a:off x="13479507" y="-1"/>
              <a:ext cx="1760491" cy="469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字魂59号-创粗黑"/>
                  <a:ea typeface="字魂59号-创粗黑"/>
                  <a:cs typeface="字魂59号-创粗黑"/>
                  <a:sym typeface="字魂59号-创粗黑"/>
                </a:defRPr>
              </a:pPr>
            </a:p>
          </p:txBody>
        </p:sp>
      </p:grpSp>
      <p:sp>
        <p:nvSpPr>
          <p:cNvPr id="224" name="文本框 35"/>
          <p:cNvSpPr txBox="1"/>
          <p:nvPr/>
        </p:nvSpPr>
        <p:spPr>
          <a:xfrm>
            <a:off x="109184" y="223204"/>
            <a:ext cx="4423427" cy="63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just">
              <a:defRPr sz="36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Test results</a:t>
            </a:r>
          </a:p>
        </p:txBody>
      </p:sp>
      <p:sp>
        <p:nvSpPr>
          <p:cNvPr id="225" name="Distribution"/>
          <p:cNvSpPr/>
          <p:nvPr/>
        </p:nvSpPr>
        <p:spPr>
          <a:xfrm>
            <a:off x="393700" y="1498600"/>
            <a:ext cx="5379414" cy="480254"/>
          </a:xfrm>
          <a:prstGeom prst="rect">
            <a:avLst/>
          </a:prstGeom>
          <a:solidFill>
            <a:srgbClr val="C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>
              <a:defRPr b="1">
                <a:solidFill>
                  <a:srgbClr val="FFFFFF"/>
                </a:solidFill>
                <a:latin typeface="字魂59号-创粗黑"/>
                <a:ea typeface="字魂59号-创粗黑"/>
                <a:cs typeface="字魂59号-创粗黑"/>
                <a:sym typeface="字魂59号-创粗黑"/>
              </a:defRPr>
            </a:lvl1pPr>
          </a:lstStyle>
          <a:p>
            <a:pPr/>
            <a:r>
              <a:t>    Distribution</a:t>
            </a:r>
          </a:p>
        </p:txBody>
      </p:sp>
      <p:pic>
        <p:nvPicPr>
          <p:cNvPr id="226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33558" y="1331851"/>
            <a:ext cx="6330310" cy="4693161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—The accuracy of almost all methods…"/>
          <p:cNvSpPr txBox="1"/>
          <p:nvPr/>
        </p:nvSpPr>
        <p:spPr>
          <a:xfrm>
            <a:off x="407512" y="2616713"/>
            <a:ext cx="4971263" cy="2885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5">
              <a:lnSpc>
                <a:spcPct val="150000"/>
              </a:lnSpc>
            </a:pPr>
            <a:r>
              <a:t>—The accuracy of almost all methods </a:t>
            </a:r>
          </a:p>
          <a:p>
            <a:pPr lvl="5">
              <a:lnSpc>
                <a:spcPct val="150000"/>
              </a:lnSpc>
            </a:pPr>
            <a:r>
              <a:t>in most stocks is only about 50%</a:t>
            </a:r>
          </a:p>
          <a:p>
            <a:pPr lvl="5">
              <a:lnSpc>
                <a:spcPct val="150000"/>
              </a:lnSpc>
            </a:pPr>
            <a:r>
              <a:t>— Although the average accuracy of prediction </a:t>
            </a:r>
          </a:p>
          <a:p>
            <a:pPr lvl="5">
              <a:lnSpc>
                <a:spcPct val="150000"/>
              </a:lnSpc>
            </a:pPr>
            <a:r>
              <a:t>is similar, there are some methods with</a:t>
            </a:r>
          </a:p>
          <a:p>
            <a:pPr lvl="5">
              <a:lnSpc>
                <a:spcPct val="150000"/>
              </a:lnSpc>
            </a:pPr>
            <a:r>
              <a:t> more concentrated accuracy distribution</a:t>
            </a:r>
          </a:p>
          <a:p>
            <a:pPr lvl="5">
              <a:lnSpc>
                <a:spcPct val="150000"/>
              </a:lnSpc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组合 24"/>
          <p:cNvSpPr/>
          <p:nvPr/>
        </p:nvSpPr>
        <p:spPr>
          <a:xfrm>
            <a:off x="76197" y="1105469"/>
            <a:ext cx="5404815" cy="7"/>
          </a:xfrm>
          <a:prstGeom prst="line">
            <a:avLst/>
          </a:prstGeom>
          <a:ln w="3175">
            <a:solidFill>
              <a:srgbClr val="C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34" name="组合 34"/>
          <p:cNvGrpSpPr/>
          <p:nvPr/>
        </p:nvGrpSpPr>
        <p:grpSpPr>
          <a:xfrm>
            <a:off x="-62090" y="530825"/>
            <a:ext cx="15240004" cy="505645"/>
            <a:chOff x="-5" y="0"/>
            <a:chExt cx="15240003" cy="505643"/>
          </a:xfrm>
        </p:grpSpPr>
        <p:sp>
          <p:nvSpPr>
            <p:cNvPr id="232" name="直接连接符 9"/>
            <p:cNvSpPr/>
            <p:nvPr/>
          </p:nvSpPr>
          <p:spPr>
            <a:xfrm>
              <a:off x="-7" y="505639"/>
              <a:ext cx="15239999" cy="4"/>
            </a:xfrm>
            <a:prstGeom prst="line">
              <a:avLst/>
            </a:prstGeom>
            <a:noFill/>
            <a:ln w="76200" cap="flat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3" name="直角三角形 33"/>
            <p:cNvSpPr/>
            <p:nvPr/>
          </p:nvSpPr>
          <p:spPr>
            <a:xfrm>
              <a:off x="13479507" y="-1"/>
              <a:ext cx="1760491" cy="469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字魂59号-创粗黑"/>
                  <a:ea typeface="字魂59号-创粗黑"/>
                  <a:cs typeface="字魂59号-创粗黑"/>
                  <a:sym typeface="字魂59号-创粗黑"/>
                </a:defRPr>
              </a:pPr>
            </a:p>
          </p:txBody>
        </p:sp>
      </p:grpSp>
      <p:sp>
        <p:nvSpPr>
          <p:cNvPr id="235" name="文本框 35"/>
          <p:cNvSpPr txBox="1"/>
          <p:nvPr/>
        </p:nvSpPr>
        <p:spPr>
          <a:xfrm>
            <a:off x="109184" y="223204"/>
            <a:ext cx="10535352" cy="63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just">
              <a:defRPr sz="36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Conclusion and future work</a:t>
            </a:r>
          </a:p>
        </p:txBody>
      </p:sp>
      <p:sp>
        <p:nvSpPr>
          <p:cNvPr id="236" name="— It is very difficult to judge the future price or trend of the stock only by the data in the market…"/>
          <p:cNvSpPr txBox="1"/>
          <p:nvPr/>
        </p:nvSpPr>
        <p:spPr>
          <a:xfrm>
            <a:off x="646431" y="1755174"/>
            <a:ext cx="9773984" cy="3304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5">
              <a:lnSpc>
                <a:spcPct val="150000"/>
              </a:lnSpc>
            </a:pPr>
            <a:r>
              <a:t>— It is very difficult to judge the future price or trend of the stock only by the data in the market</a:t>
            </a:r>
          </a:p>
          <a:p>
            <a:pPr lvl="5">
              <a:lnSpc>
                <a:spcPct val="150000"/>
              </a:lnSpc>
            </a:pPr>
            <a:r>
              <a:t>— The main reasons for the difficulties should be as follows:</a:t>
            </a:r>
          </a:p>
          <a:p>
            <a:pPr lvl="5">
              <a:lnSpc>
                <a:spcPct val="150000"/>
              </a:lnSpc>
            </a:pPr>
            <a:r>
              <a:t>    According to Ornstein Uhlenbeck process,stock is the superposition of mean regression and </a:t>
            </a:r>
          </a:p>
          <a:p>
            <a:pPr lvl="5">
              <a:lnSpc>
                <a:spcPct val="150000"/>
              </a:lnSpc>
            </a:pPr>
            <a:r>
              <a:t>Brownian motion, which leads to the noise of market data.</a:t>
            </a:r>
          </a:p>
          <a:p>
            <a:pPr lvl="6">
              <a:lnSpc>
                <a:spcPct val="150000"/>
              </a:lnSpc>
            </a:pPr>
            <a:r>
              <a:t>    The internal law of the market is not stable in different time dimensions.</a:t>
            </a:r>
          </a:p>
          <a:p>
            <a:pPr lvl="6">
              <a:lnSpc>
                <a:spcPct val="150000"/>
              </a:lnSpc>
            </a:pPr>
            <a:r>
              <a:t>— We should consider more market factors, such as financial information, news information,</a:t>
            </a:r>
          </a:p>
          <a:p>
            <a:pPr lvl="6">
              <a:lnSpc>
                <a:spcPct val="150000"/>
              </a:lnSpc>
            </a:pPr>
            <a:r>
              <a:t> search information and so on. External features are less noisy and more valuable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椭圆 1"/>
          <p:cNvSpPr/>
          <p:nvPr/>
        </p:nvSpPr>
        <p:spPr>
          <a:xfrm>
            <a:off x="-2405802" y="-3342845"/>
            <a:ext cx="13797690" cy="13797690"/>
          </a:xfrm>
          <a:prstGeom prst="ellipse">
            <a:avLst/>
          </a:prstGeom>
          <a:ln w="12700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字魂59号-创粗黑"/>
                <a:ea typeface="字魂59号-创粗黑"/>
                <a:cs typeface="字魂59号-创粗黑"/>
                <a:sym typeface="字魂59号-创粗黑"/>
              </a:defRPr>
            </a:pPr>
          </a:p>
        </p:txBody>
      </p:sp>
      <p:sp>
        <p:nvSpPr>
          <p:cNvPr id="241" name="椭圆 108"/>
          <p:cNvSpPr/>
          <p:nvPr/>
        </p:nvSpPr>
        <p:spPr>
          <a:xfrm>
            <a:off x="5098732" y="-5586048"/>
            <a:ext cx="11125205" cy="11125205"/>
          </a:xfrm>
          <a:prstGeom prst="ellipse">
            <a:avLst/>
          </a:prstGeom>
          <a:ln w="12700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字魂59号-创粗黑"/>
                <a:ea typeface="字魂59号-创粗黑"/>
                <a:cs typeface="字魂59号-创粗黑"/>
                <a:sym typeface="字魂59号-创粗黑"/>
              </a:defRPr>
            </a:pPr>
          </a:p>
        </p:txBody>
      </p:sp>
      <p:sp>
        <p:nvSpPr>
          <p:cNvPr id="242" name="TextBox 37"/>
          <p:cNvSpPr txBox="1"/>
          <p:nvPr/>
        </p:nvSpPr>
        <p:spPr>
          <a:xfrm>
            <a:off x="364433" y="2912111"/>
            <a:ext cx="6920728" cy="1033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6" tIns="34286" rIns="34286" bIns="34286" anchor="ctr">
            <a:spAutoFit/>
          </a:bodyPr>
          <a:lstStyle>
            <a:lvl1pPr>
              <a:defRPr b="1" sz="6300">
                <a:solidFill>
                  <a:srgbClr val="C00000"/>
                </a:solidFill>
                <a:latin typeface="字魂59号-创粗黑"/>
                <a:ea typeface="字魂59号-创粗黑"/>
                <a:cs typeface="字魂59号-创粗黑"/>
                <a:sym typeface="字魂59号-创粗黑"/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24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" y="176667"/>
            <a:ext cx="2674269" cy="5916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组合 34"/>
          <p:cNvGrpSpPr/>
          <p:nvPr/>
        </p:nvGrpSpPr>
        <p:grpSpPr>
          <a:xfrm>
            <a:off x="3189113" y="1343625"/>
            <a:ext cx="6436662" cy="505653"/>
            <a:chOff x="-1" y="0"/>
            <a:chExt cx="6436660" cy="505651"/>
          </a:xfrm>
        </p:grpSpPr>
        <p:sp>
          <p:nvSpPr>
            <p:cNvPr id="126" name="直接连接符 9"/>
            <p:cNvSpPr/>
            <p:nvPr/>
          </p:nvSpPr>
          <p:spPr>
            <a:xfrm>
              <a:off x="-2" y="505646"/>
              <a:ext cx="6436660" cy="5"/>
            </a:xfrm>
            <a:prstGeom prst="line">
              <a:avLst/>
            </a:prstGeom>
            <a:noFill/>
            <a:ln w="76200" cap="flat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7" name="直角三角形 33"/>
            <p:cNvSpPr/>
            <p:nvPr/>
          </p:nvSpPr>
          <p:spPr>
            <a:xfrm>
              <a:off x="5693111" y="-1"/>
              <a:ext cx="743549" cy="469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字魂59号-创粗黑"/>
                  <a:ea typeface="字魂59号-创粗黑"/>
                  <a:cs typeface="字魂59号-创粗黑"/>
                  <a:sym typeface="字魂59号-创粗黑"/>
                </a:defRPr>
              </a:pPr>
            </a:p>
          </p:txBody>
        </p:sp>
      </p:grpSp>
      <p:sp>
        <p:nvSpPr>
          <p:cNvPr id="129" name="文本框 35"/>
          <p:cNvSpPr txBox="1"/>
          <p:nvPr/>
        </p:nvSpPr>
        <p:spPr>
          <a:xfrm>
            <a:off x="3055584" y="1186819"/>
            <a:ext cx="6168586" cy="548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just">
              <a:defRPr sz="30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Project Introduction</a:t>
            </a:r>
          </a:p>
        </p:txBody>
      </p:sp>
      <p:grpSp>
        <p:nvGrpSpPr>
          <p:cNvPr id="132" name="组合 34"/>
          <p:cNvGrpSpPr/>
          <p:nvPr/>
        </p:nvGrpSpPr>
        <p:grpSpPr>
          <a:xfrm>
            <a:off x="3189113" y="2206813"/>
            <a:ext cx="6436662" cy="505652"/>
            <a:chOff x="-1" y="0"/>
            <a:chExt cx="6436660" cy="505651"/>
          </a:xfrm>
        </p:grpSpPr>
        <p:sp>
          <p:nvSpPr>
            <p:cNvPr id="130" name="直接连接符 9"/>
            <p:cNvSpPr/>
            <p:nvPr/>
          </p:nvSpPr>
          <p:spPr>
            <a:xfrm>
              <a:off x="-2" y="505646"/>
              <a:ext cx="6436660" cy="5"/>
            </a:xfrm>
            <a:prstGeom prst="line">
              <a:avLst/>
            </a:prstGeom>
            <a:noFill/>
            <a:ln w="76200" cap="flat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1" name="直角三角形 33"/>
            <p:cNvSpPr/>
            <p:nvPr/>
          </p:nvSpPr>
          <p:spPr>
            <a:xfrm>
              <a:off x="5693111" y="-1"/>
              <a:ext cx="743549" cy="469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字魂59号-创粗黑"/>
                  <a:ea typeface="字魂59号-创粗黑"/>
                  <a:cs typeface="字魂59号-创粗黑"/>
                  <a:sym typeface="字魂59号-创粗黑"/>
                </a:defRPr>
              </a:pPr>
            </a:p>
          </p:txBody>
        </p:sp>
      </p:grpSp>
      <p:sp>
        <p:nvSpPr>
          <p:cNvPr id="133" name="文本框 35"/>
          <p:cNvSpPr txBox="1"/>
          <p:nvPr/>
        </p:nvSpPr>
        <p:spPr>
          <a:xfrm>
            <a:off x="3055584" y="2053250"/>
            <a:ext cx="6168586" cy="548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just">
              <a:defRPr sz="30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Challenges and harvest</a:t>
            </a:r>
          </a:p>
        </p:txBody>
      </p:sp>
      <p:grpSp>
        <p:nvGrpSpPr>
          <p:cNvPr id="136" name="组合 34"/>
          <p:cNvGrpSpPr/>
          <p:nvPr/>
        </p:nvGrpSpPr>
        <p:grpSpPr>
          <a:xfrm>
            <a:off x="3189113" y="3070000"/>
            <a:ext cx="6436662" cy="505652"/>
            <a:chOff x="-1" y="0"/>
            <a:chExt cx="6436660" cy="505651"/>
          </a:xfrm>
        </p:grpSpPr>
        <p:sp>
          <p:nvSpPr>
            <p:cNvPr id="134" name="直接连接符 9"/>
            <p:cNvSpPr/>
            <p:nvPr/>
          </p:nvSpPr>
          <p:spPr>
            <a:xfrm>
              <a:off x="-2" y="505646"/>
              <a:ext cx="6436660" cy="5"/>
            </a:xfrm>
            <a:prstGeom prst="line">
              <a:avLst/>
            </a:prstGeom>
            <a:noFill/>
            <a:ln w="76200" cap="flat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5" name="直角三角形 33"/>
            <p:cNvSpPr/>
            <p:nvPr/>
          </p:nvSpPr>
          <p:spPr>
            <a:xfrm>
              <a:off x="5693111" y="-1"/>
              <a:ext cx="743549" cy="469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字魂59号-创粗黑"/>
                  <a:ea typeface="字魂59号-创粗黑"/>
                  <a:cs typeface="字魂59号-创粗黑"/>
                  <a:sym typeface="字魂59号-创粗黑"/>
                </a:defRPr>
              </a:pPr>
            </a:p>
          </p:txBody>
        </p:sp>
      </p:grpSp>
      <p:sp>
        <p:nvSpPr>
          <p:cNvPr id="137" name="文本框 35"/>
          <p:cNvSpPr txBox="1"/>
          <p:nvPr/>
        </p:nvSpPr>
        <p:spPr>
          <a:xfrm>
            <a:off x="3055584" y="2919680"/>
            <a:ext cx="6168586" cy="548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just">
              <a:defRPr sz="30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Theory and algorithm</a:t>
            </a:r>
          </a:p>
        </p:txBody>
      </p:sp>
      <p:grpSp>
        <p:nvGrpSpPr>
          <p:cNvPr id="140" name="组合 34"/>
          <p:cNvGrpSpPr/>
          <p:nvPr/>
        </p:nvGrpSpPr>
        <p:grpSpPr>
          <a:xfrm>
            <a:off x="3189113" y="3933188"/>
            <a:ext cx="6436662" cy="505652"/>
            <a:chOff x="-1" y="0"/>
            <a:chExt cx="6436660" cy="505651"/>
          </a:xfrm>
        </p:grpSpPr>
        <p:sp>
          <p:nvSpPr>
            <p:cNvPr id="138" name="直接连接符 9"/>
            <p:cNvSpPr/>
            <p:nvPr/>
          </p:nvSpPr>
          <p:spPr>
            <a:xfrm>
              <a:off x="-2" y="505646"/>
              <a:ext cx="6436660" cy="5"/>
            </a:xfrm>
            <a:prstGeom prst="line">
              <a:avLst/>
            </a:prstGeom>
            <a:noFill/>
            <a:ln w="76200" cap="flat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9" name="直角三角形 33"/>
            <p:cNvSpPr/>
            <p:nvPr/>
          </p:nvSpPr>
          <p:spPr>
            <a:xfrm>
              <a:off x="5693111" y="-1"/>
              <a:ext cx="743549" cy="469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字魂59号-创粗黑"/>
                  <a:ea typeface="字魂59号-创粗黑"/>
                  <a:cs typeface="字魂59号-创粗黑"/>
                  <a:sym typeface="字魂59号-创粗黑"/>
                </a:defRPr>
              </a:pPr>
            </a:p>
          </p:txBody>
        </p:sp>
      </p:grpSp>
      <p:sp>
        <p:nvSpPr>
          <p:cNvPr id="141" name="文本框 35"/>
          <p:cNvSpPr txBox="1"/>
          <p:nvPr/>
        </p:nvSpPr>
        <p:spPr>
          <a:xfrm>
            <a:off x="3055584" y="3786111"/>
            <a:ext cx="6168586" cy="548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just">
              <a:defRPr sz="30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Data collection and calculation</a:t>
            </a:r>
          </a:p>
        </p:txBody>
      </p:sp>
      <p:grpSp>
        <p:nvGrpSpPr>
          <p:cNvPr id="144" name="组合 34"/>
          <p:cNvGrpSpPr/>
          <p:nvPr/>
        </p:nvGrpSpPr>
        <p:grpSpPr>
          <a:xfrm>
            <a:off x="3189113" y="4796375"/>
            <a:ext cx="6436662" cy="505652"/>
            <a:chOff x="-1" y="0"/>
            <a:chExt cx="6436660" cy="505651"/>
          </a:xfrm>
        </p:grpSpPr>
        <p:sp>
          <p:nvSpPr>
            <p:cNvPr id="142" name="直接连接符 9"/>
            <p:cNvSpPr/>
            <p:nvPr/>
          </p:nvSpPr>
          <p:spPr>
            <a:xfrm>
              <a:off x="-2" y="505646"/>
              <a:ext cx="6436660" cy="5"/>
            </a:xfrm>
            <a:prstGeom prst="line">
              <a:avLst/>
            </a:prstGeom>
            <a:noFill/>
            <a:ln w="76200" cap="flat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3" name="直角三角形 33"/>
            <p:cNvSpPr/>
            <p:nvPr/>
          </p:nvSpPr>
          <p:spPr>
            <a:xfrm>
              <a:off x="5693111" y="-1"/>
              <a:ext cx="743549" cy="469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字魂59号-创粗黑"/>
                  <a:ea typeface="字魂59号-创粗黑"/>
                  <a:cs typeface="字魂59号-创粗黑"/>
                  <a:sym typeface="字魂59号-创粗黑"/>
                </a:defRPr>
              </a:pPr>
            </a:p>
          </p:txBody>
        </p:sp>
      </p:grpSp>
      <p:sp>
        <p:nvSpPr>
          <p:cNvPr id="145" name="文本框 35"/>
          <p:cNvSpPr txBox="1"/>
          <p:nvPr/>
        </p:nvSpPr>
        <p:spPr>
          <a:xfrm>
            <a:off x="3055584" y="4652541"/>
            <a:ext cx="6168586" cy="548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just">
              <a:defRPr sz="30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Test results</a:t>
            </a:r>
          </a:p>
        </p:txBody>
      </p:sp>
      <p:pic>
        <p:nvPicPr>
          <p:cNvPr id="14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" y="176667"/>
            <a:ext cx="2674269" cy="59168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9" name="组合 34"/>
          <p:cNvGrpSpPr/>
          <p:nvPr/>
        </p:nvGrpSpPr>
        <p:grpSpPr>
          <a:xfrm>
            <a:off x="3189113" y="5659563"/>
            <a:ext cx="6436662" cy="505652"/>
            <a:chOff x="-1" y="0"/>
            <a:chExt cx="6436660" cy="505651"/>
          </a:xfrm>
        </p:grpSpPr>
        <p:sp>
          <p:nvSpPr>
            <p:cNvPr id="147" name="直接连接符 9"/>
            <p:cNvSpPr/>
            <p:nvPr/>
          </p:nvSpPr>
          <p:spPr>
            <a:xfrm>
              <a:off x="-2" y="505646"/>
              <a:ext cx="6436660" cy="5"/>
            </a:xfrm>
            <a:prstGeom prst="line">
              <a:avLst/>
            </a:prstGeom>
            <a:noFill/>
            <a:ln w="76200" cap="flat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8" name="直角三角形 33"/>
            <p:cNvSpPr/>
            <p:nvPr/>
          </p:nvSpPr>
          <p:spPr>
            <a:xfrm>
              <a:off x="5693111" y="-1"/>
              <a:ext cx="743549" cy="469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字魂59号-创粗黑"/>
                  <a:ea typeface="字魂59号-创粗黑"/>
                  <a:cs typeface="字魂59号-创粗黑"/>
                  <a:sym typeface="字魂59号-创粗黑"/>
                </a:defRPr>
              </a:pPr>
            </a:p>
          </p:txBody>
        </p:sp>
      </p:grpSp>
      <p:sp>
        <p:nvSpPr>
          <p:cNvPr id="150" name="文本框 35"/>
          <p:cNvSpPr txBox="1"/>
          <p:nvPr/>
        </p:nvSpPr>
        <p:spPr>
          <a:xfrm>
            <a:off x="3055584" y="5518971"/>
            <a:ext cx="6168586" cy="548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just">
              <a:defRPr sz="30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Conclusion and future 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组合 24"/>
          <p:cNvSpPr/>
          <p:nvPr/>
        </p:nvSpPr>
        <p:spPr>
          <a:xfrm>
            <a:off x="76197" y="1105469"/>
            <a:ext cx="5404815" cy="7"/>
          </a:xfrm>
          <a:prstGeom prst="line">
            <a:avLst/>
          </a:prstGeom>
          <a:ln w="3175">
            <a:solidFill>
              <a:srgbClr val="C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55" name="组合 34"/>
          <p:cNvGrpSpPr/>
          <p:nvPr/>
        </p:nvGrpSpPr>
        <p:grpSpPr>
          <a:xfrm>
            <a:off x="-62090" y="530825"/>
            <a:ext cx="15240004" cy="505645"/>
            <a:chOff x="-5" y="0"/>
            <a:chExt cx="15240003" cy="505643"/>
          </a:xfrm>
        </p:grpSpPr>
        <p:sp>
          <p:nvSpPr>
            <p:cNvPr id="153" name="直接连接符 9"/>
            <p:cNvSpPr/>
            <p:nvPr/>
          </p:nvSpPr>
          <p:spPr>
            <a:xfrm>
              <a:off x="-7" y="505639"/>
              <a:ext cx="15239999" cy="4"/>
            </a:xfrm>
            <a:prstGeom prst="line">
              <a:avLst/>
            </a:prstGeom>
            <a:noFill/>
            <a:ln w="76200" cap="flat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4" name="直角三角形 33"/>
            <p:cNvSpPr/>
            <p:nvPr/>
          </p:nvSpPr>
          <p:spPr>
            <a:xfrm>
              <a:off x="13479507" y="-1"/>
              <a:ext cx="1760491" cy="469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字魂59号-创粗黑"/>
                  <a:ea typeface="字魂59号-创粗黑"/>
                  <a:cs typeface="字魂59号-创粗黑"/>
                  <a:sym typeface="字魂59号-创粗黑"/>
                </a:defRPr>
              </a:pPr>
            </a:p>
          </p:txBody>
        </p:sp>
      </p:grpSp>
      <p:sp>
        <p:nvSpPr>
          <p:cNvPr id="156" name="文本框 35"/>
          <p:cNvSpPr txBox="1"/>
          <p:nvPr/>
        </p:nvSpPr>
        <p:spPr>
          <a:xfrm>
            <a:off x="109184" y="223204"/>
            <a:ext cx="4423427" cy="63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just">
              <a:defRPr sz="36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Project Introduction</a:t>
            </a:r>
          </a:p>
        </p:txBody>
      </p:sp>
      <p:sp>
        <p:nvSpPr>
          <p:cNvPr id="157" name="— Hope to use data other than the prices in the financial market, as well as financial knowledge…"/>
          <p:cNvSpPr txBox="1"/>
          <p:nvPr/>
        </p:nvSpPr>
        <p:spPr>
          <a:xfrm>
            <a:off x="635000" y="2073683"/>
            <a:ext cx="12208203" cy="2225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8">
              <a:lnSpc>
                <a:spcPct val="150000"/>
              </a:lnSpc>
              <a:defRPr sz="2000"/>
            </a:pPr>
            <a:r>
              <a:t>— Hope to use data other than the prices in the financial market, as well as financial knowledge</a:t>
            </a:r>
          </a:p>
          <a:p>
            <a:pPr lvl="8">
              <a:lnSpc>
                <a:spcPct val="150000"/>
              </a:lnSpc>
              <a:defRPr sz="2000"/>
            </a:pPr>
            <a:r>
              <a:t> and combine machine learning to try to predict the price trend</a:t>
            </a:r>
          </a:p>
          <a:p>
            <a:pPr lvl="8">
              <a:lnSpc>
                <a:spcPct val="150000"/>
              </a:lnSpc>
              <a:defRPr sz="2000"/>
            </a:pPr>
            <a:r>
              <a:t>— Using a variety of algorithms to predicted the stock future trend as a classification problem</a:t>
            </a:r>
          </a:p>
          <a:p>
            <a:pPr lvl="8">
              <a:lnSpc>
                <a:spcPct val="150000"/>
              </a:lnSpc>
              <a:defRPr sz="2000"/>
            </a:pPr>
            <a:r>
              <a:t>— Trying to find the difference and reason between different algorithms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组合 24"/>
          <p:cNvSpPr/>
          <p:nvPr/>
        </p:nvSpPr>
        <p:spPr>
          <a:xfrm>
            <a:off x="76197" y="1105469"/>
            <a:ext cx="5404815" cy="7"/>
          </a:xfrm>
          <a:prstGeom prst="line">
            <a:avLst/>
          </a:prstGeom>
          <a:ln w="3175">
            <a:solidFill>
              <a:srgbClr val="C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64" name="组合 34"/>
          <p:cNvGrpSpPr/>
          <p:nvPr/>
        </p:nvGrpSpPr>
        <p:grpSpPr>
          <a:xfrm>
            <a:off x="-62090" y="530825"/>
            <a:ext cx="15240004" cy="505645"/>
            <a:chOff x="-5" y="0"/>
            <a:chExt cx="15240003" cy="505643"/>
          </a:xfrm>
        </p:grpSpPr>
        <p:sp>
          <p:nvSpPr>
            <p:cNvPr id="162" name="直接连接符 9"/>
            <p:cNvSpPr/>
            <p:nvPr/>
          </p:nvSpPr>
          <p:spPr>
            <a:xfrm>
              <a:off x="-7" y="505639"/>
              <a:ext cx="15239999" cy="4"/>
            </a:xfrm>
            <a:prstGeom prst="line">
              <a:avLst/>
            </a:prstGeom>
            <a:noFill/>
            <a:ln w="76200" cap="flat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3" name="直角三角形 33"/>
            <p:cNvSpPr/>
            <p:nvPr/>
          </p:nvSpPr>
          <p:spPr>
            <a:xfrm>
              <a:off x="13479507" y="-1"/>
              <a:ext cx="1760491" cy="469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字魂59号-创粗黑"/>
                  <a:ea typeface="字魂59号-创粗黑"/>
                  <a:cs typeface="字魂59号-创粗黑"/>
                  <a:sym typeface="字魂59号-创粗黑"/>
                </a:defRPr>
              </a:pPr>
            </a:p>
          </p:txBody>
        </p:sp>
      </p:grpSp>
      <p:sp>
        <p:nvSpPr>
          <p:cNvPr id="165" name="文本框 35"/>
          <p:cNvSpPr txBox="1"/>
          <p:nvPr/>
        </p:nvSpPr>
        <p:spPr>
          <a:xfrm>
            <a:off x="109184" y="223204"/>
            <a:ext cx="8147554" cy="63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just">
              <a:defRPr sz="36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Challenges and harvest</a:t>
            </a:r>
          </a:p>
        </p:txBody>
      </p:sp>
      <p:sp>
        <p:nvSpPr>
          <p:cNvPr id="166" name="Challenges"/>
          <p:cNvSpPr/>
          <p:nvPr/>
        </p:nvSpPr>
        <p:spPr>
          <a:xfrm>
            <a:off x="393700" y="1498600"/>
            <a:ext cx="5379414" cy="480254"/>
          </a:xfrm>
          <a:prstGeom prst="rect">
            <a:avLst/>
          </a:prstGeom>
          <a:solidFill>
            <a:srgbClr val="C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>
              <a:defRPr b="1">
                <a:solidFill>
                  <a:srgbClr val="FFFFFF"/>
                </a:solidFill>
                <a:latin typeface="字魂59号-创粗黑"/>
                <a:ea typeface="字魂59号-创粗黑"/>
                <a:cs typeface="字魂59号-创粗黑"/>
                <a:sym typeface="字魂59号-创粗黑"/>
              </a:defRPr>
            </a:lvl1pPr>
          </a:lstStyle>
          <a:p>
            <a:pPr/>
            <a:r>
              <a:t>    Challenges</a:t>
            </a:r>
          </a:p>
        </p:txBody>
      </p:sp>
      <p:sp>
        <p:nvSpPr>
          <p:cNvPr id="167" name="Harvest"/>
          <p:cNvSpPr/>
          <p:nvPr/>
        </p:nvSpPr>
        <p:spPr>
          <a:xfrm>
            <a:off x="393700" y="3900073"/>
            <a:ext cx="5379414" cy="480254"/>
          </a:xfrm>
          <a:prstGeom prst="rect">
            <a:avLst/>
          </a:prstGeom>
          <a:solidFill>
            <a:srgbClr val="C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>
              <a:defRPr b="1">
                <a:solidFill>
                  <a:srgbClr val="FFFFFF"/>
                </a:solidFill>
                <a:latin typeface="字魂59号-创粗黑"/>
                <a:ea typeface="字魂59号-创粗黑"/>
                <a:cs typeface="字魂59号-创粗黑"/>
                <a:sym typeface="字魂59号-创粗黑"/>
              </a:defRPr>
            </a:lvl1pPr>
          </a:lstStyle>
          <a:p>
            <a:pPr/>
            <a:r>
              <a:t>    Harvest</a:t>
            </a:r>
          </a:p>
        </p:txBody>
      </p:sp>
      <p:sp>
        <p:nvSpPr>
          <p:cNvPr id="168" name="— Difficulty of data getting,especially basic financial data…"/>
          <p:cNvSpPr txBox="1"/>
          <p:nvPr/>
        </p:nvSpPr>
        <p:spPr>
          <a:xfrm>
            <a:off x="798831" y="2061895"/>
            <a:ext cx="7859571" cy="162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5">
              <a:lnSpc>
                <a:spcPct val="150000"/>
              </a:lnSpc>
            </a:pPr>
            <a:r>
              <a:t>— Difficulty of data getting,especially basic financial data</a:t>
            </a:r>
          </a:p>
          <a:p>
            <a:pPr lvl="5">
              <a:lnSpc>
                <a:spcPct val="150000"/>
              </a:lnSpc>
            </a:pPr>
            <a:r>
              <a:t>— Difficulty of data cleaning,including many abnormal problems, </a:t>
            </a:r>
          </a:p>
          <a:p>
            <a:pPr lvl="5">
              <a:lnSpc>
                <a:spcPct val="150000"/>
              </a:lnSpc>
            </a:pPr>
            <a:r>
              <a:t>such as different stock will have different closing dates, restoration price, etc</a:t>
            </a:r>
          </a:p>
          <a:p>
            <a:pPr lvl="5">
              <a:lnSpc>
                <a:spcPct val="150000"/>
              </a:lnSpc>
            </a:pPr>
            <a:r>
              <a:t>—Optimization process of various algorithms</a:t>
            </a:r>
          </a:p>
        </p:txBody>
      </p:sp>
      <p:sp>
        <p:nvSpPr>
          <p:cNvPr id="169" name="— There is a lot of noise in the stock market, so it is difficult to use price data for prediction,…"/>
          <p:cNvSpPr txBox="1"/>
          <p:nvPr/>
        </p:nvSpPr>
        <p:spPr>
          <a:xfrm>
            <a:off x="798831" y="4516007"/>
            <a:ext cx="9371256" cy="2326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5">
              <a:lnSpc>
                <a:spcPct val="150000"/>
              </a:lnSpc>
            </a:pPr>
            <a:r>
              <a:t>— There is a lot of noise in the stock market, so it is difficult to use price data for prediction,</a:t>
            </a:r>
          </a:p>
          <a:p>
            <a:pPr lvl="5">
              <a:lnSpc>
                <a:spcPct val="150000"/>
              </a:lnSpc>
            </a:pPr>
            <a:r>
              <a:t>and more information outside the market should be explored as features</a:t>
            </a:r>
          </a:p>
          <a:p>
            <a:pPr lvl="5">
              <a:lnSpc>
                <a:spcPct val="150000"/>
              </a:lnSpc>
            </a:pPr>
            <a:r>
              <a:t>— Further familiar with the use and optimization process of various algorithms</a:t>
            </a:r>
          </a:p>
          <a:p>
            <a:pPr lvl="5">
              <a:lnSpc>
                <a:spcPct val="150000"/>
              </a:lnSpc>
              <a:defRPr>
                <a:solidFill>
                  <a:schemeClr val="accent2">
                    <a:satOff val="-18194"/>
                    <a:lumOff val="-11215"/>
                  </a:schemeClr>
                </a:solidFill>
              </a:defRPr>
            </a:pPr>
            <a:r>
              <a:t>— …</a:t>
            </a:r>
          </a:p>
          <a:p>
            <a:pPr lvl="5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组合 24"/>
          <p:cNvSpPr/>
          <p:nvPr/>
        </p:nvSpPr>
        <p:spPr>
          <a:xfrm>
            <a:off x="76197" y="1105469"/>
            <a:ext cx="5404815" cy="7"/>
          </a:xfrm>
          <a:prstGeom prst="line">
            <a:avLst/>
          </a:prstGeom>
          <a:ln w="3175">
            <a:solidFill>
              <a:srgbClr val="C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76" name="组合 34"/>
          <p:cNvGrpSpPr/>
          <p:nvPr/>
        </p:nvGrpSpPr>
        <p:grpSpPr>
          <a:xfrm>
            <a:off x="-62090" y="530825"/>
            <a:ext cx="15240004" cy="505645"/>
            <a:chOff x="-5" y="0"/>
            <a:chExt cx="15240003" cy="505643"/>
          </a:xfrm>
        </p:grpSpPr>
        <p:sp>
          <p:nvSpPr>
            <p:cNvPr id="174" name="直接连接符 9"/>
            <p:cNvSpPr/>
            <p:nvPr/>
          </p:nvSpPr>
          <p:spPr>
            <a:xfrm>
              <a:off x="-7" y="505639"/>
              <a:ext cx="15239999" cy="4"/>
            </a:xfrm>
            <a:prstGeom prst="line">
              <a:avLst/>
            </a:prstGeom>
            <a:noFill/>
            <a:ln w="76200" cap="flat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5" name="直角三角形 33"/>
            <p:cNvSpPr/>
            <p:nvPr/>
          </p:nvSpPr>
          <p:spPr>
            <a:xfrm>
              <a:off x="13479507" y="-1"/>
              <a:ext cx="1760491" cy="469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字魂59号-创粗黑"/>
                  <a:ea typeface="字魂59号-创粗黑"/>
                  <a:cs typeface="字魂59号-创粗黑"/>
                  <a:sym typeface="字魂59号-创粗黑"/>
                </a:defRPr>
              </a:pPr>
            </a:p>
          </p:txBody>
        </p:sp>
      </p:grpSp>
      <p:sp>
        <p:nvSpPr>
          <p:cNvPr id="177" name="文本框 35"/>
          <p:cNvSpPr txBox="1"/>
          <p:nvPr/>
        </p:nvSpPr>
        <p:spPr>
          <a:xfrm>
            <a:off x="109184" y="223204"/>
            <a:ext cx="4423427" cy="63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just">
              <a:defRPr sz="36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Theory and algorithm</a:t>
            </a:r>
          </a:p>
        </p:txBody>
      </p:sp>
      <p:sp>
        <p:nvSpPr>
          <p:cNvPr id="178" name="Algorithm"/>
          <p:cNvSpPr/>
          <p:nvPr/>
        </p:nvSpPr>
        <p:spPr>
          <a:xfrm>
            <a:off x="393700" y="1498600"/>
            <a:ext cx="5379414" cy="480254"/>
          </a:xfrm>
          <a:prstGeom prst="rect">
            <a:avLst/>
          </a:prstGeom>
          <a:solidFill>
            <a:srgbClr val="C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>
              <a:defRPr b="1">
                <a:solidFill>
                  <a:srgbClr val="FFFFFF"/>
                </a:solidFill>
                <a:latin typeface="字魂59号-创粗黑"/>
                <a:ea typeface="字魂59号-创粗黑"/>
                <a:cs typeface="字魂59号-创粗黑"/>
                <a:sym typeface="字魂59号-创粗黑"/>
              </a:defRPr>
            </a:lvl1pPr>
          </a:lstStyle>
          <a:p>
            <a:pPr/>
            <a:r>
              <a:t>    Algorithm</a:t>
            </a:r>
          </a:p>
        </p:txBody>
      </p:sp>
      <p:sp>
        <p:nvSpPr>
          <p:cNvPr id="179" name="— Fully Connected Neural Network…"/>
          <p:cNvSpPr txBox="1"/>
          <p:nvPr/>
        </p:nvSpPr>
        <p:spPr>
          <a:xfrm>
            <a:off x="773431" y="2440974"/>
            <a:ext cx="3750464" cy="1209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5"/>
            <a:r>
              <a:t>— Fully Connected Neural Network</a:t>
            </a:r>
          </a:p>
          <a:p>
            <a:pPr lvl="5"/>
            <a:r>
              <a:t>— BayesianMethod</a:t>
            </a:r>
          </a:p>
          <a:p>
            <a:pPr lvl="5"/>
            <a:r>
              <a:t>— LSTM</a:t>
            </a:r>
          </a:p>
          <a:p>
            <a:pPr lvl="5"/>
            <a:r>
              <a:t>— MultiFactor(Linear)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组合 24"/>
          <p:cNvSpPr/>
          <p:nvPr/>
        </p:nvSpPr>
        <p:spPr>
          <a:xfrm>
            <a:off x="76197" y="1105469"/>
            <a:ext cx="5404815" cy="7"/>
          </a:xfrm>
          <a:prstGeom prst="line">
            <a:avLst/>
          </a:prstGeom>
          <a:ln w="3175">
            <a:solidFill>
              <a:srgbClr val="C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84" name="组合 34"/>
          <p:cNvGrpSpPr/>
          <p:nvPr/>
        </p:nvGrpSpPr>
        <p:grpSpPr>
          <a:xfrm>
            <a:off x="-62090" y="530825"/>
            <a:ext cx="15240004" cy="505645"/>
            <a:chOff x="-5" y="0"/>
            <a:chExt cx="15240003" cy="505643"/>
          </a:xfrm>
        </p:grpSpPr>
        <p:sp>
          <p:nvSpPr>
            <p:cNvPr id="182" name="直接连接符 9"/>
            <p:cNvSpPr/>
            <p:nvPr/>
          </p:nvSpPr>
          <p:spPr>
            <a:xfrm>
              <a:off x="-7" y="505639"/>
              <a:ext cx="15239999" cy="4"/>
            </a:xfrm>
            <a:prstGeom prst="line">
              <a:avLst/>
            </a:prstGeom>
            <a:noFill/>
            <a:ln w="76200" cap="flat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3" name="直角三角形 33"/>
            <p:cNvSpPr/>
            <p:nvPr/>
          </p:nvSpPr>
          <p:spPr>
            <a:xfrm>
              <a:off x="13479507" y="-1"/>
              <a:ext cx="1760491" cy="469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字魂59号-创粗黑"/>
                  <a:ea typeface="字魂59号-创粗黑"/>
                  <a:cs typeface="字魂59号-创粗黑"/>
                  <a:sym typeface="字魂59号-创粗黑"/>
                </a:defRPr>
              </a:pPr>
            </a:p>
          </p:txBody>
        </p:sp>
      </p:grpSp>
      <p:sp>
        <p:nvSpPr>
          <p:cNvPr id="185" name="文本框 35"/>
          <p:cNvSpPr txBox="1"/>
          <p:nvPr/>
        </p:nvSpPr>
        <p:spPr>
          <a:xfrm>
            <a:off x="109184" y="223204"/>
            <a:ext cx="4423427" cy="63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just">
              <a:defRPr sz="36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Theory and algorithm</a:t>
            </a:r>
          </a:p>
        </p:txBody>
      </p:sp>
      <p:sp>
        <p:nvSpPr>
          <p:cNvPr id="186" name="Theory"/>
          <p:cNvSpPr/>
          <p:nvPr/>
        </p:nvSpPr>
        <p:spPr>
          <a:xfrm>
            <a:off x="393700" y="1498600"/>
            <a:ext cx="5379414" cy="480254"/>
          </a:xfrm>
          <a:prstGeom prst="rect">
            <a:avLst/>
          </a:prstGeom>
          <a:solidFill>
            <a:srgbClr val="C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>
              <a:defRPr b="1">
                <a:solidFill>
                  <a:srgbClr val="FFFFFF"/>
                </a:solidFill>
                <a:latin typeface="字魂59号-创粗黑"/>
                <a:ea typeface="字魂59号-创粗黑"/>
                <a:cs typeface="字魂59号-创粗黑"/>
                <a:sym typeface="字魂59号-创粗黑"/>
              </a:defRPr>
            </a:lvl1pPr>
          </a:lstStyle>
          <a:p>
            <a:pPr/>
            <a:r>
              <a:t>    Theory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组合 24"/>
          <p:cNvSpPr/>
          <p:nvPr/>
        </p:nvSpPr>
        <p:spPr>
          <a:xfrm>
            <a:off x="76197" y="1105469"/>
            <a:ext cx="5404815" cy="7"/>
          </a:xfrm>
          <a:prstGeom prst="line">
            <a:avLst/>
          </a:prstGeom>
          <a:ln w="3175">
            <a:solidFill>
              <a:srgbClr val="C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91" name="组合 34"/>
          <p:cNvGrpSpPr/>
          <p:nvPr/>
        </p:nvGrpSpPr>
        <p:grpSpPr>
          <a:xfrm>
            <a:off x="-62090" y="530825"/>
            <a:ext cx="15240004" cy="505645"/>
            <a:chOff x="-5" y="0"/>
            <a:chExt cx="15240003" cy="505643"/>
          </a:xfrm>
        </p:grpSpPr>
        <p:sp>
          <p:nvSpPr>
            <p:cNvPr id="189" name="直接连接符 9"/>
            <p:cNvSpPr/>
            <p:nvPr/>
          </p:nvSpPr>
          <p:spPr>
            <a:xfrm>
              <a:off x="-7" y="505639"/>
              <a:ext cx="15239999" cy="4"/>
            </a:xfrm>
            <a:prstGeom prst="line">
              <a:avLst/>
            </a:prstGeom>
            <a:noFill/>
            <a:ln w="76200" cap="flat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0" name="直角三角形 33"/>
            <p:cNvSpPr/>
            <p:nvPr/>
          </p:nvSpPr>
          <p:spPr>
            <a:xfrm>
              <a:off x="13479507" y="-1"/>
              <a:ext cx="1760491" cy="469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字魂59号-创粗黑"/>
                  <a:ea typeface="字魂59号-创粗黑"/>
                  <a:cs typeface="字魂59号-创粗黑"/>
                  <a:sym typeface="字魂59号-创粗黑"/>
                </a:defRPr>
              </a:pPr>
            </a:p>
          </p:txBody>
        </p:sp>
      </p:grpSp>
      <p:sp>
        <p:nvSpPr>
          <p:cNvPr id="192" name="文本框 35"/>
          <p:cNvSpPr txBox="1"/>
          <p:nvPr/>
        </p:nvSpPr>
        <p:spPr>
          <a:xfrm>
            <a:off x="109184" y="223204"/>
            <a:ext cx="12192001" cy="63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just">
              <a:defRPr sz="36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Data collection and calculation</a:t>
            </a:r>
          </a:p>
        </p:txBody>
      </p:sp>
      <p:sp>
        <p:nvSpPr>
          <p:cNvPr id="193" name="Data"/>
          <p:cNvSpPr/>
          <p:nvPr/>
        </p:nvSpPr>
        <p:spPr>
          <a:xfrm>
            <a:off x="393700" y="1498600"/>
            <a:ext cx="5379414" cy="480254"/>
          </a:xfrm>
          <a:prstGeom prst="rect">
            <a:avLst/>
          </a:prstGeom>
          <a:solidFill>
            <a:srgbClr val="C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>
              <a:defRPr b="1">
                <a:solidFill>
                  <a:srgbClr val="FFFFFF"/>
                </a:solidFill>
                <a:latin typeface="字魂59号-创粗黑"/>
                <a:ea typeface="字魂59号-创粗黑"/>
                <a:cs typeface="字魂59号-创粗黑"/>
                <a:sym typeface="字魂59号-创粗黑"/>
              </a:defRPr>
            </a:lvl1pPr>
          </a:lstStyle>
          <a:p>
            <a:pPr/>
            <a:r>
              <a:t>    Data </a:t>
            </a:r>
          </a:p>
        </p:txBody>
      </p:sp>
      <p:sp>
        <p:nvSpPr>
          <p:cNvPr id="194" name="— stock price data"/>
          <p:cNvSpPr txBox="1"/>
          <p:nvPr/>
        </p:nvSpPr>
        <p:spPr>
          <a:xfrm>
            <a:off x="773431" y="2440974"/>
            <a:ext cx="2060744" cy="65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5"/>
            <a:r>
              <a:t>— stock price data</a:t>
            </a:r>
          </a:p>
        </p:txBody>
      </p:sp>
      <p:graphicFrame>
        <p:nvGraphicFramePr>
          <p:cNvPr id="195" name="表格"/>
          <p:cNvGraphicFramePr/>
          <p:nvPr/>
        </p:nvGraphicFramePr>
        <p:xfrm>
          <a:off x="381000" y="2921000"/>
          <a:ext cx="4775200" cy="39624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{C7B018BB-80A7-4F77-B60F-C8B233D01FF8}</a:tableStyleId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31750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  <a:sym typeface="Helvetica"/>
                        </a:rPr>
                        <a:t>stock_code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  <a:sym typeface="Helvetica"/>
                        </a:rPr>
                        <a:t>trade_date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  <a:sym typeface="Helvetica"/>
                        </a:rPr>
                        <a:t>open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  <a:sym typeface="Helvetica"/>
                        </a:rPr>
                        <a:t>high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  <a:sym typeface="Helvetica"/>
                        </a:rPr>
                        <a:t>low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  <a:sym typeface="Helvetica"/>
                        </a:rPr>
                        <a:t>close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  <a:sym typeface="Helvetica"/>
                        </a:rPr>
                        <a:t>change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  <a:sym typeface="Helvetica"/>
                        </a:rPr>
                        <a:t>pct_chg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  <a:sym typeface="Helvetica"/>
                        </a:rPr>
                        <a:t>vol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0" marR="0" marT="0" marB="0" anchor="t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000001.SZ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20210423</a:t>
                      </a:r>
                    </a:p>
                  </a:txBody>
                  <a:tcPr marL="0" marR="0" marT="0" marB="0" anchor="t" anchorCtr="0" horzOverflow="overflow"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23.32</a:t>
                      </a:r>
                    </a:p>
                  </a:txBody>
                  <a:tcPr marL="0" marR="0" marT="0" marB="0" anchor="t" anchorCtr="0" horzOverflow="overflow"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23.65</a:t>
                      </a:r>
                    </a:p>
                  </a:txBody>
                  <a:tcPr marL="0" marR="0" marT="0" marB="0" anchor="t" anchorCtr="0" horzOverflow="overflow"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23.07</a:t>
                      </a:r>
                    </a:p>
                  </a:txBody>
                  <a:tcPr marL="0" marR="0" marT="0" marB="0" anchor="t" anchorCtr="0" horzOverflow="overflow"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22.98</a:t>
                      </a:r>
                    </a:p>
                  </a:txBody>
                  <a:tcPr marL="0" marR="0" marT="0" marB="0" anchor="t" anchorCtr="0" horzOverflow="overflow"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0.3099</a:t>
                      </a:r>
                    </a:p>
                  </a:txBody>
                  <a:tcPr marL="0" marR="0" marT="0" marB="0" anchor="t" anchorCtr="0" horzOverflow="overflow"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1.349</a:t>
                      </a:r>
                    </a:p>
                  </a:txBody>
                  <a:tcPr marL="0" marR="0" marT="0" marB="0" anchor="t" anchorCtr="0" horzOverflow="overflow"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823230.15</a:t>
                      </a:r>
                    </a:p>
                  </a:txBody>
                  <a:tcPr marL="0" marR="0" marT="0" marB="0" anchor="t" anchorCtr="0" horzOverflow="overflow"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1920413.502</a:t>
                      </a:r>
                    </a:p>
                  </a:txBody>
                  <a:tcPr marL="0" marR="0" marT="0" marB="0" anchor="t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96" name="—Financial data, market data"/>
          <p:cNvSpPr txBox="1"/>
          <p:nvPr/>
        </p:nvSpPr>
        <p:spPr>
          <a:xfrm>
            <a:off x="773431" y="3756530"/>
            <a:ext cx="3153626" cy="929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5"/>
            <a:r>
              <a:t>—Financial data, market data</a:t>
            </a:r>
          </a:p>
          <a:p>
            <a:pPr lvl="5"/>
          </a:p>
        </p:txBody>
      </p:sp>
      <p:graphicFrame>
        <p:nvGraphicFramePr>
          <p:cNvPr id="197" name="表格"/>
          <p:cNvGraphicFramePr/>
          <p:nvPr/>
        </p:nvGraphicFramePr>
        <p:xfrm>
          <a:off x="396875" y="4305205"/>
          <a:ext cx="4775200" cy="39624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{C7B018BB-80A7-4F77-B60F-C8B233D01FF8}</a:tableStyleId>
              </a:tblPr>
              <a:tblGrid>
                <a:gridCol w="1190625"/>
                <a:gridCol w="1190625"/>
                <a:gridCol w="1524000"/>
                <a:gridCol w="1524000"/>
                <a:gridCol w="1524000"/>
                <a:gridCol w="889000"/>
                <a:gridCol w="889000"/>
                <a:gridCol w="889000"/>
                <a:gridCol w="889000"/>
                <a:gridCol w="889000"/>
              </a:tblGrid>
              <a:tr h="3175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  <a:sym typeface="Helvetica"/>
                        </a:rPr>
                        <a:t>stock_code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  <a:sym typeface="Helvetica"/>
                        </a:rPr>
                        <a:t>trade_date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  <a:sym typeface="Helvetica"/>
                        </a:rPr>
                        <a:t>turnover_rate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  <a:sym typeface="Helvetica"/>
                        </a:rPr>
                        <a:t>turnover_rate_f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  <a:sym typeface="Helvetica"/>
                        </a:rPr>
                        <a:t>volume_ratio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  <a:sym typeface="Helvetica"/>
                        </a:rPr>
                        <a:t>pe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  <a:sym typeface="Helvetica"/>
                        </a:rPr>
                        <a:t>pe_ttm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  <a:sym typeface="Helvetica"/>
                        </a:rPr>
                        <a:t>pb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  <a:sym typeface="Helvetica"/>
                        </a:rPr>
                        <a:t>ps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  <a:sym typeface="Helvetica"/>
                        </a:rPr>
                        <a:t>ps_ttm</a:t>
                      </a:r>
                    </a:p>
                  </a:txBody>
                  <a:tcPr marL="0" marR="0" marT="0" marB="0" anchor="t" anchorCtr="0" horzOverflow="overflow"/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>
                          <a:sym typeface="Helvetica"/>
                        </a:rPr>
                        <a:t>000001.SZ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>
                          <a:sym typeface="Helvetica"/>
                        </a:rPr>
                        <a:t>20210423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>
                          <a:sym typeface="Helvetica"/>
                        </a:rPr>
                        <a:t>0.4242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>
                          <a:sym typeface="Helvetica"/>
                        </a:rPr>
                        <a:t>0.9571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>
                          <a:sym typeface="Helvetica"/>
                        </a:rPr>
                        <a:t>0.81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>
                          <a:sym typeface="Helvetica"/>
                        </a:rPr>
                        <a:t>15.6237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>
                          <a:sym typeface="Helvetica"/>
                        </a:rPr>
                        <a:t>14.8127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>
                          <a:sym typeface="Helvetica"/>
                        </a:rPr>
                        <a:t>1.4932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>
                          <a:sym typeface="Helvetica"/>
                        </a:rPr>
                        <a:t>2.9436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>
                          <a:sym typeface="Helvetica"/>
                        </a:rPr>
                        <a:t>2.8714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198" name="表格"/>
          <p:cNvGraphicFramePr/>
          <p:nvPr/>
        </p:nvGraphicFramePr>
        <p:xfrm>
          <a:off x="388937" y="5122887"/>
          <a:ext cx="4775201" cy="39624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{C7B018BB-80A7-4F77-B60F-C8B233D01FF8}</a:tableStyleId>
              </a:tblPr>
              <a:tblGrid>
                <a:gridCol w="1190625"/>
                <a:gridCol w="1190625"/>
                <a:gridCol w="1190625"/>
                <a:gridCol w="1190625"/>
                <a:gridCol w="1190625"/>
                <a:gridCol w="1333500"/>
                <a:gridCol w="1270000"/>
                <a:gridCol w="1270000"/>
                <a:gridCol w="1587500"/>
              </a:tblGrid>
              <a:tr h="3175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  <a:sym typeface="Helvetica"/>
                        </a:rPr>
                        <a:t>stock_code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  <a:sym typeface="Helvetica"/>
                        </a:rPr>
                        <a:t>trade_date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  <a:sym typeface="Helvetica"/>
                        </a:rPr>
                        <a:t>dv_ratio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  <a:sym typeface="Helvetica"/>
                        </a:rPr>
                        <a:t>dv_ttm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  <a:sym typeface="Helvetica"/>
                        </a:rPr>
                        <a:t>total_share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  <a:sym typeface="Helvetica"/>
                        </a:rPr>
                        <a:t>float_share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  <a:sym typeface="Helvetica"/>
                        </a:rPr>
                        <a:t>free_share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  <a:sym typeface="Helvetica"/>
                        </a:rPr>
                        <a:t>total_mv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  <a:sym typeface="Helvetica"/>
                        </a:rPr>
                        <a:t>circ_mv</a:t>
                      </a:r>
                    </a:p>
                  </a:txBody>
                  <a:tcPr marL="0" marR="0" marT="0" marB="0" anchor="t" anchorCtr="0" horzOverflow="overflow"/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>
                          <a:sym typeface="Helvetica"/>
                        </a:rPr>
                        <a:t>000001.SZ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>
                          <a:sym typeface="Helvetica"/>
                        </a:rPr>
                        <a:t>20210423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>
                          <a:sym typeface="Helvetica"/>
                        </a:rPr>
                        <a:t>0.936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>
                          <a:sym typeface="Helvetica"/>
                        </a:rPr>
                        <a:t>0.936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>
                          <a:sym typeface="Helvetica"/>
                        </a:rPr>
                        <a:t>1940591.8198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>
                          <a:sym typeface="Helvetica"/>
                        </a:rPr>
                        <a:t>1940575.4475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>
                          <a:sym typeface="Helvetica"/>
                        </a:rPr>
                        <a:t>860111.3751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>
                          <a:sym typeface="Helvetica"/>
                        </a:rPr>
                        <a:t>45196383.4831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500">
                          <a:sym typeface="Helvetica"/>
                        </a:rPr>
                        <a:t>45196002.1723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组合 24"/>
          <p:cNvSpPr/>
          <p:nvPr/>
        </p:nvSpPr>
        <p:spPr>
          <a:xfrm>
            <a:off x="76197" y="1105469"/>
            <a:ext cx="5404815" cy="7"/>
          </a:xfrm>
          <a:prstGeom prst="line">
            <a:avLst/>
          </a:prstGeom>
          <a:ln w="3175">
            <a:solidFill>
              <a:srgbClr val="C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03" name="组合 34"/>
          <p:cNvGrpSpPr/>
          <p:nvPr/>
        </p:nvGrpSpPr>
        <p:grpSpPr>
          <a:xfrm>
            <a:off x="-62090" y="530825"/>
            <a:ext cx="15240004" cy="505645"/>
            <a:chOff x="-5" y="0"/>
            <a:chExt cx="15240003" cy="505643"/>
          </a:xfrm>
        </p:grpSpPr>
        <p:sp>
          <p:nvSpPr>
            <p:cNvPr id="201" name="直接连接符 9"/>
            <p:cNvSpPr/>
            <p:nvPr/>
          </p:nvSpPr>
          <p:spPr>
            <a:xfrm>
              <a:off x="-7" y="505639"/>
              <a:ext cx="15239999" cy="4"/>
            </a:xfrm>
            <a:prstGeom prst="line">
              <a:avLst/>
            </a:prstGeom>
            <a:noFill/>
            <a:ln w="76200" cap="flat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2" name="直角三角形 33"/>
            <p:cNvSpPr/>
            <p:nvPr/>
          </p:nvSpPr>
          <p:spPr>
            <a:xfrm>
              <a:off x="13479507" y="-1"/>
              <a:ext cx="1760491" cy="469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字魂59号-创粗黑"/>
                  <a:ea typeface="字魂59号-创粗黑"/>
                  <a:cs typeface="字魂59号-创粗黑"/>
                  <a:sym typeface="字魂59号-创粗黑"/>
                </a:defRPr>
              </a:pPr>
            </a:p>
          </p:txBody>
        </p:sp>
      </p:grpSp>
      <p:sp>
        <p:nvSpPr>
          <p:cNvPr id="204" name="文本框 35"/>
          <p:cNvSpPr txBox="1"/>
          <p:nvPr/>
        </p:nvSpPr>
        <p:spPr>
          <a:xfrm>
            <a:off x="109184" y="223204"/>
            <a:ext cx="14182037" cy="63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just">
              <a:defRPr sz="36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Data collection and calculation</a:t>
            </a:r>
          </a:p>
        </p:txBody>
      </p:sp>
      <p:sp>
        <p:nvSpPr>
          <p:cNvPr id="205" name="Data  calculation"/>
          <p:cNvSpPr/>
          <p:nvPr/>
        </p:nvSpPr>
        <p:spPr>
          <a:xfrm>
            <a:off x="393700" y="1498600"/>
            <a:ext cx="5379414" cy="480254"/>
          </a:xfrm>
          <a:prstGeom prst="rect">
            <a:avLst/>
          </a:prstGeom>
          <a:solidFill>
            <a:srgbClr val="C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>
              <a:defRPr b="1">
                <a:solidFill>
                  <a:srgbClr val="FFFFFF"/>
                </a:solidFill>
                <a:latin typeface="字魂59号-创粗黑"/>
                <a:ea typeface="字魂59号-创粗黑"/>
                <a:cs typeface="字魂59号-创粗黑"/>
                <a:sym typeface="字魂59号-创粗黑"/>
              </a:defRPr>
            </a:lvl1pPr>
          </a:lstStyle>
          <a:p>
            <a:pPr/>
            <a:r>
              <a:t>    Data  calculation</a:t>
            </a:r>
          </a:p>
        </p:txBody>
      </p:sp>
      <p:sp>
        <p:nvSpPr>
          <p:cNvPr id="206" name="— Return data : cumulative yield per stock before n day  and after n day…"/>
          <p:cNvSpPr txBox="1"/>
          <p:nvPr/>
        </p:nvSpPr>
        <p:spPr>
          <a:xfrm>
            <a:off x="703703" y="2440974"/>
            <a:ext cx="7448694" cy="1685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5">
              <a:lnSpc>
                <a:spcPct val="150000"/>
              </a:lnSpc>
            </a:pPr>
            <a:r>
              <a:t>— Return data : cumulative yield per stock before n day  and after n day</a:t>
            </a:r>
          </a:p>
          <a:p>
            <a:pPr lvl="5">
              <a:lnSpc>
                <a:spcPct val="150000"/>
              </a:lnSpc>
            </a:pPr>
            <a:r>
              <a:t>— MACD、KDJ、MA price calculation index etc</a:t>
            </a:r>
          </a:p>
          <a:p>
            <a:pPr lvl="6">
              <a:lnSpc>
                <a:spcPct val="150000"/>
              </a:lnSpc>
            </a:pPr>
            <a:r>
              <a:t>— Filtering and processing of each stock's off day</a:t>
            </a:r>
          </a:p>
          <a:p>
            <a:pPr lvl="6">
              <a:lnSpc>
                <a:spcPct val="150000"/>
              </a:lnSpc>
            </a:pPr>
            <a:r>
              <a:t>— A total of 4000+ stocks data were collected from the opening date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组合 24"/>
          <p:cNvSpPr/>
          <p:nvPr/>
        </p:nvSpPr>
        <p:spPr>
          <a:xfrm>
            <a:off x="76197" y="1105469"/>
            <a:ext cx="5404815" cy="7"/>
          </a:xfrm>
          <a:prstGeom prst="line">
            <a:avLst/>
          </a:prstGeom>
          <a:ln w="3175">
            <a:solidFill>
              <a:srgbClr val="C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13" name="组合 34"/>
          <p:cNvGrpSpPr/>
          <p:nvPr/>
        </p:nvGrpSpPr>
        <p:grpSpPr>
          <a:xfrm>
            <a:off x="-62090" y="530825"/>
            <a:ext cx="15240004" cy="505645"/>
            <a:chOff x="-5" y="0"/>
            <a:chExt cx="15240003" cy="505643"/>
          </a:xfrm>
        </p:grpSpPr>
        <p:sp>
          <p:nvSpPr>
            <p:cNvPr id="211" name="直接连接符 9"/>
            <p:cNvSpPr/>
            <p:nvPr/>
          </p:nvSpPr>
          <p:spPr>
            <a:xfrm>
              <a:off x="-7" y="505639"/>
              <a:ext cx="15239999" cy="4"/>
            </a:xfrm>
            <a:prstGeom prst="line">
              <a:avLst/>
            </a:prstGeom>
            <a:noFill/>
            <a:ln w="76200" cap="flat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2" name="直角三角形 33"/>
            <p:cNvSpPr/>
            <p:nvPr/>
          </p:nvSpPr>
          <p:spPr>
            <a:xfrm>
              <a:off x="13479507" y="-1"/>
              <a:ext cx="1760491" cy="469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字魂59号-创粗黑"/>
                  <a:ea typeface="字魂59号-创粗黑"/>
                  <a:cs typeface="字魂59号-创粗黑"/>
                  <a:sym typeface="字魂59号-创粗黑"/>
                </a:defRPr>
              </a:pPr>
            </a:p>
          </p:txBody>
        </p:sp>
      </p:grpSp>
      <p:sp>
        <p:nvSpPr>
          <p:cNvPr id="214" name="文本框 35"/>
          <p:cNvSpPr txBox="1"/>
          <p:nvPr/>
        </p:nvSpPr>
        <p:spPr>
          <a:xfrm>
            <a:off x="109184" y="223204"/>
            <a:ext cx="4423427" cy="63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just">
              <a:defRPr sz="36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Test results</a:t>
            </a:r>
          </a:p>
        </p:txBody>
      </p:sp>
      <p:sp>
        <p:nvSpPr>
          <p:cNvPr id="215" name="Results"/>
          <p:cNvSpPr/>
          <p:nvPr/>
        </p:nvSpPr>
        <p:spPr>
          <a:xfrm>
            <a:off x="393700" y="1498600"/>
            <a:ext cx="5379414" cy="480254"/>
          </a:xfrm>
          <a:prstGeom prst="rect">
            <a:avLst/>
          </a:prstGeom>
          <a:solidFill>
            <a:srgbClr val="C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>
              <a:defRPr b="1">
                <a:solidFill>
                  <a:srgbClr val="FFFFFF"/>
                </a:solidFill>
                <a:latin typeface="字魂59号-创粗黑"/>
                <a:ea typeface="字魂59号-创粗黑"/>
                <a:cs typeface="字魂59号-创粗黑"/>
                <a:sym typeface="字魂59号-创粗黑"/>
              </a:defRPr>
            </a:lvl1pPr>
          </a:lstStyle>
          <a:p>
            <a:pPr/>
            <a:r>
              <a:t>    Results</a:t>
            </a:r>
          </a:p>
        </p:txBody>
      </p:sp>
      <p:graphicFrame>
        <p:nvGraphicFramePr>
          <p:cNvPr id="216" name="表格"/>
          <p:cNvGraphicFramePr/>
          <p:nvPr/>
        </p:nvGraphicFramePr>
        <p:xfrm>
          <a:off x="403117" y="2167190"/>
          <a:ext cx="4763675" cy="177328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{C7B018BB-80A7-4F77-B60F-C8B233D01FF8}</a:tableStyleId>
              </a:tblPr>
              <a:tblGrid>
                <a:gridCol w="1143000"/>
                <a:gridCol w="1524000"/>
                <a:gridCol w="1333500"/>
                <a:gridCol w="1333500"/>
              </a:tblGrid>
              <a:tr h="484830">
                <a:tc>
                  <a:txBody>
                    <a:bodyPr/>
                    <a:lstStyle/>
                    <a:p>
                      <a:pPr algn="l">
                        <a:defRPr sz="1500">
                          <a:sym typeface="Helvetica"/>
                        </a:defRPr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  <a:sym typeface="Helvetica"/>
                        </a:rPr>
                        <a:t>max Accuracy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  <a:sym typeface="Helvetica"/>
                        </a:rPr>
                        <a:t>min Accuracy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  <a:sym typeface="Helvetica"/>
                        </a:rPr>
                        <a:t>avg Accuracy</a:t>
                      </a:r>
                    </a:p>
                  </a:txBody>
                  <a:tcPr marL="0" marR="0" marT="0" marB="0" anchor="t" anchorCtr="0" horzOverflow="overflow"/>
                </a:tc>
              </a:tr>
              <a:tr h="31896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sym typeface="Helvetica"/>
                        </a:rPr>
                        <a:t>ANN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ym typeface="Helvetica"/>
                        </a:rPr>
                        <a:t>62.5%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ym typeface="Helvetica"/>
                        </a:rPr>
                        <a:t>37.5%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ym typeface="Helvetica"/>
                        </a:rPr>
                        <a:t>50%</a:t>
                      </a:r>
                    </a:p>
                  </a:txBody>
                  <a:tcPr marL="0" marR="0" marT="0" marB="0" anchor="t" anchorCtr="0" horzOverflow="overflow"/>
                </a:tc>
              </a:tr>
              <a:tr h="31896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sym typeface="Helvetica"/>
                        </a:rPr>
                        <a:t>Bayes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ym typeface="Helvetica"/>
                        </a:rPr>
                        <a:t>60%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ym typeface="Helvetica"/>
                        </a:rPr>
                        <a:t>37.5%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ym typeface="Helvetica"/>
                        </a:rPr>
                        <a:t>53.17%</a:t>
                      </a:r>
                    </a:p>
                  </a:txBody>
                  <a:tcPr marL="0" marR="0" marT="0" marB="0" anchor="t" anchorCtr="0" horzOverflow="overflow"/>
                </a:tc>
              </a:tr>
              <a:tr h="31896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sym typeface="Helvetica"/>
                        </a:rPr>
                        <a:t>Linear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>
                          <a:sym typeface="Helvetica"/>
                        </a:defRPr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>
                          <a:sym typeface="Helvetica"/>
                        </a:defRPr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>
                          <a:sym typeface="Helvetica"/>
                        </a:defRPr>
                      </a:pPr>
                    </a:p>
                  </a:txBody>
                  <a:tcPr marL="0" marR="0" marT="0" marB="0" anchor="t" anchorCtr="0" horzOverflow="overflow"/>
                </a:tc>
              </a:tr>
              <a:tr h="31896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>
                          <a:sym typeface="Helvetica"/>
                        </a:rPr>
                        <a:t>LSTM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>
                          <a:sym typeface="Helvetica"/>
                        </a:defRPr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>
                          <a:sym typeface="Helvetica"/>
                        </a:defRPr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500">
                          <a:sym typeface="Helvetica"/>
                        </a:defRPr>
                      </a:pP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pic>
        <p:nvPicPr>
          <p:cNvPr id="21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73127" y="1478846"/>
            <a:ext cx="5686628" cy="3900308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predict  accuracy distribution of 1000 stocks"/>
          <p:cNvSpPr txBox="1"/>
          <p:nvPr/>
        </p:nvSpPr>
        <p:spPr>
          <a:xfrm>
            <a:off x="6831568" y="5463587"/>
            <a:ext cx="4602132" cy="65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predict  accuracy distribution of 1000 stocks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