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3" r:id="rId3"/>
    <p:sldId id="272" r:id="rId4"/>
    <p:sldId id="257" r:id="rId5"/>
    <p:sldId id="260" r:id="rId6"/>
    <p:sldId id="274" r:id="rId7"/>
    <p:sldId id="261" r:id="rId8"/>
    <p:sldId id="275" r:id="rId9"/>
    <p:sldId id="276" r:id="rId10"/>
    <p:sldId id="277" r:id="rId11"/>
    <p:sldId id="262" r:id="rId12"/>
    <p:sldId id="278" r:id="rId13"/>
    <p:sldId id="279" r:id="rId14"/>
    <p:sldId id="280" r:id="rId15"/>
    <p:sldId id="263" r:id="rId16"/>
    <p:sldId id="264" r:id="rId17"/>
    <p:sldId id="259" r:id="rId18"/>
    <p:sldId id="265" r:id="rId19"/>
    <p:sldId id="266" r:id="rId20"/>
    <p:sldId id="267" r:id="rId21"/>
    <p:sldId id="268" r:id="rId22"/>
    <p:sldId id="269" r:id="rId23"/>
    <p:sldId id="270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5B60E-6BF9-47C2-AAA0-5BD042B77864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44287-13A4-4EC6-8D11-2F2914573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88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44287-13A4-4EC6-8D11-2F29145733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73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44287-13A4-4EC6-8D11-2F29145733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38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44287-13A4-4EC6-8D11-2F29145733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32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44287-13A4-4EC6-8D11-2F29145733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33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44287-13A4-4EC6-8D11-2F29145733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93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44287-13A4-4EC6-8D11-2F29145733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05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44287-13A4-4EC6-8D11-2F29145733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84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44287-13A4-4EC6-8D11-2F29145733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7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4C62-F034-4676-B266-D3AA93A5B9C2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0D23-9FF9-4E4D-8526-430A3BC8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4C62-F034-4676-B266-D3AA93A5B9C2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0D23-9FF9-4E4D-8526-430A3BC8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5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4C62-F034-4676-B266-D3AA93A5B9C2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0D23-9FF9-4E4D-8526-430A3BC8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9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4C62-F034-4676-B266-D3AA93A5B9C2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0D23-9FF9-4E4D-8526-430A3BC8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2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4C62-F034-4676-B266-D3AA93A5B9C2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0D23-9FF9-4E4D-8526-430A3BC8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2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4C62-F034-4676-B266-D3AA93A5B9C2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0D23-9FF9-4E4D-8526-430A3BC8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0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4C62-F034-4676-B266-D3AA93A5B9C2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0D23-9FF9-4E4D-8526-430A3BC8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6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4C62-F034-4676-B266-D3AA93A5B9C2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0D23-9FF9-4E4D-8526-430A3BC8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0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4C62-F034-4676-B266-D3AA93A5B9C2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0D23-9FF9-4E4D-8526-430A3BC8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6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4C62-F034-4676-B266-D3AA93A5B9C2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0D23-9FF9-4E4D-8526-430A3BC8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4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4C62-F034-4676-B266-D3AA93A5B9C2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0D23-9FF9-4E4D-8526-430A3BC8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4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54C62-F034-4676-B266-D3AA93A5B9C2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A0D23-9FF9-4E4D-8526-430A3BC80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2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PolyScientist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August 20,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2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14_1_perf.csv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902208"/>
              </p:ext>
            </p:extLst>
          </p:nvPr>
        </p:nvGraphicFramePr>
        <p:xfrm>
          <a:off x="690110" y="1802917"/>
          <a:ext cx="10575992" cy="39077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5428"/>
                <a:gridCol w="755428"/>
                <a:gridCol w="755428"/>
                <a:gridCol w="755428"/>
                <a:gridCol w="755428"/>
                <a:gridCol w="755428"/>
                <a:gridCol w="755428"/>
                <a:gridCol w="755428"/>
                <a:gridCol w="755428"/>
                <a:gridCol w="755428"/>
                <a:gridCol w="755428"/>
                <a:gridCol w="755428"/>
                <a:gridCol w="755428"/>
                <a:gridCol w="755428"/>
              </a:tblGrid>
              <a:tr h="7982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GFLOPS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L1Reuse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L2Reuse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L3Reuse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MemReuse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OptL1DataSetSize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OptL2DataSetSize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OptL3DataSetSize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OptMemDataSetSize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PessiL1DataSetSize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PessiL2DataSetSize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PessiL3DataSetSize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PessiMemDataSetSize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593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97.812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81192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1274888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2854920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249352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2788352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593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75.267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81192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1480712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3100680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649224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2834944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593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98.328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81192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1274888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2854920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249352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2788352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593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96.952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81192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761872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1936384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701448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1936384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593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36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ActualRank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PolyRank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GFLOPS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593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98.328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593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97.812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593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96.952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593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75.267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53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 = 28, Using Optimistic statistics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51" y="1995108"/>
            <a:ext cx="7358331" cy="4201208"/>
          </a:xfrm>
        </p:spPr>
      </p:pic>
    </p:spTree>
    <p:extLst>
      <p:ext uri="{BB962C8B-B14F-4D97-AF65-F5344CB8AC3E}">
        <p14:creationId xmlns:p14="http://schemas.microsoft.com/office/powerpoint/2010/main" val="301817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11_28_perf.csv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904964"/>
              </p:ext>
            </p:extLst>
          </p:nvPr>
        </p:nvGraphicFramePr>
        <p:xfrm>
          <a:off x="500320" y="1828799"/>
          <a:ext cx="11110834" cy="39681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3631"/>
                <a:gridCol w="793631"/>
                <a:gridCol w="793631"/>
                <a:gridCol w="793631"/>
                <a:gridCol w="793631"/>
                <a:gridCol w="793631"/>
                <a:gridCol w="793631"/>
                <a:gridCol w="793631"/>
                <a:gridCol w="793631"/>
                <a:gridCol w="793631"/>
                <a:gridCol w="793631"/>
                <a:gridCol w="793631"/>
                <a:gridCol w="793631"/>
                <a:gridCol w="793631"/>
              </a:tblGrid>
              <a:tr h="810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GFLOPS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L1Reuse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L2Reuse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L3Reuse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MemReuse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OptL1DataSetSize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OptL2DataSetSize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OptL3DataSetSize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OptMemDataSetSize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PessiL1DataSetSize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PessiL2DataSetSize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PessiL3DataSetSize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PessiMemDataSetSize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9035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81192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2270224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648704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945152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9035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2882.3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81192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1306640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1083392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599040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1083392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9035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2855.8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81192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2270224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648704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945152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9035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2800.5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81192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1772560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701448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1010688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9035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444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ActualRank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PolyRank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GFLOPS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9035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2882.3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9035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2855.8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9035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9035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2800.5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26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12_28_perf.csv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4214"/>
              </p:ext>
            </p:extLst>
          </p:nvPr>
        </p:nvGraphicFramePr>
        <p:xfrm>
          <a:off x="838202" y="1690685"/>
          <a:ext cx="10747072" cy="42874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648"/>
                <a:gridCol w="767648"/>
                <a:gridCol w="767648"/>
                <a:gridCol w="767648"/>
                <a:gridCol w="767648"/>
                <a:gridCol w="767648"/>
                <a:gridCol w="767648"/>
                <a:gridCol w="767648"/>
                <a:gridCol w="767648"/>
                <a:gridCol w="767648"/>
                <a:gridCol w="767648"/>
                <a:gridCol w="767648"/>
                <a:gridCol w="767648"/>
                <a:gridCol w="767648"/>
              </a:tblGrid>
              <a:tr h="875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GFLOPS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L1Reuse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L2Reuse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L3Reuse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MemReuse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OptL1DataSetSize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OptL2DataSetSize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OptL3DataSetSize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OptMemDataSetSize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PessiL1DataSetSize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PessiL2DataSetSize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PessiL3DataSetSize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PessiMemDataSetSize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1371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2728.8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127268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2700572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2182144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825096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689152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2182144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1371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2248.9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81192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2805780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10074116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794624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1371144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6031360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1371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2828.7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81192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4765720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2182144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997380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1328644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2871296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1371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2701.5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81192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4632344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2166784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732928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1276420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2822144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1371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882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ActualRank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PolyRank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GFLOPS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1371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2828.7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1371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2728.8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1371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2701.5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1371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2248.9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08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14_28_perf.csv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668091"/>
              </p:ext>
            </p:extLst>
          </p:nvPr>
        </p:nvGraphicFramePr>
        <p:xfrm>
          <a:off x="422696" y="2044455"/>
          <a:ext cx="10506972" cy="3623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0498"/>
                <a:gridCol w="750498"/>
                <a:gridCol w="750498"/>
                <a:gridCol w="750498"/>
                <a:gridCol w="750498"/>
                <a:gridCol w="750498"/>
                <a:gridCol w="750498"/>
                <a:gridCol w="750498"/>
                <a:gridCol w="750498"/>
                <a:gridCol w="750498"/>
                <a:gridCol w="750498"/>
                <a:gridCol w="750498"/>
                <a:gridCol w="750498"/>
                <a:gridCol w="750498"/>
              </a:tblGrid>
              <a:tr h="7400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GFLOPS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L1Reuse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L2Reuse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L3Reuse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MemReuse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OptL1DataSetSize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OptL2DataSetSize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OptL3DataSetSize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OptMemDataSetSize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PessiL1DataSetSize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PessiL2DataSetSize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PessiL3DataSetSize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PessiMemDataSetSize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51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2707.4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81192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1274888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1115144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1739776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249352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1048576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1739776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51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2279.4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81192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1480712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1120264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1980416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649224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854528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1980416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51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2717.6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81192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1274888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1115144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1739776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249352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1048576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1739776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51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2662.7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81192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761872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1936384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701448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1936384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510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70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ActualRank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PolyRank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GFLOPS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51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2717.6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51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2707.4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51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2662.7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510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2279.4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61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 = 1, Using Pessimistic statistics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52" y="1995108"/>
            <a:ext cx="7358329" cy="4201208"/>
          </a:xfrm>
        </p:spPr>
      </p:pic>
    </p:spTree>
    <p:extLst>
      <p:ext uri="{BB962C8B-B14F-4D97-AF65-F5344CB8AC3E}">
        <p14:creationId xmlns:p14="http://schemas.microsoft.com/office/powerpoint/2010/main" val="191118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 = 28, Using Pessimistic statistics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52" y="1995108"/>
            <a:ext cx="7358329" cy="4201207"/>
          </a:xfrm>
        </p:spPr>
      </p:pic>
    </p:spTree>
    <p:extLst>
      <p:ext uri="{BB962C8B-B14F-4D97-AF65-F5344CB8AC3E}">
        <p14:creationId xmlns:p14="http://schemas.microsoft.com/office/powerpoint/2010/main" val="108403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algorithm 2: Modeling exec.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 dirty="0" smtClean="0"/>
              <a:t>#define L1Cost 4</a:t>
            </a:r>
          </a:p>
          <a:p>
            <a:pPr marL="0" indent="0">
              <a:buNone/>
            </a:pPr>
            <a:r>
              <a:rPr lang="en-US" sz="3600" dirty="0" smtClean="0"/>
              <a:t>#define L2Cost 14 // 26</a:t>
            </a:r>
          </a:p>
          <a:p>
            <a:pPr marL="0" indent="0">
              <a:buNone/>
            </a:pPr>
            <a:r>
              <a:rPr lang="en-US" sz="3600" dirty="0" smtClean="0"/>
              <a:t>#define L3Cost 60</a:t>
            </a:r>
          </a:p>
          <a:p>
            <a:pPr marL="0" indent="0">
              <a:buNone/>
            </a:pPr>
            <a:r>
              <a:rPr lang="en-US" sz="3600" dirty="0" smtClean="0"/>
              <a:t>#define </a:t>
            </a:r>
            <a:r>
              <a:rPr lang="en-US" sz="3600" dirty="0" err="1" smtClean="0"/>
              <a:t>MemCost</a:t>
            </a:r>
            <a:r>
              <a:rPr lang="en-US" sz="3600" dirty="0" smtClean="0"/>
              <a:t> 84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#define SecondaryL1Cost (1.0/192.0)</a:t>
            </a:r>
          </a:p>
          <a:p>
            <a:pPr marL="0" indent="0">
              <a:buNone/>
            </a:pPr>
            <a:r>
              <a:rPr lang="en-US" dirty="0" smtClean="0"/>
              <a:t>#define SecondaryL2Cost (1.0/96.0)</a:t>
            </a:r>
          </a:p>
          <a:p>
            <a:pPr marL="0" indent="0">
              <a:buNone/>
            </a:pPr>
            <a:r>
              <a:rPr lang="en-US" dirty="0" smtClean="0"/>
              <a:t>#define SecondaryL3Cost (1.0/16.0)</a:t>
            </a:r>
          </a:p>
          <a:p>
            <a:pPr marL="0" indent="0">
              <a:buNone/>
            </a:pPr>
            <a:r>
              <a:rPr lang="en-US" dirty="0" smtClean="0"/>
              <a:t>#define </a:t>
            </a:r>
            <a:r>
              <a:rPr lang="en-US" dirty="0" err="1" smtClean="0"/>
              <a:t>SecondaryMemCost</a:t>
            </a:r>
            <a:r>
              <a:rPr lang="en-US" dirty="0" smtClean="0"/>
              <a:t> (1.0/4.0)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programVariants</a:t>
            </a:r>
            <a:r>
              <a:rPr lang="en-US" dirty="0" smtClean="0"/>
              <a:t>-&gt;at(i)-&gt;</a:t>
            </a:r>
            <a:r>
              <a:rPr lang="en-US" dirty="0" err="1" smtClean="0"/>
              <a:t>userDefinedCost</a:t>
            </a:r>
            <a:r>
              <a:rPr lang="en-US" dirty="0" smtClean="0"/>
              <a:t> =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programVariants</a:t>
            </a:r>
            <a:r>
              <a:rPr lang="en-US" dirty="0" smtClean="0"/>
              <a:t>-&gt;at(i)-&gt;L1DataSetSize) * L1Cost +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programVariants</a:t>
            </a:r>
            <a:r>
              <a:rPr lang="en-US" dirty="0" smtClean="0"/>
              <a:t>-&gt;at(i)-&gt;L2DataSetSize) * L2Cost +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programVariants</a:t>
            </a:r>
            <a:r>
              <a:rPr lang="en-US" dirty="0" smtClean="0"/>
              <a:t>-&gt;at(i)-&gt;L3DataSetSize) * L3Cost +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programVariants</a:t>
            </a:r>
            <a:r>
              <a:rPr lang="en-US" dirty="0" smtClean="0"/>
              <a:t>-&gt;at(i)-&gt;</a:t>
            </a:r>
            <a:r>
              <a:rPr lang="en-US" dirty="0" err="1" smtClean="0"/>
              <a:t>MemDataSetSize</a:t>
            </a:r>
            <a:r>
              <a:rPr lang="en-US" dirty="0" smtClean="0"/>
              <a:t>) * </a:t>
            </a:r>
            <a:r>
              <a:rPr lang="en-US" dirty="0" err="1" smtClean="0"/>
              <a:t>MemCost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programVariants</a:t>
            </a:r>
            <a:r>
              <a:rPr lang="en-US" dirty="0" smtClean="0"/>
              <a:t>-&gt;at(i)-&gt;</a:t>
            </a:r>
            <a:r>
              <a:rPr lang="en-US" dirty="0" err="1" smtClean="0"/>
              <a:t>secondaryCost</a:t>
            </a:r>
            <a:r>
              <a:rPr lang="en-US" dirty="0" smtClean="0"/>
              <a:t> =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programVariants</a:t>
            </a:r>
            <a:r>
              <a:rPr lang="en-US" dirty="0" smtClean="0"/>
              <a:t>-&gt;at(i)-&gt;L1DataSetSize)</a:t>
            </a:r>
          </a:p>
          <a:p>
            <a:pPr marL="0" indent="0">
              <a:buNone/>
            </a:pPr>
            <a:r>
              <a:rPr lang="en-US" dirty="0" smtClean="0"/>
              <a:t>* SecondaryL1Cost +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programVariants</a:t>
            </a:r>
            <a:r>
              <a:rPr lang="en-US" dirty="0" smtClean="0"/>
              <a:t>-&gt;at(i)-&gt;L2DataSetSize)</a:t>
            </a:r>
          </a:p>
          <a:p>
            <a:pPr marL="0" indent="0">
              <a:buNone/>
            </a:pPr>
            <a:r>
              <a:rPr lang="en-US" dirty="0" smtClean="0"/>
              <a:t>* SecondaryL2Cost +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programVariants</a:t>
            </a:r>
            <a:r>
              <a:rPr lang="en-US" dirty="0" smtClean="0"/>
              <a:t>-&gt;at(i)-&gt;L3DataSetSize)</a:t>
            </a:r>
          </a:p>
          <a:p>
            <a:pPr marL="0" indent="0">
              <a:buNone/>
            </a:pPr>
            <a:r>
              <a:rPr lang="en-US" dirty="0" smtClean="0"/>
              <a:t>* SecondaryL3Cost +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programVariants</a:t>
            </a:r>
            <a:r>
              <a:rPr lang="en-US" dirty="0" smtClean="0"/>
              <a:t>-&gt;at(i)-&gt;</a:t>
            </a:r>
            <a:r>
              <a:rPr lang="en-US" dirty="0" err="1" smtClean="0"/>
              <a:t>MemDataSetSize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* </a:t>
            </a:r>
            <a:r>
              <a:rPr lang="en-US" dirty="0" err="1" smtClean="0"/>
              <a:t>SecondaryMemCost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91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 = 1, Using Optimistic statistics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53" y="1995108"/>
            <a:ext cx="7358327" cy="4201207"/>
          </a:xfrm>
        </p:spPr>
      </p:pic>
    </p:spTree>
    <p:extLst>
      <p:ext uri="{BB962C8B-B14F-4D97-AF65-F5344CB8AC3E}">
        <p14:creationId xmlns:p14="http://schemas.microsoft.com/office/powerpoint/2010/main" val="288639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 = 28, Using Optimistic statistics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53" y="1995108"/>
            <a:ext cx="7358327" cy="4201206"/>
          </a:xfrm>
        </p:spPr>
      </p:pic>
    </p:spTree>
    <p:extLst>
      <p:ext uri="{BB962C8B-B14F-4D97-AF65-F5344CB8AC3E}">
        <p14:creationId xmlns:p14="http://schemas.microsoft.com/office/powerpoint/2010/main" val="388013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L1Reuse: #reuses that are exploitable in L1 cache</a:t>
            </a:r>
          </a:p>
          <a:p>
            <a:r>
              <a:rPr lang="en-US" dirty="0" smtClean="0"/>
              <a:t>OptL1DataSetSize: Total number of bytes of data accessed from L1 cache for the reuses that are exploitable in L1 cache</a:t>
            </a:r>
          </a:p>
          <a:p>
            <a:pPr lvl="1"/>
            <a:r>
              <a:rPr lang="en-US" dirty="0" smtClean="0"/>
              <a:t>Example: Reuse 1: N1 bytes &lt; L1 size, Reuse 2: N2 bytes &lt; L2. OptL1DataSetSize = N1 + N2</a:t>
            </a:r>
          </a:p>
          <a:p>
            <a:r>
              <a:rPr lang="en-US" dirty="0" smtClean="0"/>
              <a:t>PessiL1DataSetSize: </a:t>
            </a:r>
            <a:r>
              <a:rPr lang="en-US" dirty="0"/>
              <a:t>Total number of bytes of data accessed from L1 cache for the reuses that are exploitable in L1 </a:t>
            </a:r>
            <a:r>
              <a:rPr lang="en-US" dirty="0" smtClean="0"/>
              <a:t>cache up to L1 size</a:t>
            </a:r>
          </a:p>
          <a:p>
            <a:pPr lvl="1"/>
            <a:r>
              <a:rPr lang="en-US" dirty="0" smtClean="0"/>
              <a:t>Example: Reuse 1: N1 bytes &lt; L1 size, Reuse 2: N2 bytes &lt; L2</a:t>
            </a:r>
          </a:p>
          <a:p>
            <a:pPr lvl="1"/>
            <a:r>
              <a:rPr lang="en-US" dirty="0" smtClean="0"/>
              <a:t>Sort N1, N2 from smallest to highest: N1, N2</a:t>
            </a:r>
          </a:p>
          <a:p>
            <a:pPr lvl="1"/>
            <a:r>
              <a:rPr lang="en-US" dirty="0" err="1" smtClean="0"/>
              <a:t>PessiDataSetSize</a:t>
            </a:r>
            <a:r>
              <a:rPr lang="en-US" dirty="0" smtClean="0"/>
              <a:t> = N1 + N2 if (N1 + N2) &lt; L1 size, else N1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17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 = 1, Using Pessimistic statistics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53" y="1995108"/>
            <a:ext cx="7358327" cy="4201206"/>
          </a:xfrm>
        </p:spPr>
      </p:pic>
    </p:spTree>
    <p:extLst>
      <p:ext uri="{BB962C8B-B14F-4D97-AF65-F5344CB8AC3E}">
        <p14:creationId xmlns:p14="http://schemas.microsoft.com/office/powerpoint/2010/main" val="383552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 = 28, Using Pessimistic statistics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54" y="1995108"/>
            <a:ext cx="7358325" cy="4201206"/>
          </a:xfrm>
        </p:spPr>
      </p:pic>
    </p:spTree>
    <p:extLst>
      <p:ext uri="{BB962C8B-B14F-4D97-AF65-F5344CB8AC3E}">
        <p14:creationId xmlns:p14="http://schemas.microsoft.com/office/powerpoint/2010/main" val="393029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Winner poly-ranking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2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Winner: Decision tree using optimistic stats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226" y="1681160"/>
            <a:ext cx="9680546" cy="4762772"/>
          </a:xfrm>
        </p:spPr>
      </p:pic>
    </p:spTree>
    <p:extLst>
      <p:ext uri="{BB962C8B-B14F-4D97-AF65-F5344CB8AC3E}">
        <p14:creationId xmlns:p14="http://schemas.microsoft.com/office/powerpoint/2010/main" val="144346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Winner: Decision tree using optimistic stats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226" y="1842524"/>
            <a:ext cx="9680546" cy="4440043"/>
          </a:xfrm>
        </p:spPr>
      </p:pic>
    </p:spTree>
    <p:extLst>
      <p:ext uri="{BB962C8B-B14F-4D97-AF65-F5344CB8AC3E}">
        <p14:creationId xmlns:p14="http://schemas.microsoft.com/office/powerpoint/2010/main" val="247521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_28_poly_perf.csv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4872995"/>
              </p:ext>
            </p:extLst>
          </p:nvPr>
        </p:nvGraphicFramePr>
        <p:xfrm>
          <a:off x="388188" y="1915065"/>
          <a:ext cx="10318630" cy="23118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7045"/>
                <a:gridCol w="737045"/>
                <a:gridCol w="737045"/>
                <a:gridCol w="737045"/>
                <a:gridCol w="737045"/>
                <a:gridCol w="737045"/>
                <a:gridCol w="737045"/>
                <a:gridCol w="737045"/>
                <a:gridCol w="737045"/>
                <a:gridCol w="737045"/>
                <a:gridCol w="737045"/>
                <a:gridCol w="737045"/>
                <a:gridCol w="737045"/>
                <a:gridCol w="737045"/>
              </a:tblGrid>
              <a:tr h="951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Version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GFLOPS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L1Reuse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L2Reuse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L3Reuse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MemReuse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OptL1DataSetSize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OptL2DataSetSize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OptL3DataSetSize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OptMemDataSetSize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PessiL1DataSetSize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PessiL2DataSetSize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PessiL3DataSetSize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PessiMemDataSetSize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017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91.132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34592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89608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6475784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89608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4853760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017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98.766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34592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333328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4007936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17144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288264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4007936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017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91.504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34592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89608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6475784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89608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4853760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017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91.269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34592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89608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6475784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89608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4853760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224623"/>
              </p:ext>
            </p:extLst>
          </p:nvPr>
        </p:nvGraphicFramePr>
        <p:xfrm>
          <a:off x="838200" y="4839418"/>
          <a:ext cx="5605730" cy="13370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1146"/>
                <a:gridCol w="1121146"/>
                <a:gridCol w="1121146"/>
                <a:gridCol w="1121146"/>
                <a:gridCol w="1121146"/>
              </a:tblGrid>
              <a:tr h="433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ActualRank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PolyRank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GFLOPS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2577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98.766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2577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91.504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2577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91.269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2577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91.132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65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4_28_poly_perf.csv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277495"/>
              </p:ext>
            </p:extLst>
          </p:nvPr>
        </p:nvGraphicFramePr>
        <p:xfrm>
          <a:off x="370931" y="1690688"/>
          <a:ext cx="10517402" cy="2327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7003"/>
                <a:gridCol w="873039"/>
                <a:gridCol w="654780"/>
                <a:gridCol w="654780"/>
                <a:gridCol w="654780"/>
                <a:gridCol w="654780"/>
                <a:gridCol w="654780"/>
                <a:gridCol w="654780"/>
                <a:gridCol w="654780"/>
                <a:gridCol w="654780"/>
                <a:gridCol w="654780"/>
                <a:gridCol w="654780"/>
                <a:gridCol w="654780"/>
                <a:gridCol w="654780"/>
              </a:tblGrid>
              <a:tr h="956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Version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GFLOPS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L1Reuse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L2Reuse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L3Reuse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MemReuse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OptL1DataSetSize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OptL2DataSetSize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OptL3DataSetSize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OptMemDataSetSize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PessiL1DataSetSize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PessiL2DataSetSize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PessiL3DataSetSize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PessiMemDataSetSize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272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2280.1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34592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89608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6475784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89608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4853760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272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2292.5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34592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70C0"/>
                          </a:solidFill>
                          <a:effectLst/>
                        </a:rPr>
                        <a:t>333328</a:t>
                      </a:r>
                      <a:endParaRPr lang="en-US" sz="11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70C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70C0"/>
                          </a:solidFill>
                          <a:effectLst/>
                        </a:rPr>
                        <a:t>4007936</a:t>
                      </a:r>
                      <a:endParaRPr lang="en-US" sz="11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70C0"/>
                          </a:solidFill>
                          <a:effectLst/>
                        </a:rPr>
                        <a:t>17144</a:t>
                      </a:r>
                      <a:endParaRPr lang="en-US" sz="11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70C0"/>
                          </a:solidFill>
                          <a:effectLst/>
                        </a:rPr>
                        <a:t>288264</a:t>
                      </a:r>
                      <a:endParaRPr lang="en-US" sz="11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4007936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272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2282.6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34592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89608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6475784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17144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89608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4853760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272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2283.2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34592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89608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6475784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89608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4853760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8032"/>
              </p:ext>
            </p:extLst>
          </p:nvPr>
        </p:nvGraphicFramePr>
        <p:xfrm>
          <a:off x="1000665" y="4333038"/>
          <a:ext cx="4580625" cy="19814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6125"/>
                <a:gridCol w="916125"/>
                <a:gridCol w="916125"/>
                <a:gridCol w="916125"/>
                <a:gridCol w="916125"/>
              </a:tblGrid>
              <a:tr h="6323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ActualRank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PolyRank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GFLOPS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3727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2292.5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3727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2283.2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3727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2282.6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3727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2280.1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17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algorithm </a:t>
            </a:r>
            <a:r>
              <a:rPr lang="en-US" dirty="0" smtClean="0"/>
              <a:t>1: Tournament based 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variant is played against all others</a:t>
            </a:r>
          </a:p>
          <a:p>
            <a:r>
              <a:rPr lang="en-US" dirty="0" smtClean="0"/>
              <a:t>The variant that has the most “wins” is the overall winner</a:t>
            </a:r>
          </a:p>
          <a:p>
            <a:r>
              <a:rPr lang="en-US" dirty="0" smtClean="0"/>
              <a:t>The Decision tree decides the winner between two variants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9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Input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v1-L1DataSetSize</a:t>
            </a:r>
          </a:p>
          <a:p>
            <a:pPr lvl="1"/>
            <a:r>
              <a:rPr lang="en-US" dirty="0" smtClean="0"/>
              <a:t>v1-L2DataSetSize</a:t>
            </a:r>
          </a:p>
          <a:p>
            <a:pPr lvl="1"/>
            <a:r>
              <a:rPr lang="en-US" dirty="0" smtClean="0"/>
              <a:t>v1-L3DataSetSize</a:t>
            </a:r>
          </a:p>
          <a:p>
            <a:pPr lvl="1"/>
            <a:r>
              <a:rPr lang="en-US" dirty="0" smtClean="0"/>
              <a:t>v1-MemDataSetSize</a:t>
            </a:r>
          </a:p>
          <a:p>
            <a:pPr lvl="1"/>
            <a:r>
              <a:rPr lang="en-US" dirty="0" smtClean="0"/>
              <a:t>v1-TotalDataSetSize (sum of all of above)</a:t>
            </a:r>
          </a:p>
          <a:p>
            <a:pPr lvl="1"/>
            <a:r>
              <a:rPr lang="en-US" dirty="0" smtClean="0"/>
              <a:t>v2-L1DataSetSize</a:t>
            </a:r>
            <a:endParaRPr lang="en-US" dirty="0"/>
          </a:p>
          <a:p>
            <a:pPr lvl="1"/>
            <a:r>
              <a:rPr lang="en-US" dirty="0" smtClean="0"/>
              <a:t>v2-L2DataSetSize</a:t>
            </a:r>
            <a:endParaRPr lang="en-US" dirty="0"/>
          </a:p>
          <a:p>
            <a:pPr lvl="1"/>
            <a:r>
              <a:rPr lang="en-US" dirty="0" smtClean="0"/>
              <a:t>v2-L3DataSetSize</a:t>
            </a:r>
            <a:endParaRPr lang="en-US" dirty="0"/>
          </a:p>
          <a:p>
            <a:pPr lvl="1"/>
            <a:r>
              <a:rPr lang="en-US" dirty="0" smtClean="0"/>
              <a:t>v2-MemDataSetSize</a:t>
            </a:r>
            <a:endParaRPr lang="en-US" dirty="0"/>
          </a:p>
          <a:p>
            <a:pPr lvl="1"/>
            <a:r>
              <a:rPr lang="en-US" dirty="0" smtClean="0"/>
              <a:t>v2-TotalDataSetSize </a:t>
            </a:r>
            <a:r>
              <a:rPr lang="en-US" dirty="0"/>
              <a:t>(sum of all of above)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3574" y="146649"/>
            <a:ext cx="5663242" cy="652157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If (v1-TotalDataSetSize &lt; v2-TotalDataSetSize by a threshold 50%)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v1 is the winner</a:t>
            </a:r>
          </a:p>
          <a:p>
            <a:pPr marL="0" indent="0">
              <a:buNone/>
            </a:pPr>
            <a:r>
              <a:rPr lang="en-US" dirty="0" smtClean="0"/>
              <a:t>} else if ( mirror condition) {</a:t>
            </a:r>
          </a:p>
          <a:p>
            <a:pPr marL="0" indent="0">
              <a:buNone/>
            </a:pPr>
            <a:r>
              <a:rPr lang="en-US" dirty="0" smtClean="0"/>
              <a:t>  v2 is the winner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 else if (v1-MemDataSetSize </a:t>
            </a:r>
            <a:r>
              <a:rPr lang="en-US" dirty="0"/>
              <a:t>&lt; </a:t>
            </a:r>
            <a:r>
              <a:rPr lang="en-US" dirty="0" smtClean="0"/>
              <a:t>v2-MemDataSetSize </a:t>
            </a:r>
            <a:r>
              <a:rPr lang="en-US" dirty="0"/>
              <a:t>by a threshold </a:t>
            </a:r>
            <a:r>
              <a:rPr lang="en-US" dirty="0" smtClean="0"/>
              <a:t>5%) {</a:t>
            </a:r>
          </a:p>
          <a:p>
            <a:pPr marL="0" indent="0">
              <a:buNone/>
            </a:pPr>
            <a:r>
              <a:rPr lang="en-US" dirty="0" smtClean="0"/>
              <a:t>   v1 is the winner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 else if (mirror condition) {v2 winner}</a:t>
            </a:r>
          </a:p>
          <a:p>
            <a:pPr marL="0" indent="0">
              <a:buNone/>
            </a:pPr>
            <a:r>
              <a:rPr lang="en-US" dirty="0" smtClean="0"/>
              <a:t>Else if (v1-L3DataSetSize </a:t>
            </a:r>
            <a:r>
              <a:rPr lang="en-US" dirty="0"/>
              <a:t>&lt; </a:t>
            </a:r>
            <a:r>
              <a:rPr lang="en-US" dirty="0" smtClean="0"/>
              <a:t>v2-L3DataSetSize </a:t>
            </a:r>
            <a:r>
              <a:rPr lang="en-US" dirty="0"/>
              <a:t>by a threshold 5</a:t>
            </a:r>
            <a:r>
              <a:rPr lang="en-US" dirty="0" smtClean="0"/>
              <a:t>%) {</a:t>
            </a:r>
          </a:p>
          <a:p>
            <a:pPr marL="0" indent="0">
              <a:buNone/>
            </a:pPr>
            <a:r>
              <a:rPr lang="en-US" dirty="0" smtClean="0"/>
              <a:t>   v1 is the winner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/>
              <a:t>else if (mirror condition) {v2 winner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Else if (</a:t>
            </a:r>
            <a:r>
              <a:rPr lang="en-US" dirty="0" smtClean="0"/>
              <a:t>v1-L2DataSetSize </a:t>
            </a:r>
            <a:r>
              <a:rPr lang="en-US" dirty="0"/>
              <a:t>&lt; </a:t>
            </a:r>
            <a:r>
              <a:rPr lang="en-US" dirty="0" smtClean="0"/>
              <a:t>v2-L2DataSetSize </a:t>
            </a:r>
            <a:r>
              <a:rPr lang="en-US" dirty="0"/>
              <a:t>by a threshold 5%) {</a:t>
            </a:r>
          </a:p>
          <a:p>
            <a:pPr marL="0" indent="0">
              <a:buNone/>
            </a:pPr>
            <a:r>
              <a:rPr lang="en-US" dirty="0"/>
              <a:t>   v1 is the winner</a:t>
            </a:r>
          </a:p>
          <a:p>
            <a:pPr marL="0" indent="0">
              <a:buNone/>
            </a:pPr>
            <a:r>
              <a:rPr lang="en-US" dirty="0"/>
              <a:t>} else if (mirror condition) {v2 winner}</a:t>
            </a:r>
          </a:p>
          <a:p>
            <a:pPr marL="0" indent="0">
              <a:buNone/>
            </a:pPr>
            <a:r>
              <a:rPr lang="en-US" dirty="0"/>
              <a:t>Else if (</a:t>
            </a:r>
            <a:r>
              <a:rPr lang="en-US" dirty="0" smtClean="0"/>
              <a:t>v1-L1DataSetSize </a:t>
            </a:r>
            <a:r>
              <a:rPr lang="en-US" dirty="0"/>
              <a:t>&lt; </a:t>
            </a:r>
            <a:r>
              <a:rPr lang="en-US" dirty="0" smtClean="0"/>
              <a:t>v2-L1DataSetSize </a:t>
            </a:r>
            <a:r>
              <a:rPr lang="en-US" dirty="0"/>
              <a:t>by a threshold 5%) {</a:t>
            </a:r>
          </a:p>
          <a:p>
            <a:pPr marL="0" indent="0">
              <a:buNone/>
            </a:pPr>
            <a:r>
              <a:rPr lang="en-US" dirty="0"/>
              <a:t>   v1 is the winner</a:t>
            </a:r>
          </a:p>
          <a:p>
            <a:pPr marL="0" indent="0">
              <a:buNone/>
            </a:pPr>
            <a:r>
              <a:rPr lang="en-US" dirty="0"/>
              <a:t>} else if (mirror condition) {v2 winner}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687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 = 1, Using Optimistic </a:t>
            </a:r>
            <a:r>
              <a:rPr lang="en-US" dirty="0" smtClean="0"/>
              <a:t>statistics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51" y="1995108"/>
            <a:ext cx="7358331" cy="4201209"/>
          </a:xfrm>
        </p:spPr>
      </p:pic>
    </p:spTree>
    <p:extLst>
      <p:ext uri="{BB962C8B-B14F-4D97-AF65-F5344CB8AC3E}">
        <p14:creationId xmlns:p14="http://schemas.microsoft.com/office/powerpoint/2010/main" val="43279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11_1_perf.csv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579388"/>
              </p:ext>
            </p:extLst>
          </p:nvPr>
        </p:nvGraphicFramePr>
        <p:xfrm>
          <a:off x="319180" y="1794292"/>
          <a:ext cx="11034618" cy="38128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187"/>
                <a:gridCol w="788187"/>
                <a:gridCol w="788187"/>
                <a:gridCol w="788187"/>
                <a:gridCol w="788187"/>
                <a:gridCol w="788187"/>
                <a:gridCol w="788187"/>
                <a:gridCol w="788187"/>
                <a:gridCol w="788187"/>
                <a:gridCol w="788187"/>
                <a:gridCol w="788187"/>
                <a:gridCol w="788187"/>
                <a:gridCol w="788187"/>
                <a:gridCol w="788187"/>
              </a:tblGrid>
              <a:tr h="778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GFLOPS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L1Reuse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L2Reuse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L3Reuse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MemReuse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OptL1DataSetSize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OptL2DataSetSize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OptL3DataSetSize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OptMemDataSetSize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PessiL1DataSetSize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PessiL2DataSetSize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PessiL3DataSetSize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PessiMemDataSetSize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7899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102.68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81192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2270224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17144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648704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945152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7899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104.62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81192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1306640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1083392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17144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599040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1083392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7899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81192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2270224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648704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945152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7899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81192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1772560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701448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1010688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7899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23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ActualRank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PolyRank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GFLOPS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wins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7899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104.62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7899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7899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102.68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7899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24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12_1_perf.csv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609677"/>
              </p:ext>
            </p:extLst>
          </p:nvPr>
        </p:nvGraphicFramePr>
        <p:xfrm>
          <a:off x="474454" y="1854679"/>
          <a:ext cx="10879344" cy="3933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7096"/>
                <a:gridCol w="777096"/>
                <a:gridCol w="777096"/>
                <a:gridCol w="777096"/>
                <a:gridCol w="777096"/>
                <a:gridCol w="777096"/>
                <a:gridCol w="777096"/>
                <a:gridCol w="777096"/>
                <a:gridCol w="777096"/>
                <a:gridCol w="777096"/>
                <a:gridCol w="777096"/>
                <a:gridCol w="777096"/>
                <a:gridCol w="777096"/>
                <a:gridCol w="777096"/>
              </a:tblGrid>
              <a:tr h="7487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GFLOPS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L1Reuse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L2Reuse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L3Reuse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MemReuse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OptL1DataSetSize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OptL2DataSetSize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OptL3DataSetSize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OptMemDataSetSize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PessiL1DataSetSize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PessiL2DataSetSize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PessiL3DataSetSize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PessiMemDataSetSize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820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98.286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127268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2700572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2182144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825096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2871296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820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70.707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81192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2805780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10074116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794624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6585344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820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100.96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81192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4765720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2182144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997380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3723776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820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97.239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81192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4632344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2166784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732928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3643904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820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820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028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ActualRank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PolyRank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GFLOPS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820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100.96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820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98.286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820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97.239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820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70.707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8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1330</Words>
  <Application>Microsoft Office PowerPoint</Application>
  <PresentationFormat>Widescreen</PresentationFormat>
  <Paragraphs>854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PolyScientist</vt:lpstr>
      <vt:lpstr>Terminology</vt:lpstr>
      <vt:lpstr>1_28_poly_perf.csv</vt:lpstr>
      <vt:lpstr>4_28_poly_perf.csv</vt:lpstr>
      <vt:lpstr>Ranking algorithm 1: Tournament based ranking</vt:lpstr>
      <vt:lpstr>Decision Tree</vt:lpstr>
      <vt:lpstr>N = 1, Using Optimistic statistics</vt:lpstr>
      <vt:lpstr>11_1_perf.csv</vt:lpstr>
      <vt:lpstr>12_1_perf.csv</vt:lpstr>
      <vt:lpstr>14_1_perf.csv</vt:lpstr>
      <vt:lpstr>N = 28, Using Optimistic statistics</vt:lpstr>
      <vt:lpstr>11_28_perf.csv</vt:lpstr>
      <vt:lpstr>12_28_perf.csv</vt:lpstr>
      <vt:lpstr>14_28_perf.csv</vt:lpstr>
      <vt:lpstr>N = 1, Using Pessimistic statistics</vt:lpstr>
      <vt:lpstr>N = 28, Using Pessimistic statistics</vt:lpstr>
      <vt:lpstr>Ranking algorithm 2: Modeling exec. time</vt:lpstr>
      <vt:lpstr>N = 1, Using Optimistic statistics</vt:lpstr>
      <vt:lpstr>N = 28, Using Optimistic statistics</vt:lpstr>
      <vt:lpstr>N = 1, Using Pessimistic statistics</vt:lpstr>
      <vt:lpstr>N = 28, Using Pessimistic statistics</vt:lpstr>
      <vt:lpstr>Winner poly-ranking algorithm</vt:lpstr>
      <vt:lpstr>Winner: Decision tree using optimistic stats</vt:lpstr>
      <vt:lpstr>Winner: Decision tree using optimistic stats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PolyScientist</dc:title>
  <dc:creator>Tavarageri, Sanket</dc:creator>
  <cp:keywords>CTPClassification=CTP_NT</cp:keywords>
  <cp:lastModifiedBy>Tavarageri, Sanket</cp:lastModifiedBy>
  <cp:revision>56</cp:revision>
  <dcterms:created xsi:type="dcterms:W3CDTF">2019-08-20T08:04:33Z</dcterms:created>
  <dcterms:modified xsi:type="dcterms:W3CDTF">2019-08-20T17:27:49Z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587ae6e7-eec2-4a84-8735-e618ca82c718</vt:lpwstr>
  </property>
  <property fmtid="{D5CDD505-2E9C-101B-9397-08002B2CF9AE}" pid="3" name="CTP_TimeStamp">
    <vt:lpwstr>2019-08-20 17:27:48Z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