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7B169-6BC4-4273-89C3-7D81A1261CF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753E-1E24-4FE7-8B13-337198B14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5753E-1E24-4FE7-8B13-337198B14D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5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4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DF95-ADA2-4134-8AB1-6B378E07F840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73453-010A-4DE4-B7C3-2C8967136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3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PolyScientist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28,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Poly-ranking heuristics. Preferred &amp; best so far: </a:t>
            </a:r>
            <a:r>
              <a:rPr lang="en-US" dirty="0" smtClean="0">
                <a:solidFill>
                  <a:srgbClr val="FF0000"/>
                </a:solidFill>
              </a:rPr>
              <a:t>Execution time modeling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08" y="1825624"/>
            <a:ext cx="7324344" cy="4857775"/>
          </a:xfrm>
        </p:spPr>
      </p:pic>
    </p:spTree>
    <p:extLst>
      <p:ext uri="{BB962C8B-B14F-4D97-AF65-F5344CB8AC3E}">
        <p14:creationId xmlns:p14="http://schemas.microsoft.com/office/powerpoint/2010/main" val="23159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poly-ranking approaches tried on 4 variants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916430"/>
              </p:ext>
            </p:extLst>
          </p:nvPr>
        </p:nvGraphicFramePr>
        <p:xfrm>
          <a:off x="1014984" y="1707951"/>
          <a:ext cx="9400031" cy="4410221"/>
        </p:xfrm>
        <a:graphic>
          <a:graphicData uri="http://schemas.openxmlformats.org/drawingml/2006/table">
            <a:tbl>
              <a:tblPr/>
              <a:tblGrid>
                <a:gridCol w="4534591"/>
                <a:gridCol w="973088"/>
                <a:gridCol w="973088"/>
                <a:gridCol w="973088"/>
                <a:gridCol w="973088"/>
                <a:gridCol w="973088"/>
              </a:tblGrid>
              <a:tr h="933528"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 dirty="0">
                          <a:effectLst/>
                        </a:rPr>
                        <a:t>Average percent perf. diff between MAX and TOP_1</a:t>
                      </a:r>
                    </a:p>
                  </a:txBody>
                  <a:tcPr marL="0" marR="0" marT="5896" marB="5896" anchor="b">
                    <a:lnL w="7620" cap="flat" cmpd="sng" algn="ctr">
                      <a:solidFill>
                        <a:srgbClr val="50D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D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90D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Max percent perf. diff between MAX and TOP_1</a:t>
                      </a:r>
                    </a:p>
                  </a:txBody>
                  <a:tcPr marL="0" marR="0" marT="5896" marB="5896" anchor="b">
                    <a:lnL w="7620" cap="flat" cmpd="sng" algn="ctr">
                      <a:solidFill>
                        <a:srgbClr val="90D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 b="1">
                        <a:effectLst/>
                      </a:endParaRPr>
                    </a:p>
                  </a:txBody>
                  <a:tcPr marL="0" marR="0" marT="5896" marB="5896" anchor="b">
                    <a:lnL w="7620" cap="flat" cmpd="sng" algn="ctr">
                      <a:solidFill>
                        <a:srgbClr val="50D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D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D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637">
                <a:tc>
                  <a:txBody>
                    <a:bodyPr/>
                    <a:lstStyle/>
                    <a:p>
                      <a:pPr rtl="0" fontAlgn="b"/>
                      <a:r>
                        <a:rPr lang="en-US" sz="700" b="1">
                          <a:effectLst/>
                        </a:rPr>
                        <a:t>New Additions</a:t>
                      </a:r>
                    </a:p>
                  </a:txBody>
                  <a:tcPr marL="0" marR="0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D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N=1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N=28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70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N=1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N=28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660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--noheader --perfseparaterow --usepessidata --decisiontree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Default winner = -1, the threshold for total data set size is TOTALDATASETSIZE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10D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D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D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0.65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3.62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7.15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35.19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660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--noheader --perfseparaterow --usepessidata --decisiontree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Default winner = 0, the threshold for total data set size is TOTALDATASETSIZE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F0D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D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EB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0.65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3.62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7.15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35.19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660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--noheader --perfseparaterow --decisiontree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Default winner = -1, the threshold for total data set size is TOTALDATASETSIZE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70EB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EB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2.45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39.95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2.29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35.19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461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--noheader --perfseparaterow --usepessidata --decisiontree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Default winner = -1, the threshold for total data set size is TOTALDATASETSIZE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#define DATASETSIZETHRESHOLD 0.05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#define TOTALDATASETSIZETHRESHOLD 0.10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#define MEMDATASETSIZETHRESHOLD 0.05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10E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F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0.65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2.47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7.15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14.09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60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--noheader --perfseparaterow --infogaindecisiontree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90F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F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1.06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5.71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12.93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35.96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60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--noheader --perfseparaterow --bwlat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2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5.34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5.35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41.09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35.96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60">
                <a:tc>
                  <a:txBody>
                    <a:bodyPr/>
                    <a:lstStyle/>
                    <a:p>
                      <a:pPr rtl="0" fontAlgn="b"/>
                      <a:r>
                        <a:rPr lang="en-US" sz="700">
                          <a:effectLst/>
                        </a:rPr>
                        <a:t>--noheader --perfseparaterow --usepessidata --bwlat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702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2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2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0.65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2.9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7.15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14.09</a:t>
                      </a:r>
                    </a:p>
                  </a:txBody>
                  <a:tcPr marL="8844" marR="8844" marT="5896" marB="589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poly-ranking heuristics tried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Decision tree with thresholds obtained using empirical performance data</a:t>
            </a:r>
          </a:p>
          <a:p>
            <a:r>
              <a:rPr lang="en-US" dirty="0" smtClean="0"/>
              <a:t>Decision tree with normalized working set sizes (sum of various working set </a:t>
            </a:r>
            <a:r>
              <a:rPr lang="en-US" smtClean="0"/>
              <a:t>sizes equals 1)</a:t>
            </a:r>
            <a:endParaRPr lang="en-US" dirty="0" smtClean="0"/>
          </a:p>
          <a:p>
            <a:r>
              <a:rPr lang="en-US" dirty="0" smtClean="0"/>
              <a:t>Reverse decision tree, where higher L1 working set size, higher the performance assumed (as opposed to e.g., higher the L3 working set size, lower the performance)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EXECUTION TIME MODELING IS PREFERRED:</a:t>
            </a:r>
          </a:p>
          <a:p>
            <a:pPr lvl="1"/>
            <a:r>
              <a:rPr lang="en-US" dirty="0" smtClean="0"/>
              <a:t>Ranking is better than or same as other heuristics</a:t>
            </a:r>
          </a:p>
          <a:p>
            <a:pPr lvl="1"/>
            <a:r>
              <a:rPr lang="en-US" dirty="0" smtClean="0"/>
              <a:t>Easily portable to other architectures by updating the L1, L2, L3 latency and bandwidth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– Improving the ranking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Per-array analysis</a:t>
            </a:r>
          </a:p>
          <a:p>
            <a:pPr lvl="1"/>
            <a:r>
              <a:rPr lang="en-US" dirty="0" smtClean="0"/>
              <a:t>The current approach calculates the aggregate working set sizes (for all arrays together) for various caches.</a:t>
            </a:r>
          </a:p>
          <a:p>
            <a:pPr lvl="1"/>
            <a:r>
              <a:rPr lang="en-US" dirty="0" smtClean="0"/>
              <a:t>This may be over-estimating the working set sizes – because the LRU cache replacement policy will ensure that streaming data is evicted from cache and reused data is retained</a:t>
            </a:r>
          </a:p>
          <a:p>
            <a:pPr lvl="1"/>
            <a:r>
              <a:rPr lang="en-US" dirty="0" smtClean="0"/>
              <a:t>Per-array based working set size calculation will be therefore more accurate</a:t>
            </a:r>
          </a:p>
          <a:p>
            <a:r>
              <a:rPr lang="en-US" dirty="0" smtClean="0"/>
              <a:t>Distinguishing the Read and Write Array accesses</a:t>
            </a:r>
          </a:p>
          <a:p>
            <a:pPr lvl="1"/>
            <a:r>
              <a:rPr lang="en-US" dirty="0" smtClean="0"/>
              <a:t>Currently, the reads and writes are considered together while calculating the working set sizes</a:t>
            </a:r>
          </a:p>
          <a:p>
            <a:pPr lvl="1"/>
            <a:r>
              <a:rPr lang="en-US" dirty="0" smtClean="0"/>
              <a:t>Since the b/w of caches could be different and distinct for reads and writes, separate read and write working set analysis will be superior in projecting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339</Words>
  <Application>Microsoft Office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PolyScientist</vt:lpstr>
      <vt:lpstr>Poly-ranking heuristics. Preferred &amp; best so far: Execution time modeling</vt:lpstr>
      <vt:lpstr>Other poly-ranking approaches tried on 4 variants</vt:lpstr>
      <vt:lpstr>Other poly-ranking heuristics tried</vt:lpstr>
      <vt:lpstr>Future Work – Improving the ranking function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PolyScientist</dc:title>
  <dc:creator>Tavarageri, Sanket</dc:creator>
  <cp:keywords>CTPClassification=CTP_NT</cp:keywords>
  <cp:lastModifiedBy>Tavarageri, Sanket</cp:lastModifiedBy>
  <cp:revision>22</cp:revision>
  <dcterms:created xsi:type="dcterms:W3CDTF">2019-08-28T09:33:10Z</dcterms:created>
  <dcterms:modified xsi:type="dcterms:W3CDTF">2019-08-28T10:04:40Z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18f969b3-2d90-486e-9aad-b58847820520</vt:lpwstr>
  </property>
  <property fmtid="{D5CDD505-2E9C-101B-9397-08002B2CF9AE}" pid="3" name="CTP_TimeStamp">
    <vt:lpwstr>2019-08-28 10:04:40Z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