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2"/>
  </p:notesMasterIdLst>
  <p:sldIdLst>
    <p:sldId id="256" r:id="rId3"/>
    <p:sldId id="258" r:id="rId4"/>
    <p:sldId id="257" r:id="rId5"/>
    <p:sldId id="259" r:id="rId6"/>
    <p:sldId id="260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30FB4-46A2-4F61-9F7A-399BB90F27AD}" v="1324" dt="2023-04-11T16:13:26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87499-E6F9-4BE9-9FED-365F93373AB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EE477AAC-6D52-40CF-B69F-1ED52F348661}">
      <dgm:prSet phldrT="[Text]" custT="1"/>
      <dgm:spPr/>
      <dgm:t>
        <a:bodyPr/>
        <a:lstStyle/>
        <a:p>
          <a:r>
            <a:rPr lang="en-US" sz="1600" dirty="0"/>
            <a:t>Project Initiation</a:t>
          </a:r>
          <a:endParaRPr lang="en-GB" sz="1600" dirty="0"/>
        </a:p>
      </dgm:t>
    </dgm:pt>
    <dgm:pt modelId="{145403FF-B2C6-4644-8135-3D425B4A9F07}" type="parTrans" cxnId="{E10A81D7-1F25-4BBB-911F-D2DC7A33B301}">
      <dgm:prSet/>
      <dgm:spPr/>
      <dgm:t>
        <a:bodyPr/>
        <a:lstStyle/>
        <a:p>
          <a:endParaRPr lang="en-GB"/>
        </a:p>
      </dgm:t>
    </dgm:pt>
    <dgm:pt modelId="{2A5B03B0-59D5-4B37-9EE1-441408FBBDE4}" type="sibTrans" cxnId="{E10A81D7-1F25-4BBB-911F-D2DC7A33B301}">
      <dgm:prSet/>
      <dgm:spPr/>
      <dgm:t>
        <a:bodyPr/>
        <a:lstStyle/>
        <a:p>
          <a:endParaRPr lang="en-GB"/>
        </a:p>
      </dgm:t>
    </dgm:pt>
    <dgm:pt modelId="{2EB6859F-CEAE-4261-BBFB-9766DF180C38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Data Collection</a:t>
          </a:r>
          <a:endParaRPr lang="en-GB" sz="1600" dirty="0"/>
        </a:p>
      </dgm:t>
    </dgm:pt>
    <dgm:pt modelId="{B9926568-8609-4B01-B696-A7A5B77965F8}" type="parTrans" cxnId="{8F5CD7F8-D06D-4566-92F5-1B31502E3671}">
      <dgm:prSet/>
      <dgm:spPr/>
      <dgm:t>
        <a:bodyPr/>
        <a:lstStyle/>
        <a:p>
          <a:endParaRPr lang="en-GB"/>
        </a:p>
      </dgm:t>
    </dgm:pt>
    <dgm:pt modelId="{C56B2ADB-374D-4B57-A71D-B3BD64B1308A}" type="sibTrans" cxnId="{8F5CD7F8-D06D-4566-92F5-1B31502E3671}">
      <dgm:prSet/>
      <dgm:spPr/>
      <dgm:t>
        <a:bodyPr/>
        <a:lstStyle/>
        <a:p>
          <a:endParaRPr lang="en-GB"/>
        </a:p>
      </dgm:t>
    </dgm:pt>
    <dgm:pt modelId="{DC009805-8D79-4762-AC2F-ACBD016C201D}">
      <dgm:prSet phldrT="[Text]" custT="1"/>
      <dgm:spPr/>
      <dgm:t>
        <a:bodyPr/>
        <a:lstStyle/>
        <a:p>
          <a:r>
            <a:rPr lang="en-US" sz="1600" dirty="0"/>
            <a:t>Data Analysis</a:t>
          </a:r>
          <a:endParaRPr lang="en-GB" sz="1600" dirty="0"/>
        </a:p>
      </dgm:t>
    </dgm:pt>
    <dgm:pt modelId="{58F16258-4E6D-4FD2-9C5E-A5E61F63D2F2}" type="parTrans" cxnId="{C601F662-5546-4165-AE9C-44EBCDE01A03}">
      <dgm:prSet/>
      <dgm:spPr/>
      <dgm:t>
        <a:bodyPr/>
        <a:lstStyle/>
        <a:p>
          <a:endParaRPr lang="en-GB"/>
        </a:p>
      </dgm:t>
    </dgm:pt>
    <dgm:pt modelId="{13947089-5C5A-433C-B8FE-63235572ADC4}" type="sibTrans" cxnId="{C601F662-5546-4165-AE9C-44EBCDE01A03}">
      <dgm:prSet/>
      <dgm:spPr/>
      <dgm:t>
        <a:bodyPr/>
        <a:lstStyle/>
        <a:p>
          <a:endParaRPr lang="en-GB"/>
        </a:p>
      </dgm:t>
    </dgm:pt>
    <dgm:pt modelId="{B9324652-43D2-48E9-BC41-9F8B132EE4F6}">
      <dgm:prSet custT="1"/>
      <dgm:spPr/>
      <dgm:t>
        <a:bodyPr/>
        <a:lstStyle/>
        <a:p>
          <a:r>
            <a:rPr lang="en-US" sz="1400" dirty="0"/>
            <a:t>Inferences and recommendations</a:t>
          </a:r>
          <a:endParaRPr lang="en-GB" sz="1400" dirty="0"/>
        </a:p>
      </dgm:t>
    </dgm:pt>
    <dgm:pt modelId="{CF36B67E-9970-4D7E-B265-482F877E935E}" type="parTrans" cxnId="{A959E79A-5957-4605-B22E-6F748075D2B6}">
      <dgm:prSet/>
      <dgm:spPr/>
      <dgm:t>
        <a:bodyPr/>
        <a:lstStyle/>
        <a:p>
          <a:endParaRPr lang="en-GB"/>
        </a:p>
      </dgm:t>
    </dgm:pt>
    <dgm:pt modelId="{D9808A71-2286-4AB5-84D9-61C271335EC1}" type="sibTrans" cxnId="{A959E79A-5957-4605-B22E-6F748075D2B6}">
      <dgm:prSet/>
      <dgm:spPr/>
      <dgm:t>
        <a:bodyPr/>
        <a:lstStyle/>
        <a:p>
          <a:endParaRPr lang="en-GB"/>
        </a:p>
      </dgm:t>
    </dgm:pt>
    <dgm:pt modelId="{5B424B63-5020-4200-988B-9C8360AC5582}">
      <dgm:prSet custT="1"/>
      <dgm:spPr/>
      <dgm:t>
        <a:bodyPr/>
        <a:lstStyle/>
        <a:p>
          <a:r>
            <a:rPr lang="en-US" sz="1600" dirty="0"/>
            <a:t>Report and </a:t>
          </a:r>
          <a:r>
            <a:rPr lang="en-US" sz="1400" dirty="0"/>
            <a:t>Presentation</a:t>
          </a:r>
          <a:endParaRPr lang="en-GB" sz="1600" dirty="0"/>
        </a:p>
      </dgm:t>
    </dgm:pt>
    <dgm:pt modelId="{51D366DB-BA5C-4AA4-84D6-5744EACCFF47}" type="parTrans" cxnId="{77F159C5-BBE0-4F27-939B-4D0C35DB4381}">
      <dgm:prSet/>
      <dgm:spPr/>
      <dgm:t>
        <a:bodyPr/>
        <a:lstStyle/>
        <a:p>
          <a:endParaRPr lang="en-GB"/>
        </a:p>
      </dgm:t>
    </dgm:pt>
    <dgm:pt modelId="{51D02C38-1D89-4C6F-AE04-E222B6910131}" type="sibTrans" cxnId="{77F159C5-BBE0-4F27-939B-4D0C35DB4381}">
      <dgm:prSet/>
      <dgm:spPr/>
      <dgm:t>
        <a:bodyPr/>
        <a:lstStyle/>
        <a:p>
          <a:endParaRPr lang="en-GB"/>
        </a:p>
      </dgm:t>
    </dgm:pt>
    <dgm:pt modelId="{BC37DDD5-3553-4253-99E1-2DE4F9D1232C}" type="pres">
      <dgm:prSet presAssocID="{33587499-E6F9-4BE9-9FED-365F93373AB9}" presName="rootnode" presStyleCnt="0">
        <dgm:presLayoutVars>
          <dgm:chMax/>
          <dgm:chPref/>
          <dgm:dir/>
          <dgm:animLvl val="lvl"/>
        </dgm:presLayoutVars>
      </dgm:prSet>
      <dgm:spPr/>
    </dgm:pt>
    <dgm:pt modelId="{AD184874-3ED9-4F25-BB6A-B2F52C392F65}" type="pres">
      <dgm:prSet presAssocID="{EE477AAC-6D52-40CF-B69F-1ED52F348661}" presName="composite" presStyleCnt="0"/>
      <dgm:spPr/>
    </dgm:pt>
    <dgm:pt modelId="{3C360CE5-DB04-4138-890A-F95DF032047D}" type="pres">
      <dgm:prSet presAssocID="{EE477AAC-6D52-40CF-B69F-1ED52F348661}" presName="bentUpArrow1" presStyleLbl="alignImgPlace1" presStyleIdx="0" presStyleCnt="4"/>
      <dgm:spPr/>
    </dgm:pt>
    <dgm:pt modelId="{127BF442-32F3-43DE-8907-A7F94BEC615B}" type="pres">
      <dgm:prSet presAssocID="{EE477AAC-6D52-40CF-B69F-1ED52F34866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02CCA2B-2788-4808-B289-3DA50D846648}" type="pres">
      <dgm:prSet presAssocID="{EE477AAC-6D52-40CF-B69F-1ED52F34866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C1EB236-2C9F-4650-927A-3B79D3E31FC8}" type="pres">
      <dgm:prSet presAssocID="{2A5B03B0-59D5-4B37-9EE1-441408FBBDE4}" presName="sibTrans" presStyleCnt="0"/>
      <dgm:spPr/>
    </dgm:pt>
    <dgm:pt modelId="{CBCFCDEE-5279-4CF2-952B-56B9DE0A758C}" type="pres">
      <dgm:prSet presAssocID="{2EB6859F-CEAE-4261-BBFB-9766DF180C38}" presName="composite" presStyleCnt="0"/>
      <dgm:spPr/>
    </dgm:pt>
    <dgm:pt modelId="{780E6B7E-8BCC-46DC-9267-DFDE888EBA69}" type="pres">
      <dgm:prSet presAssocID="{2EB6859F-CEAE-4261-BBFB-9766DF180C38}" presName="bentUpArrow1" presStyleLbl="alignImgPlace1" presStyleIdx="1" presStyleCnt="4"/>
      <dgm:spPr/>
    </dgm:pt>
    <dgm:pt modelId="{E0454FC0-90E7-4EFC-9370-4DB871537AED}" type="pres">
      <dgm:prSet presAssocID="{2EB6859F-CEAE-4261-BBFB-9766DF180C3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55FAC28-BDF5-4D39-BC93-07839E228A7F}" type="pres">
      <dgm:prSet presAssocID="{2EB6859F-CEAE-4261-BBFB-9766DF180C3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A78A38F-0D63-46ED-A157-6B94ACB908D4}" type="pres">
      <dgm:prSet presAssocID="{C56B2ADB-374D-4B57-A71D-B3BD64B1308A}" presName="sibTrans" presStyleCnt="0"/>
      <dgm:spPr/>
    </dgm:pt>
    <dgm:pt modelId="{25A8549B-B6CE-4FBB-B1CC-7577775C32CD}" type="pres">
      <dgm:prSet presAssocID="{DC009805-8D79-4762-AC2F-ACBD016C201D}" presName="composite" presStyleCnt="0"/>
      <dgm:spPr/>
    </dgm:pt>
    <dgm:pt modelId="{2DDFD9FA-7DA4-450C-8FF2-BDC488B92C09}" type="pres">
      <dgm:prSet presAssocID="{DC009805-8D79-4762-AC2F-ACBD016C201D}" presName="bentUpArrow1" presStyleLbl="alignImgPlace1" presStyleIdx="2" presStyleCnt="4"/>
      <dgm:spPr/>
    </dgm:pt>
    <dgm:pt modelId="{30A70835-0E62-473E-8ED0-BED00ECE5890}" type="pres">
      <dgm:prSet presAssocID="{DC009805-8D79-4762-AC2F-ACBD016C201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4A0AB07-7E8C-4A3C-80F8-36C0DB7E8BB0}" type="pres">
      <dgm:prSet presAssocID="{DC009805-8D79-4762-AC2F-ACBD016C201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8FAF7EB-E4BA-4FD8-972A-FA2D394E608A}" type="pres">
      <dgm:prSet presAssocID="{13947089-5C5A-433C-B8FE-63235572ADC4}" presName="sibTrans" presStyleCnt="0"/>
      <dgm:spPr/>
    </dgm:pt>
    <dgm:pt modelId="{55086C5F-92BB-42EF-8580-D4137B3481F9}" type="pres">
      <dgm:prSet presAssocID="{B9324652-43D2-48E9-BC41-9F8B132EE4F6}" presName="composite" presStyleCnt="0"/>
      <dgm:spPr/>
    </dgm:pt>
    <dgm:pt modelId="{50C8385A-CF46-4364-892D-FE9242327918}" type="pres">
      <dgm:prSet presAssocID="{B9324652-43D2-48E9-BC41-9F8B132EE4F6}" presName="bentUpArrow1" presStyleLbl="alignImgPlace1" presStyleIdx="3" presStyleCnt="4"/>
      <dgm:spPr/>
    </dgm:pt>
    <dgm:pt modelId="{6583EC05-E1CC-4138-AC85-AC84C8C84853}" type="pres">
      <dgm:prSet presAssocID="{B9324652-43D2-48E9-BC41-9F8B132EE4F6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4336FAB-6E74-443E-BAFB-5563DA9612F1}" type="pres">
      <dgm:prSet presAssocID="{B9324652-43D2-48E9-BC41-9F8B132EE4F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9ADA789-F5F8-4F5D-A316-51E15387B148}" type="pres">
      <dgm:prSet presAssocID="{D9808A71-2286-4AB5-84D9-61C271335EC1}" presName="sibTrans" presStyleCnt="0"/>
      <dgm:spPr/>
    </dgm:pt>
    <dgm:pt modelId="{ED586F85-A881-4A68-80CC-5FBE866B5645}" type="pres">
      <dgm:prSet presAssocID="{5B424B63-5020-4200-988B-9C8360AC5582}" presName="composite" presStyleCnt="0"/>
      <dgm:spPr/>
    </dgm:pt>
    <dgm:pt modelId="{35B13191-9A69-4FF6-A61B-502EA9CCC8F7}" type="pres">
      <dgm:prSet presAssocID="{5B424B63-5020-4200-988B-9C8360AC558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DCDFE15-C668-412D-96B2-DEBCF763F660}" type="presOf" srcId="{DC009805-8D79-4762-AC2F-ACBD016C201D}" destId="{30A70835-0E62-473E-8ED0-BED00ECE5890}" srcOrd="0" destOrd="0" presId="urn:microsoft.com/office/officeart/2005/8/layout/StepDownProcess"/>
    <dgm:cxn modelId="{D108DC30-5A9E-45E7-B6B0-92B0B51CE25B}" type="presOf" srcId="{B9324652-43D2-48E9-BC41-9F8B132EE4F6}" destId="{6583EC05-E1CC-4138-AC85-AC84C8C84853}" srcOrd="0" destOrd="0" presId="urn:microsoft.com/office/officeart/2005/8/layout/StepDownProcess"/>
    <dgm:cxn modelId="{63C71B35-5E1E-434E-A452-2E3289F37CE1}" type="presOf" srcId="{33587499-E6F9-4BE9-9FED-365F93373AB9}" destId="{BC37DDD5-3553-4253-99E1-2DE4F9D1232C}" srcOrd="0" destOrd="0" presId="urn:microsoft.com/office/officeart/2005/8/layout/StepDownProcess"/>
    <dgm:cxn modelId="{C601F662-5546-4165-AE9C-44EBCDE01A03}" srcId="{33587499-E6F9-4BE9-9FED-365F93373AB9}" destId="{DC009805-8D79-4762-AC2F-ACBD016C201D}" srcOrd="2" destOrd="0" parTransId="{58F16258-4E6D-4FD2-9C5E-A5E61F63D2F2}" sibTransId="{13947089-5C5A-433C-B8FE-63235572ADC4}"/>
    <dgm:cxn modelId="{FAB6FF87-9055-4647-8595-EF76D4A8E9AC}" type="presOf" srcId="{5B424B63-5020-4200-988B-9C8360AC5582}" destId="{35B13191-9A69-4FF6-A61B-502EA9CCC8F7}" srcOrd="0" destOrd="0" presId="urn:microsoft.com/office/officeart/2005/8/layout/StepDownProcess"/>
    <dgm:cxn modelId="{08566E9A-F6BE-4F28-AF9E-049F67C61C46}" type="presOf" srcId="{2EB6859F-CEAE-4261-BBFB-9766DF180C38}" destId="{E0454FC0-90E7-4EFC-9370-4DB871537AED}" srcOrd="0" destOrd="0" presId="urn:microsoft.com/office/officeart/2005/8/layout/StepDownProcess"/>
    <dgm:cxn modelId="{A959E79A-5957-4605-B22E-6F748075D2B6}" srcId="{33587499-E6F9-4BE9-9FED-365F93373AB9}" destId="{B9324652-43D2-48E9-BC41-9F8B132EE4F6}" srcOrd="3" destOrd="0" parTransId="{CF36B67E-9970-4D7E-B265-482F877E935E}" sibTransId="{D9808A71-2286-4AB5-84D9-61C271335EC1}"/>
    <dgm:cxn modelId="{77F159C5-BBE0-4F27-939B-4D0C35DB4381}" srcId="{33587499-E6F9-4BE9-9FED-365F93373AB9}" destId="{5B424B63-5020-4200-988B-9C8360AC5582}" srcOrd="4" destOrd="0" parTransId="{51D366DB-BA5C-4AA4-84D6-5744EACCFF47}" sibTransId="{51D02C38-1D89-4C6F-AE04-E222B6910131}"/>
    <dgm:cxn modelId="{E10A81D7-1F25-4BBB-911F-D2DC7A33B301}" srcId="{33587499-E6F9-4BE9-9FED-365F93373AB9}" destId="{EE477AAC-6D52-40CF-B69F-1ED52F348661}" srcOrd="0" destOrd="0" parTransId="{145403FF-B2C6-4644-8135-3D425B4A9F07}" sibTransId="{2A5B03B0-59D5-4B37-9EE1-441408FBBDE4}"/>
    <dgm:cxn modelId="{1854ADF7-6F4B-440D-9E5D-064C9E059F03}" type="presOf" srcId="{EE477AAC-6D52-40CF-B69F-1ED52F348661}" destId="{127BF442-32F3-43DE-8907-A7F94BEC615B}" srcOrd="0" destOrd="0" presId="urn:microsoft.com/office/officeart/2005/8/layout/StepDownProcess"/>
    <dgm:cxn modelId="{8F5CD7F8-D06D-4566-92F5-1B31502E3671}" srcId="{33587499-E6F9-4BE9-9FED-365F93373AB9}" destId="{2EB6859F-CEAE-4261-BBFB-9766DF180C38}" srcOrd="1" destOrd="0" parTransId="{B9926568-8609-4B01-B696-A7A5B77965F8}" sibTransId="{C56B2ADB-374D-4B57-A71D-B3BD64B1308A}"/>
    <dgm:cxn modelId="{F3A2BC05-957D-44F6-8F2F-E6C0B890DD63}" type="presParOf" srcId="{BC37DDD5-3553-4253-99E1-2DE4F9D1232C}" destId="{AD184874-3ED9-4F25-BB6A-B2F52C392F65}" srcOrd="0" destOrd="0" presId="urn:microsoft.com/office/officeart/2005/8/layout/StepDownProcess"/>
    <dgm:cxn modelId="{ED85DB9A-7829-40EA-8910-451AB17E47AF}" type="presParOf" srcId="{AD184874-3ED9-4F25-BB6A-B2F52C392F65}" destId="{3C360CE5-DB04-4138-890A-F95DF032047D}" srcOrd="0" destOrd="0" presId="urn:microsoft.com/office/officeart/2005/8/layout/StepDownProcess"/>
    <dgm:cxn modelId="{AB39369A-BF60-4974-901C-619C90C25C9F}" type="presParOf" srcId="{AD184874-3ED9-4F25-BB6A-B2F52C392F65}" destId="{127BF442-32F3-43DE-8907-A7F94BEC615B}" srcOrd="1" destOrd="0" presId="urn:microsoft.com/office/officeart/2005/8/layout/StepDownProcess"/>
    <dgm:cxn modelId="{C2C9421A-323F-44F4-A27A-1564542D2D65}" type="presParOf" srcId="{AD184874-3ED9-4F25-BB6A-B2F52C392F65}" destId="{B02CCA2B-2788-4808-B289-3DA50D846648}" srcOrd="2" destOrd="0" presId="urn:microsoft.com/office/officeart/2005/8/layout/StepDownProcess"/>
    <dgm:cxn modelId="{1B25B247-F222-46A7-A674-22A274E799BB}" type="presParOf" srcId="{BC37DDD5-3553-4253-99E1-2DE4F9D1232C}" destId="{6C1EB236-2C9F-4650-927A-3B79D3E31FC8}" srcOrd="1" destOrd="0" presId="urn:microsoft.com/office/officeart/2005/8/layout/StepDownProcess"/>
    <dgm:cxn modelId="{5EE1DD60-D70A-4E0D-9BD9-2480EB15BEF9}" type="presParOf" srcId="{BC37DDD5-3553-4253-99E1-2DE4F9D1232C}" destId="{CBCFCDEE-5279-4CF2-952B-56B9DE0A758C}" srcOrd="2" destOrd="0" presId="urn:microsoft.com/office/officeart/2005/8/layout/StepDownProcess"/>
    <dgm:cxn modelId="{58FDAE2C-1D24-4558-9126-A24C2A350911}" type="presParOf" srcId="{CBCFCDEE-5279-4CF2-952B-56B9DE0A758C}" destId="{780E6B7E-8BCC-46DC-9267-DFDE888EBA69}" srcOrd="0" destOrd="0" presId="urn:microsoft.com/office/officeart/2005/8/layout/StepDownProcess"/>
    <dgm:cxn modelId="{7AC3D018-A22C-403A-9E44-A6404804A3B0}" type="presParOf" srcId="{CBCFCDEE-5279-4CF2-952B-56B9DE0A758C}" destId="{E0454FC0-90E7-4EFC-9370-4DB871537AED}" srcOrd="1" destOrd="0" presId="urn:microsoft.com/office/officeart/2005/8/layout/StepDownProcess"/>
    <dgm:cxn modelId="{62CE03A1-340E-47D2-A334-DD2218AA822A}" type="presParOf" srcId="{CBCFCDEE-5279-4CF2-952B-56B9DE0A758C}" destId="{C55FAC28-BDF5-4D39-BC93-07839E228A7F}" srcOrd="2" destOrd="0" presId="urn:microsoft.com/office/officeart/2005/8/layout/StepDownProcess"/>
    <dgm:cxn modelId="{350FA3AD-2D5D-4606-8D62-5B9A6DDB5414}" type="presParOf" srcId="{BC37DDD5-3553-4253-99E1-2DE4F9D1232C}" destId="{7A78A38F-0D63-46ED-A157-6B94ACB908D4}" srcOrd="3" destOrd="0" presId="urn:microsoft.com/office/officeart/2005/8/layout/StepDownProcess"/>
    <dgm:cxn modelId="{12534C68-968D-44E2-914A-339D91EA1BA1}" type="presParOf" srcId="{BC37DDD5-3553-4253-99E1-2DE4F9D1232C}" destId="{25A8549B-B6CE-4FBB-B1CC-7577775C32CD}" srcOrd="4" destOrd="0" presId="urn:microsoft.com/office/officeart/2005/8/layout/StepDownProcess"/>
    <dgm:cxn modelId="{A9422BA9-61EB-441B-AF4B-DB7732AD77CE}" type="presParOf" srcId="{25A8549B-B6CE-4FBB-B1CC-7577775C32CD}" destId="{2DDFD9FA-7DA4-450C-8FF2-BDC488B92C09}" srcOrd="0" destOrd="0" presId="urn:microsoft.com/office/officeart/2005/8/layout/StepDownProcess"/>
    <dgm:cxn modelId="{159E28E2-1757-4387-8B38-F6A69CD6139D}" type="presParOf" srcId="{25A8549B-B6CE-4FBB-B1CC-7577775C32CD}" destId="{30A70835-0E62-473E-8ED0-BED00ECE5890}" srcOrd="1" destOrd="0" presId="urn:microsoft.com/office/officeart/2005/8/layout/StepDownProcess"/>
    <dgm:cxn modelId="{36A0AB94-DD2B-4EB1-9059-33BBC080E8E5}" type="presParOf" srcId="{25A8549B-B6CE-4FBB-B1CC-7577775C32CD}" destId="{44A0AB07-7E8C-4A3C-80F8-36C0DB7E8BB0}" srcOrd="2" destOrd="0" presId="urn:microsoft.com/office/officeart/2005/8/layout/StepDownProcess"/>
    <dgm:cxn modelId="{ECFE0FA1-2645-46ED-A4E2-8A65E926A135}" type="presParOf" srcId="{BC37DDD5-3553-4253-99E1-2DE4F9D1232C}" destId="{48FAF7EB-E4BA-4FD8-972A-FA2D394E608A}" srcOrd="5" destOrd="0" presId="urn:microsoft.com/office/officeart/2005/8/layout/StepDownProcess"/>
    <dgm:cxn modelId="{D6D6765D-25EB-4B0F-AF2F-0A110F827BE3}" type="presParOf" srcId="{BC37DDD5-3553-4253-99E1-2DE4F9D1232C}" destId="{55086C5F-92BB-42EF-8580-D4137B3481F9}" srcOrd="6" destOrd="0" presId="urn:microsoft.com/office/officeart/2005/8/layout/StepDownProcess"/>
    <dgm:cxn modelId="{7F3762D8-E911-4E87-BD76-2CB788FAC568}" type="presParOf" srcId="{55086C5F-92BB-42EF-8580-D4137B3481F9}" destId="{50C8385A-CF46-4364-892D-FE9242327918}" srcOrd="0" destOrd="0" presId="urn:microsoft.com/office/officeart/2005/8/layout/StepDownProcess"/>
    <dgm:cxn modelId="{3C6DCDF3-3E93-4F58-B85A-4DD646FF5864}" type="presParOf" srcId="{55086C5F-92BB-42EF-8580-D4137B3481F9}" destId="{6583EC05-E1CC-4138-AC85-AC84C8C84853}" srcOrd="1" destOrd="0" presId="urn:microsoft.com/office/officeart/2005/8/layout/StepDownProcess"/>
    <dgm:cxn modelId="{28301039-8313-474A-B148-AB759CFD25BE}" type="presParOf" srcId="{55086C5F-92BB-42EF-8580-D4137B3481F9}" destId="{D4336FAB-6E74-443E-BAFB-5563DA9612F1}" srcOrd="2" destOrd="0" presId="urn:microsoft.com/office/officeart/2005/8/layout/StepDownProcess"/>
    <dgm:cxn modelId="{4E3F7A78-5268-4203-8252-26FC9C3DA832}" type="presParOf" srcId="{BC37DDD5-3553-4253-99E1-2DE4F9D1232C}" destId="{49ADA789-F5F8-4F5D-A316-51E15387B148}" srcOrd="7" destOrd="0" presId="urn:microsoft.com/office/officeart/2005/8/layout/StepDownProcess"/>
    <dgm:cxn modelId="{97D87FCC-BD06-4631-8EC1-BFCA9D8DE37E}" type="presParOf" srcId="{BC37DDD5-3553-4253-99E1-2DE4F9D1232C}" destId="{ED586F85-A881-4A68-80CC-5FBE866B5645}" srcOrd="8" destOrd="0" presId="urn:microsoft.com/office/officeart/2005/8/layout/StepDownProcess"/>
    <dgm:cxn modelId="{819B51A8-E6E7-4BCA-A6E6-CAD99D11624C}" type="presParOf" srcId="{ED586F85-A881-4A68-80CC-5FBE866B5645}" destId="{35B13191-9A69-4FF6-A61B-502EA9CCC8F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60CE5-DB04-4138-890A-F95DF032047D}">
      <dsp:nvSpPr>
        <dsp:cNvPr id="0" name=""/>
        <dsp:cNvSpPr/>
      </dsp:nvSpPr>
      <dsp:spPr>
        <a:xfrm rot="5400000">
          <a:off x="193810" y="1011598"/>
          <a:ext cx="722724" cy="822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BF442-32F3-43DE-8907-A7F94BEC615B}">
      <dsp:nvSpPr>
        <dsp:cNvPr id="0" name=""/>
        <dsp:cNvSpPr/>
      </dsp:nvSpPr>
      <dsp:spPr>
        <a:xfrm>
          <a:off x="2332" y="210443"/>
          <a:ext cx="1216642" cy="8516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Initiation</a:t>
          </a:r>
          <a:endParaRPr lang="en-GB" sz="1600" kern="1200" dirty="0"/>
        </a:p>
      </dsp:txBody>
      <dsp:txXfrm>
        <a:off x="43912" y="252023"/>
        <a:ext cx="1133482" cy="768450"/>
      </dsp:txXfrm>
    </dsp:sp>
    <dsp:sp modelId="{B02CCA2B-2788-4808-B289-3DA50D846648}">
      <dsp:nvSpPr>
        <dsp:cNvPr id="0" name=""/>
        <dsp:cNvSpPr/>
      </dsp:nvSpPr>
      <dsp:spPr>
        <a:xfrm>
          <a:off x="1218974" y="291664"/>
          <a:ext cx="884869" cy="68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E6B7E-8BCC-46DC-9267-DFDE888EBA69}">
      <dsp:nvSpPr>
        <dsp:cNvPr id="0" name=""/>
        <dsp:cNvSpPr/>
      </dsp:nvSpPr>
      <dsp:spPr>
        <a:xfrm rot="5400000">
          <a:off x="1202536" y="1968237"/>
          <a:ext cx="722724" cy="822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54FC0-90E7-4EFC-9370-4DB871537AED}">
      <dsp:nvSpPr>
        <dsp:cNvPr id="0" name=""/>
        <dsp:cNvSpPr/>
      </dsp:nvSpPr>
      <dsp:spPr>
        <a:xfrm>
          <a:off x="1011058" y="1167082"/>
          <a:ext cx="1216642" cy="851610"/>
        </a:xfrm>
        <a:prstGeom prst="roundRect">
          <a:avLst>
            <a:gd name="adj" fmla="val 16670"/>
          </a:avLst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  <a:endParaRPr lang="en-GB" sz="1600" kern="1200" dirty="0"/>
        </a:p>
      </dsp:txBody>
      <dsp:txXfrm>
        <a:off x="1052638" y="1208662"/>
        <a:ext cx="1133482" cy="768450"/>
      </dsp:txXfrm>
    </dsp:sp>
    <dsp:sp modelId="{C55FAC28-BDF5-4D39-BC93-07839E228A7F}">
      <dsp:nvSpPr>
        <dsp:cNvPr id="0" name=""/>
        <dsp:cNvSpPr/>
      </dsp:nvSpPr>
      <dsp:spPr>
        <a:xfrm>
          <a:off x="2227700" y="1248303"/>
          <a:ext cx="884869" cy="68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FD9FA-7DA4-450C-8FF2-BDC488B92C09}">
      <dsp:nvSpPr>
        <dsp:cNvPr id="0" name=""/>
        <dsp:cNvSpPr/>
      </dsp:nvSpPr>
      <dsp:spPr>
        <a:xfrm rot="5400000">
          <a:off x="2211261" y="2924876"/>
          <a:ext cx="722724" cy="822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70835-0E62-473E-8ED0-BED00ECE5890}">
      <dsp:nvSpPr>
        <dsp:cNvPr id="0" name=""/>
        <dsp:cNvSpPr/>
      </dsp:nvSpPr>
      <dsp:spPr>
        <a:xfrm>
          <a:off x="2019783" y="2123721"/>
          <a:ext cx="1216642" cy="8516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  <a:endParaRPr lang="en-GB" sz="1600" kern="1200" dirty="0"/>
        </a:p>
      </dsp:txBody>
      <dsp:txXfrm>
        <a:off x="2061363" y="2165301"/>
        <a:ext cx="1133482" cy="768450"/>
      </dsp:txXfrm>
    </dsp:sp>
    <dsp:sp modelId="{44A0AB07-7E8C-4A3C-80F8-36C0DB7E8BB0}">
      <dsp:nvSpPr>
        <dsp:cNvPr id="0" name=""/>
        <dsp:cNvSpPr/>
      </dsp:nvSpPr>
      <dsp:spPr>
        <a:xfrm>
          <a:off x="3236426" y="2204942"/>
          <a:ext cx="884869" cy="68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385A-CF46-4364-892D-FE9242327918}">
      <dsp:nvSpPr>
        <dsp:cNvPr id="0" name=""/>
        <dsp:cNvSpPr/>
      </dsp:nvSpPr>
      <dsp:spPr>
        <a:xfrm rot="5400000">
          <a:off x="3219987" y="3881515"/>
          <a:ext cx="722724" cy="822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3EC05-E1CC-4138-AC85-AC84C8C84853}">
      <dsp:nvSpPr>
        <dsp:cNvPr id="0" name=""/>
        <dsp:cNvSpPr/>
      </dsp:nvSpPr>
      <dsp:spPr>
        <a:xfrm>
          <a:off x="3028509" y="3080361"/>
          <a:ext cx="1216642" cy="8516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Inferences and recommendations</a:t>
          </a:r>
          <a:endParaRPr lang="en-GB" sz="1400" kern="1200" dirty="0"/>
        </a:p>
      </dsp:txBody>
      <dsp:txXfrm>
        <a:off x="3070089" y="3121941"/>
        <a:ext cx="1133482" cy="768450"/>
      </dsp:txXfrm>
    </dsp:sp>
    <dsp:sp modelId="{D4336FAB-6E74-443E-BAFB-5563DA9612F1}">
      <dsp:nvSpPr>
        <dsp:cNvPr id="0" name=""/>
        <dsp:cNvSpPr/>
      </dsp:nvSpPr>
      <dsp:spPr>
        <a:xfrm>
          <a:off x="4245151" y="3161581"/>
          <a:ext cx="884869" cy="688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13191-9A69-4FF6-A61B-502EA9CCC8F7}">
      <dsp:nvSpPr>
        <dsp:cNvPr id="0" name=""/>
        <dsp:cNvSpPr/>
      </dsp:nvSpPr>
      <dsp:spPr>
        <a:xfrm>
          <a:off x="4037235" y="4037000"/>
          <a:ext cx="1216642" cy="8516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Report and </a:t>
          </a:r>
          <a:r>
            <a:rPr lang="en-US" sz="1400" kern="1200" dirty="0"/>
            <a:t>Presentation</a:t>
          </a:r>
          <a:endParaRPr lang="en-GB" sz="1600" kern="1200" dirty="0"/>
        </a:p>
      </dsp:txBody>
      <dsp:txXfrm>
        <a:off x="4078815" y="4078580"/>
        <a:ext cx="1133482" cy="768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05:49:05.48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0 384 24575,'56'-32'0,"21"-1"0,62-25 0,-106 44 0,32-19 0,24-10 0,-11 16 0,135-28 0,-116 33 0,-11-2 0,-55 14 0,1 1 0,0 2 0,60-6 0,-88 13 1,38-3-274,1 2 0,-1 2-1,1 2 1,44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A8E89-3DF3-451A-9F1F-62C68B4662B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7187-6517-4063-8101-97452C032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9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A47D-DB00-40F4-BBA2-B1797794C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CE925-D203-B9D9-C3F7-8EB00F60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B96D-999C-A69C-8081-214C6EAD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4F4-CE1E-419D-A943-CA837E0228E3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264B-D52A-54FE-694D-3A24B3C8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F10A-52C8-D23A-F20A-E37FD08A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7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50FB-EB69-0B5C-95D2-AB7DFF6A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2D43E-B986-7FE7-5E4C-A0562FD9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EF6B-7212-1090-DFCC-A7CFD386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E148-CEE0-4060-BDEA-D6387F34B968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80F1-C7B3-B699-2A9E-12A7C69F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DBEE-E188-B5C1-9B20-C414183C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52F8D-8CCF-2315-6595-F2E495DE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684B3-3D8E-6B84-8CC5-2B32BEE7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B5D9-75BE-1C4C-77E9-12BDEFD8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A96E-3E09-484C-B06E-C1F2811968FD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2433-B44F-E3FC-4CF0-6742BF5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493E-ED5D-77DC-5672-415131AC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8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FD30-6418-478B-92EB-4F1E82CBD6A3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46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A8B-852B-4012-AE0D-DC3AA3B0C6EA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4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28F8-F635-4E92-BFE7-1BF4B8C024A7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1BCB-2201-4A7C-A245-265EE05858C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5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EFA6-0859-4020-83D6-D489F09E00D0}" type="datetime4">
              <a:rPr lang="en-GB" smtClean="0"/>
              <a:t>03 January 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4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4FBC-2D89-4941-8D4E-FE64E50BC6AF}" type="datetime4">
              <a:rPr lang="en-GB" smtClean="0"/>
              <a:t>03 January 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29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75AA-8034-4111-9576-8857FBBD915A}" type="datetime4">
              <a:rPr lang="en-GB" smtClean="0"/>
              <a:t>03 January 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28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B9EF-0E49-47E5-99D5-D8C482D89E13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F38-AACF-69A5-7A19-13396D95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68C2-B1EB-1A63-1875-B6D6D271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A6EB-7469-A8C8-DC29-9E4CBB14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39D6-F807-453B-873B-F780410F043D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6156-5440-2F34-2C80-EE71EB96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12CF-F00B-84F7-BEE0-A345BBBF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50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3C7D-BBBD-493F-8735-59553567F9AC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32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8D2-5A1E-4197-9692-D010E0E8D8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032206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8D2-5A1E-4197-9692-D010E0E8D8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420368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8D2-5A1E-4197-9692-D010E0E8D8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91729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8D2-5A1E-4197-9692-D010E0E8D8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654017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68D2-5A1E-4197-9692-D010E0E8D8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92313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4821-0DC4-44BC-A6DC-9C3B167392F1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63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75B8-FF2E-4A02-B418-BCC46526D3D7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DF60-8F60-BA45-77D6-CC21E2E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D529-1DCE-FFB6-9DDA-7761EDE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E6A9-6609-9DF1-3294-8D0C3FAD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C72C-EA7A-457B-ACA1-8107805641EB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5269-AA04-7ADA-6AA1-DFBC99F4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C2BB-2D41-CD32-7371-D31F72BD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4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150A-8E60-C113-A6B0-8C1CCEA6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6C03-BD7E-9071-044D-CE14063B5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2756-9C8A-494E-9405-98C17076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BB77-45C5-CC53-2069-A828DF5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8A8D-A0A0-46B7-8C57-D73FB151D8F6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051D-03F8-6F18-4958-63181C33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CBD5-9412-91D9-BB04-58D5FAB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1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63E0-802A-D690-C4CD-39C050B4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858D-CF13-004E-9894-65D1FDC0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E1F4-B6A1-C54C-C3F1-8A747D3D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BBDB5-0E43-78B2-4E3F-503B5C45B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0D482-7390-4E06-ACF0-3CDC96B6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9659B-5C6D-E078-A464-4EF1C4FB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BF0-8A22-4F5A-A46F-495F59E38BD6}" type="datetime4">
              <a:rPr lang="en-GB" smtClean="0"/>
              <a:t>03 January 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D538F-7B34-93CA-E3E2-11FD876B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015CD-080B-60B4-097F-8CA5FB1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6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F269-90DC-3465-B2B7-0F1A17B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DE8D-1B6F-0F43-6ED2-BDD5EB1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1D-89CF-4CDB-BC29-E021FFA3B085}" type="datetime4">
              <a:rPr lang="en-GB" smtClean="0"/>
              <a:t>03 January 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F845D-3F68-953C-9F1A-409DCBE1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BF1B-3567-F47D-F997-3DE53C2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60CA8-26A0-FB78-D955-EBC70EA2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39C0-2348-4C33-870A-B524F9CE37D5}" type="datetime4">
              <a:rPr lang="en-GB" smtClean="0"/>
              <a:t>03 January 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ECD2-798E-5498-7738-2ADDD956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AC5A6-9483-34FA-EC03-556517FB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5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8A5F-F88E-FD9C-314F-84391A56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914-6CE5-AB95-3059-4D0D9275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44907-0223-2ACD-F3CB-EAF2E541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299C-150B-1919-5854-39B9FB0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5-4B18-4D86-BF6B-ACC69C6AB647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9DE4-36DB-03C4-2DDA-5B5EC2E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FF57-21A4-BFB9-8A77-99F41934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7CC2-EA61-DE4A-89EA-1748D5F6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25683-BBAF-C9A9-C36F-5F1D39664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752FF-0D10-4BF5-F2F4-E3CA6FF8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7233-B560-912F-B9DF-29B6CBC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0733-05C2-4080-8117-F673B7BAEA69}" type="datetime4">
              <a:rPr lang="en-GB" smtClean="0"/>
              <a:t>03 January 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69D4-10B4-2414-304E-328A5EF9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D06E3-AA2B-2CEF-6277-110049FE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2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9FD6B-E50A-B847-B258-070968FA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797F-AA91-0C0F-93D3-DB48E036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865C-3964-4E57-FCA9-B8EC4CB53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28E8-D6B7-4CC6-85BC-4D322BE3E723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CCA2-E6C9-A860-11E8-CAF3C225B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BE3F-CA8D-6170-554F-4026D387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28E8-D6B7-4CC6-85BC-4D322BE3E723}" type="datetime4">
              <a:rPr lang="en-GB" smtClean="0"/>
              <a:t>03 January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EAC96F-0AC8-496D-BBBD-FBD091DA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E35-1BB5-EBF2-4949-E4521AE3E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170" y="550114"/>
            <a:ext cx="8638161" cy="1416665"/>
          </a:xfrm>
        </p:spPr>
        <p:txBody>
          <a:bodyPr anchor="ctr">
            <a:normAutofit fontScale="90000"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Business Data Management</a:t>
            </a:r>
            <a:br>
              <a:rPr lang="en-IN" b="1" dirty="0">
                <a:latin typeface="Garamond" panose="02020404030301010803" pitchFamily="18" charset="0"/>
              </a:rPr>
            </a:br>
            <a:r>
              <a:rPr lang="en-IN" b="1" dirty="0">
                <a:latin typeface="Garamond" panose="02020404030301010803" pitchFamily="18" charset="0"/>
              </a:rPr>
              <a:t>Capstone Project 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E3CC7-5F30-9DAA-CFAA-EC8B0261D4A8}"/>
              </a:ext>
            </a:extLst>
          </p:cNvPr>
          <p:cNvSpPr txBox="1"/>
          <p:nvPr/>
        </p:nvSpPr>
        <p:spPr>
          <a:xfrm>
            <a:off x="2694571" y="2711705"/>
            <a:ext cx="683854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“Optimizing Retail Performance: An Analysis of a Fashion Shop”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20B1-379C-50B1-AC2E-3FC39CB22393}"/>
              </a:ext>
            </a:extLst>
          </p:cNvPr>
          <p:cNvSpPr txBox="1"/>
          <p:nvPr/>
        </p:nvSpPr>
        <p:spPr>
          <a:xfrm>
            <a:off x="6096001" y="4881504"/>
            <a:ext cx="5762016" cy="144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KUMAR</a:t>
            </a:r>
          </a:p>
          <a:p>
            <a:r>
              <a:rPr lang="en-IN" sz="22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– 21F3000834</a:t>
            </a:r>
          </a:p>
          <a:p>
            <a:r>
              <a:rPr lang="en-IN" sz="22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MADRAS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086E-C833-1877-88D1-877EE43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AFAB-3F82-48E7-985D-888FAEACF33C}" type="datetime4">
              <a:rPr lang="en-GB" smtClean="0"/>
              <a:t>03 January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7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2C97-1924-57CC-5A26-9D176A3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557435"/>
            <a:ext cx="8911687" cy="71891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About the Project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66F2-CDD1-7CF9-89B1-94AC1229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28775"/>
            <a:ext cx="5095673" cy="47275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 to identify the pertaining business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solutions and recommendations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</a:t>
            </a: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key areas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analysis, inventory management and sales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objectives:</a:t>
            </a:r>
          </a:p>
          <a:p>
            <a:pPr lvl="1"/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sales data</a:t>
            </a:r>
          </a:p>
          <a:p>
            <a:pPr lvl="1"/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the shop’s revenue and expenditure data</a:t>
            </a:r>
          </a:p>
          <a:p>
            <a:pPr lvl="1"/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inventory management</a:t>
            </a:r>
          </a:p>
        </p:txBody>
      </p:sp>
      <p:pic>
        <p:nvPicPr>
          <p:cNvPr id="7" name="Content Placeholder 6" descr="Magnifying glass showing decling performance">
            <a:extLst>
              <a:ext uri="{FF2B5EF4-FFF2-40B4-BE49-F238E27FC236}">
                <a16:creationId xmlns:a16="http://schemas.microsoft.com/office/drawing/2014/main" id="{A11CA743-A9BF-25D1-E4C0-CF9C666D5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4" y="1967708"/>
            <a:ext cx="5256212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 useBgFill="1">
        <p:nvSpPr>
          <p:cNvPr id="9" name="Date Placeholder 8">
            <a:extLst>
              <a:ext uri="{FF2B5EF4-FFF2-40B4-BE49-F238E27FC236}">
                <a16:creationId xmlns:a16="http://schemas.microsoft.com/office/drawing/2014/main" id="{A992AEE9-686A-3A9B-3579-A9533C34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37813" y="6173791"/>
            <a:ext cx="1066800" cy="365125"/>
          </a:xfrm>
          <a:ln>
            <a:noFill/>
          </a:ln>
        </p:spPr>
        <p:txBody>
          <a:bodyPr wrap="square" anchor="ctr" anchorCtr="1"/>
          <a:lstStyle/>
          <a:p>
            <a:fld id="{B3989978-CAF6-4316-8E9E-83A8B4B3971C}" type="datetime4">
              <a:rPr lang="en-GB" smtClean="0"/>
              <a:t>03 January 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0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A94-D1AC-D21E-2C37-9D12A1F4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5" y="557435"/>
            <a:ext cx="8923337" cy="728440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Business Overview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101FF6-7227-F111-E5C5-DB89CE2F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D22-A618-4633-AE84-93CFB48559CF}" type="datetime4">
              <a:rPr lang="en-GB" smtClean="0"/>
              <a:t>03 January 2025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A6CEB-B96E-C925-FA5D-686F679AC3E0}"/>
              </a:ext>
            </a:extLst>
          </p:cNvPr>
          <p:cNvSpPr txBox="1"/>
          <p:nvPr/>
        </p:nvSpPr>
        <p:spPr>
          <a:xfrm>
            <a:off x="6096008" y="1984447"/>
            <a:ext cx="52578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3A23E-D766-4079-CC9E-605E7DE4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89" y="1631739"/>
            <a:ext cx="5257799" cy="437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686EBA-30A1-4BC3-F94C-41A14BA72B58}"/>
                  </a:ext>
                </a:extLst>
              </p14:cNvPr>
              <p14:cNvContentPartPr/>
              <p14:nvPr/>
            </p14:nvContentPartPr>
            <p14:xfrm>
              <a:off x="10036666" y="3052479"/>
              <a:ext cx="497520" cy="13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686EBA-30A1-4BC3-F94C-41A14BA72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3666" y="2989643"/>
                <a:ext cx="623160" cy="26355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BE041F-C166-A3D1-9A47-2F63559DCFCD}"/>
              </a:ext>
            </a:extLst>
          </p:cNvPr>
          <p:cNvSpPr txBox="1"/>
          <p:nvPr/>
        </p:nvSpPr>
        <p:spPr>
          <a:xfrm>
            <a:off x="838191" y="1461227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b="1" dirty="0"/>
              <a:t>“The Flying Colors of Fashion”</a:t>
            </a:r>
            <a:endParaRPr lang="en-GB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43D90-EDEC-BD7E-E21C-CBCF9AD59C56}"/>
              </a:ext>
            </a:extLst>
          </p:cNvPr>
          <p:cNvSpPr txBox="1"/>
          <p:nvPr/>
        </p:nvSpPr>
        <p:spPr>
          <a:xfrm>
            <a:off x="770112" y="2507673"/>
            <a:ext cx="5257801" cy="3435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 Garment shop</a:t>
            </a:r>
          </a:p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B2C type of business</a:t>
            </a:r>
          </a:p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Started on Oct 2020, three years ago</a:t>
            </a:r>
          </a:p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 on selling fashion-related products only for men</a:t>
            </a:r>
          </a:p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mainly run by the owner </a:t>
            </a:r>
          </a:p>
          <a:p>
            <a:pPr marL="285737" indent="-28573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Ranchi, Jharkhand</a:t>
            </a:r>
          </a:p>
        </p:txBody>
      </p:sp>
    </p:spTree>
    <p:extLst>
      <p:ext uri="{BB962C8B-B14F-4D97-AF65-F5344CB8AC3E}">
        <p14:creationId xmlns:p14="http://schemas.microsoft.com/office/powerpoint/2010/main" val="12339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B796C3-9FC6-68D1-E614-F4442D8D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4" y="538385"/>
            <a:ext cx="8911687" cy="71891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Methodology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3A20-F794-F59A-B7E2-4AD474695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19250"/>
            <a:ext cx="5181600" cy="4737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approached the owner of the shop 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the data over a period of three months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Oct 2022 to Dec 2022.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contains sales data, revenue data, inventory data, and about the daily transactions and details of the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 raw data in an Excel sheet in a structured way for further analysis.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68AD3C-F7E3-38DE-2822-52A1BE46EF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869373"/>
              </p:ext>
            </p:extLst>
          </p:nvPr>
        </p:nvGraphicFramePr>
        <p:xfrm>
          <a:off x="6172201" y="1257300"/>
          <a:ext cx="5256210" cy="509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A0196D-95BF-A0A4-39AE-1BC45A70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2128" y="6356353"/>
            <a:ext cx="1146283" cy="370396"/>
          </a:xfrm>
        </p:spPr>
        <p:txBody>
          <a:bodyPr/>
          <a:lstStyle/>
          <a:p>
            <a:fld id="{FAA09F5A-DF02-4CCF-9C31-753361922256}" type="datetime4">
              <a:rPr lang="en-GB" smtClean="0"/>
              <a:t>03 January 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3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4D0E8-C10D-7618-CF07-8B9A2BC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561976"/>
            <a:ext cx="8911687" cy="68580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Sales Analysis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7FB109-4D51-F3B8-0E68-E83452CF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DF7C-A18C-4376-8696-255E72F8A647}" type="datetime4">
              <a:rPr lang="en-GB" smtClean="0"/>
              <a:t>03 January 2025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4E3B0-F459-3D47-85B5-54418AEA2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3" y="1455173"/>
            <a:ext cx="4837473" cy="3962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544EE-EDB8-14AE-2312-93FEA139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5" y="1455172"/>
            <a:ext cx="5126241" cy="3962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996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4D0E8-C10D-7618-CF07-8B9A2BC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561976"/>
            <a:ext cx="8911687" cy="68580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Sales Analysis…..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7FB109-4D51-F3B8-0E68-E83452CF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DF7C-A18C-4376-8696-255E72F8A647}" type="datetime4">
              <a:rPr lang="en-GB" smtClean="0"/>
              <a:t>03 January 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9CCBD-44EB-4B71-32E2-262E81418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8" y="1455175"/>
            <a:ext cx="5037751" cy="3972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4D29B-03EB-6DDB-1360-2F266CED7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3" y="1455176"/>
            <a:ext cx="5037749" cy="3972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729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B8B9-B48C-552F-1F8D-E7AFC8F0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373" y="556013"/>
            <a:ext cx="8911687" cy="718309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Financial Analysis</a:t>
            </a:r>
            <a:endParaRPr lang="en-GB" b="1" dirty="0">
              <a:latin typeface="Bell MT" panose="02020503060305020303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8FFFD9-A117-9525-BD9A-9B76DF2C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929974" y="1402350"/>
            <a:ext cx="5787958" cy="340989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0D35E6-7D32-AA8F-0762-15124261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F96-FE07-411F-A3F7-30933BC3456E}" type="datetime4">
              <a:rPr lang="en-GB" smtClean="0"/>
              <a:t>03 January 2025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C16D6-D0BA-9A2C-2B66-247412CCF657}"/>
              </a:ext>
            </a:extLst>
          </p:cNvPr>
          <p:cNvSpPr txBox="1"/>
          <p:nvPr/>
        </p:nvSpPr>
        <p:spPr>
          <a:xfrm>
            <a:off x="1774208" y="5009676"/>
            <a:ext cx="964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65% of the total profit just comes from only two products (B01 &amp; F01).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contribute a profit of 40k collectively.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than these products, generally contribute about 2% to 8% of the total profit.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C41D7-844D-73A2-D562-299D8FF3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0314" y="1540189"/>
            <a:ext cx="4847619" cy="4590248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Interpretations: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drop in sales during mid-week days (Tue, Wed, &amp; Thu) and in the middle of the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purchase is relatively low about two thousand only over the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18 products, 8 are accessories with zero sales. The shop has fewer selling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10 selling products, 2 (B01 &amp; F01) are performing outstanding.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Investing more in certain products can maximize profits.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0040B5-999F-6F33-31A0-155F9AE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372" y="556013"/>
            <a:ext cx="8911687" cy="728037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Interpretations and Recommendations</a:t>
            </a:r>
            <a:endParaRPr lang="en-GB" b="1" dirty="0">
              <a:latin typeface="Bell MT" panose="0202050306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8454E-01B8-D65D-7633-D5F0008D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4069" y="1540189"/>
            <a:ext cx="5220543" cy="4590248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offers and promotions at mid-weekdays and mid-weeks of the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increase the average order value, the shop could hire staff to cross-sell and upsell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shop and product visibility through offline &amp; online signage/banners.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the stock of zero-sales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Diversify products with lower price ranges and expand its product offerings.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A07C0C-F0F1-6C83-3C72-0629DE0E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DC63-21B3-4CCD-9ED7-A82EA6BAE278}" type="datetime4">
              <a:rPr lang="en-GB" smtClean="0"/>
              <a:t>03 January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A7F4D0-63E6-5C17-1ABB-B6A7452A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810-C814-4FF5-A1AB-05C5736237F5}" type="datetime4">
              <a:rPr lang="en-GB" smtClean="0"/>
              <a:t>03 January 2025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EA9BEC-3422-2C24-8687-D85EB749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186" y="2755252"/>
            <a:ext cx="3973628" cy="673748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odoni MT" panose="02070603080606020203" pitchFamily="18" charset="0"/>
              </a:rPr>
              <a:t>THANK YOU</a:t>
            </a:r>
            <a:endParaRPr lang="en-GB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D35A42-3B86-FCD1-A241-E6A03414871D}"/>
              </a:ext>
            </a:extLst>
          </p:cNvPr>
          <p:cNvCxnSpPr/>
          <p:nvPr/>
        </p:nvCxnSpPr>
        <p:spPr>
          <a:xfrm>
            <a:off x="0" y="0"/>
            <a:ext cx="6096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8FD5A-B912-B340-1669-05D9C7105B8E}"/>
              </a:ext>
            </a:extLst>
          </p:cNvPr>
          <p:cNvSpPr txBox="1"/>
          <p:nvPr/>
        </p:nvSpPr>
        <p:spPr>
          <a:xfrm>
            <a:off x="4365527" y="3854240"/>
            <a:ext cx="358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odoni MT" panose="02070603080606020203" pitchFamily="18" charset="0"/>
              </a:rPr>
              <a:t>VIVEK KUMAR</a:t>
            </a:r>
          </a:p>
          <a:p>
            <a:r>
              <a:rPr lang="en-IN" sz="2000" dirty="0">
                <a:solidFill>
                  <a:schemeClr val="bg1"/>
                </a:solidFill>
                <a:latin typeface="Bodoni MT" panose="02070603080606020203" pitchFamily="18" charset="0"/>
              </a:rPr>
              <a:t>21F3000834</a:t>
            </a:r>
          </a:p>
          <a:p>
            <a:r>
              <a:rPr lang="en-IN" sz="2000" dirty="0">
                <a:solidFill>
                  <a:schemeClr val="bg1"/>
                </a:solidFill>
                <a:latin typeface="Bodoni MT" panose="02070603080606020203" pitchFamily="18" charset="0"/>
              </a:rPr>
              <a:t>21f3000834@ds.study.iitm.ac.in</a:t>
            </a:r>
            <a:endParaRPr lang="en-GB" sz="2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726</TotalTime>
  <Words>428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Bell MT</vt:lpstr>
      <vt:lpstr>Bodoni MT</vt:lpstr>
      <vt:lpstr>Bookman Old Style</vt:lpstr>
      <vt:lpstr>Calibri</vt:lpstr>
      <vt:lpstr>Calibri Light</vt:lpstr>
      <vt:lpstr>Century Gothic</vt:lpstr>
      <vt:lpstr>Garamond</vt:lpstr>
      <vt:lpstr>Times New Roman</vt:lpstr>
      <vt:lpstr>Wingdings</vt:lpstr>
      <vt:lpstr>Wingdings 3</vt:lpstr>
      <vt:lpstr>Office Theme</vt:lpstr>
      <vt:lpstr>Wisp</vt:lpstr>
      <vt:lpstr>Business Data Management Capstone Project </vt:lpstr>
      <vt:lpstr>About the Project</vt:lpstr>
      <vt:lpstr>Business Overview</vt:lpstr>
      <vt:lpstr>Methodology</vt:lpstr>
      <vt:lpstr>Sales Analysis</vt:lpstr>
      <vt:lpstr>Sales Analysis…..</vt:lpstr>
      <vt:lpstr>Financial Analysis</vt:lpstr>
      <vt:lpstr>Interpretations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Management Capstone Project</dc:title>
  <dc:creator>VIVEK KUMAR</dc:creator>
  <cp:lastModifiedBy>VIVEK KUMAR</cp:lastModifiedBy>
  <cp:revision>2</cp:revision>
  <dcterms:created xsi:type="dcterms:W3CDTF">2023-04-05T18:32:36Z</dcterms:created>
  <dcterms:modified xsi:type="dcterms:W3CDTF">2025-01-03T05:03:42Z</dcterms:modified>
</cp:coreProperties>
</file>