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70" r:id="rId3"/>
    <p:sldId id="257" r:id="rId4"/>
    <p:sldId id="280" r:id="rId5"/>
    <p:sldId id="281" r:id="rId6"/>
    <p:sldId id="282" r:id="rId7"/>
    <p:sldId id="283" r:id="rId8"/>
    <p:sldId id="286" r:id="rId9"/>
    <p:sldId id="259" r:id="rId10"/>
    <p:sldId id="261" r:id="rId11"/>
    <p:sldId id="277" r:id="rId12"/>
    <p:sldId id="279" r:id="rId13"/>
    <p:sldId id="285" r:id="rId14"/>
    <p:sldId id="287" r:id="rId15"/>
    <p:sldId id="263" r:id="rId16"/>
    <p:sldId id="262" r:id="rId17"/>
    <p:sldId id="264" r:id="rId18"/>
    <p:sldId id="267" r:id="rId19"/>
    <p:sldId id="274" r:id="rId20"/>
    <p:sldId id="265" r:id="rId21"/>
    <p:sldId id="266" r:id="rId22"/>
    <p:sldId id="275" r:id="rId23"/>
    <p:sldId id="269"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87632-8303-B136-5AC1-94F6666CEA49}" v="77" dt="2023-11-30T05:58:16.349"/>
    <p1510:client id="{ACCDE02D-3E74-4BB0-BA69-C88C5366CB66}" v="265" dt="2023-11-30T17:46:14.431"/>
    <p1510:client id="{CFDE84E4-57E8-E547-D6E9-2FEB0DE42160}" v="589" dt="2023-11-30T18:30:34.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7CAC97-B3D3-4B50-B965-250205CDF94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D6D90C6-48D3-45E0-AF8A-F9A02FEEE51C}">
      <dgm:prSet/>
      <dgm:spPr/>
      <dgm:t>
        <a:bodyPr/>
        <a:lstStyle/>
        <a:p>
          <a:r>
            <a:rPr lang="en-US"/>
            <a:t>1) Introduction</a:t>
          </a:r>
        </a:p>
      </dgm:t>
    </dgm:pt>
    <dgm:pt modelId="{1EF1D8F6-AEA5-4653-9EF0-B7A8CA2CF1CA}" type="parTrans" cxnId="{61726EEA-C3A6-4D49-8E6B-51A75FE1151F}">
      <dgm:prSet/>
      <dgm:spPr/>
      <dgm:t>
        <a:bodyPr/>
        <a:lstStyle/>
        <a:p>
          <a:endParaRPr lang="en-US"/>
        </a:p>
      </dgm:t>
    </dgm:pt>
    <dgm:pt modelId="{60B60A9B-1B79-4CAA-9AE3-9D324A0300E4}" type="sibTrans" cxnId="{61726EEA-C3A6-4D49-8E6B-51A75FE1151F}">
      <dgm:prSet/>
      <dgm:spPr/>
      <dgm:t>
        <a:bodyPr/>
        <a:lstStyle/>
        <a:p>
          <a:endParaRPr lang="en-US"/>
        </a:p>
      </dgm:t>
    </dgm:pt>
    <dgm:pt modelId="{7186786F-5DB4-4FF0-865E-731E88ADC1A6}">
      <dgm:prSet/>
      <dgm:spPr/>
      <dgm:t>
        <a:bodyPr/>
        <a:lstStyle/>
        <a:p>
          <a:r>
            <a:rPr lang="en-US"/>
            <a:t>2) Challenges</a:t>
          </a:r>
        </a:p>
      </dgm:t>
    </dgm:pt>
    <dgm:pt modelId="{E6EEDA2D-DF89-40D3-BC48-389992632DB2}" type="parTrans" cxnId="{01B962B9-753F-49E0-9A12-B0EB55D955DC}">
      <dgm:prSet/>
      <dgm:spPr/>
      <dgm:t>
        <a:bodyPr/>
        <a:lstStyle/>
        <a:p>
          <a:endParaRPr lang="en-US"/>
        </a:p>
      </dgm:t>
    </dgm:pt>
    <dgm:pt modelId="{A6DBE428-E629-43ED-83A2-06C6BF641D0A}" type="sibTrans" cxnId="{01B962B9-753F-49E0-9A12-B0EB55D955DC}">
      <dgm:prSet/>
      <dgm:spPr/>
      <dgm:t>
        <a:bodyPr/>
        <a:lstStyle/>
        <a:p>
          <a:endParaRPr lang="en-US"/>
        </a:p>
      </dgm:t>
    </dgm:pt>
    <dgm:pt modelId="{35C2C1BF-3E5D-42B1-B21E-CAFB87B3E3BB}">
      <dgm:prSet/>
      <dgm:spPr/>
      <dgm:t>
        <a:bodyPr/>
        <a:lstStyle/>
        <a:p>
          <a:r>
            <a:rPr lang="en-US"/>
            <a:t>3) Related Work</a:t>
          </a:r>
        </a:p>
      </dgm:t>
    </dgm:pt>
    <dgm:pt modelId="{26D4F3F2-A343-4EFE-8732-675E7F467F08}" type="parTrans" cxnId="{4A94681B-2EFB-4048-8384-EBE396CA7EA9}">
      <dgm:prSet/>
      <dgm:spPr/>
      <dgm:t>
        <a:bodyPr/>
        <a:lstStyle/>
        <a:p>
          <a:endParaRPr lang="en-US"/>
        </a:p>
      </dgm:t>
    </dgm:pt>
    <dgm:pt modelId="{D97494BD-9C84-4AF0-8768-D6EEF631874D}" type="sibTrans" cxnId="{4A94681B-2EFB-4048-8384-EBE396CA7EA9}">
      <dgm:prSet/>
      <dgm:spPr/>
      <dgm:t>
        <a:bodyPr/>
        <a:lstStyle/>
        <a:p>
          <a:endParaRPr lang="en-US"/>
        </a:p>
      </dgm:t>
    </dgm:pt>
    <dgm:pt modelId="{78A24EF3-24A2-41D4-A7E9-5FEF900570CE}">
      <dgm:prSet/>
      <dgm:spPr/>
      <dgm:t>
        <a:bodyPr/>
        <a:lstStyle/>
        <a:p>
          <a:r>
            <a:rPr lang="en-US"/>
            <a:t>4) Preliminaries</a:t>
          </a:r>
        </a:p>
      </dgm:t>
    </dgm:pt>
    <dgm:pt modelId="{7B6D77DD-E003-4685-AD4D-F8D8C36FEAEB}" type="parTrans" cxnId="{63B3CBCA-62F5-413A-B11E-AE7008A75147}">
      <dgm:prSet/>
      <dgm:spPr/>
      <dgm:t>
        <a:bodyPr/>
        <a:lstStyle/>
        <a:p>
          <a:endParaRPr lang="en-US"/>
        </a:p>
      </dgm:t>
    </dgm:pt>
    <dgm:pt modelId="{85E6271D-FB4E-45CB-94A2-F5B41C1D178A}" type="sibTrans" cxnId="{63B3CBCA-62F5-413A-B11E-AE7008A75147}">
      <dgm:prSet/>
      <dgm:spPr/>
      <dgm:t>
        <a:bodyPr/>
        <a:lstStyle/>
        <a:p>
          <a:endParaRPr lang="en-US"/>
        </a:p>
      </dgm:t>
    </dgm:pt>
    <dgm:pt modelId="{BECBDF32-9293-47D3-B8BF-99C8C5272F25}">
      <dgm:prSet/>
      <dgm:spPr/>
      <dgm:t>
        <a:bodyPr/>
        <a:lstStyle/>
        <a:p>
          <a:r>
            <a:rPr lang="en-US"/>
            <a:t>5) Problem</a:t>
          </a:r>
        </a:p>
      </dgm:t>
    </dgm:pt>
    <dgm:pt modelId="{7C66D48B-B113-4FF6-B5E9-E519A7CA0AB6}" type="parTrans" cxnId="{B921E752-5319-437C-B5E7-BA9C3406F49D}">
      <dgm:prSet/>
      <dgm:spPr/>
      <dgm:t>
        <a:bodyPr/>
        <a:lstStyle/>
        <a:p>
          <a:endParaRPr lang="en-US"/>
        </a:p>
      </dgm:t>
    </dgm:pt>
    <dgm:pt modelId="{4193C67D-EE40-4949-9104-693C09078C1D}" type="sibTrans" cxnId="{B921E752-5319-437C-B5E7-BA9C3406F49D}">
      <dgm:prSet/>
      <dgm:spPr/>
      <dgm:t>
        <a:bodyPr/>
        <a:lstStyle/>
        <a:p>
          <a:endParaRPr lang="en-US"/>
        </a:p>
      </dgm:t>
    </dgm:pt>
    <dgm:pt modelId="{1D34C19D-6C10-4058-8294-9121A6625C23}">
      <dgm:prSet/>
      <dgm:spPr/>
      <dgm:t>
        <a:bodyPr/>
        <a:lstStyle/>
        <a:p>
          <a:r>
            <a:rPr lang="en-US"/>
            <a:t>6) Learning to Synthesize</a:t>
          </a:r>
        </a:p>
      </dgm:t>
    </dgm:pt>
    <dgm:pt modelId="{A4A38C5E-6E97-40CD-AB62-A0BFAAB7C100}" type="parTrans" cxnId="{A230B8F1-5A64-44F7-9693-E5FF7EB3F644}">
      <dgm:prSet/>
      <dgm:spPr/>
      <dgm:t>
        <a:bodyPr/>
        <a:lstStyle/>
        <a:p>
          <a:endParaRPr lang="en-US"/>
        </a:p>
      </dgm:t>
    </dgm:pt>
    <dgm:pt modelId="{BBC80253-CFC7-4E3A-AFEE-E7D20F52DC96}" type="sibTrans" cxnId="{A230B8F1-5A64-44F7-9693-E5FF7EB3F644}">
      <dgm:prSet/>
      <dgm:spPr/>
      <dgm:t>
        <a:bodyPr/>
        <a:lstStyle/>
        <a:p>
          <a:endParaRPr lang="en-US"/>
        </a:p>
      </dgm:t>
    </dgm:pt>
    <dgm:pt modelId="{D5D14D7A-C3C1-40F3-94AA-AB3F7100CA46}">
      <dgm:prSet/>
      <dgm:spPr/>
      <dgm:t>
        <a:bodyPr/>
        <a:lstStyle/>
        <a:p>
          <a:r>
            <a:rPr lang="en-US"/>
            <a:t>7) Experiments</a:t>
          </a:r>
        </a:p>
      </dgm:t>
    </dgm:pt>
    <dgm:pt modelId="{60FD9BEA-6C2D-4353-9257-A9D8024B70E0}" type="parTrans" cxnId="{E4E64DB2-1426-43A0-B9C0-4E37E7545AA1}">
      <dgm:prSet/>
      <dgm:spPr/>
      <dgm:t>
        <a:bodyPr/>
        <a:lstStyle/>
        <a:p>
          <a:endParaRPr lang="en-US"/>
        </a:p>
      </dgm:t>
    </dgm:pt>
    <dgm:pt modelId="{14B10575-05D2-4B59-86C5-FF1C11516496}" type="sibTrans" cxnId="{E4E64DB2-1426-43A0-B9C0-4E37E7545AA1}">
      <dgm:prSet/>
      <dgm:spPr/>
      <dgm:t>
        <a:bodyPr/>
        <a:lstStyle/>
        <a:p>
          <a:endParaRPr lang="en-US"/>
        </a:p>
      </dgm:t>
    </dgm:pt>
    <dgm:pt modelId="{46E24D13-F71D-41B8-867B-6FA44C849B47}">
      <dgm:prSet/>
      <dgm:spPr/>
      <dgm:t>
        <a:bodyPr/>
        <a:lstStyle/>
        <a:p>
          <a:r>
            <a:rPr lang="en-US"/>
            <a:t>8) Conclusions</a:t>
          </a:r>
        </a:p>
      </dgm:t>
    </dgm:pt>
    <dgm:pt modelId="{B637934D-BB58-4C0D-82CE-439A663E8582}" type="parTrans" cxnId="{92034813-F1A9-4E75-97CF-99BE415F487F}">
      <dgm:prSet/>
      <dgm:spPr/>
      <dgm:t>
        <a:bodyPr/>
        <a:lstStyle/>
        <a:p>
          <a:endParaRPr lang="en-US"/>
        </a:p>
      </dgm:t>
    </dgm:pt>
    <dgm:pt modelId="{09805C91-25BE-42E3-8A17-BFB5950714C0}" type="sibTrans" cxnId="{92034813-F1A9-4E75-97CF-99BE415F487F}">
      <dgm:prSet/>
      <dgm:spPr/>
      <dgm:t>
        <a:bodyPr/>
        <a:lstStyle/>
        <a:p>
          <a:endParaRPr lang="en-US"/>
        </a:p>
      </dgm:t>
    </dgm:pt>
    <dgm:pt modelId="{770EF35E-6AE2-428A-90FF-970FCDD1B8E3}" type="pres">
      <dgm:prSet presAssocID="{457CAC97-B3D3-4B50-B965-250205CDF94C}" presName="linear" presStyleCnt="0">
        <dgm:presLayoutVars>
          <dgm:animLvl val="lvl"/>
          <dgm:resizeHandles val="exact"/>
        </dgm:presLayoutVars>
      </dgm:prSet>
      <dgm:spPr/>
    </dgm:pt>
    <dgm:pt modelId="{3B012FE7-F08F-4F75-AF98-AA859F995B9B}" type="pres">
      <dgm:prSet presAssocID="{4D6D90C6-48D3-45E0-AF8A-F9A02FEEE51C}" presName="parentText" presStyleLbl="node1" presStyleIdx="0" presStyleCnt="8">
        <dgm:presLayoutVars>
          <dgm:chMax val="0"/>
          <dgm:bulletEnabled val="1"/>
        </dgm:presLayoutVars>
      </dgm:prSet>
      <dgm:spPr/>
    </dgm:pt>
    <dgm:pt modelId="{45835B90-3FA0-48D5-A1AE-5C7D22AD29CD}" type="pres">
      <dgm:prSet presAssocID="{60B60A9B-1B79-4CAA-9AE3-9D324A0300E4}" presName="spacer" presStyleCnt="0"/>
      <dgm:spPr/>
    </dgm:pt>
    <dgm:pt modelId="{5AC7FBF2-A665-416E-BCB8-1A608414D84E}" type="pres">
      <dgm:prSet presAssocID="{7186786F-5DB4-4FF0-865E-731E88ADC1A6}" presName="parentText" presStyleLbl="node1" presStyleIdx="1" presStyleCnt="8">
        <dgm:presLayoutVars>
          <dgm:chMax val="0"/>
          <dgm:bulletEnabled val="1"/>
        </dgm:presLayoutVars>
      </dgm:prSet>
      <dgm:spPr/>
    </dgm:pt>
    <dgm:pt modelId="{7C9CC1A6-5F92-4EF5-939B-DA33182FDECB}" type="pres">
      <dgm:prSet presAssocID="{A6DBE428-E629-43ED-83A2-06C6BF641D0A}" presName="spacer" presStyleCnt="0"/>
      <dgm:spPr/>
    </dgm:pt>
    <dgm:pt modelId="{3C15A304-D4B5-46FB-B481-76997F4DFA14}" type="pres">
      <dgm:prSet presAssocID="{35C2C1BF-3E5D-42B1-B21E-CAFB87B3E3BB}" presName="parentText" presStyleLbl="node1" presStyleIdx="2" presStyleCnt="8">
        <dgm:presLayoutVars>
          <dgm:chMax val="0"/>
          <dgm:bulletEnabled val="1"/>
        </dgm:presLayoutVars>
      </dgm:prSet>
      <dgm:spPr/>
    </dgm:pt>
    <dgm:pt modelId="{8F16AB3A-D535-4EFF-8E2D-40BDA55C0362}" type="pres">
      <dgm:prSet presAssocID="{D97494BD-9C84-4AF0-8768-D6EEF631874D}" presName="spacer" presStyleCnt="0"/>
      <dgm:spPr/>
    </dgm:pt>
    <dgm:pt modelId="{DB56C79D-30A1-4849-827D-FE9B1072A016}" type="pres">
      <dgm:prSet presAssocID="{78A24EF3-24A2-41D4-A7E9-5FEF900570CE}" presName="parentText" presStyleLbl="node1" presStyleIdx="3" presStyleCnt="8">
        <dgm:presLayoutVars>
          <dgm:chMax val="0"/>
          <dgm:bulletEnabled val="1"/>
        </dgm:presLayoutVars>
      </dgm:prSet>
      <dgm:spPr/>
    </dgm:pt>
    <dgm:pt modelId="{3A1BC271-CECB-45D7-AC08-FDB54893DB0B}" type="pres">
      <dgm:prSet presAssocID="{85E6271D-FB4E-45CB-94A2-F5B41C1D178A}" presName="spacer" presStyleCnt="0"/>
      <dgm:spPr/>
    </dgm:pt>
    <dgm:pt modelId="{339DA782-BC6E-4202-8012-0B5599C830A8}" type="pres">
      <dgm:prSet presAssocID="{BECBDF32-9293-47D3-B8BF-99C8C5272F25}" presName="parentText" presStyleLbl="node1" presStyleIdx="4" presStyleCnt="8">
        <dgm:presLayoutVars>
          <dgm:chMax val="0"/>
          <dgm:bulletEnabled val="1"/>
        </dgm:presLayoutVars>
      </dgm:prSet>
      <dgm:spPr/>
    </dgm:pt>
    <dgm:pt modelId="{DAC7BAB2-4A1B-4E82-8A25-C1CE8953AF3C}" type="pres">
      <dgm:prSet presAssocID="{4193C67D-EE40-4949-9104-693C09078C1D}" presName="spacer" presStyleCnt="0"/>
      <dgm:spPr/>
    </dgm:pt>
    <dgm:pt modelId="{1385B1E0-FF70-41EA-A737-3AC536FB7A17}" type="pres">
      <dgm:prSet presAssocID="{1D34C19D-6C10-4058-8294-9121A6625C23}" presName="parentText" presStyleLbl="node1" presStyleIdx="5" presStyleCnt="8">
        <dgm:presLayoutVars>
          <dgm:chMax val="0"/>
          <dgm:bulletEnabled val="1"/>
        </dgm:presLayoutVars>
      </dgm:prSet>
      <dgm:spPr/>
    </dgm:pt>
    <dgm:pt modelId="{77783AE3-2FEF-4307-B38C-5352F4AE93F1}" type="pres">
      <dgm:prSet presAssocID="{BBC80253-CFC7-4E3A-AFEE-E7D20F52DC96}" presName="spacer" presStyleCnt="0"/>
      <dgm:spPr/>
    </dgm:pt>
    <dgm:pt modelId="{08D0248B-726D-4633-8B36-6153C68FABDA}" type="pres">
      <dgm:prSet presAssocID="{D5D14D7A-C3C1-40F3-94AA-AB3F7100CA46}" presName="parentText" presStyleLbl="node1" presStyleIdx="6" presStyleCnt="8">
        <dgm:presLayoutVars>
          <dgm:chMax val="0"/>
          <dgm:bulletEnabled val="1"/>
        </dgm:presLayoutVars>
      </dgm:prSet>
      <dgm:spPr/>
    </dgm:pt>
    <dgm:pt modelId="{93F6B269-FA4D-4CCB-A617-C547B143C619}" type="pres">
      <dgm:prSet presAssocID="{14B10575-05D2-4B59-86C5-FF1C11516496}" presName="spacer" presStyleCnt="0"/>
      <dgm:spPr/>
    </dgm:pt>
    <dgm:pt modelId="{055EDA16-7887-47C3-B7B0-F3BA7B22F45C}" type="pres">
      <dgm:prSet presAssocID="{46E24D13-F71D-41B8-867B-6FA44C849B47}" presName="parentText" presStyleLbl="node1" presStyleIdx="7" presStyleCnt="8">
        <dgm:presLayoutVars>
          <dgm:chMax val="0"/>
          <dgm:bulletEnabled val="1"/>
        </dgm:presLayoutVars>
      </dgm:prSet>
      <dgm:spPr/>
    </dgm:pt>
  </dgm:ptLst>
  <dgm:cxnLst>
    <dgm:cxn modelId="{22440705-5652-4295-8A10-368BD9EB8F88}" type="presOf" srcId="{46E24D13-F71D-41B8-867B-6FA44C849B47}" destId="{055EDA16-7887-47C3-B7B0-F3BA7B22F45C}" srcOrd="0" destOrd="0" presId="urn:microsoft.com/office/officeart/2005/8/layout/vList2"/>
    <dgm:cxn modelId="{92034813-F1A9-4E75-97CF-99BE415F487F}" srcId="{457CAC97-B3D3-4B50-B965-250205CDF94C}" destId="{46E24D13-F71D-41B8-867B-6FA44C849B47}" srcOrd="7" destOrd="0" parTransId="{B637934D-BB58-4C0D-82CE-439A663E8582}" sibTransId="{09805C91-25BE-42E3-8A17-BFB5950714C0}"/>
    <dgm:cxn modelId="{4A94681B-2EFB-4048-8384-EBE396CA7EA9}" srcId="{457CAC97-B3D3-4B50-B965-250205CDF94C}" destId="{35C2C1BF-3E5D-42B1-B21E-CAFB87B3E3BB}" srcOrd="2" destOrd="0" parTransId="{26D4F3F2-A343-4EFE-8732-675E7F467F08}" sibTransId="{D97494BD-9C84-4AF0-8768-D6EEF631874D}"/>
    <dgm:cxn modelId="{8715EB64-D9C8-4143-9CB6-8AA6EB22642F}" type="presOf" srcId="{1D34C19D-6C10-4058-8294-9121A6625C23}" destId="{1385B1E0-FF70-41EA-A737-3AC536FB7A17}" srcOrd="0" destOrd="0" presId="urn:microsoft.com/office/officeart/2005/8/layout/vList2"/>
    <dgm:cxn modelId="{D041EA45-901B-481D-8EF9-38C07BAB6F1A}" type="presOf" srcId="{BECBDF32-9293-47D3-B8BF-99C8C5272F25}" destId="{339DA782-BC6E-4202-8012-0B5599C830A8}" srcOrd="0" destOrd="0" presId="urn:microsoft.com/office/officeart/2005/8/layout/vList2"/>
    <dgm:cxn modelId="{BF62ED66-E6DF-4E71-96F3-8493354FD3D0}" type="presOf" srcId="{7186786F-5DB4-4FF0-865E-731E88ADC1A6}" destId="{5AC7FBF2-A665-416E-BCB8-1A608414D84E}" srcOrd="0" destOrd="0" presId="urn:microsoft.com/office/officeart/2005/8/layout/vList2"/>
    <dgm:cxn modelId="{36286267-905D-4679-870C-3D6D96A85B5A}" type="presOf" srcId="{35C2C1BF-3E5D-42B1-B21E-CAFB87B3E3BB}" destId="{3C15A304-D4B5-46FB-B481-76997F4DFA14}" srcOrd="0" destOrd="0" presId="urn:microsoft.com/office/officeart/2005/8/layout/vList2"/>
    <dgm:cxn modelId="{B921E752-5319-437C-B5E7-BA9C3406F49D}" srcId="{457CAC97-B3D3-4B50-B965-250205CDF94C}" destId="{BECBDF32-9293-47D3-B8BF-99C8C5272F25}" srcOrd="4" destOrd="0" parTransId="{7C66D48B-B113-4FF6-B5E9-E519A7CA0AB6}" sibTransId="{4193C67D-EE40-4949-9104-693C09078C1D}"/>
    <dgm:cxn modelId="{F723CA86-AEBB-40A7-A10E-1B35D34E9CDF}" type="presOf" srcId="{457CAC97-B3D3-4B50-B965-250205CDF94C}" destId="{770EF35E-6AE2-428A-90FF-970FCDD1B8E3}" srcOrd="0" destOrd="0" presId="urn:microsoft.com/office/officeart/2005/8/layout/vList2"/>
    <dgm:cxn modelId="{E4E64DB2-1426-43A0-B9C0-4E37E7545AA1}" srcId="{457CAC97-B3D3-4B50-B965-250205CDF94C}" destId="{D5D14D7A-C3C1-40F3-94AA-AB3F7100CA46}" srcOrd="6" destOrd="0" parTransId="{60FD9BEA-6C2D-4353-9257-A9D8024B70E0}" sibTransId="{14B10575-05D2-4B59-86C5-FF1C11516496}"/>
    <dgm:cxn modelId="{01B962B9-753F-49E0-9A12-B0EB55D955DC}" srcId="{457CAC97-B3D3-4B50-B965-250205CDF94C}" destId="{7186786F-5DB4-4FF0-865E-731E88ADC1A6}" srcOrd="1" destOrd="0" parTransId="{E6EEDA2D-DF89-40D3-BC48-389992632DB2}" sibTransId="{A6DBE428-E629-43ED-83A2-06C6BF641D0A}"/>
    <dgm:cxn modelId="{63B3CBCA-62F5-413A-B11E-AE7008A75147}" srcId="{457CAC97-B3D3-4B50-B965-250205CDF94C}" destId="{78A24EF3-24A2-41D4-A7E9-5FEF900570CE}" srcOrd="3" destOrd="0" parTransId="{7B6D77DD-E003-4685-AD4D-F8D8C36FEAEB}" sibTransId="{85E6271D-FB4E-45CB-94A2-F5B41C1D178A}"/>
    <dgm:cxn modelId="{7FDED6CB-184A-4A17-83D3-BB0644EDAB6F}" type="presOf" srcId="{4D6D90C6-48D3-45E0-AF8A-F9A02FEEE51C}" destId="{3B012FE7-F08F-4F75-AF98-AA859F995B9B}" srcOrd="0" destOrd="0" presId="urn:microsoft.com/office/officeart/2005/8/layout/vList2"/>
    <dgm:cxn modelId="{863249EA-A720-4F58-BEA7-9F422FBB60BA}" type="presOf" srcId="{78A24EF3-24A2-41D4-A7E9-5FEF900570CE}" destId="{DB56C79D-30A1-4849-827D-FE9B1072A016}" srcOrd="0" destOrd="0" presId="urn:microsoft.com/office/officeart/2005/8/layout/vList2"/>
    <dgm:cxn modelId="{61726EEA-C3A6-4D49-8E6B-51A75FE1151F}" srcId="{457CAC97-B3D3-4B50-B965-250205CDF94C}" destId="{4D6D90C6-48D3-45E0-AF8A-F9A02FEEE51C}" srcOrd="0" destOrd="0" parTransId="{1EF1D8F6-AEA5-4653-9EF0-B7A8CA2CF1CA}" sibTransId="{60B60A9B-1B79-4CAA-9AE3-9D324A0300E4}"/>
    <dgm:cxn modelId="{A230B8F1-5A64-44F7-9693-E5FF7EB3F644}" srcId="{457CAC97-B3D3-4B50-B965-250205CDF94C}" destId="{1D34C19D-6C10-4058-8294-9121A6625C23}" srcOrd="5" destOrd="0" parTransId="{A4A38C5E-6E97-40CD-AB62-A0BFAAB7C100}" sibTransId="{BBC80253-CFC7-4E3A-AFEE-E7D20F52DC96}"/>
    <dgm:cxn modelId="{F62FC6FD-BD87-4DC2-BC91-9767CE3C5D86}" type="presOf" srcId="{D5D14D7A-C3C1-40F3-94AA-AB3F7100CA46}" destId="{08D0248B-726D-4633-8B36-6153C68FABDA}" srcOrd="0" destOrd="0" presId="urn:microsoft.com/office/officeart/2005/8/layout/vList2"/>
    <dgm:cxn modelId="{09D88504-38B2-4A92-9F20-4995D5FA81A5}" type="presParOf" srcId="{770EF35E-6AE2-428A-90FF-970FCDD1B8E3}" destId="{3B012FE7-F08F-4F75-AF98-AA859F995B9B}" srcOrd="0" destOrd="0" presId="urn:microsoft.com/office/officeart/2005/8/layout/vList2"/>
    <dgm:cxn modelId="{829F7800-0D72-4DD3-AAC6-C4B73ED062C4}" type="presParOf" srcId="{770EF35E-6AE2-428A-90FF-970FCDD1B8E3}" destId="{45835B90-3FA0-48D5-A1AE-5C7D22AD29CD}" srcOrd="1" destOrd="0" presId="urn:microsoft.com/office/officeart/2005/8/layout/vList2"/>
    <dgm:cxn modelId="{694352F1-42DC-4A35-8FC4-AF41E097DE1A}" type="presParOf" srcId="{770EF35E-6AE2-428A-90FF-970FCDD1B8E3}" destId="{5AC7FBF2-A665-416E-BCB8-1A608414D84E}" srcOrd="2" destOrd="0" presId="urn:microsoft.com/office/officeart/2005/8/layout/vList2"/>
    <dgm:cxn modelId="{F715E41B-880A-4B0F-BE5D-996A09B625BC}" type="presParOf" srcId="{770EF35E-6AE2-428A-90FF-970FCDD1B8E3}" destId="{7C9CC1A6-5F92-4EF5-939B-DA33182FDECB}" srcOrd="3" destOrd="0" presId="urn:microsoft.com/office/officeart/2005/8/layout/vList2"/>
    <dgm:cxn modelId="{AD2017E4-244A-4835-8043-F93046B8E5C1}" type="presParOf" srcId="{770EF35E-6AE2-428A-90FF-970FCDD1B8E3}" destId="{3C15A304-D4B5-46FB-B481-76997F4DFA14}" srcOrd="4" destOrd="0" presId="urn:microsoft.com/office/officeart/2005/8/layout/vList2"/>
    <dgm:cxn modelId="{6B72DB66-1D37-4792-8A70-EA29CD6D1BA8}" type="presParOf" srcId="{770EF35E-6AE2-428A-90FF-970FCDD1B8E3}" destId="{8F16AB3A-D535-4EFF-8E2D-40BDA55C0362}" srcOrd="5" destOrd="0" presId="urn:microsoft.com/office/officeart/2005/8/layout/vList2"/>
    <dgm:cxn modelId="{E4BA6DB5-C2ED-4D0A-B144-2202C683BD4D}" type="presParOf" srcId="{770EF35E-6AE2-428A-90FF-970FCDD1B8E3}" destId="{DB56C79D-30A1-4849-827D-FE9B1072A016}" srcOrd="6" destOrd="0" presId="urn:microsoft.com/office/officeart/2005/8/layout/vList2"/>
    <dgm:cxn modelId="{0B40C378-7AAA-40CC-9A16-10564C83D723}" type="presParOf" srcId="{770EF35E-6AE2-428A-90FF-970FCDD1B8E3}" destId="{3A1BC271-CECB-45D7-AC08-FDB54893DB0B}" srcOrd="7" destOrd="0" presId="urn:microsoft.com/office/officeart/2005/8/layout/vList2"/>
    <dgm:cxn modelId="{1DCB91C0-FD1D-45DD-9969-02A87A426656}" type="presParOf" srcId="{770EF35E-6AE2-428A-90FF-970FCDD1B8E3}" destId="{339DA782-BC6E-4202-8012-0B5599C830A8}" srcOrd="8" destOrd="0" presId="urn:microsoft.com/office/officeart/2005/8/layout/vList2"/>
    <dgm:cxn modelId="{7C2D49B4-9945-42CC-9833-BF5B4C7000BC}" type="presParOf" srcId="{770EF35E-6AE2-428A-90FF-970FCDD1B8E3}" destId="{DAC7BAB2-4A1B-4E82-8A25-C1CE8953AF3C}" srcOrd="9" destOrd="0" presId="urn:microsoft.com/office/officeart/2005/8/layout/vList2"/>
    <dgm:cxn modelId="{DE60D1B5-776D-4CD5-937E-BC2B33FC02E6}" type="presParOf" srcId="{770EF35E-6AE2-428A-90FF-970FCDD1B8E3}" destId="{1385B1E0-FF70-41EA-A737-3AC536FB7A17}" srcOrd="10" destOrd="0" presId="urn:microsoft.com/office/officeart/2005/8/layout/vList2"/>
    <dgm:cxn modelId="{26FED7F5-ADD5-4598-BE63-6C606FD797E8}" type="presParOf" srcId="{770EF35E-6AE2-428A-90FF-970FCDD1B8E3}" destId="{77783AE3-2FEF-4307-B38C-5352F4AE93F1}" srcOrd="11" destOrd="0" presId="urn:microsoft.com/office/officeart/2005/8/layout/vList2"/>
    <dgm:cxn modelId="{E5E8C7F6-E9D2-40BE-B203-C6D58E7852A7}" type="presParOf" srcId="{770EF35E-6AE2-428A-90FF-970FCDD1B8E3}" destId="{08D0248B-726D-4633-8B36-6153C68FABDA}" srcOrd="12" destOrd="0" presId="urn:microsoft.com/office/officeart/2005/8/layout/vList2"/>
    <dgm:cxn modelId="{6A52CE7C-D459-478D-9535-BE68EC8EAD17}" type="presParOf" srcId="{770EF35E-6AE2-428A-90FF-970FCDD1B8E3}" destId="{93F6B269-FA4D-4CCB-A617-C547B143C619}" srcOrd="13" destOrd="0" presId="urn:microsoft.com/office/officeart/2005/8/layout/vList2"/>
    <dgm:cxn modelId="{A351E74E-5B04-4E52-9717-C781FE32A5BB}" type="presParOf" srcId="{770EF35E-6AE2-428A-90FF-970FCDD1B8E3}" destId="{055EDA16-7887-47C3-B7B0-F3BA7B22F45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29619-355A-4175-8C53-8ACE3023431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ABE704-CBED-4347-904D-AD3059E3B26F}">
      <dgm:prSet/>
      <dgm:spPr/>
      <dgm:t>
        <a:bodyPr/>
        <a:lstStyle/>
        <a:p>
          <a:r>
            <a:rPr lang="en-GB"/>
            <a:t>Modern data analytics tools, such as SQL and BI, rely on a standard format of relational tables.</a:t>
          </a:r>
          <a:endParaRPr lang="en-US"/>
        </a:p>
      </dgm:t>
    </dgm:pt>
    <dgm:pt modelId="{870BCA04-DA39-4AA7-804E-E979BACB0029}" type="parTrans" cxnId="{D015188D-4656-4D6C-8FE0-9C58BD5118F8}">
      <dgm:prSet/>
      <dgm:spPr/>
      <dgm:t>
        <a:bodyPr/>
        <a:lstStyle/>
        <a:p>
          <a:endParaRPr lang="en-US"/>
        </a:p>
      </dgm:t>
    </dgm:pt>
    <dgm:pt modelId="{53DA8E48-E1FF-4D82-A079-8B5AAD1D03AC}" type="sibTrans" cxnId="{D015188D-4656-4D6C-8FE0-9C58BD5118F8}">
      <dgm:prSet/>
      <dgm:spPr/>
      <dgm:t>
        <a:bodyPr/>
        <a:lstStyle/>
        <a:p>
          <a:endParaRPr lang="en-US"/>
        </a:p>
      </dgm:t>
    </dgm:pt>
    <dgm:pt modelId="{0A7579F3-5855-4B2B-97BA-7137D513DF4A}">
      <dgm:prSet/>
      <dgm:spPr/>
      <dgm:t>
        <a:bodyPr/>
        <a:lstStyle/>
        <a:p>
          <a:r>
            <a:rPr lang="en-GB"/>
            <a:t>In a random sampling of user spreadsheets (in Excel) and web tables (from Wikipedia), approximately 30-50% of tables exhibit such issues.</a:t>
          </a:r>
          <a:endParaRPr lang="en-US"/>
        </a:p>
      </dgm:t>
    </dgm:pt>
    <dgm:pt modelId="{560739E8-461C-49D4-B79F-E72C1331B104}" type="parTrans" cxnId="{81F00265-2366-4EB8-BA44-E3FD4418891C}">
      <dgm:prSet/>
      <dgm:spPr/>
      <dgm:t>
        <a:bodyPr/>
        <a:lstStyle/>
        <a:p>
          <a:endParaRPr lang="en-US"/>
        </a:p>
      </dgm:t>
    </dgm:pt>
    <dgm:pt modelId="{A80242A9-7303-40CF-ADF4-B0721C6CCC27}" type="sibTrans" cxnId="{81F00265-2366-4EB8-BA44-E3FD4418891C}">
      <dgm:prSet/>
      <dgm:spPr/>
      <dgm:t>
        <a:bodyPr/>
        <a:lstStyle/>
        <a:p>
          <a:endParaRPr lang="en-US"/>
        </a:p>
      </dgm:t>
    </dgm:pt>
    <dgm:pt modelId="{28362415-CD2E-4C57-A00D-BE09BA7C3AE7}" type="pres">
      <dgm:prSet presAssocID="{E1429619-355A-4175-8C53-8ACE30234317}" presName="root" presStyleCnt="0">
        <dgm:presLayoutVars>
          <dgm:dir/>
          <dgm:resizeHandles val="exact"/>
        </dgm:presLayoutVars>
      </dgm:prSet>
      <dgm:spPr/>
    </dgm:pt>
    <dgm:pt modelId="{066F8F75-5B46-43DD-82EB-F8DD8D513303}" type="pres">
      <dgm:prSet presAssocID="{BCABE704-CBED-4347-904D-AD3059E3B26F}" presName="compNode" presStyleCnt="0"/>
      <dgm:spPr/>
    </dgm:pt>
    <dgm:pt modelId="{446ADC1E-AE43-4FE2-A6C2-438AC87CA889}" type="pres">
      <dgm:prSet presAssocID="{BCABE704-CBED-4347-904D-AD3059E3B26F}" presName="bgRect" presStyleLbl="bgShp" presStyleIdx="0" presStyleCnt="2"/>
      <dgm:spPr/>
    </dgm:pt>
    <dgm:pt modelId="{DC193C97-777B-4648-AD02-B439F14635EA}" type="pres">
      <dgm:prSet presAssocID="{BCABE704-CBED-4347-904D-AD3059E3B2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E3CBE54-2F39-42CF-8172-E5C412433F6C}" type="pres">
      <dgm:prSet presAssocID="{BCABE704-CBED-4347-904D-AD3059E3B26F}" presName="spaceRect" presStyleCnt="0"/>
      <dgm:spPr/>
    </dgm:pt>
    <dgm:pt modelId="{7D59B48B-945C-45C5-8EBA-7DE3E2E92EB9}" type="pres">
      <dgm:prSet presAssocID="{BCABE704-CBED-4347-904D-AD3059E3B26F}" presName="parTx" presStyleLbl="revTx" presStyleIdx="0" presStyleCnt="2">
        <dgm:presLayoutVars>
          <dgm:chMax val="0"/>
          <dgm:chPref val="0"/>
        </dgm:presLayoutVars>
      </dgm:prSet>
      <dgm:spPr/>
    </dgm:pt>
    <dgm:pt modelId="{D834AAA8-ED48-4EB0-844C-4D90C00B8816}" type="pres">
      <dgm:prSet presAssocID="{53DA8E48-E1FF-4D82-A079-8B5AAD1D03AC}" presName="sibTrans" presStyleCnt="0"/>
      <dgm:spPr/>
    </dgm:pt>
    <dgm:pt modelId="{5DC7DF31-153D-4FDA-A4C7-AC225F4140B2}" type="pres">
      <dgm:prSet presAssocID="{0A7579F3-5855-4B2B-97BA-7137D513DF4A}" presName="compNode" presStyleCnt="0"/>
      <dgm:spPr/>
    </dgm:pt>
    <dgm:pt modelId="{22D400BF-B2CF-4443-B213-FAFC413FA344}" type="pres">
      <dgm:prSet presAssocID="{0A7579F3-5855-4B2B-97BA-7137D513DF4A}" presName="bgRect" presStyleLbl="bgShp" presStyleIdx="1" presStyleCnt="2"/>
      <dgm:spPr/>
    </dgm:pt>
    <dgm:pt modelId="{519972F5-DDD7-4285-8405-259A573A7874}" type="pres">
      <dgm:prSet presAssocID="{0A7579F3-5855-4B2B-97BA-7137D513DF4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3A761A2-F960-4E5B-B51F-02225681D846}" type="pres">
      <dgm:prSet presAssocID="{0A7579F3-5855-4B2B-97BA-7137D513DF4A}" presName="spaceRect" presStyleCnt="0"/>
      <dgm:spPr/>
    </dgm:pt>
    <dgm:pt modelId="{439879BA-58B1-43D9-82CE-70E96F3A8224}" type="pres">
      <dgm:prSet presAssocID="{0A7579F3-5855-4B2B-97BA-7137D513DF4A}" presName="parTx" presStyleLbl="revTx" presStyleIdx="1" presStyleCnt="2">
        <dgm:presLayoutVars>
          <dgm:chMax val="0"/>
          <dgm:chPref val="0"/>
        </dgm:presLayoutVars>
      </dgm:prSet>
      <dgm:spPr/>
    </dgm:pt>
  </dgm:ptLst>
  <dgm:cxnLst>
    <dgm:cxn modelId="{81F00265-2366-4EB8-BA44-E3FD4418891C}" srcId="{E1429619-355A-4175-8C53-8ACE30234317}" destId="{0A7579F3-5855-4B2B-97BA-7137D513DF4A}" srcOrd="1" destOrd="0" parTransId="{560739E8-461C-49D4-B79F-E72C1331B104}" sibTransId="{A80242A9-7303-40CF-ADF4-B0721C6CCC27}"/>
    <dgm:cxn modelId="{443A3951-504D-4878-88A9-1413FAC71D08}" type="presOf" srcId="{0A7579F3-5855-4B2B-97BA-7137D513DF4A}" destId="{439879BA-58B1-43D9-82CE-70E96F3A8224}" srcOrd="0" destOrd="0" presId="urn:microsoft.com/office/officeart/2018/2/layout/IconVerticalSolidList"/>
    <dgm:cxn modelId="{D015188D-4656-4D6C-8FE0-9C58BD5118F8}" srcId="{E1429619-355A-4175-8C53-8ACE30234317}" destId="{BCABE704-CBED-4347-904D-AD3059E3B26F}" srcOrd="0" destOrd="0" parTransId="{870BCA04-DA39-4AA7-804E-E979BACB0029}" sibTransId="{53DA8E48-E1FF-4D82-A079-8B5AAD1D03AC}"/>
    <dgm:cxn modelId="{A768B89F-3A24-4C3D-8730-1C69197CC8AB}" type="presOf" srcId="{E1429619-355A-4175-8C53-8ACE30234317}" destId="{28362415-CD2E-4C57-A00D-BE09BA7C3AE7}" srcOrd="0" destOrd="0" presId="urn:microsoft.com/office/officeart/2018/2/layout/IconVerticalSolidList"/>
    <dgm:cxn modelId="{609453A1-385E-4C96-9738-B7E9B50707AE}" type="presOf" srcId="{BCABE704-CBED-4347-904D-AD3059E3B26F}" destId="{7D59B48B-945C-45C5-8EBA-7DE3E2E92EB9}" srcOrd="0" destOrd="0" presId="urn:microsoft.com/office/officeart/2018/2/layout/IconVerticalSolidList"/>
    <dgm:cxn modelId="{89051CFC-5B7B-4A3A-BE29-3461663CD1B8}" type="presParOf" srcId="{28362415-CD2E-4C57-A00D-BE09BA7C3AE7}" destId="{066F8F75-5B46-43DD-82EB-F8DD8D513303}" srcOrd="0" destOrd="0" presId="urn:microsoft.com/office/officeart/2018/2/layout/IconVerticalSolidList"/>
    <dgm:cxn modelId="{D3DA1181-54E0-4021-B6F6-58A872BCAD9B}" type="presParOf" srcId="{066F8F75-5B46-43DD-82EB-F8DD8D513303}" destId="{446ADC1E-AE43-4FE2-A6C2-438AC87CA889}" srcOrd="0" destOrd="0" presId="urn:microsoft.com/office/officeart/2018/2/layout/IconVerticalSolidList"/>
    <dgm:cxn modelId="{B3969E76-CF02-4749-985F-3EB28D789744}" type="presParOf" srcId="{066F8F75-5B46-43DD-82EB-F8DD8D513303}" destId="{DC193C97-777B-4648-AD02-B439F14635EA}" srcOrd="1" destOrd="0" presId="urn:microsoft.com/office/officeart/2018/2/layout/IconVerticalSolidList"/>
    <dgm:cxn modelId="{10117F9E-64A4-48E8-A512-41FED712BD8F}" type="presParOf" srcId="{066F8F75-5B46-43DD-82EB-F8DD8D513303}" destId="{1E3CBE54-2F39-42CF-8172-E5C412433F6C}" srcOrd="2" destOrd="0" presId="urn:microsoft.com/office/officeart/2018/2/layout/IconVerticalSolidList"/>
    <dgm:cxn modelId="{A0BCD816-A73A-4A91-BB18-8E9D58CE8EFD}" type="presParOf" srcId="{066F8F75-5B46-43DD-82EB-F8DD8D513303}" destId="{7D59B48B-945C-45C5-8EBA-7DE3E2E92EB9}" srcOrd="3" destOrd="0" presId="urn:microsoft.com/office/officeart/2018/2/layout/IconVerticalSolidList"/>
    <dgm:cxn modelId="{5462F67B-C3CF-4286-BE03-5116F1ADFBB3}" type="presParOf" srcId="{28362415-CD2E-4C57-A00D-BE09BA7C3AE7}" destId="{D834AAA8-ED48-4EB0-844C-4D90C00B8816}" srcOrd="1" destOrd="0" presId="urn:microsoft.com/office/officeart/2018/2/layout/IconVerticalSolidList"/>
    <dgm:cxn modelId="{B1C59F64-61CF-4F69-8BE5-62FCF58EA6DC}" type="presParOf" srcId="{28362415-CD2E-4C57-A00D-BE09BA7C3AE7}" destId="{5DC7DF31-153D-4FDA-A4C7-AC225F4140B2}" srcOrd="2" destOrd="0" presId="urn:microsoft.com/office/officeart/2018/2/layout/IconVerticalSolidList"/>
    <dgm:cxn modelId="{8B69CC8B-86F7-41BC-B9A8-1D5D32075A7F}" type="presParOf" srcId="{5DC7DF31-153D-4FDA-A4C7-AC225F4140B2}" destId="{22D400BF-B2CF-4443-B213-FAFC413FA344}" srcOrd="0" destOrd="0" presId="urn:microsoft.com/office/officeart/2018/2/layout/IconVerticalSolidList"/>
    <dgm:cxn modelId="{F4674266-264E-45FE-87AB-ADAE20CC615C}" type="presParOf" srcId="{5DC7DF31-153D-4FDA-A4C7-AC225F4140B2}" destId="{519972F5-DDD7-4285-8405-259A573A7874}" srcOrd="1" destOrd="0" presId="urn:microsoft.com/office/officeart/2018/2/layout/IconVerticalSolidList"/>
    <dgm:cxn modelId="{C1788FC4-9576-4600-A21B-89DEEE4E7221}" type="presParOf" srcId="{5DC7DF31-153D-4FDA-A4C7-AC225F4140B2}" destId="{A3A761A2-F960-4E5B-B51F-02225681D846}" srcOrd="2" destOrd="0" presId="urn:microsoft.com/office/officeart/2018/2/layout/IconVerticalSolidList"/>
    <dgm:cxn modelId="{B5E9354B-3FF2-4F1D-82A9-33EF49CE2716}" type="presParOf" srcId="{5DC7DF31-153D-4FDA-A4C7-AC225F4140B2}" destId="{439879BA-58B1-43D9-82CE-70E96F3A82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28A398-BA9E-4FBA-BD20-0437D946C56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6D36EF-316E-41B1-8144-8BDA9971ABB0}">
      <dgm:prSet/>
      <dgm:spPr/>
      <dgm:t>
        <a:bodyPr/>
        <a:lstStyle/>
        <a:p>
          <a:r>
            <a:rPr lang="en-GB"/>
            <a:t>Users must visually spot structural issues in a table that make querying difficult, which isn't obvious to non-experts. </a:t>
          </a:r>
          <a:endParaRPr lang="en-US"/>
        </a:p>
      </dgm:t>
    </dgm:pt>
    <dgm:pt modelId="{58E1F1DB-82EA-42FD-BE14-6EF32DC0F188}" type="parTrans" cxnId="{43E41078-AB24-40B5-822E-3907170D271D}">
      <dgm:prSet/>
      <dgm:spPr/>
      <dgm:t>
        <a:bodyPr/>
        <a:lstStyle/>
        <a:p>
          <a:endParaRPr lang="en-US"/>
        </a:p>
      </dgm:t>
    </dgm:pt>
    <dgm:pt modelId="{954B5131-04ED-4991-BEA3-5FBE8C745007}" type="sibTrans" cxnId="{43E41078-AB24-40B5-822E-3907170D271D}">
      <dgm:prSet/>
      <dgm:spPr/>
      <dgm:t>
        <a:bodyPr/>
        <a:lstStyle/>
        <a:p>
          <a:endParaRPr lang="en-US"/>
        </a:p>
      </dgm:t>
    </dgm:pt>
    <dgm:pt modelId="{413D2C02-7E2A-4340-B081-1D6E826B1DB4}">
      <dgm:prSet/>
      <dgm:spPr/>
      <dgm:t>
        <a:bodyPr/>
        <a:lstStyle/>
        <a:p>
          <a:r>
            <a:rPr lang="en-GB"/>
            <a:t>Users need to connect the identified pattern to the right operator in Table 1, a challenge since they may not be familiar with specific terms (like pivot or stack). </a:t>
          </a:r>
          <a:endParaRPr lang="en-US"/>
        </a:p>
      </dgm:t>
    </dgm:pt>
    <dgm:pt modelId="{1D92C5FA-EBE7-4D1E-89FA-A9D257935C0E}" type="parTrans" cxnId="{89CE0B7F-EBDE-48FD-B4FC-A2C1F60AA7B7}">
      <dgm:prSet/>
      <dgm:spPr/>
      <dgm:t>
        <a:bodyPr/>
        <a:lstStyle/>
        <a:p>
          <a:endParaRPr lang="en-US"/>
        </a:p>
      </dgm:t>
    </dgm:pt>
    <dgm:pt modelId="{04E72562-015A-40B9-BA63-83EB5A6D6C23}" type="sibTrans" cxnId="{89CE0B7F-EBDE-48FD-B4FC-A2C1F60AA7B7}">
      <dgm:prSet/>
      <dgm:spPr/>
      <dgm:t>
        <a:bodyPr/>
        <a:lstStyle/>
        <a:p>
          <a:endParaRPr lang="en-US"/>
        </a:p>
      </dgm:t>
    </dgm:pt>
    <dgm:pt modelId="{9B89814B-AB92-43BA-B772-4A05665DFE1C}">
      <dgm:prSet/>
      <dgm:spPr/>
      <dgm:t>
        <a:bodyPr/>
        <a:lstStyle/>
        <a:p>
          <a:r>
            <a:rPr lang="en-GB"/>
            <a:t>Users must set up the chosen operator correctly, using parameters tailored to the input table, like deciding which columns to collapse into rows. This is tough, even for developers who often need to consult complex API documentation. </a:t>
          </a:r>
          <a:endParaRPr lang="en-US"/>
        </a:p>
      </dgm:t>
    </dgm:pt>
    <dgm:pt modelId="{C8A31B6E-BF38-4ACA-A8D5-E1D74909DF51}" type="parTrans" cxnId="{B7284AF0-27D8-418D-8853-5F5B60425810}">
      <dgm:prSet/>
      <dgm:spPr/>
      <dgm:t>
        <a:bodyPr/>
        <a:lstStyle/>
        <a:p>
          <a:endParaRPr lang="en-US"/>
        </a:p>
      </dgm:t>
    </dgm:pt>
    <dgm:pt modelId="{39B23660-C155-4DF7-A339-61C48B9B1F2A}" type="sibTrans" cxnId="{B7284AF0-27D8-418D-8853-5F5B60425810}">
      <dgm:prSet/>
      <dgm:spPr/>
      <dgm:t>
        <a:bodyPr/>
        <a:lstStyle/>
        <a:p>
          <a:endParaRPr lang="en-US"/>
        </a:p>
      </dgm:t>
    </dgm:pt>
    <dgm:pt modelId="{92909605-F7F0-4D31-AA82-CE98F563B603}">
      <dgm:prSet/>
      <dgm:spPr/>
      <dgm:t>
        <a:bodyPr/>
        <a:lstStyle/>
        <a:p>
          <a:r>
            <a:rPr lang="en-GB"/>
            <a:t>Some tables require more than one transformation step, meaning users must repeat steps (1)-(3) multiple times. </a:t>
          </a:r>
          <a:endParaRPr lang="en-US"/>
        </a:p>
      </dgm:t>
    </dgm:pt>
    <dgm:pt modelId="{6CCAACA8-FCE2-4468-8112-FA30589075B9}" type="parTrans" cxnId="{47F552F1-1BD3-463A-B691-2BB3B6AF43E0}">
      <dgm:prSet/>
      <dgm:spPr/>
      <dgm:t>
        <a:bodyPr/>
        <a:lstStyle/>
        <a:p>
          <a:endParaRPr lang="en-US"/>
        </a:p>
      </dgm:t>
    </dgm:pt>
    <dgm:pt modelId="{F926233D-CED1-4CE7-85E4-6A9C75879258}" type="sibTrans" cxnId="{47F552F1-1BD3-463A-B691-2BB3B6AF43E0}">
      <dgm:prSet/>
      <dgm:spPr/>
      <dgm:t>
        <a:bodyPr/>
        <a:lstStyle/>
        <a:p>
          <a:endParaRPr lang="en-US"/>
        </a:p>
      </dgm:t>
    </dgm:pt>
    <dgm:pt modelId="{76E819DD-05A4-4628-9EF3-8F00BAAD8B2B}" type="pres">
      <dgm:prSet presAssocID="{8E28A398-BA9E-4FBA-BD20-0437D946C56C}" presName="root" presStyleCnt="0">
        <dgm:presLayoutVars>
          <dgm:dir/>
          <dgm:resizeHandles val="exact"/>
        </dgm:presLayoutVars>
      </dgm:prSet>
      <dgm:spPr/>
    </dgm:pt>
    <dgm:pt modelId="{FA416C51-8CB1-49EA-A1FB-19449E96DB8D}" type="pres">
      <dgm:prSet presAssocID="{016D36EF-316E-41B1-8144-8BDA9971ABB0}" presName="compNode" presStyleCnt="0"/>
      <dgm:spPr/>
    </dgm:pt>
    <dgm:pt modelId="{54824152-4252-4ABB-B365-D002BB6F9B13}" type="pres">
      <dgm:prSet presAssocID="{016D36EF-316E-41B1-8144-8BDA9971ABB0}" presName="bgRect" presStyleLbl="bgShp" presStyleIdx="0" presStyleCnt="4"/>
      <dgm:spPr/>
    </dgm:pt>
    <dgm:pt modelId="{F7ED5BEB-48AE-4201-B008-67A54A1E8F1A}" type="pres">
      <dgm:prSet presAssocID="{016D36EF-316E-41B1-8144-8BDA9971AB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lle"/>
        </a:ext>
      </dgm:extLst>
    </dgm:pt>
    <dgm:pt modelId="{5E60C33B-A098-464A-A3BF-E4B2F5235470}" type="pres">
      <dgm:prSet presAssocID="{016D36EF-316E-41B1-8144-8BDA9971ABB0}" presName="spaceRect" presStyleCnt="0"/>
      <dgm:spPr/>
    </dgm:pt>
    <dgm:pt modelId="{778E9863-4CBC-4D1C-901F-36CCF1834101}" type="pres">
      <dgm:prSet presAssocID="{016D36EF-316E-41B1-8144-8BDA9971ABB0}" presName="parTx" presStyleLbl="revTx" presStyleIdx="0" presStyleCnt="4">
        <dgm:presLayoutVars>
          <dgm:chMax val="0"/>
          <dgm:chPref val="0"/>
        </dgm:presLayoutVars>
      </dgm:prSet>
      <dgm:spPr/>
    </dgm:pt>
    <dgm:pt modelId="{5C607F7B-2C4E-4F4C-A075-3B8265FABE5A}" type="pres">
      <dgm:prSet presAssocID="{954B5131-04ED-4991-BEA3-5FBE8C745007}" presName="sibTrans" presStyleCnt="0"/>
      <dgm:spPr/>
    </dgm:pt>
    <dgm:pt modelId="{AC215E6A-9BAE-4B4B-B6C4-EB524770F005}" type="pres">
      <dgm:prSet presAssocID="{413D2C02-7E2A-4340-B081-1D6E826B1DB4}" presName="compNode" presStyleCnt="0"/>
      <dgm:spPr/>
    </dgm:pt>
    <dgm:pt modelId="{367F57FC-8668-49CF-89EA-2FEACF52B9DE}" type="pres">
      <dgm:prSet presAssocID="{413D2C02-7E2A-4340-B081-1D6E826B1DB4}" presName="bgRect" presStyleLbl="bgShp" presStyleIdx="1" presStyleCnt="4"/>
      <dgm:spPr/>
    </dgm:pt>
    <dgm:pt modelId="{44C24120-FF82-4907-9FD9-557F8C40879E}" type="pres">
      <dgm:prSet presAssocID="{413D2C02-7E2A-4340-B081-1D6E826B1D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4145989-3DA9-4115-9E5C-63EBE3DD0D06}" type="pres">
      <dgm:prSet presAssocID="{413D2C02-7E2A-4340-B081-1D6E826B1DB4}" presName="spaceRect" presStyleCnt="0"/>
      <dgm:spPr/>
    </dgm:pt>
    <dgm:pt modelId="{6A5D0E7E-ED20-4439-98CE-ACAE3C68CA7F}" type="pres">
      <dgm:prSet presAssocID="{413D2C02-7E2A-4340-B081-1D6E826B1DB4}" presName="parTx" presStyleLbl="revTx" presStyleIdx="1" presStyleCnt="4">
        <dgm:presLayoutVars>
          <dgm:chMax val="0"/>
          <dgm:chPref val="0"/>
        </dgm:presLayoutVars>
      </dgm:prSet>
      <dgm:spPr/>
    </dgm:pt>
    <dgm:pt modelId="{0A9DD415-B373-4C98-ACE3-37FC12EC9FFF}" type="pres">
      <dgm:prSet presAssocID="{04E72562-015A-40B9-BA63-83EB5A6D6C23}" presName="sibTrans" presStyleCnt="0"/>
      <dgm:spPr/>
    </dgm:pt>
    <dgm:pt modelId="{D4EEE293-4BA3-4D56-BD3D-6EAFBD67B933}" type="pres">
      <dgm:prSet presAssocID="{9B89814B-AB92-43BA-B772-4A05665DFE1C}" presName="compNode" presStyleCnt="0"/>
      <dgm:spPr/>
    </dgm:pt>
    <dgm:pt modelId="{76443BA8-A0D5-4ED8-847E-BB8BD0CA681C}" type="pres">
      <dgm:prSet presAssocID="{9B89814B-AB92-43BA-B772-4A05665DFE1C}" presName="bgRect" presStyleLbl="bgShp" presStyleIdx="2" presStyleCnt="4"/>
      <dgm:spPr/>
    </dgm:pt>
    <dgm:pt modelId="{0400E187-7D2F-43A5-ACE9-ADB2A8A94263}" type="pres">
      <dgm:prSet presAssocID="{9B89814B-AB92-43BA-B772-4A05665DFE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6E6126A3-47F5-4A28-B90D-42680AEDD366}" type="pres">
      <dgm:prSet presAssocID="{9B89814B-AB92-43BA-B772-4A05665DFE1C}" presName="spaceRect" presStyleCnt="0"/>
      <dgm:spPr/>
    </dgm:pt>
    <dgm:pt modelId="{33E7AAE3-5C9F-465A-91FE-AA25655385F9}" type="pres">
      <dgm:prSet presAssocID="{9B89814B-AB92-43BA-B772-4A05665DFE1C}" presName="parTx" presStyleLbl="revTx" presStyleIdx="2" presStyleCnt="4">
        <dgm:presLayoutVars>
          <dgm:chMax val="0"/>
          <dgm:chPref val="0"/>
        </dgm:presLayoutVars>
      </dgm:prSet>
      <dgm:spPr/>
    </dgm:pt>
    <dgm:pt modelId="{EAE46156-12FB-4881-A338-ACCBB20BC31F}" type="pres">
      <dgm:prSet presAssocID="{39B23660-C155-4DF7-A339-61C48B9B1F2A}" presName="sibTrans" presStyleCnt="0"/>
      <dgm:spPr/>
    </dgm:pt>
    <dgm:pt modelId="{6E717670-3B25-495C-9DBB-9A937F7EA4AC}" type="pres">
      <dgm:prSet presAssocID="{92909605-F7F0-4D31-AA82-CE98F563B603}" presName="compNode" presStyleCnt="0"/>
      <dgm:spPr/>
    </dgm:pt>
    <dgm:pt modelId="{6C98E36A-DC9C-4EA1-B55E-885CC4A47D17}" type="pres">
      <dgm:prSet presAssocID="{92909605-F7F0-4D31-AA82-CE98F563B603}" presName="bgRect" presStyleLbl="bgShp" presStyleIdx="3" presStyleCnt="4"/>
      <dgm:spPr/>
    </dgm:pt>
    <dgm:pt modelId="{D16ECB62-74B9-4739-8061-F1D833C4FE50}" type="pres">
      <dgm:prSet presAssocID="{92909605-F7F0-4D31-AA82-CE98F563B6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AC459EA7-8BB0-487D-A62B-C835004298CD}" type="pres">
      <dgm:prSet presAssocID="{92909605-F7F0-4D31-AA82-CE98F563B603}" presName="spaceRect" presStyleCnt="0"/>
      <dgm:spPr/>
    </dgm:pt>
    <dgm:pt modelId="{3E2EB7A1-52B8-4A50-8FD0-F1880034C967}" type="pres">
      <dgm:prSet presAssocID="{92909605-F7F0-4D31-AA82-CE98F563B603}" presName="parTx" presStyleLbl="revTx" presStyleIdx="3" presStyleCnt="4">
        <dgm:presLayoutVars>
          <dgm:chMax val="0"/>
          <dgm:chPref val="0"/>
        </dgm:presLayoutVars>
      </dgm:prSet>
      <dgm:spPr/>
    </dgm:pt>
  </dgm:ptLst>
  <dgm:cxnLst>
    <dgm:cxn modelId="{459EC704-5182-4413-86EE-FAABE15EAD06}" type="presOf" srcId="{92909605-F7F0-4D31-AA82-CE98F563B603}" destId="{3E2EB7A1-52B8-4A50-8FD0-F1880034C967}" srcOrd="0" destOrd="0" presId="urn:microsoft.com/office/officeart/2018/2/layout/IconVerticalSolidList"/>
    <dgm:cxn modelId="{DD236C24-1A02-4F80-82AC-6E537CC663E6}" type="presOf" srcId="{016D36EF-316E-41B1-8144-8BDA9971ABB0}" destId="{778E9863-4CBC-4D1C-901F-36CCF1834101}" srcOrd="0" destOrd="0" presId="urn:microsoft.com/office/officeart/2018/2/layout/IconVerticalSolidList"/>
    <dgm:cxn modelId="{52F4BD2C-7E99-4111-A390-CAA3856F7F2C}" type="presOf" srcId="{8E28A398-BA9E-4FBA-BD20-0437D946C56C}" destId="{76E819DD-05A4-4628-9EF3-8F00BAAD8B2B}" srcOrd="0" destOrd="0" presId="urn:microsoft.com/office/officeart/2018/2/layout/IconVerticalSolidList"/>
    <dgm:cxn modelId="{43E41078-AB24-40B5-822E-3907170D271D}" srcId="{8E28A398-BA9E-4FBA-BD20-0437D946C56C}" destId="{016D36EF-316E-41B1-8144-8BDA9971ABB0}" srcOrd="0" destOrd="0" parTransId="{58E1F1DB-82EA-42FD-BE14-6EF32DC0F188}" sibTransId="{954B5131-04ED-4991-BEA3-5FBE8C745007}"/>
    <dgm:cxn modelId="{89CE0B7F-EBDE-48FD-B4FC-A2C1F60AA7B7}" srcId="{8E28A398-BA9E-4FBA-BD20-0437D946C56C}" destId="{413D2C02-7E2A-4340-B081-1D6E826B1DB4}" srcOrd="1" destOrd="0" parTransId="{1D92C5FA-EBE7-4D1E-89FA-A9D257935C0E}" sibTransId="{04E72562-015A-40B9-BA63-83EB5A6D6C23}"/>
    <dgm:cxn modelId="{3DFD78A9-50D8-40E1-ACB9-5E1B2F04FFD0}" type="presOf" srcId="{413D2C02-7E2A-4340-B081-1D6E826B1DB4}" destId="{6A5D0E7E-ED20-4439-98CE-ACAE3C68CA7F}" srcOrd="0" destOrd="0" presId="urn:microsoft.com/office/officeart/2018/2/layout/IconVerticalSolidList"/>
    <dgm:cxn modelId="{77DD2ECA-B2AD-407A-837C-DCD9DFC485CD}" type="presOf" srcId="{9B89814B-AB92-43BA-B772-4A05665DFE1C}" destId="{33E7AAE3-5C9F-465A-91FE-AA25655385F9}" srcOrd="0" destOrd="0" presId="urn:microsoft.com/office/officeart/2018/2/layout/IconVerticalSolidList"/>
    <dgm:cxn modelId="{B7284AF0-27D8-418D-8853-5F5B60425810}" srcId="{8E28A398-BA9E-4FBA-BD20-0437D946C56C}" destId="{9B89814B-AB92-43BA-B772-4A05665DFE1C}" srcOrd="2" destOrd="0" parTransId="{C8A31B6E-BF38-4ACA-A8D5-E1D74909DF51}" sibTransId="{39B23660-C155-4DF7-A339-61C48B9B1F2A}"/>
    <dgm:cxn modelId="{47F552F1-1BD3-463A-B691-2BB3B6AF43E0}" srcId="{8E28A398-BA9E-4FBA-BD20-0437D946C56C}" destId="{92909605-F7F0-4D31-AA82-CE98F563B603}" srcOrd="3" destOrd="0" parTransId="{6CCAACA8-FCE2-4468-8112-FA30589075B9}" sibTransId="{F926233D-CED1-4CE7-85E4-6A9C75879258}"/>
    <dgm:cxn modelId="{09AA4F6D-908E-4324-A905-44DFB3ED7FC1}" type="presParOf" srcId="{76E819DD-05A4-4628-9EF3-8F00BAAD8B2B}" destId="{FA416C51-8CB1-49EA-A1FB-19449E96DB8D}" srcOrd="0" destOrd="0" presId="urn:microsoft.com/office/officeart/2018/2/layout/IconVerticalSolidList"/>
    <dgm:cxn modelId="{EE9B43E8-6EC2-4BE5-802D-453F89B75885}" type="presParOf" srcId="{FA416C51-8CB1-49EA-A1FB-19449E96DB8D}" destId="{54824152-4252-4ABB-B365-D002BB6F9B13}" srcOrd="0" destOrd="0" presId="urn:microsoft.com/office/officeart/2018/2/layout/IconVerticalSolidList"/>
    <dgm:cxn modelId="{A5AED9F8-6D10-4DD2-974A-D9CD7B343F4F}" type="presParOf" srcId="{FA416C51-8CB1-49EA-A1FB-19449E96DB8D}" destId="{F7ED5BEB-48AE-4201-B008-67A54A1E8F1A}" srcOrd="1" destOrd="0" presId="urn:microsoft.com/office/officeart/2018/2/layout/IconVerticalSolidList"/>
    <dgm:cxn modelId="{28C27C83-7308-4418-A1ED-EADA1F104F9B}" type="presParOf" srcId="{FA416C51-8CB1-49EA-A1FB-19449E96DB8D}" destId="{5E60C33B-A098-464A-A3BF-E4B2F5235470}" srcOrd="2" destOrd="0" presId="urn:microsoft.com/office/officeart/2018/2/layout/IconVerticalSolidList"/>
    <dgm:cxn modelId="{CD155FCF-B8F0-4C84-AA00-29B7108E7223}" type="presParOf" srcId="{FA416C51-8CB1-49EA-A1FB-19449E96DB8D}" destId="{778E9863-4CBC-4D1C-901F-36CCF1834101}" srcOrd="3" destOrd="0" presId="urn:microsoft.com/office/officeart/2018/2/layout/IconVerticalSolidList"/>
    <dgm:cxn modelId="{D6554B8F-4F36-40C8-863C-CB6C53B1970C}" type="presParOf" srcId="{76E819DD-05A4-4628-9EF3-8F00BAAD8B2B}" destId="{5C607F7B-2C4E-4F4C-A075-3B8265FABE5A}" srcOrd="1" destOrd="0" presId="urn:microsoft.com/office/officeart/2018/2/layout/IconVerticalSolidList"/>
    <dgm:cxn modelId="{A1A9B2C9-A53D-4FA4-BCB8-0F33269F8876}" type="presParOf" srcId="{76E819DD-05A4-4628-9EF3-8F00BAAD8B2B}" destId="{AC215E6A-9BAE-4B4B-B6C4-EB524770F005}" srcOrd="2" destOrd="0" presId="urn:microsoft.com/office/officeart/2018/2/layout/IconVerticalSolidList"/>
    <dgm:cxn modelId="{300D76D7-7DC0-4D58-A766-C59037FE9268}" type="presParOf" srcId="{AC215E6A-9BAE-4B4B-B6C4-EB524770F005}" destId="{367F57FC-8668-49CF-89EA-2FEACF52B9DE}" srcOrd="0" destOrd="0" presId="urn:microsoft.com/office/officeart/2018/2/layout/IconVerticalSolidList"/>
    <dgm:cxn modelId="{429DA2F9-B870-43AC-8A05-7FC0FB84D6AB}" type="presParOf" srcId="{AC215E6A-9BAE-4B4B-B6C4-EB524770F005}" destId="{44C24120-FF82-4907-9FD9-557F8C40879E}" srcOrd="1" destOrd="0" presId="urn:microsoft.com/office/officeart/2018/2/layout/IconVerticalSolidList"/>
    <dgm:cxn modelId="{38018330-E6C6-43B5-A15E-30BFA97520A9}" type="presParOf" srcId="{AC215E6A-9BAE-4B4B-B6C4-EB524770F005}" destId="{74145989-3DA9-4115-9E5C-63EBE3DD0D06}" srcOrd="2" destOrd="0" presId="urn:microsoft.com/office/officeart/2018/2/layout/IconVerticalSolidList"/>
    <dgm:cxn modelId="{44362496-4470-4BE1-A683-134A3C1A4CB9}" type="presParOf" srcId="{AC215E6A-9BAE-4B4B-B6C4-EB524770F005}" destId="{6A5D0E7E-ED20-4439-98CE-ACAE3C68CA7F}" srcOrd="3" destOrd="0" presId="urn:microsoft.com/office/officeart/2018/2/layout/IconVerticalSolidList"/>
    <dgm:cxn modelId="{0ABD9F5C-242A-41A5-9255-333BED8CC061}" type="presParOf" srcId="{76E819DD-05A4-4628-9EF3-8F00BAAD8B2B}" destId="{0A9DD415-B373-4C98-ACE3-37FC12EC9FFF}" srcOrd="3" destOrd="0" presId="urn:microsoft.com/office/officeart/2018/2/layout/IconVerticalSolidList"/>
    <dgm:cxn modelId="{E74CE11F-4BFC-4C7D-9F94-AEE440DA19CD}" type="presParOf" srcId="{76E819DD-05A4-4628-9EF3-8F00BAAD8B2B}" destId="{D4EEE293-4BA3-4D56-BD3D-6EAFBD67B933}" srcOrd="4" destOrd="0" presId="urn:microsoft.com/office/officeart/2018/2/layout/IconVerticalSolidList"/>
    <dgm:cxn modelId="{1F98D962-981C-4F89-B61D-F8B5935FB248}" type="presParOf" srcId="{D4EEE293-4BA3-4D56-BD3D-6EAFBD67B933}" destId="{76443BA8-A0D5-4ED8-847E-BB8BD0CA681C}" srcOrd="0" destOrd="0" presId="urn:microsoft.com/office/officeart/2018/2/layout/IconVerticalSolidList"/>
    <dgm:cxn modelId="{6A488532-7A2B-451F-B08C-2C28EA0EF3BA}" type="presParOf" srcId="{D4EEE293-4BA3-4D56-BD3D-6EAFBD67B933}" destId="{0400E187-7D2F-43A5-ACE9-ADB2A8A94263}" srcOrd="1" destOrd="0" presId="urn:microsoft.com/office/officeart/2018/2/layout/IconVerticalSolidList"/>
    <dgm:cxn modelId="{6858565E-3502-471D-AE28-A0257A7A4EBD}" type="presParOf" srcId="{D4EEE293-4BA3-4D56-BD3D-6EAFBD67B933}" destId="{6E6126A3-47F5-4A28-B90D-42680AEDD366}" srcOrd="2" destOrd="0" presId="urn:microsoft.com/office/officeart/2018/2/layout/IconVerticalSolidList"/>
    <dgm:cxn modelId="{3C540BFD-275E-4424-929B-97745933D781}" type="presParOf" srcId="{D4EEE293-4BA3-4D56-BD3D-6EAFBD67B933}" destId="{33E7AAE3-5C9F-465A-91FE-AA25655385F9}" srcOrd="3" destOrd="0" presId="urn:microsoft.com/office/officeart/2018/2/layout/IconVerticalSolidList"/>
    <dgm:cxn modelId="{7BEBAA73-DD00-4FC5-BDC9-32C5B12D78F4}" type="presParOf" srcId="{76E819DD-05A4-4628-9EF3-8F00BAAD8B2B}" destId="{EAE46156-12FB-4881-A338-ACCBB20BC31F}" srcOrd="5" destOrd="0" presId="urn:microsoft.com/office/officeart/2018/2/layout/IconVerticalSolidList"/>
    <dgm:cxn modelId="{F1843DC2-A455-4F02-9FE2-1282194B484C}" type="presParOf" srcId="{76E819DD-05A4-4628-9EF3-8F00BAAD8B2B}" destId="{6E717670-3B25-495C-9DBB-9A937F7EA4AC}" srcOrd="6" destOrd="0" presId="urn:microsoft.com/office/officeart/2018/2/layout/IconVerticalSolidList"/>
    <dgm:cxn modelId="{557362C9-0123-4E27-92B3-D64F4853D994}" type="presParOf" srcId="{6E717670-3B25-495C-9DBB-9A937F7EA4AC}" destId="{6C98E36A-DC9C-4EA1-B55E-885CC4A47D17}" srcOrd="0" destOrd="0" presId="urn:microsoft.com/office/officeart/2018/2/layout/IconVerticalSolidList"/>
    <dgm:cxn modelId="{4565A286-2501-499B-A665-7F4417A2E5A3}" type="presParOf" srcId="{6E717670-3B25-495C-9DBB-9A937F7EA4AC}" destId="{D16ECB62-74B9-4739-8061-F1D833C4FE50}" srcOrd="1" destOrd="0" presId="urn:microsoft.com/office/officeart/2018/2/layout/IconVerticalSolidList"/>
    <dgm:cxn modelId="{29DAC7F5-0B37-4C39-9AC3-7383DD3E8C12}" type="presParOf" srcId="{6E717670-3B25-495C-9DBB-9A937F7EA4AC}" destId="{AC459EA7-8BB0-487D-A62B-C835004298CD}" srcOrd="2" destOrd="0" presId="urn:microsoft.com/office/officeart/2018/2/layout/IconVerticalSolidList"/>
    <dgm:cxn modelId="{987F3A0A-39DE-44A8-B6A5-52AC7F560CC8}" type="presParOf" srcId="{6E717670-3B25-495C-9DBB-9A937F7EA4AC}" destId="{3E2EB7A1-52B8-4A50-8FD0-F1880034C9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240FF0-8770-4AC9-984E-0FC8BC2A9C5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A9116EE-E115-4782-B0E3-4304FF7F3533}">
      <dgm:prSet/>
      <dgm:spPr/>
      <dgm:t>
        <a:bodyPr/>
        <a:lstStyle/>
        <a:p>
          <a:r>
            <a:rPr lang="en-US"/>
            <a:t>Summarizing the key points of Auto-Tables, the paper emphasizes its impact and value in the realm of data management.</a:t>
          </a:r>
        </a:p>
      </dgm:t>
    </dgm:pt>
    <dgm:pt modelId="{6B4168E3-1973-4FD7-BCD5-F2366C11E727}" type="parTrans" cxnId="{FD7BD79F-8F26-4DB4-BB82-FAC07B18E85A}">
      <dgm:prSet/>
      <dgm:spPr/>
      <dgm:t>
        <a:bodyPr/>
        <a:lstStyle/>
        <a:p>
          <a:endParaRPr lang="en-US"/>
        </a:p>
      </dgm:t>
    </dgm:pt>
    <dgm:pt modelId="{AAFE5436-8C41-4D24-B00D-9EB568431C73}" type="sibTrans" cxnId="{FD7BD79F-8F26-4DB4-BB82-FAC07B18E85A}">
      <dgm:prSet/>
      <dgm:spPr/>
      <dgm:t>
        <a:bodyPr/>
        <a:lstStyle/>
        <a:p>
          <a:endParaRPr lang="en-US"/>
        </a:p>
      </dgm:t>
    </dgm:pt>
    <dgm:pt modelId="{29C8029C-4B06-4EE9-98F5-E57908662D0C}">
      <dgm:prSet/>
      <dgm:spPr/>
      <dgm:t>
        <a:bodyPr/>
        <a:lstStyle/>
        <a:p>
          <a:r>
            <a:rPr lang="en-US"/>
            <a:t>Potential future enhancements and research directions are discussed, highlighting the ongoing development of Auto-Tables.</a:t>
          </a:r>
        </a:p>
      </dgm:t>
    </dgm:pt>
    <dgm:pt modelId="{4878EBB7-7229-46DB-9CEB-072FEFA32AE0}" type="parTrans" cxnId="{8FFAE976-4EB2-4E80-A0DE-5A3AED0BF0C0}">
      <dgm:prSet/>
      <dgm:spPr/>
      <dgm:t>
        <a:bodyPr/>
        <a:lstStyle/>
        <a:p>
          <a:endParaRPr lang="en-US"/>
        </a:p>
      </dgm:t>
    </dgm:pt>
    <dgm:pt modelId="{45DF62C0-E819-4DAD-ACF5-66E175AC0E70}" type="sibTrans" cxnId="{8FFAE976-4EB2-4E80-A0DE-5A3AED0BF0C0}">
      <dgm:prSet/>
      <dgm:spPr/>
      <dgm:t>
        <a:bodyPr/>
        <a:lstStyle/>
        <a:p>
          <a:endParaRPr lang="en-US"/>
        </a:p>
      </dgm:t>
    </dgm:pt>
    <dgm:pt modelId="{ACB4345D-300F-468B-ABBF-90A00BDD1376}">
      <dgm:prSet/>
      <dgm:spPr/>
      <dgm:t>
        <a:bodyPr/>
        <a:lstStyle/>
        <a:p>
          <a:r>
            <a:rPr lang="en-US"/>
            <a:t>The broader implications of Auto-Tables for data analysis and management are considered, reflecting on its influence in the field.</a:t>
          </a:r>
        </a:p>
      </dgm:t>
    </dgm:pt>
    <dgm:pt modelId="{B54478FE-040A-4F43-BE88-49CB021472FF}" type="parTrans" cxnId="{F4FE8957-9818-4469-8CCE-CA2F522D4A81}">
      <dgm:prSet/>
      <dgm:spPr/>
      <dgm:t>
        <a:bodyPr/>
        <a:lstStyle/>
        <a:p>
          <a:endParaRPr lang="en-US"/>
        </a:p>
      </dgm:t>
    </dgm:pt>
    <dgm:pt modelId="{708D871A-1DBC-402B-9BAA-00FA41C11445}" type="sibTrans" cxnId="{F4FE8957-9818-4469-8CCE-CA2F522D4A81}">
      <dgm:prSet/>
      <dgm:spPr/>
      <dgm:t>
        <a:bodyPr/>
        <a:lstStyle/>
        <a:p>
          <a:endParaRPr lang="en-US"/>
        </a:p>
      </dgm:t>
    </dgm:pt>
    <dgm:pt modelId="{765475DD-358F-47B3-85FB-B5CBD44AAA93}" type="pres">
      <dgm:prSet presAssocID="{00240FF0-8770-4AC9-984E-0FC8BC2A9C59}" presName="linear" presStyleCnt="0">
        <dgm:presLayoutVars>
          <dgm:animLvl val="lvl"/>
          <dgm:resizeHandles val="exact"/>
        </dgm:presLayoutVars>
      </dgm:prSet>
      <dgm:spPr/>
    </dgm:pt>
    <dgm:pt modelId="{ADC03DE9-31FA-4E42-942D-6531A00B37FE}" type="pres">
      <dgm:prSet presAssocID="{EA9116EE-E115-4782-B0E3-4304FF7F3533}" presName="parentText" presStyleLbl="node1" presStyleIdx="0" presStyleCnt="3">
        <dgm:presLayoutVars>
          <dgm:chMax val="0"/>
          <dgm:bulletEnabled val="1"/>
        </dgm:presLayoutVars>
      </dgm:prSet>
      <dgm:spPr/>
    </dgm:pt>
    <dgm:pt modelId="{F3F198AC-EB2D-4E08-A4EE-CC8680CC38A4}" type="pres">
      <dgm:prSet presAssocID="{AAFE5436-8C41-4D24-B00D-9EB568431C73}" presName="spacer" presStyleCnt="0"/>
      <dgm:spPr/>
    </dgm:pt>
    <dgm:pt modelId="{08203B59-2188-47E1-B3EC-307677BC745B}" type="pres">
      <dgm:prSet presAssocID="{29C8029C-4B06-4EE9-98F5-E57908662D0C}" presName="parentText" presStyleLbl="node1" presStyleIdx="1" presStyleCnt="3">
        <dgm:presLayoutVars>
          <dgm:chMax val="0"/>
          <dgm:bulletEnabled val="1"/>
        </dgm:presLayoutVars>
      </dgm:prSet>
      <dgm:spPr/>
    </dgm:pt>
    <dgm:pt modelId="{3C2B185C-5337-4CFA-8517-FDCB62EC2327}" type="pres">
      <dgm:prSet presAssocID="{45DF62C0-E819-4DAD-ACF5-66E175AC0E70}" presName="spacer" presStyleCnt="0"/>
      <dgm:spPr/>
    </dgm:pt>
    <dgm:pt modelId="{1E1A6B45-B7B7-48CE-A004-12F31DE8238A}" type="pres">
      <dgm:prSet presAssocID="{ACB4345D-300F-468B-ABBF-90A00BDD1376}" presName="parentText" presStyleLbl="node1" presStyleIdx="2" presStyleCnt="3">
        <dgm:presLayoutVars>
          <dgm:chMax val="0"/>
          <dgm:bulletEnabled val="1"/>
        </dgm:presLayoutVars>
      </dgm:prSet>
      <dgm:spPr/>
    </dgm:pt>
  </dgm:ptLst>
  <dgm:cxnLst>
    <dgm:cxn modelId="{0540A72F-8259-4D05-AA72-563773BC2C97}" type="presOf" srcId="{EA9116EE-E115-4782-B0E3-4304FF7F3533}" destId="{ADC03DE9-31FA-4E42-942D-6531A00B37FE}" srcOrd="0" destOrd="0" presId="urn:microsoft.com/office/officeart/2005/8/layout/vList2"/>
    <dgm:cxn modelId="{7416543A-18CA-4253-9726-97D865B80B0C}" type="presOf" srcId="{ACB4345D-300F-468B-ABBF-90A00BDD1376}" destId="{1E1A6B45-B7B7-48CE-A004-12F31DE8238A}" srcOrd="0" destOrd="0" presId="urn:microsoft.com/office/officeart/2005/8/layout/vList2"/>
    <dgm:cxn modelId="{8FFAE976-4EB2-4E80-A0DE-5A3AED0BF0C0}" srcId="{00240FF0-8770-4AC9-984E-0FC8BC2A9C59}" destId="{29C8029C-4B06-4EE9-98F5-E57908662D0C}" srcOrd="1" destOrd="0" parTransId="{4878EBB7-7229-46DB-9CEB-072FEFA32AE0}" sibTransId="{45DF62C0-E819-4DAD-ACF5-66E175AC0E70}"/>
    <dgm:cxn modelId="{F4FE8957-9818-4469-8CCE-CA2F522D4A81}" srcId="{00240FF0-8770-4AC9-984E-0FC8BC2A9C59}" destId="{ACB4345D-300F-468B-ABBF-90A00BDD1376}" srcOrd="2" destOrd="0" parTransId="{B54478FE-040A-4F43-BE88-49CB021472FF}" sibTransId="{708D871A-1DBC-402B-9BAA-00FA41C11445}"/>
    <dgm:cxn modelId="{FD7BD79F-8F26-4DB4-BB82-FAC07B18E85A}" srcId="{00240FF0-8770-4AC9-984E-0FC8BC2A9C59}" destId="{EA9116EE-E115-4782-B0E3-4304FF7F3533}" srcOrd="0" destOrd="0" parTransId="{6B4168E3-1973-4FD7-BCD5-F2366C11E727}" sibTransId="{AAFE5436-8C41-4D24-B00D-9EB568431C73}"/>
    <dgm:cxn modelId="{57A469EB-E579-4B48-A0E2-4D05EE07CA95}" type="presOf" srcId="{29C8029C-4B06-4EE9-98F5-E57908662D0C}" destId="{08203B59-2188-47E1-B3EC-307677BC745B}" srcOrd="0" destOrd="0" presId="urn:microsoft.com/office/officeart/2005/8/layout/vList2"/>
    <dgm:cxn modelId="{A2E319F1-C302-46FB-A3C1-7EC4715C186C}" type="presOf" srcId="{00240FF0-8770-4AC9-984E-0FC8BC2A9C59}" destId="{765475DD-358F-47B3-85FB-B5CBD44AAA93}" srcOrd="0" destOrd="0" presId="urn:microsoft.com/office/officeart/2005/8/layout/vList2"/>
    <dgm:cxn modelId="{2A122606-7E84-4105-819B-D2DB81E7D71E}" type="presParOf" srcId="{765475DD-358F-47B3-85FB-B5CBD44AAA93}" destId="{ADC03DE9-31FA-4E42-942D-6531A00B37FE}" srcOrd="0" destOrd="0" presId="urn:microsoft.com/office/officeart/2005/8/layout/vList2"/>
    <dgm:cxn modelId="{364B35C3-D7B0-4554-9805-2747EB6B0424}" type="presParOf" srcId="{765475DD-358F-47B3-85FB-B5CBD44AAA93}" destId="{F3F198AC-EB2D-4E08-A4EE-CC8680CC38A4}" srcOrd="1" destOrd="0" presId="urn:microsoft.com/office/officeart/2005/8/layout/vList2"/>
    <dgm:cxn modelId="{11AADB9C-D657-4B62-8DB7-088A7EADCE4C}" type="presParOf" srcId="{765475DD-358F-47B3-85FB-B5CBD44AAA93}" destId="{08203B59-2188-47E1-B3EC-307677BC745B}" srcOrd="2" destOrd="0" presId="urn:microsoft.com/office/officeart/2005/8/layout/vList2"/>
    <dgm:cxn modelId="{527103A8-2030-4075-8A91-00E739613F4E}" type="presParOf" srcId="{765475DD-358F-47B3-85FB-B5CBD44AAA93}" destId="{3C2B185C-5337-4CFA-8517-FDCB62EC2327}" srcOrd="3" destOrd="0" presId="urn:microsoft.com/office/officeart/2005/8/layout/vList2"/>
    <dgm:cxn modelId="{9A3F04D1-31DC-4AA9-A6B0-D247C3BCFA58}" type="presParOf" srcId="{765475DD-358F-47B3-85FB-B5CBD44AAA93}" destId="{1E1A6B45-B7B7-48CE-A004-12F31DE823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12FE7-F08F-4F75-AF98-AA859F995B9B}">
      <dsp:nvSpPr>
        <dsp:cNvPr id="0" name=""/>
        <dsp:cNvSpPr/>
      </dsp:nvSpPr>
      <dsp:spPr>
        <a:xfrm>
          <a:off x="0" y="1470"/>
          <a:ext cx="6628804" cy="5615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 Introduction</a:t>
          </a:r>
        </a:p>
      </dsp:txBody>
      <dsp:txXfrm>
        <a:off x="27415" y="28885"/>
        <a:ext cx="6573974" cy="506769"/>
      </dsp:txXfrm>
    </dsp:sp>
    <dsp:sp modelId="{5AC7FBF2-A665-416E-BCB8-1A608414D84E}">
      <dsp:nvSpPr>
        <dsp:cNvPr id="0" name=""/>
        <dsp:cNvSpPr/>
      </dsp:nvSpPr>
      <dsp:spPr>
        <a:xfrm>
          <a:off x="0" y="632190"/>
          <a:ext cx="6628804" cy="561599"/>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 Challenges</a:t>
          </a:r>
        </a:p>
      </dsp:txBody>
      <dsp:txXfrm>
        <a:off x="27415" y="659605"/>
        <a:ext cx="6573974" cy="506769"/>
      </dsp:txXfrm>
    </dsp:sp>
    <dsp:sp modelId="{3C15A304-D4B5-46FB-B481-76997F4DFA14}">
      <dsp:nvSpPr>
        <dsp:cNvPr id="0" name=""/>
        <dsp:cNvSpPr/>
      </dsp:nvSpPr>
      <dsp:spPr>
        <a:xfrm>
          <a:off x="0" y="1262910"/>
          <a:ext cx="6628804" cy="561599"/>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3) Related Work</a:t>
          </a:r>
        </a:p>
      </dsp:txBody>
      <dsp:txXfrm>
        <a:off x="27415" y="1290325"/>
        <a:ext cx="6573974" cy="506769"/>
      </dsp:txXfrm>
    </dsp:sp>
    <dsp:sp modelId="{DB56C79D-30A1-4849-827D-FE9B1072A016}">
      <dsp:nvSpPr>
        <dsp:cNvPr id="0" name=""/>
        <dsp:cNvSpPr/>
      </dsp:nvSpPr>
      <dsp:spPr>
        <a:xfrm>
          <a:off x="0" y="1893630"/>
          <a:ext cx="6628804" cy="561599"/>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4) Preliminaries</a:t>
          </a:r>
        </a:p>
      </dsp:txBody>
      <dsp:txXfrm>
        <a:off x="27415" y="1921045"/>
        <a:ext cx="6573974" cy="506769"/>
      </dsp:txXfrm>
    </dsp:sp>
    <dsp:sp modelId="{339DA782-BC6E-4202-8012-0B5599C830A8}">
      <dsp:nvSpPr>
        <dsp:cNvPr id="0" name=""/>
        <dsp:cNvSpPr/>
      </dsp:nvSpPr>
      <dsp:spPr>
        <a:xfrm>
          <a:off x="0" y="2524350"/>
          <a:ext cx="6628804" cy="561599"/>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5) Problem</a:t>
          </a:r>
        </a:p>
      </dsp:txBody>
      <dsp:txXfrm>
        <a:off x="27415" y="2551765"/>
        <a:ext cx="6573974" cy="506769"/>
      </dsp:txXfrm>
    </dsp:sp>
    <dsp:sp modelId="{1385B1E0-FF70-41EA-A737-3AC536FB7A17}">
      <dsp:nvSpPr>
        <dsp:cNvPr id="0" name=""/>
        <dsp:cNvSpPr/>
      </dsp:nvSpPr>
      <dsp:spPr>
        <a:xfrm>
          <a:off x="0" y="3155070"/>
          <a:ext cx="6628804" cy="561599"/>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6) Learning to Synthesize</a:t>
          </a:r>
        </a:p>
      </dsp:txBody>
      <dsp:txXfrm>
        <a:off x="27415" y="3182485"/>
        <a:ext cx="6573974" cy="506769"/>
      </dsp:txXfrm>
    </dsp:sp>
    <dsp:sp modelId="{08D0248B-726D-4633-8B36-6153C68FABDA}">
      <dsp:nvSpPr>
        <dsp:cNvPr id="0" name=""/>
        <dsp:cNvSpPr/>
      </dsp:nvSpPr>
      <dsp:spPr>
        <a:xfrm>
          <a:off x="0" y="3785790"/>
          <a:ext cx="6628804" cy="561599"/>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7) Experiments</a:t>
          </a:r>
        </a:p>
      </dsp:txBody>
      <dsp:txXfrm>
        <a:off x="27415" y="3813205"/>
        <a:ext cx="6573974" cy="506769"/>
      </dsp:txXfrm>
    </dsp:sp>
    <dsp:sp modelId="{055EDA16-7887-47C3-B7B0-F3BA7B22F45C}">
      <dsp:nvSpPr>
        <dsp:cNvPr id="0" name=""/>
        <dsp:cNvSpPr/>
      </dsp:nvSpPr>
      <dsp:spPr>
        <a:xfrm>
          <a:off x="0" y="4416510"/>
          <a:ext cx="6628804" cy="5615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8) Conclusions</a:t>
          </a:r>
        </a:p>
      </dsp:txBody>
      <dsp:txXfrm>
        <a:off x="27415" y="4443925"/>
        <a:ext cx="6573974" cy="506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ADC1E-AE43-4FE2-A6C2-438AC87CA889}">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93C97-777B-4648-AD02-B439F14635EA}">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59B48B-945C-45C5-8EBA-7DE3E2E92EB9}">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66800">
            <a:lnSpc>
              <a:spcPct val="90000"/>
            </a:lnSpc>
            <a:spcBef>
              <a:spcPct val="0"/>
            </a:spcBef>
            <a:spcAft>
              <a:spcPct val="35000"/>
            </a:spcAft>
            <a:buNone/>
          </a:pPr>
          <a:r>
            <a:rPr lang="en-GB" sz="2400" kern="1200"/>
            <a:t>Modern data analytics tools, such as SQL and BI, rely on a standard format of relational tables.</a:t>
          </a:r>
          <a:endParaRPr lang="en-US" sz="2400" kern="1200"/>
        </a:p>
      </dsp:txBody>
      <dsp:txXfrm>
        <a:off x="1418391" y="665190"/>
        <a:ext cx="8199741" cy="1228044"/>
      </dsp:txXfrm>
    </dsp:sp>
    <dsp:sp modelId="{22D400BF-B2CF-4443-B213-FAFC413FA344}">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972F5-DDD7-4285-8405-259A573A7874}">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9879BA-58B1-43D9-82CE-70E96F3A8224}">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66800">
            <a:lnSpc>
              <a:spcPct val="90000"/>
            </a:lnSpc>
            <a:spcBef>
              <a:spcPct val="0"/>
            </a:spcBef>
            <a:spcAft>
              <a:spcPct val="35000"/>
            </a:spcAft>
            <a:buNone/>
          </a:pPr>
          <a:r>
            <a:rPr lang="en-GB" sz="2400" kern="1200"/>
            <a:t>In a random sampling of user spreadsheets (in Excel) and web tables (from Wikipedia), approximately 30-50% of tables exhibit such issues.</a:t>
          </a:r>
          <a:endParaRPr lang="en-US" sz="2400" kern="1200"/>
        </a:p>
      </dsp:txBody>
      <dsp:txXfrm>
        <a:off x="1418391" y="2200246"/>
        <a:ext cx="8199741" cy="1228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24152-4252-4ABB-B365-D002BB6F9B13}">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D5BEB-48AE-4201-B008-67A54A1E8F1A}">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8E9863-4CBC-4D1C-901F-36CCF1834101}">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GB" sz="1700" kern="1200"/>
            <a:t>Users must visually spot structural issues in a table that make querying difficult, which isn't obvious to non-experts. </a:t>
          </a:r>
          <a:endParaRPr lang="en-US" sz="1700" kern="1200"/>
        </a:p>
      </dsp:txBody>
      <dsp:txXfrm>
        <a:off x="994536" y="1698"/>
        <a:ext cx="8623596" cy="861070"/>
      </dsp:txXfrm>
    </dsp:sp>
    <dsp:sp modelId="{367F57FC-8668-49CF-89EA-2FEACF52B9DE}">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C24120-FF82-4907-9FD9-557F8C40879E}">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5D0E7E-ED20-4439-98CE-ACAE3C68CA7F}">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GB" sz="1700" kern="1200"/>
            <a:t>Users need to connect the identified pattern to the right operator in Table 1, a challenge since they may not be familiar with specific terms (like pivot or stack). </a:t>
          </a:r>
          <a:endParaRPr lang="en-US" sz="1700" kern="1200"/>
        </a:p>
      </dsp:txBody>
      <dsp:txXfrm>
        <a:off x="994536" y="1078036"/>
        <a:ext cx="8623596" cy="861070"/>
      </dsp:txXfrm>
    </dsp:sp>
    <dsp:sp modelId="{76443BA8-A0D5-4ED8-847E-BB8BD0CA681C}">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0E187-7D2F-43A5-ACE9-ADB2A8A94263}">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E7AAE3-5C9F-465A-91FE-AA25655385F9}">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GB" sz="1700" kern="1200"/>
            <a:t>Users must set up the chosen operator correctly, using parameters tailored to the input table, like deciding which columns to collapse into rows. This is tough, even for developers who often need to consult complex API documentation. </a:t>
          </a:r>
          <a:endParaRPr lang="en-US" sz="1700" kern="1200"/>
        </a:p>
      </dsp:txBody>
      <dsp:txXfrm>
        <a:off x="994536" y="2154374"/>
        <a:ext cx="8623596" cy="861070"/>
      </dsp:txXfrm>
    </dsp:sp>
    <dsp:sp modelId="{6C98E36A-DC9C-4EA1-B55E-885CC4A47D17}">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6ECB62-74B9-4739-8061-F1D833C4FE50}">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2EB7A1-52B8-4A50-8FD0-F1880034C967}">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GB" sz="1700" kern="1200"/>
            <a:t>Some tables require more than one transformation step, meaning users must repeat steps (1)-(3) multiple times. </a:t>
          </a:r>
          <a:endParaRPr lang="en-US" sz="1700" kern="1200"/>
        </a:p>
      </dsp:txBody>
      <dsp:txXfrm>
        <a:off x="994536" y="3230712"/>
        <a:ext cx="8623596" cy="8610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03DE9-31FA-4E42-942D-6531A00B37FE}">
      <dsp:nvSpPr>
        <dsp:cNvPr id="0" name=""/>
        <dsp:cNvSpPr/>
      </dsp:nvSpPr>
      <dsp:spPr>
        <a:xfrm>
          <a:off x="0" y="607125"/>
          <a:ext cx="6628804" cy="121094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Summarizing the key points of Auto-Tables, the paper emphasizes its impact and value in the realm of data management.</a:t>
          </a:r>
        </a:p>
      </dsp:txBody>
      <dsp:txXfrm>
        <a:off x="59114" y="666239"/>
        <a:ext cx="6510576" cy="1092721"/>
      </dsp:txXfrm>
    </dsp:sp>
    <dsp:sp modelId="{08203B59-2188-47E1-B3EC-307677BC745B}">
      <dsp:nvSpPr>
        <dsp:cNvPr id="0" name=""/>
        <dsp:cNvSpPr/>
      </dsp:nvSpPr>
      <dsp:spPr>
        <a:xfrm>
          <a:off x="0" y="1884315"/>
          <a:ext cx="6628804" cy="121094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Potential future enhancements and research directions are discussed, highlighting the ongoing development of Auto-Tables.</a:t>
          </a:r>
        </a:p>
      </dsp:txBody>
      <dsp:txXfrm>
        <a:off x="59114" y="1943429"/>
        <a:ext cx="6510576" cy="1092721"/>
      </dsp:txXfrm>
    </dsp:sp>
    <dsp:sp modelId="{1E1A6B45-B7B7-48CE-A004-12F31DE8238A}">
      <dsp:nvSpPr>
        <dsp:cNvPr id="0" name=""/>
        <dsp:cNvSpPr/>
      </dsp:nvSpPr>
      <dsp:spPr>
        <a:xfrm>
          <a:off x="0" y="3161505"/>
          <a:ext cx="6628804" cy="121094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broader implications of Auto-Tables for data analysis and management are considered, reflecting on its influence in the field.</a:t>
          </a:r>
        </a:p>
      </dsp:txBody>
      <dsp:txXfrm>
        <a:off x="59114" y="3220619"/>
        <a:ext cx="6510576" cy="10927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74378-F552-4D8E-A679-CDC141A1B950}"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C5E61-6C70-409B-82F2-7AE0841E5CD5}" type="slidenum">
              <a:rPr lang="en-US" smtClean="0"/>
              <a:t>‹#›</a:t>
            </a:fld>
            <a:endParaRPr lang="en-US"/>
          </a:p>
        </p:txBody>
      </p:sp>
    </p:spTree>
    <p:extLst>
      <p:ext uri="{BB962C8B-B14F-4D97-AF65-F5344CB8AC3E}">
        <p14:creationId xmlns:p14="http://schemas.microsoft.com/office/powerpoint/2010/main" val="2600114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163688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201819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520501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3403667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799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2018696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310945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293084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1776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29CC5-7834-47DE-88D3-04E0370CB74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203744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E29CC5-7834-47DE-88D3-04E0370CB74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40792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E29CC5-7834-47DE-88D3-04E0370CB749}"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9175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5E29CC5-7834-47DE-88D3-04E0370CB749}"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304165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29CC5-7834-47DE-88D3-04E0370CB749}"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419087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29CC5-7834-47DE-88D3-04E0370CB74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14673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29CC5-7834-47DE-88D3-04E0370CB74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65C28-54CA-4639-A30A-0B29F6FC8045}" type="slidenum">
              <a:rPr lang="en-US" smtClean="0"/>
              <a:t>‹#›</a:t>
            </a:fld>
            <a:endParaRPr lang="en-US"/>
          </a:p>
        </p:txBody>
      </p:sp>
    </p:spTree>
    <p:extLst>
      <p:ext uri="{BB962C8B-B14F-4D97-AF65-F5344CB8AC3E}">
        <p14:creationId xmlns:p14="http://schemas.microsoft.com/office/powerpoint/2010/main" val="222323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E29CC5-7834-47DE-88D3-04E0370CB749}" type="datetimeFigureOut">
              <a:rPr lang="en-US" smtClean="0"/>
              <a:t>11/30/2023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065C28-54CA-4639-A30A-0B29F6FC8045}" type="slidenum">
              <a:rPr lang="en-US" smtClean="0"/>
              <a:t>‹#›</a:t>
            </a:fld>
            <a:endParaRPr lang="en-US"/>
          </a:p>
        </p:txBody>
      </p:sp>
    </p:spTree>
    <p:extLst>
      <p:ext uri="{BB962C8B-B14F-4D97-AF65-F5344CB8AC3E}">
        <p14:creationId xmlns:p14="http://schemas.microsoft.com/office/powerpoint/2010/main" val="3077423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search/cs?searchtype=author&amp;query=He,+Y" TargetMode="External"/><Relationship Id="rId7" Type="http://schemas.openxmlformats.org/officeDocument/2006/relationships/image" Target="../media/image1.jpeg"/><Relationship Id="rId2" Type="http://schemas.openxmlformats.org/officeDocument/2006/relationships/hyperlink" Target="https://arxiv.org/search/cs?searchtype=author&amp;query=Li,+P" TargetMode="External"/><Relationship Id="rId1" Type="http://schemas.openxmlformats.org/officeDocument/2006/relationships/slideLayout" Target="../slideLayouts/slideLayout1.xml"/><Relationship Id="rId6" Type="http://schemas.openxmlformats.org/officeDocument/2006/relationships/hyperlink" Target="https://arxiv.org/search/cs?searchtype=author&amp;query=Chaudhuri,+S" TargetMode="External"/><Relationship Id="rId5" Type="http://schemas.openxmlformats.org/officeDocument/2006/relationships/hyperlink" Target="https://arxiv.org/search/cs?searchtype=author&amp;query=Wang,+Y" TargetMode="External"/><Relationship Id="rId4" Type="http://schemas.openxmlformats.org/officeDocument/2006/relationships/hyperlink" Target="https://arxiv.org/search/cs?searchtype=author&amp;query=Yan,+C"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B0A5-17C1-4A1E-8585-5AEC29595244}"/>
              </a:ext>
            </a:extLst>
          </p:cNvPr>
          <p:cNvSpPr>
            <a:spLocks noGrp="1"/>
          </p:cNvSpPr>
          <p:nvPr>
            <p:ph type="ctrTitle"/>
          </p:nvPr>
        </p:nvSpPr>
        <p:spPr>
          <a:xfrm>
            <a:off x="1599734" y="599570"/>
            <a:ext cx="5787595" cy="1618424"/>
          </a:xfrm>
        </p:spPr>
        <p:txBody>
          <a:bodyPr/>
          <a:lstStyle/>
          <a:p>
            <a:r>
              <a:rPr lang="en-US"/>
              <a:t>Literature Review</a:t>
            </a:r>
          </a:p>
        </p:txBody>
      </p:sp>
      <p:sp>
        <p:nvSpPr>
          <p:cNvPr id="3" name="Subtitle 2">
            <a:extLst>
              <a:ext uri="{FF2B5EF4-FFF2-40B4-BE49-F238E27FC236}">
                <a16:creationId xmlns:a16="http://schemas.microsoft.com/office/drawing/2014/main" id="{272EB69F-9AEF-4AAB-9156-B6E3CA142A24}"/>
              </a:ext>
            </a:extLst>
          </p:cNvPr>
          <p:cNvSpPr>
            <a:spLocks noGrp="1"/>
          </p:cNvSpPr>
          <p:nvPr>
            <p:ph type="subTitle" idx="1"/>
          </p:nvPr>
        </p:nvSpPr>
        <p:spPr>
          <a:xfrm>
            <a:off x="545953" y="2610092"/>
            <a:ext cx="7766936" cy="1096899"/>
          </a:xfrm>
        </p:spPr>
        <p:txBody>
          <a:bodyPr>
            <a:normAutofit/>
          </a:bodyPr>
          <a:lstStyle/>
          <a:p>
            <a:r>
              <a:rPr lang="en-US" dirty="0">
                <a:solidFill>
                  <a:schemeClr val="tx1"/>
                </a:solidFill>
              </a:rPr>
              <a:t>Auto-Tables: Synthesizing Multi-Step Transformations to </a:t>
            </a:r>
            <a:r>
              <a:rPr lang="en-US" dirty="0" err="1">
                <a:solidFill>
                  <a:schemeClr val="tx1"/>
                </a:solidFill>
              </a:rPr>
              <a:t>Relationalize</a:t>
            </a:r>
            <a:r>
              <a:rPr lang="en-US" dirty="0">
                <a:solidFill>
                  <a:schemeClr val="tx1"/>
                </a:solidFill>
              </a:rPr>
              <a:t> Tables without Using Examples.</a:t>
            </a:r>
          </a:p>
          <a:p>
            <a:r>
              <a:rPr lang="en-US">
                <a:solidFill>
                  <a:schemeClr val="tx1"/>
                </a:solidFill>
              </a:rPr>
              <a:t>As presented by </a:t>
            </a:r>
            <a:r>
              <a:rPr lang="en-US" b="0" i="0" u="none" strike="noStrike">
                <a:solidFill>
                  <a:schemeClr val="tx1"/>
                </a:solidFill>
                <a:effectLst/>
                <a:latin typeface="Lucida Grande"/>
                <a:hlinkClick r:id="rId2">
                  <a:extLst>
                    <a:ext uri="{A12FA001-AC4F-418D-AE19-62706E023703}">
                      <ahyp:hlinkClr xmlns:ahyp="http://schemas.microsoft.com/office/drawing/2018/hyperlinkcolor" val="tx"/>
                    </a:ext>
                  </a:extLst>
                </a:hlinkClick>
              </a:rPr>
              <a:t>Peng Li</a:t>
            </a:r>
            <a:r>
              <a:rPr lang="en-US" b="0" i="0">
                <a:solidFill>
                  <a:schemeClr val="tx1"/>
                </a:solidFill>
                <a:effectLst/>
                <a:latin typeface="Lucida Grande"/>
              </a:rPr>
              <a:t>, </a:t>
            </a:r>
            <a:r>
              <a:rPr lang="en-US" b="0" i="0" u="none" strike="noStrike">
                <a:solidFill>
                  <a:schemeClr val="tx1"/>
                </a:solidFill>
                <a:effectLst/>
                <a:latin typeface="Lucida Grande"/>
                <a:hlinkClick r:id="rId3">
                  <a:extLst>
                    <a:ext uri="{A12FA001-AC4F-418D-AE19-62706E023703}">
                      <ahyp:hlinkClr xmlns:ahyp="http://schemas.microsoft.com/office/drawing/2018/hyperlinkcolor" val="tx"/>
                    </a:ext>
                  </a:extLst>
                </a:hlinkClick>
              </a:rPr>
              <a:t>Yeye He</a:t>
            </a:r>
            <a:r>
              <a:rPr lang="en-US" b="0" i="0">
                <a:solidFill>
                  <a:schemeClr val="tx1"/>
                </a:solidFill>
                <a:effectLst/>
                <a:latin typeface="Lucida Grande"/>
              </a:rPr>
              <a:t>, </a:t>
            </a:r>
            <a:r>
              <a:rPr lang="en-US" b="0" i="0" u="none" strike="noStrike">
                <a:solidFill>
                  <a:schemeClr val="tx1"/>
                </a:solidFill>
                <a:effectLst/>
                <a:latin typeface="Lucida Grande"/>
                <a:hlinkClick r:id="rId4">
                  <a:extLst>
                    <a:ext uri="{A12FA001-AC4F-418D-AE19-62706E023703}">
                      <ahyp:hlinkClr xmlns:ahyp="http://schemas.microsoft.com/office/drawing/2018/hyperlinkcolor" val="tx"/>
                    </a:ext>
                  </a:extLst>
                </a:hlinkClick>
              </a:rPr>
              <a:t>Cong Yan</a:t>
            </a:r>
            <a:r>
              <a:rPr lang="en-US" b="0" i="0">
                <a:solidFill>
                  <a:schemeClr val="tx1"/>
                </a:solidFill>
                <a:effectLst/>
                <a:latin typeface="Lucida Grande"/>
              </a:rPr>
              <a:t>, </a:t>
            </a:r>
            <a:r>
              <a:rPr lang="en-US" b="0" i="0" u="none" strike="noStrike">
                <a:solidFill>
                  <a:schemeClr val="tx1"/>
                </a:solidFill>
                <a:effectLst/>
                <a:latin typeface="Lucida Grande"/>
                <a:hlinkClick r:id="rId5">
                  <a:extLst>
                    <a:ext uri="{A12FA001-AC4F-418D-AE19-62706E023703}">
                      <ahyp:hlinkClr xmlns:ahyp="http://schemas.microsoft.com/office/drawing/2018/hyperlinkcolor" val="tx"/>
                    </a:ext>
                  </a:extLst>
                </a:hlinkClick>
              </a:rPr>
              <a:t>Yue Wang</a:t>
            </a:r>
            <a:r>
              <a:rPr lang="en-US" b="0" i="0">
                <a:solidFill>
                  <a:schemeClr val="tx1"/>
                </a:solidFill>
                <a:effectLst/>
                <a:latin typeface="Lucida Grande"/>
              </a:rPr>
              <a:t>, </a:t>
            </a:r>
            <a:r>
              <a:rPr lang="en-US" b="0" i="0" u="sng">
                <a:solidFill>
                  <a:schemeClr val="tx1"/>
                </a:solidFill>
                <a:effectLst/>
                <a:latin typeface="Lucida Grande"/>
                <a:hlinkClick r:id="rId6">
                  <a:extLst>
                    <a:ext uri="{A12FA001-AC4F-418D-AE19-62706E023703}">
                      <ahyp:hlinkClr xmlns:ahyp="http://schemas.microsoft.com/office/drawing/2018/hyperlinkcolor" val="tx"/>
                    </a:ext>
                  </a:extLst>
                </a:hlinkClick>
              </a:rPr>
              <a:t>Surajit Chaudhuri</a:t>
            </a:r>
            <a:endParaRPr lang="en-US">
              <a:solidFill>
                <a:schemeClr val="tx1"/>
              </a:solidFill>
              <a:hlinkClick r:id="rId6">
                <a:extLst>
                  <a:ext uri="{A12FA001-AC4F-418D-AE19-62706E023703}">
                    <ahyp:hlinkClr xmlns:ahyp="http://schemas.microsoft.com/office/drawing/2018/hyperlinkcolor" val="tx"/>
                  </a:ext>
                </a:extLst>
              </a:hlinkClick>
            </a:endParaRPr>
          </a:p>
        </p:txBody>
      </p:sp>
      <p:sp>
        <p:nvSpPr>
          <p:cNvPr id="4" name="TextBox 3">
            <a:extLst>
              <a:ext uri="{FF2B5EF4-FFF2-40B4-BE49-F238E27FC236}">
                <a16:creationId xmlns:a16="http://schemas.microsoft.com/office/drawing/2014/main" id="{5E9F50F1-C340-42E0-A25F-2326E2C772FF}"/>
              </a:ext>
            </a:extLst>
          </p:cNvPr>
          <p:cNvSpPr txBox="1"/>
          <p:nvPr/>
        </p:nvSpPr>
        <p:spPr>
          <a:xfrm>
            <a:off x="1385173" y="5112221"/>
            <a:ext cx="5416197" cy="1228207"/>
          </a:xfrm>
          <a:prstGeom prst="rect">
            <a:avLst/>
          </a:prstGeom>
          <a:noFill/>
        </p:spPr>
        <p:txBody>
          <a:bodyPr wrap="square" lIns="91440" tIns="45720" rIns="91440" bIns="45720" rtlCol="0" anchor="t">
            <a:spAutoFit/>
          </a:bodyPr>
          <a:lstStyle/>
          <a:p>
            <a:r>
              <a:rPr lang="en-US"/>
              <a:t>Presented by </a:t>
            </a:r>
          </a:p>
          <a:p>
            <a:r>
              <a:rPr lang="en-US"/>
              <a:t>Satya </a:t>
            </a:r>
            <a:r>
              <a:rPr lang="en-US" err="1"/>
              <a:t>Nandikeswara</a:t>
            </a:r>
            <a:r>
              <a:rPr lang="en-US"/>
              <a:t> </a:t>
            </a:r>
            <a:r>
              <a:rPr lang="en-US" err="1"/>
              <a:t>rao</a:t>
            </a:r>
            <a:r>
              <a:rPr lang="en-US"/>
              <a:t> Chinta, A20516065</a:t>
            </a:r>
          </a:p>
          <a:p>
            <a:r>
              <a:rPr lang="en-US" err="1"/>
              <a:t>Bavith</a:t>
            </a:r>
            <a:r>
              <a:rPr lang="en-US"/>
              <a:t> Kumar Reddy </a:t>
            </a:r>
            <a:r>
              <a:rPr lang="en-US" err="1"/>
              <a:t>Komtireddy</a:t>
            </a:r>
            <a:r>
              <a:rPr lang="en-US"/>
              <a:t>, A20518408</a:t>
            </a:r>
          </a:p>
          <a:p>
            <a:r>
              <a:rPr lang="en-US"/>
              <a:t>Ahaan Kareem, A20513492</a:t>
            </a:r>
          </a:p>
        </p:txBody>
      </p:sp>
      <p:pic>
        <p:nvPicPr>
          <p:cNvPr id="6" name="Picture 5">
            <a:extLst>
              <a:ext uri="{FF2B5EF4-FFF2-40B4-BE49-F238E27FC236}">
                <a16:creationId xmlns:a16="http://schemas.microsoft.com/office/drawing/2014/main" id="{4F98B5E5-6C19-450F-835A-C3C4295481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203521"/>
            <a:ext cx="2857500" cy="1219200"/>
          </a:xfrm>
          <a:prstGeom prst="rect">
            <a:avLst/>
          </a:prstGeom>
        </p:spPr>
      </p:pic>
    </p:spTree>
    <p:extLst>
      <p:ext uri="{BB962C8B-B14F-4D97-AF65-F5344CB8AC3E}">
        <p14:creationId xmlns:p14="http://schemas.microsoft.com/office/powerpoint/2010/main" val="123890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Shape 4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B0BAA3-D51E-42D7-B18E-4A0ADC99C7C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Preliminaries - Understanding Non-Relational Tables</a:t>
            </a:r>
          </a:p>
        </p:txBody>
      </p:sp>
      <p:pic>
        <p:nvPicPr>
          <p:cNvPr id="4" name="Picture 3" descr="DSL operators">
            <a:extLst>
              <a:ext uri="{FF2B5EF4-FFF2-40B4-BE49-F238E27FC236}">
                <a16:creationId xmlns:a16="http://schemas.microsoft.com/office/drawing/2014/main" id="{D2D093D6-104A-BD1C-CD29-50EDBC720D9D}"/>
              </a:ext>
            </a:extLst>
          </p:cNvPr>
          <p:cNvPicPr>
            <a:picLocks noChangeAspect="1"/>
          </p:cNvPicPr>
          <p:nvPr/>
        </p:nvPicPr>
        <p:blipFill>
          <a:blip r:embed="rId2"/>
          <a:stretch>
            <a:fillRect/>
          </a:stretch>
        </p:blipFill>
        <p:spPr>
          <a:xfrm>
            <a:off x="126955" y="2986767"/>
            <a:ext cx="5653588" cy="1396699"/>
          </a:xfrm>
          <a:prstGeom prst="rect">
            <a:avLst/>
          </a:prstGeom>
        </p:spPr>
      </p:pic>
      <p:sp>
        <p:nvSpPr>
          <p:cNvPr id="3" name="Content Placeholder 2">
            <a:extLst>
              <a:ext uri="{FF2B5EF4-FFF2-40B4-BE49-F238E27FC236}">
                <a16:creationId xmlns:a16="http://schemas.microsoft.com/office/drawing/2014/main" id="{A91D189A-549B-46E8-B192-8ADD0BB546FE}"/>
              </a:ext>
            </a:extLst>
          </p:cNvPr>
          <p:cNvSpPr>
            <a:spLocks noGrp="1"/>
          </p:cNvSpPr>
          <p:nvPr>
            <p:ph idx="1"/>
          </p:nvPr>
        </p:nvSpPr>
        <p:spPr>
          <a:xfrm>
            <a:off x="7181725" y="2837329"/>
            <a:ext cx="4512988" cy="3317938"/>
          </a:xfrm>
        </p:spPr>
        <p:txBody>
          <a:bodyPr vert="horz" lIns="91440" tIns="45720" rIns="91440" bIns="45720" rtlCol="0" anchor="t">
            <a:normAutofit/>
          </a:bodyPr>
          <a:lstStyle/>
          <a:p>
            <a:pPr>
              <a:lnSpc>
                <a:spcPct val="90000"/>
              </a:lnSpc>
            </a:pPr>
            <a:r>
              <a:rPr lang="en-US" sz="1400">
                <a:solidFill>
                  <a:srgbClr val="FFFFFF"/>
                </a:solidFill>
              </a:rPr>
              <a:t>Non-relational tables, characterized by their irregular formats, are common in various data sources, including web and spreadsheet data.</a:t>
            </a:r>
          </a:p>
          <a:p>
            <a:pPr>
              <a:lnSpc>
                <a:spcPct val="90000"/>
              </a:lnSpc>
            </a:pPr>
            <a:r>
              <a:rPr lang="en-US" sz="1400">
                <a:solidFill>
                  <a:srgbClr val="FFFFFF"/>
                </a:solidFill>
              </a:rPr>
              <a:t>The challenges with non-relational tables lie in their incompatibility with SQL querying, which relies on a structured, relational format.</a:t>
            </a:r>
          </a:p>
          <a:p>
            <a:pPr>
              <a:lnSpc>
                <a:spcPct val="90000"/>
              </a:lnSpc>
            </a:pPr>
            <a:r>
              <a:rPr lang="en-US" sz="1400">
                <a:solidFill>
                  <a:srgbClr val="FFFFFF"/>
                </a:solidFill>
                <a:ea typeface="+mn-lt"/>
                <a:cs typeface="+mn-lt"/>
              </a:rPr>
              <a:t>These operators cover most scenarios required to make tables suitable for relational analysis.</a:t>
            </a:r>
          </a:p>
          <a:p>
            <a:pPr>
              <a:lnSpc>
                <a:spcPct val="90000"/>
              </a:lnSpc>
            </a:pPr>
            <a:r>
              <a:rPr lang="en-US" sz="1400">
                <a:solidFill>
                  <a:srgbClr val="FFFFFF"/>
                </a:solidFill>
                <a:ea typeface="+mn-lt"/>
                <a:cs typeface="+mn-lt"/>
              </a:rPr>
              <a:t>It's important to note that the synthesis framework, utilizing self-supervision for training, isn't bound to specific operator choices. This flexibility enables us to easily incorporate additional operators for new functionalities.</a:t>
            </a:r>
            <a:endParaRPr lang="en-US" sz="1400">
              <a:solidFill>
                <a:srgbClr val="FFFFFF"/>
              </a:solidFill>
            </a:endParaRPr>
          </a:p>
        </p:txBody>
      </p:sp>
    </p:spTree>
    <p:extLst>
      <p:ext uri="{BB962C8B-B14F-4D97-AF65-F5344CB8AC3E}">
        <p14:creationId xmlns:p14="http://schemas.microsoft.com/office/powerpoint/2010/main" val="273139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E048-23D2-01E1-654B-E47C21472E71}"/>
              </a:ext>
            </a:extLst>
          </p:cNvPr>
          <p:cNvSpPr>
            <a:spLocks noGrp="1"/>
          </p:cNvSpPr>
          <p:nvPr>
            <p:ph type="title"/>
          </p:nvPr>
        </p:nvSpPr>
        <p:spPr>
          <a:xfrm>
            <a:off x="677334" y="144966"/>
            <a:ext cx="8596668" cy="587023"/>
          </a:xfrm>
        </p:spPr>
        <p:txBody>
          <a:bodyPr>
            <a:normAutofit fontScale="90000"/>
          </a:bodyPr>
          <a:lstStyle/>
          <a:p>
            <a:pPr marL="742950" indent="-742950">
              <a:buAutoNum type="arabicPeriod"/>
            </a:pPr>
            <a:r>
              <a:rPr lang="en-US"/>
              <a:t>Stack</a:t>
            </a:r>
          </a:p>
        </p:txBody>
      </p:sp>
      <p:pic>
        <p:nvPicPr>
          <p:cNvPr id="4" name="Content Placeholder 3" descr="Reshaping a DataFrame with Pandas stack() and unstack() | by B. Chen |  Towards Data Science">
            <a:extLst>
              <a:ext uri="{FF2B5EF4-FFF2-40B4-BE49-F238E27FC236}">
                <a16:creationId xmlns:a16="http://schemas.microsoft.com/office/drawing/2014/main" id="{4703F48F-06BD-2362-196A-EECD7C03C079}"/>
              </a:ext>
            </a:extLst>
          </p:cNvPr>
          <p:cNvPicPr>
            <a:picLocks noGrp="1" noChangeAspect="1"/>
          </p:cNvPicPr>
          <p:nvPr>
            <p:ph idx="1"/>
          </p:nvPr>
        </p:nvPicPr>
        <p:blipFill rotWithShape="1">
          <a:blip r:embed="rId2"/>
          <a:srcRect r="144" b="53027"/>
          <a:stretch/>
        </p:blipFill>
        <p:spPr>
          <a:xfrm>
            <a:off x="5490842" y="727680"/>
            <a:ext cx="6523823" cy="1823244"/>
          </a:xfrm>
        </p:spPr>
      </p:pic>
      <p:sp>
        <p:nvSpPr>
          <p:cNvPr id="5" name="TextBox 4">
            <a:extLst>
              <a:ext uri="{FF2B5EF4-FFF2-40B4-BE49-F238E27FC236}">
                <a16:creationId xmlns:a16="http://schemas.microsoft.com/office/drawing/2014/main" id="{9E2FF8E1-2BF7-C4EC-F4F3-97F045FEB346}"/>
              </a:ext>
            </a:extLst>
          </p:cNvPr>
          <p:cNvSpPr txBox="1"/>
          <p:nvPr/>
        </p:nvSpPr>
        <p:spPr>
          <a:xfrm>
            <a:off x="309756" y="770029"/>
            <a:ext cx="52117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Pandas Stack (also known as melt and unpivot in other contexts) </a:t>
            </a:r>
          </a:p>
          <a:p>
            <a:r>
              <a:rPr lang="en-US"/>
              <a:t>• Function: Collapses contiguous blocks of homogeneous columns into two new columns. </a:t>
            </a:r>
          </a:p>
          <a:p>
            <a:pPr algn="l"/>
            <a:r>
              <a:rPr lang="en-US"/>
              <a:t>• Parameters: Requires </a:t>
            </a:r>
            <a:r>
              <a:rPr lang="en-US" err="1"/>
              <a:t>start_idx</a:t>
            </a:r>
            <a:r>
              <a:rPr lang="en-US"/>
              <a:t> and </a:t>
            </a:r>
            <a:r>
              <a:rPr lang="en-US" err="1"/>
              <a:t>end_idx</a:t>
            </a:r>
            <a:r>
              <a:rPr lang="en-US"/>
              <a:t>, specifying the starting and ending column index of the homogeneous column group to be collapsed.</a:t>
            </a:r>
          </a:p>
        </p:txBody>
      </p:sp>
      <p:sp>
        <p:nvSpPr>
          <p:cNvPr id="7" name="Title 1">
            <a:extLst>
              <a:ext uri="{FF2B5EF4-FFF2-40B4-BE49-F238E27FC236}">
                <a16:creationId xmlns:a16="http://schemas.microsoft.com/office/drawing/2014/main" id="{8AAD9709-FBB2-E796-D7DA-45A3F5D05710}"/>
              </a:ext>
            </a:extLst>
          </p:cNvPr>
          <p:cNvSpPr txBox="1">
            <a:spLocks/>
          </p:cNvSpPr>
          <p:nvPr/>
        </p:nvSpPr>
        <p:spPr>
          <a:xfrm>
            <a:off x="679215" y="3140468"/>
            <a:ext cx="8596668" cy="58702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t>2. </a:t>
            </a:r>
            <a:r>
              <a:rPr lang="en-US" sz="3200">
                <a:ea typeface="+mj-lt"/>
                <a:cs typeface="+mj-lt"/>
              </a:rPr>
              <a:t>Wide-to-long</a:t>
            </a:r>
          </a:p>
        </p:txBody>
      </p:sp>
      <p:sp>
        <p:nvSpPr>
          <p:cNvPr id="8" name="TextBox 7">
            <a:extLst>
              <a:ext uri="{FF2B5EF4-FFF2-40B4-BE49-F238E27FC236}">
                <a16:creationId xmlns:a16="http://schemas.microsoft.com/office/drawing/2014/main" id="{1E51778E-7B9D-B25C-E2D3-5078EBE8FFEC}"/>
              </a:ext>
            </a:extLst>
          </p:cNvPr>
          <p:cNvSpPr txBox="1"/>
          <p:nvPr/>
        </p:nvSpPr>
        <p:spPr>
          <a:xfrm>
            <a:off x="311477" y="3799101"/>
            <a:ext cx="84927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Operator: Pandas Wide-to-Long (similar functionality in R) </a:t>
            </a:r>
          </a:p>
          <a:p>
            <a:pPr marL="285750" indent="-285750">
              <a:buFont typeface="Arial"/>
              <a:buChar char="•"/>
            </a:pPr>
            <a:r>
              <a:rPr lang="en-US">
                <a:ea typeface="+mn-lt"/>
                <a:cs typeface="+mn-lt"/>
              </a:rPr>
              <a:t>Function: Collapses repeating column groups into rows. </a:t>
            </a:r>
          </a:p>
          <a:p>
            <a:pPr marL="285750" indent="-285750">
              <a:buFont typeface="Arial"/>
              <a:buChar char="•"/>
            </a:pPr>
            <a:r>
              <a:rPr lang="en-US">
                <a:ea typeface="+mn-lt"/>
                <a:cs typeface="+mn-lt"/>
              </a:rPr>
              <a:t>Parameters: Requires </a:t>
            </a:r>
            <a:r>
              <a:rPr lang="en-US" err="1">
                <a:ea typeface="+mn-lt"/>
                <a:cs typeface="+mn-lt"/>
              </a:rPr>
              <a:t>start_idx</a:t>
            </a:r>
            <a:r>
              <a:rPr lang="en-US">
                <a:ea typeface="+mn-lt"/>
                <a:cs typeface="+mn-lt"/>
              </a:rPr>
              <a:t>, </a:t>
            </a:r>
            <a:r>
              <a:rPr lang="en-US" err="1">
                <a:ea typeface="+mn-lt"/>
                <a:cs typeface="+mn-lt"/>
              </a:rPr>
              <a:t>end_idx</a:t>
            </a:r>
            <a:r>
              <a:rPr lang="en-US">
                <a:ea typeface="+mn-lt"/>
                <a:cs typeface="+mn-lt"/>
              </a:rPr>
              <a:t>, and "</a:t>
            </a:r>
            <a:r>
              <a:rPr lang="en-US" err="1">
                <a:ea typeface="+mn-lt"/>
                <a:cs typeface="+mn-lt"/>
              </a:rPr>
              <a:t>delim</a:t>
            </a:r>
            <a:r>
              <a:rPr lang="en-US">
                <a:ea typeface="+mn-lt"/>
                <a:cs typeface="+mn-lt"/>
              </a:rPr>
              <a:t>" (delimiter used to split original column headers).</a:t>
            </a:r>
            <a:endParaRPr lang="en-US"/>
          </a:p>
        </p:txBody>
      </p:sp>
      <p:pic>
        <p:nvPicPr>
          <p:cNvPr id="9" name="Picture 8" descr="A screenshot of a graph&#10;&#10;Description automatically generated">
            <a:extLst>
              <a:ext uri="{FF2B5EF4-FFF2-40B4-BE49-F238E27FC236}">
                <a16:creationId xmlns:a16="http://schemas.microsoft.com/office/drawing/2014/main" id="{80BCF433-259A-629D-9C98-81527B4B84CD}"/>
              </a:ext>
            </a:extLst>
          </p:cNvPr>
          <p:cNvPicPr>
            <a:picLocks noChangeAspect="1"/>
          </p:cNvPicPr>
          <p:nvPr/>
        </p:nvPicPr>
        <p:blipFill rotWithShape="1">
          <a:blip r:embed="rId3"/>
          <a:srcRect r="-81" b="28718"/>
          <a:stretch/>
        </p:blipFill>
        <p:spPr>
          <a:xfrm>
            <a:off x="371871" y="5084501"/>
            <a:ext cx="11436568" cy="1290744"/>
          </a:xfrm>
          <a:prstGeom prst="rect">
            <a:avLst/>
          </a:prstGeom>
        </p:spPr>
      </p:pic>
    </p:spTree>
    <p:extLst>
      <p:ext uri="{BB962C8B-B14F-4D97-AF65-F5344CB8AC3E}">
        <p14:creationId xmlns:p14="http://schemas.microsoft.com/office/powerpoint/2010/main" val="237218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E048-23D2-01E1-654B-E47C21472E71}"/>
              </a:ext>
            </a:extLst>
          </p:cNvPr>
          <p:cNvSpPr>
            <a:spLocks noGrp="1"/>
          </p:cNvSpPr>
          <p:nvPr>
            <p:ph type="title"/>
          </p:nvPr>
        </p:nvSpPr>
        <p:spPr>
          <a:xfrm>
            <a:off x="677334" y="265771"/>
            <a:ext cx="8596668" cy="587023"/>
          </a:xfrm>
        </p:spPr>
        <p:txBody>
          <a:bodyPr>
            <a:normAutofit fontScale="90000"/>
          </a:bodyPr>
          <a:lstStyle/>
          <a:p>
            <a:r>
              <a:rPr lang="en-US"/>
              <a:t>3. </a:t>
            </a:r>
            <a:r>
              <a:rPr lang="en-US">
                <a:ea typeface="+mj-lt"/>
                <a:cs typeface="+mj-lt"/>
              </a:rPr>
              <a:t>Transpose</a:t>
            </a:r>
            <a:endParaRPr lang="en-US"/>
          </a:p>
        </p:txBody>
      </p:sp>
      <p:sp>
        <p:nvSpPr>
          <p:cNvPr id="5" name="TextBox 4">
            <a:extLst>
              <a:ext uri="{FF2B5EF4-FFF2-40B4-BE49-F238E27FC236}">
                <a16:creationId xmlns:a16="http://schemas.microsoft.com/office/drawing/2014/main" id="{9E2FF8E1-2BF7-C4EC-F4F3-97F045FEB346}"/>
              </a:ext>
            </a:extLst>
          </p:cNvPr>
          <p:cNvSpPr txBox="1"/>
          <p:nvPr/>
        </p:nvSpPr>
        <p:spPr>
          <a:xfrm>
            <a:off x="681463" y="909419"/>
            <a:ext cx="93934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Transposes rows to columns and columns to rows. </a:t>
            </a:r>
          </a:p>
          <a:p>
            <a:pPr marL="285750" indent="-285750">
              <a:buFont typeface="Arial"/>
              <a:buChar char="•"/>
            </a:pPr>
            <a:r>
              <a:rPr lang="en-US">
                <a:ea typeface="+mn-lt"/>
                <a:cs typeface="+mn-lt"/>
              </a:rPr>
              <a:t>Parameters: No parameters are needed, as all rows and columns will be transposed.</a:t>
            </a:r>
            <a:endParaRPr lang="en-US"/>
          </a:p>
        </p:txBody>
      </p:sp>
      <p:sp>
        <p:nvSpPr>
          <p:cNvPr id="7" name="Title 1">
            <a:extLst>
              <a:ext uri="{FF2B5EF4-FFF2-40B4-BE49-F238E27FC236}">
                <a16:creationId xmlns:a16="http://schemas.microsoft.com/office/drawing/2014/main" id="{8AAD9709-FBB2-E796-D7DA-45A3F5D05710}"/>
              </a:ext>
            </a:extLst>
          </p:cNvPr>
          <p:cNvSpPr txBox="1">
            <a:spLocks/>
          </p:cNvSpPr>
          <p:nvPr/>
        </p:nvSpPr>
        <p:spPr>
          <a:xfrm>
            <a:off x="679215" y="2843102"/>
            <a:ext cx="8596668" cy="58702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ea typeface="+mj-lt"/>
                <a:cs typeface="+mj-lt"/>
              </a:rPr>
              <a:t>4. Pivot</a:t>
            </a:r>
          </a:p>
        </p:txBody>
      </p:sp>
      <p:sp>
        <p:nvSpPr>
          <p:cNvPr id="8" name="TextBox 7">
            <a:extLst>
              <a:ext uri="{FF2B5EF4-FFF2-40B4-BE49-F238E27FC236}">
                <a16:creationId xmlns:a16="http://schemas.microsoft.com/office/drawing/2014/main" id="{1E51778E-7B9D-B25C-E2D3-5078EBE8FFEC}"/>
              </a:ext>
            </a:extLst>
          </p:cNvPr>
          <p:cNvSpPr txBox="1"/>
          <p:nvPr/>
        </p:nvSpPr>
        <p:spPr>
          <a:xfrm>
            <a:off x="683184" y="3483150"/>
            <a:ext cx="96542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Converts rows to columns (with repeating groups).</a:t>
            </a:r>
          </a:p>
          <a:p>
            <a:pPr marL="285750" indent="-285750">
              <a:buFont typeface="Arial"/>
              <a:buChar char="•"/>
            </a:pPr>
            <a:r>
              <a:rPr lang="en-US">
                <a:ea typeface="+mn-lt"/>
                <a:cs typeface="+mn-lt"/>
              </a:rPr>
              <a:t>Parameters: Requires "</a:t>
            </a:r>
            <a:r>
              <a:rPr lang="en-US" err="1">
                <a:ea typeface="+mn-lt"/>
                <a:cs typeface="+mn-lt"/>
              </a:rPr>
              <a:t>repeat_frequency</a:t>
            </a:r>
            <a:r>
              <a:rPr lang="en-US">
                <a:ea typeface="+mn-lt"/>
                <a:cs typeface="+mn-lt"/>
              </a:rPr>
              <a:t>" to specify the frequency at which rows repeat in the input table.</a:t>
            </a:r>
            <a:endParaRPr lang="en-US"/>
          </a:p>
        </p:txBody>
      </p:sp>
      <p:pic>
        <p:nvPicPr>
          <p:cNvPr id="12" name="Picture 11" descr="A screenshot of a computer&#10;&#10;Description automatically generated">
            <a:extLst>
              <a:ext uri="{FF2B5EF4-FFF2-40B4-BE49-F238E27FC236}">
                <a16:creationId xmlns:a16="http://schemas.microsoft.com/office/drawing/2014/main" id="{68E595D8-7DB0-AE91-5BC5-C736A06DB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059" y="1689977"/>
            <a:ext cx="7358917" cy="1152837"/>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0CFD1FD3-68A1-192F-3336-0C81C4F4E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30" y="4493439"/>
            <a:ext cx="9792203" cy="1771741"/>
          </a:xfrm>
          <a:prstGeom prst="rect">
            <a:avLst/>
          </a:prstGeom>
        </p:spPr>
      </p:pic>
    </p:spTree>
    <p:extLst>
      <p:ext uri="{BB962C8B-B14F-4D97-AF65-F5344CB8AC3E}">
        <p14:creationId xmlns:p14="http://schemas.microsoft.com/office/powerpoint/2010/main" val="223952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E048-23D2-01E1-654B-E47C21472E71}"/>
              </a:ext>
            </a:extLst>
          </p:cNvPr>
          <p:cNvSpPr>
            <a:spLocks noGrp="1"/>
          </p:cNvSpPr>
          <p:nvPr>
            <p:ph type="title"/>
          </p:nvPr>
        </p:nvSpPr>
        <p:spPr>
          <a:xfrm>
            <a:off x="677334" y="265771"/>
            <a:ext cx="8596668" cy="587023"/>
          </a:xfrm>
        </p:spPr>
        <p:txBody>
          <a:bodyPr>
            <a:normAutofit fontScale="90000"/>
          </a:bodyPr>
          <a:lstStyle/>
          <a:p>
            <a:r>
              <a:rPr lang="en-US">
                <a:ea typeface="+mj-lt"/>
                <a:cs typeface="+mj-lt"/>
              </a:rPr>
              <a:t>5. Explode</a:t>
            </a:r>
          </a:p>
        </p:txBody>
      </p:sp>
      <p:sp>
        <p:nvSpPr>
          <p:cNvPr id="5" name="TextBox 4">
            <a:extLst>
              <a:ext uri="{FF2B5EF4-FFF2-40B4-BE49-F238E27FC236}">
                <a16:creationId xmlns:a16="http://schemas.microsoft.com/office/drawing/2014/main" id="{9E2FF8E1-2BF7-C4EC-F4F3-97F045FEB346}"/>
              </a:ext>
            </a:extLst>
          </p:cNvPr>
          <p:cNvSpPr txBox="1"/>
          <p:nvPr/>
        </p:nvSpPr>
        <p:spPr>
          <a:xfrm>
            <a:off x="681463" y="909419"/>
            <a:ext cx="93934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Converts columns with composite values into atomic values.</a:t>
            </a:r>
          </a:p>
          <a:p>
            <a:endParaRPr lang="en-US"/>
          </a:p>
        </p:txBody>
      </p:sp>
      <p:sp>
        <p:nvSpPr>
          <p:cNvPr id="7" name="Title 1">
            <a:extLst>
              <a:ext uri="{FF2B5EF4-FFF2-40B4-BE49-F238E27FC236}">
                <a16:creationId xmlns:a16="http://schemas.microsoft.com/office/drawing/2014/main" id="{8AAD9709-FBB2-E796-D7DA-45A3F5D05710}"/>
              </a:ext>
            </a:extLst>
          </p:cNvPr>
          <p:cNvSpPr txBox="1">
            <a:spLocks/>
          </p:cNvSpPr>
          <p:nvPr/>
        </p:nvSpPr>
        <p:spPr>
          <a:xfrm>
            <a:off x="679215" y="1597882"/>
            <a:ext cx="8596668" cy="58702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ea typeface="+mj-lt"/>
                <a:cs typeface="+mj-lt"/>
              </a:rPr>
              <a:t>6. </a:t>
            </a:r>
            <a:r>
              <a:rPr lang="en-US" sz="3200" err="1">
                <a:ea typeface="+mj-lt"/>
                <a:cs typeface="+mj-lt"/>
              </a:rPr>
              <a:t>Ffill</a:t>
            </a:r>
          </a:p>
        </p:txBody>
      </p:sp>
      <p:sp>
        <p:nvSpPr>
          <p:cNvPr id="8" name="TextBox 7">
            <a:extLst>
              <a:ext uri="{FF2B5EF4-FFF2-40B4-BE49-F238E27FC236}">
                <a16:creationId xmlns:a16="http://schemas.microsoft.com/office/drawing/2014/main" id="{1E51778E-7B9D-B25C-E2D3-5078EBE8FFEC}"/>
              </a:ext>
            </a:extLst>
          </p:cNvPr>
          <p:cNvSpPr txBox="1"/>
          <p:nvPr/>
        </p:nvSpPr>
        <p:spPr>
          <a:xfrm>
            <a:off x="683184" y="2182174"/>
            <a:ext cx="7507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fills values in structurally empty cells so that the table can be queried</a:t>
            </a:r>
          </a:p>
        </p:txBody>
      </p:sp>
      <p:pic>
        <p:nvPicPr>
          <p:cNvPr id="3" name="Picture 2" descr="Before Ffil">
            <a:extLst>
              <a:ext uri="{FF2B5EF4-FFF2-40B4-BE49-F238E27FC236}">
                <a16:creationId xmlns:a16="http://schemas.microsoft.com/office/drawing/2014/main" id="{0BD28E42-FA3F-60AD-BDA0-2BC9910F92C6}"/>
              </a:ext>
              <a:ext uri="{C183D7F6-B498-43B3-948B-1728B52AA6E4}">
                <adec:decorative xmlns:adec="http://schemas.microsoft.com/office/drawing/2017/decorative" val="0"/>
              </a:ext>
            </a:extLst>
          </p:cNvPr>
          <p:cNvPicPr>
            <a:picLocks/>
          </p:cNvPicPr>
          <p:nvPr/>
        </p:nvPicPr>
        <p:blipFill rotWithShape="1">
          <a:blip r:embed="rId2"/>
          <a:srcRect t="-1558" r="40339" b="-483"/>
          <a:stretch/>
        </p:blipFill>
        <p:spPr>
          <a:xfrm>
            <a:off x="8357265" y="1339676"/>
            <a:ext cx="1636623" cy="1394749"/>
          </a:xfrm>
          <a:prstGeom prst="rect">
            <a:avLst/>
          </a:prstGeom>
        </p:spPr>
      </p:pic>
      <p:pic>
        <p:nvPicPr>
          <p:cNvPr id="4" name="Picture 3" descr="A table with numbers and letters&#10;&#10;Description automatically generated">
            <a:extLst>
              <a:ext uri="{FF2B5EF4-FFF2-40B4-BE49-F238E27FC236}">
                <a16:creationId xmlns:a16="http://schemas.microsoft.com/office/drawing/2014/main" id="{2B8C45F4-C734-6865-F35B-4B20E92080B5}"/>
              </a:ext>
            </a:extLst>
          </p:cNvPr>
          <p:cNvPicPr>
            <a:picLocks noChangeAspect="1"/>
          </p:cNvPicPr>
          <p:nvPr/>
        </p:nvPicPr>
        <p:blipFill>
          <a:blip r:embed="rId3"/>
          <a:stretch>
            <a:fillRect/>
          </a:stretch>
        </p:blipFill>
        <p:spPr>
          <a:xfrm>
            <a:off x="10076523" y="1376846"/>
            <a:ext cx="1629002" cy="1409429"/>
          </a:xfrm>
          <a:prstGeom prst="rect">
            <a:avLst/>
          </a:prstGeom>
        </p:spPr>
      </p:pic>
      <p:sp>
        <p:nvSpPr>
          <p:cNvPr id="6" name="TextBox 5">
            <a:extLst>
              <a:ext uri="{FF2B5EF4-FFF2-40B4-BE49-F238E27FC236}">
                <a16:creationId xmlns:a16="http://schemas.microsoft.com/office/drawing/2014/main" id="{7F0D5E43-2A41-659B-8647-7A7F2BA33932}"/>
              </a:ext>
            </a:extLst>
          </p:cNvPr>
          <p:cNvSpPr txBox="1"/>
          <p:nvPr/>
        </p:nvSpPr>
        <p:spPr>
          <a:xfrm>
            <a:off x="8400584" y="2824976"/>
            <a:ext cx="15425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 </a:t>
            </a:r>
            <a:r>
              <a:rPr lang="en-US" err="1"/>
              <a:t>Ffill</a:t>
            </a:r>
          </a:p>
        </p:txBody>
      </p:sp>
      <p:sp>
        <p:nvSpPr>
          <p:cNvPr id="9" name="TextBox 8">
            <a:extLst>
              <a:ext uri="{FF2B5EF4-FFF2-40B4-BE49-F238E27FC236}">
                <a16:creationId xmlns:a16="http://schemas.microsoft.com/office/drawing/2014/main" id="{C6624AD8-F005-6545-E2CF-CF8B6C1BBEDD}"/>
              </a:ext>
            </a:extLst>
          </p:cNvPr>
          <p:cNvSpPr txBox="1"/>
          <p:nvPr/>
        </p:nvSpPr>
        <p:spPr>
          <a:xfrm>
            <a:off x="10203365" y="2824975"/>
            <a:ext cx="15425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a:t>
            </a:r>
            <a:r>
              <a:rPr lang="en-US" err="1"/>
              <a:t>Ffill</a:t>
            </a:r>
          </a:p>
        </p:txBody>
      </p:sp>
      <p:sp>
        <p:nvSpPr>
          <p:cNvPr id="11" name="TextBox 10">
            <a:extLst>
              <a:ext uri="{FF2B5EF4-FFF2-40B4-BE49-F238E27FC236}">
                <a16:creationId xmlns:a16="http://schemas.microsoft.com/office/drawing/2014/main" id="{66A5F9CD-E677-A3DC-12D8-4E95C494A8A7}"/>
              </a:ext>
            </a:extLst>
          </p:cNvPr>
          <p:cNvSpPr txBox="1"/>
          <p:nvPr/>
        </p:nvSpPr>
        <p:spPr>
          <a:xfrm>
            <a:off x="681463" y="3464907"/>
            <a:ext cx="93934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Converts rows representing table subtitles into separate columns.</a:t>
            </a:r>
          </a:p>
        </p:txBody>
      </p:sp>
      <p:sp>
        <p:nvSpPr>
          <p:cNvPr id="13" name="Title 1">
            <a:extLst>
              <a:ext uri="{FF2B5EF4-FFF2-40B4-BE49-F238E27FC236}">
                <a16:creationId xmlns:a16="http://schemas.microsoft.com/office/drawing/2014/main" id="{B6DA677C-11E9-51B4-594F-348E90B12146}"/>
              </a:ext>
            </a:extLst>
          </p:cNvPr>
          <p:cNvSpPr>
            <a:spLocks noGrp="1"/>
          </p:cNvSpPr>
          <p:nvPr/>
        </p:nvSpPr>
        <p:spPr>
          <a:xfrm>
            <a:off x="677334" y="2877015"/>
            <a:ext cx="8596668" cy="587023"/>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mj-lt"/>
                <a:cs typeface="+mj-lt"/>
              </a:rPr>
              <a:t>7. Subtitle</a:t>
            </a:r>
          </a:p>
        </p:txBody>
      </p:sp>
      <p:sp>
        <p:nvSpPr>
          <p:cNvPr id="16" name="Title 1">
            <a:extLst>
              <a:ext uri="{FF2B5EF4-FFF2-40B4-BE49-F238E27FC236}">
                <a16:creationId xmlns:a16="http://schemas.microsoft.com/office/drawing/2014/main" id="{E605B5EE-E396-B7D8-ED21-4449D61B2819}"/>
              </a:ext>
            </a:extLst>
          </p:cNvPr>
          <p:cNvSpPr txBox="1">
            <a:spLocks/>
          </p:cNvSpPr>
          <p:nvPr/>
        </p:nvSpPr>
        <p:spPr>
          <a:xfrm>
            <a:off x="725678" y="4134785"/>
            <a:ext cx="8596668" cy="587023"/>
          </a:xfrm>
          <a:prstGeom prst="rect">
            <a:avLst/>
          </a:prstGeom>
        </p:spPr>
        <p:txBody>
          <a:bodyPr vert="horz"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a:solidFill>
                  <a:srgbClr val="90C226"/>
                </a:solidFill>
                <a:ea typeface="+mj-lt"/>
                <a:cs typeface="+mj-lt"/>
              </a:rPr>
              <a:t>8. None</a:t>
            </a:r>
            <a:endParaRPr lang="en-US">
              <a:solidFill>
                <a:srgbClr val="90C226"/>
              </a:solidFill>
            </a:endParaRPr>
          </a:p>
        </p:txBody>
      </p:sp>
      <p:sp>
        <p:nvSpPr>
          <p:cNvPr id="18" name="TextBox 17">
            <a:extLst>
              <a:ext uri="{FF2B5EF4-FFF2-40B4-BE49-F238E27FC236}">
                <a16:creationId xmlns:a16="http://schemas.microsoft.com/office/drawing/2014/main" id="{D84F6DC2-01AC-E3E7-FFC8-9CED1263D2A6}"/>
              </a:ext>
            </a:extLst>
          </p:cNvPr>
          <p:cNvSpPr txBox="1"/>
          <p:nvPr/>
        </p:nvSpPr>
        <p:spPr>
          <a:xfrm>
            <a:off x="683184" y="4719077"/>
            <a:ext cx="96542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For input tables already relational, no transformation is needed.</a:t>
            </a:r>
            <a:endParaRPr lang="en-US"/>
          </a:p>
        </p:txBody>
      </p:sp>
    </p:spTree>
    <p:extLst>
      <p:ext uri="{BB962C8B-B14F-4D97-AF65-F5344CB8AC3E}">
        <p14:creationId xmlns:p14="http://schemas.microsoft.com/office/powerpoint/2010/main" val="46017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54DF028-ED7C-5203-4173-82B660BB9EDD}"/>
              </a:ext>
            </a:extLst>
          </p:cNvPr>
          <p:cNvSpPr txBox="1"/>
          <p:nvPr/>
        </p:nvSpPr>
        <p:spPr>
          <a:xfrm>
            <a:off x="532206" y="530830"/>
            <a:ext cx="682082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accent1">
                    <a:lumMod val="60000"/>
                    <a:lumOff val="40000"/>
                  </a:schemeClr>
                </a:solidFill>
                <a:ea typeface="+mn-lt"/>
                <a:cs typeface="+mn-lt"/>
              </a:rPr>
              <a:t>Problem Statement</a:t>
            </a:r>
            <a:endParaRPr lang="en-US">
              <a:solidFill>
                <a:schemeClr val="accent1">
                  <a:lumMod val="60000"/>
                  <a:lumOff val="40000"/>
                </a:schemeClr>
              </a:solidFill>
            </a:endParaRPr>
          </a:p>
        </p:txBody>
      </p:sp>
      <p:sp>
        <p:nvSpPr>
          <p:cNvPr id="13" name="TextBox 12">
            <a:extLst>
              <a:ext uri="{FF2B5EF4-FFF2-40B4-BE49-F238E27FC236}">
                <a16:creationId xmlns:a16="http://schemas.microsoft.com/office/drawing/2014/main" id="{8BD05000-54FA-B861-C850-63BD07E76C1D}"/>
              </a:ext>
            </a:extLst>
          </p:cNvPr>
          <p:cNvSpPr txBox="1"/>
          <p:nvPr/>
        </p:nvSpPr>
        <p:spPr>
          <a:xfrm>
            <a:off x="423332" y="1175925"/>
            <a:ext cx="556918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We've got a table, and our goal is to modify it using specific operations like "stack," "transpose," and "pivot." These operations have precise methods of altering the table, and our objective is to determine the correct sequence of these operations, along with their specific settings, to create a more organized and user-friendly table.</a:t>
            </a:r>
            <a:endParaRPr lang="en-US"/>
          </a:p>
        </p:txBody>
      </p:sp>
      <p:pic>
        <p:nvPicPr>
          <p:cNvPr id="14" name="Picture 13" descr="A screenshot of a computer&#10;&#10;Description automatically generated">
            <a:extLst>
              <a:ext uri="{FF2B5EF4-FFF2-40B4-BE49-F238E27FC236}">
                <a16:creationId xmlns:a16="http://schemas.microsoft.com/office/drawing/2014/main" id="{49D3E707-DA71-59EC-1269-1C37D806544E}"/>
              </a:ext>
            </a:extLst>
          </p:cNvPr>
          <p:cNvPicPr>
            <a:picLocks noChangeAspect="1"/>
          </p:cNvPicPr>
          <p:nvPr/>
        </p:nvPicPr>
        <p:blipFill rotWithShape="1">
          <a:blip r:embed="rId2"/>
          <a:srcRect l="1585" t="10869" r="1668" b="-543"/>
          <a:stretch/>
        </p:blipFill>
        <p:spPr>
          <a:xfrm>
            <a:off x="274696" y="3425076"/>
            <a:ext cx="10918067" cy="1559257"/>
          </a:xfrm>
          <a:prstGeom prst="rect">
            <a:avLst/>
          </a:prstGeom>
        </p:spPr>
      </p:pic>
    </p:spTree>
    <p:extLst>
      <p:ext uri="{BB962C8B-B14F-4D97-AF65-F5344CB8AC3E}">
        <p14:creationId xmlns:p14="http://schemas.microsoft.com/office/powerpoint/2010/main" val="415420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7CB30A-E65A-4882-9F82-5CCD48CE3D23}"/>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Auto-Tables</a:t>
            </a:r>
          </a:p>
        </p:txBody>
      </p:sp>
      <p:pic>
        <p:nvPicPr>
          <p:cNvPr id="5" name="Picture 4">
            <a:extLst>
              <a:ext uri="{FF2B5EF4-FFF2-40B4-BE49-F238E27FC236}">
                <a16:creationId xmlns:a16="http://schemas.microsoft.com/office/drawing/2014/main" id="{D44B4B63-4859-4CE7-BD92-63984EB9B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2239282"/>
            <a:ext cx="3856774" cy="2468335"/>
          </a:xfrm>
          <a:prstGeom prst="rect">
            <a:avLst/>
          </a:prstGeom>
        </p:spPr>
      </p:pic>
      <p:sp>
        <p:nvSpPr>
          <p:cNvPr id="3" name="Content Placeholder 2">
            <a:extLst>
              <a:ext uri="{FF2B5EF4-FFF2-40B4-BE49-F238E27FC236}">
                <a16:creationId xmlns:a16="http://schemas.microsoft.com/office/drawing/2014/main" id="{95EEB8F1-715B-4067-9D77-6BB150282725}"/>
              </a:ext>
            </a:extLst>
          </p:cNvPr>
          <p:cNvSpPr>
            <a:spLocks noGrp="1"/>
          </p:cNvSpPr>
          <p:nvPr>
            <p:ph idx="1"/>
          </p:nvPr>
        </p:nvSpPr>
        <p:spPr>
          <a:xfrm>
            <a:off x="7181725" y="2837329"/>
            <a:ext cx="4512988" cy="3317938"/>
          </a:xfrm>
        </p:spPr>
        <p:txBody>
          <a:bodyPr anchor="t">
            <a:normAutofit/>
          </a:bodyPr>
          <a:lstStyle/>
          <a:p>
            <a:pPr>
              <a:lnSpc>
                <a:spcPct val="90000"/>
              </a:lnSpc>
            </a:pPr>
            <a:r>
              <a:rPr lang="en-US" sz="1500">
                <a:solidFill>
                  <a:srgbClr val="FFFFFF"/>
                </a:solidFill>
              </a:rPr>
              <a:t>Auto-Tables is  an innovative solution that uses machine learning to automate the restructuring of non-relational tables.</a:t>
            </a:r>
          </a:p>
          <a:p>
            <a:pPr>
              <a:lnSpc>
                <a:spcPct val="90000"/>
              </a:lnSpc>
            </a:pPr>
            <a:r>
              <a:rPr lang="en-US" sz="1500">
                <a:solidFill>
                  <a:srgbClr val="FFFFFF"/>
                </a:solidFill>
              </a:rPr>
              <a:t>It stands out by requiring minimal user input and leveraging advanced algorithms for data transformation.</a:t>
            </a:r>
          </a:p>
          <a:p>
            <a:pPr>
              <a:lnSpc>
                <a:spcPct val="90000"/>
              </a:lnSpc>
            </a:pPr>
            <a:r>
              <a:rPr lang="en-US" sz="1500">
                <a:solidFill>
                  <a:srgbClr val="FFFFFF"/>
                </a:solidFill>
              </a:rPr>
              <a:t>This system is designed to make non-relational data easily accessible and usable for SQL-based analytics tools.</a:t>
            </a:r>
          </a:p>
          <a:p>
            <a:pPr>
              <a:lnSpc>
                <a:spcPct val="90000"/>
              </a:lnSpc>
            </a:pPr>
            <a:r>
              <a:rPr lang="en-US" sz="1500">
                <a:solidFill>
                  <a:srgbClr val="FFFFFF"/>
                </a:solidFill>
              </a:rPr>
              <a:t>This slide serves as an introduction to the fundamental concept and functionality of Auto-Tables.</a:t>
            </a:r>
          </a:p>
        </p:txBody>
      </p:sp>
    </p:spTree>
    <p:extLst>
      <p:ext uri="{BB962C8B-B14F-4D97-AF65-F5344CB8AC3E}">
        <p14:creationId xmlns:p14="http://schemas.microsoft.com/office/powerpoint/2010/main" val="288445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0E30-3460-4330-888B-75CDE2628E35}"/>
              </a:ext>
            </a:extLst>
          </p:cNvPr>
          <p:cNvSpPr>
            <a:spLocks noGrp="1"/>
          </p:cNvSpPr>
          <p:nvPr>
            <p:ph type="title"/>
          </p:nvPr>
        </p:nvSpPr>
        <p:spPr>
          <a:xfrm>
            <a:off x="676746" y="609600"/>
            <a:ext cx="3729076" cy="1320800"/>
          </a:xfrm>
        </p:spPr>
        <p:txBody>
          <a:bodyPr anchor="ctr">
            <a:normAutofit/>
          </a:bodyPr>
          <a:lstStyle/>
          <a:p>
            <a:r>
              <a:rPr lang="en-US"/>
              <a:t>Problem</a:t>
            </a:r>
          </a:p>
        </p:txBody>
      </p:sp>
      <p:sp>
        <p:nvSpPr>
          <p:cNvPr id="3" name="Content Placeholder 2">
            <a:extLst>
              <a:ext uri="{FF2B5EF4-FFF2-40B4-BE49-F238E27FC236}">
                <a16:creationId xmlns:a16="http://schemas.microsoft.com/office/drawing/2014/main" id="{B0948756-5BAE-442B-BC6B-09108FEAC179}"/>
              </a:ext>
            </a:extLst>
          </p:cNvPr>
          <p:cNvSpPr>
            <a:spLocks noGrp="1"/>
          </p:cNvSpPr>
          <p:nvPr>
            <p:ph idx="1"/>
          </p:nvPr>
        </p:nvSpPr>
        <p:spPr>
          <a:xfrm>
            <a:off x="685167" y="2160589"/>
            <a:ext cx="3720916" cy="3560733"/>
          </a:xfrm>
        </p:spPr>
        <p:txBody>
          <a:bodyPr>
            <a:normAutofit/>
          </a:bodyPr>
          <a:lstStyle/>
          <a:p>
            <a:pPr>
              <a:lnSpc>
                <a:spcPct val="90000"/>
              </a:lnSpc>
            </a:pPr>
            <a:r>
              <a:rPr lang="en-US" sz="1500"/>
              <a:t>Auto-Tables addresses the specific issue of transforming non-relational tables into a standardized relational format.</a:t>
            </a:r>
          </a:p>
          <a:p>
            <a:pPr>
              <a:lnSpc>
                <a:spcPct val="90000"/>
              </a:lnSpc>
            </a:pPr>
            <a:r>
              <a:rPr lang="en-US" sz="1500"/>
              <a:t>The core challenge is the diverse nature of non-relational data, which doesn't fit neatly into the rigid structure of relational databases.</a:t>
            </a:r>
          </a:p>
          <a:p>
            <a:pPr>
              <a:lnSpc>
                <a:spcPct val="90000"/>
              </a:lnSpc>
            </a:pPr>
            <a:r>
              <a:rPr lang="en-US" sz="1500"/>
              <a:t>The solution needs to be automated, efficient, and capable of handling various data inconsistencies.</a:t>
            </a:r>
          </a:p>
          <a:p>
            <a:pPr>
              <a:lnSpc>
                <a:spcPct val="90000"/>
              </a:lnSpc>
            </a:pPr>
            <a:r>
              <a:rPr lang="en-US" sz="1500"/>
              <a:t>This slide defines the scope and scale of the problem that Auto-Tables aims to solve.</a:t>
            </a:r>
          </a:p>
        </p:txBody>
      </p:sp>
      <p:pic>
        <p:nvPicPr>
          <p:cNvPr id="5" name="Picture 4">
            <a:extLst>
              <a:ext uri="{FF2B5EF4-FFF2-40B4-BE49-F238E27FC236}">
                <a16:creationId xmlns:a16="http://schemas.microsoft.com/office/drawing/2014/main" id="{714A40EA-9D49-46C9-B9BD-85EE2E8F3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2250431"/>
            <a:ext cx="4602747" cy="1852606"/>
          </a:xfrm>
          <a:prstGeom prst="rect">
            <a:avLst/>
          </a:prstGeom>
        </p:spPr>
      </p:pic>
    </p:spTree>
    <p:extLst>
      <p:ext uri="{BB962C8B-B14F-4D97-AF65-F5344CB8AC3E}">
        <p14:creationId xmlns:p14="http://schemas.microsoft.com/office/powerpoint/2010/main" val="412479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EE01-EDCF-4A2E-BA50-C94C74BA3EAE}"/>
              </a:ext>
            </a:extLst>
          </p:cNvPr>
          <p:cNvSpPr>
            <a:spLocks noGrp="1"/>
          </p:cNvSpPr>
          <p:nvPr>
            <p:ph type="title"/>
          </p:nvPr>
        </p:nvSpPr>
        <p:spPr/>
        <p:txBody>
          <a:bodyPr/>
          <a:lstStyle/>
          <a:p>
            <a:r>
              <a:rPr lang="en-US"/>
              <a:t>Learning to Synthesize</a:t>
            </a:r>
          </a:p>
        </p:txBody>
      </p:sp>
      <p:sp>
        <p:nvSpPr>
          <p:cNvPr id="3" name="Content Placeholder 2">
            <a:extLst>
              <a:ext uri="{FF2B5EF4-FFF2-40B4-BE49-F238E27FC236}">
                <a16:creationId xmlns:a16="http://schemas.microsoft.com/office/drawing/2014/main" id="{0D8429AD-B641-40AB-9480-4CD1BBC6ABC3}"/>
              </a:ext>
            </a:extLst>
          </p:cNvPr>
          <p:cNvSpPr>
            <a:spLocks noGrp="1"/>
          </p:cNvSpPr>
          <p:nvPr>
            <p:ph idx="1"/>
          </p:nvPr>
        </p:nvSpPr>
        <p:spPr/>
        <p:txBody>
          <a:bodyPr/>
          <a:lstStyle/>
          <a:p>
            <a:r>
              <a:rPr lang="en-US"/>
              <a:t>This system employs table embedding layers, which are integral to processing and interpreting complex table data.</a:t>
            </a:r>
          </a:p>
          <a:p>
            <a:r>
              <a:rPr lang="en-US"/>
              <a:t>Dimension reduction and feature extraction are key processes in refining the data for optimal performance within the model.</a:t>
            </a:r>
          </a:p>
          <a:p>
            <a:r>
              <a:rPr lang="en-US"/>
              <a:t>The architecture is designed to facilitate systematic, step-by-step transformation of non-relational tables.</a:t>
            </a:r>
          </a:p>
        </p:txBody>
      </p:sp>
    </p:spTree>
    <p:extLst>
      <p:ext uri="{BB962C8B-B14F-4D97-AF65-F5344CB8AC3E}">
        <p14:creationId xmlns:p14="http://schemas.microsoft.com/office/powerpoint/2010/main" val="171310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4DBCE-BD1C-4BB8-8A9D-9BFCCCE2130C}"/>
              </a:ext>
            </a:extLst>
          </p:cNvPr>
          <p:cNvSpPr>
            <a:spLocks noGrp="1"/>
          </p:cNvSpPr>
          <p:nvPr>
            <p:ph idx="1"/>
          </p:nvPr>
        </p:nvSpPr>
        <p:spPr/>
        <p:txBody>
          <a:bodyPr>
            <a:normAutofit lnSpcReduction="10000"/>
          </a:bodyPr>
          <a:lstStyle/>
          <a:p>
            <a:r>
              <a:rPr lang="en-US"/>
              <a:t>Auto-Tables utilize a unique training approach, employing inverse operators to generate a wide variety of training data.</a:t>
            </a:r>
          </a:p>
          <a:p>
            <a:r>
              <a:rPr lang="en-US"/>
              <a:t>The iterative prediction method plays a pivotal role in systematically transforming tables.</a:t>
            </a:r>
          </a:p>
          <a:p>
            <a:r>
              <a:rPr lang="en-US"/>
              <a:t>This self-supervised learning approach is a cornerstone of Auto-Tables' effectiveness and efficiency in handling diverse data formats.</a:t>
            </a:r>
          </a:p>
          <a:p>
            <a:r>
              <a:rPr lang="en-US"/>
              <a:t>Auto-Tables is distinguished by its ability to process data transformations without the need for user-generated examples.</a:t>
            </a:r>
          </a:p>
          <a:p>
            <a:r>
              <a:rPr lang="en-US"/>
              <a:t>It boasts rapid processing capabilities, enabling quick turnaround times for data restructuring.</a:t>
            </a:r>
          </a:p>
          <a:p>
            <a:r>
              <a:rPr lang="en-US"/>
              <a:t>The system's adaptability to various table formats and structures is a key feature, making it versatile in different data environments.</a:t>
            </a:r>
          </a:p>
          <a:p>
            <a:endParaRPr lang="en-US"/>
          </a:p>
          <a:p>
            <a:endParaRPr lang="en-US"/>
          </a:p>
        </p:txBody>
      </p:sp>
    </p:spTree>
    <p:extLst>
      <p:ext uri="{BB962C8B-B14F-4D97-AF65-F5344CB8AC3E}">
        <p14:creationId xmlns:p14="http://schemas.microsoft.com/office/powerpoint/2010/main" val="2315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45C96B2-3EE2-4111-934A-E693FA38D877}"/>
              </a:ext>
            </a:extLst>
          </p:cNvPr>
          <p:cNvPicPr>
            <a:picLocks noGrp="1" noChangeAspect="1"/>
          </p:cNvPicPr>
          <p:nvPr>
            <p:ph idx="1"/>
          </p:nvPr>
        </p:nvPicPr>
        <p:blipFill>
          <a:blip r:embed="rId2"/>
          <a:stretch>
            <a:fillRect/>
          </a:stretch>
        </p:blipFill>
        <p:spPr>
          <a:xfrm>
            <a:off x="508642" y="445991"/>
            <a:ext cx="9467348" cy="2990631"/>
          </a:xfrm>
          <a:prstGeom prst="rect">
            <a:avLst/>
          </a:prstGeom>
        </p:spPr>
      </p:pic>
      <p:pic>
        <p:nvPicPr>
          <p:cNvPr id="6" name="Picture 5">
            <a:extLst>
              <a:ext uri="{FF2B5EF4-FFF2-40B4-BE49-F238E27FC236}">
                <a16:creationId xmlns:a16="http://schemas.microsoft.com/office/drawing/2014/main" id="{2F7DF81E-62B3-474A-8BBC-5A69E5392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50" y="3504389"/>
            <a:ext cx="6722027" cy="2240675"/>
          </a:xfrm>
          <a:prstGeom prst="rect">
            <a:avLst/>
          </a:prstGeom>
        </p:spPr>
      </p:pic>
      <p:sp>
        <p:nvSpPr>
          <p:cNvPr id="7" name="TextBox 6">
            <a:extLst>
              <a:ext uri="{FF2B5EF4-FFF2-40B4-BE49-F238E27FC236}">
                <a16:creationId xmlns:a16="http://schemas.microsoft.com/office/drawing/2014/main" id="{05124F8F-FBE6-4794-BC79-4C553CE02D1D}"/>
              </a:ext>
            </a:extLst>
          </p:cNvPr>
          <p:cNvSpPr txBox="1"/>
          <p:nvPr/>
        </p:nvSpPr>
        <p:spPr>
          <a:xfrm>
            <a:off x="3269848" y="76659"/>
            <a:ext cx="4381328" cy="369332"/>
          </a:xfrm>
          <a:prstGeom prst="rect">
            <a:avLst/>
          </a:prstGeom>
          <a:noFill/>
        </p:spPr>
        <p:txBody>
          <a:bodyPr wrap="none" rtlCol="0">
            <a:spAutoFit/>
          </a:bodyPr>
          <a:lstStyle/>
          <a:p>
            <a:r>
              <a:rPr lang="en-US"/>
              <a:t>Input-only synthesis: model architecture</a:t>
            </a:r>
          </a:p>
        </p:txBody>
      </p:sp>
      <p:sp>
        <p:nvSpPr>
          <p:cNvPr id="8" name="TextBox 7">
            <a:extLst>
              <a:ext uri="{FF2B5EF4-FFF2-40B4-BE49-F238E27FC236}">
                <a16:creationId xmlns:a16="http://schemas.microsoft.com/office/drawing/2014/main" id="{CABB55BE-CDD3-4B45-A570-043954BBC48D}"/>
              </a:ext>
            </a:extLst>
          </p:cNvPr>
          <p:cNvSpPr txBox="1"/>
          <p:nvPr/>
        </p:nvSpPr>
        <p:spPr>
          <a:xfrm>
            <a:off x="1505452" y="5745064"/>
            <a:ext cx="4894289" cy="369332"/>
          </a:xfrm>
          <a:prstGeom prst="rect">
            <a:avLst/>
          </a:prstGeom>
          <a:noFill/>
        </p:spPr>
        <p:txBody>
          <a:bodyPr wrap="none" rtlCol="0">
            <a:spAutoFit/>
          </a:bodyPr>
          <a:lstStyle/>
          <a:p>
            <a:r>
              <a:rPr lang="en-US"/>
              <a:t>Input/output re-ranking: model architecture</a:t>
            </a:r>
          </a:p>
        </p:txBody>
      </p:sp>
    </p:spTree>
    <p:extLst>
      <p:ext uri="{BB962C8B-B14F-4D97-AF65-F5344CB8AC3E}">
        <p14:creationId xmlns:p14="http://schemas.microsoft.com/office/powerpoint/2010/main" val="332016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B6911-92C0-41B1-AAF7-9BBCDA4A7263}"/>
              </a:ext>
            </a:extLst>
          </p:cNvPr>
          <p:cNvSpPr>
            <a:spLocks noGrp="1"/>
          </p:cNvSpPr>
          <p:nvPr>
            <p:ph type="title"/>
          </p:nvPr>
        </p:nvSpPr>
        <p:spPr>
          <a:xfrm>
            <a:off x="652481" y="1382486"/>
            <a:ext cx="3547581" cy="4093028"/>
          </a:xfrm>
        </p:spPr>
        <p:txBody>
          <a:bodyPr anchor="ctr">
            <a:normAutofit/>
          </a:bodyPr>
          <a:lstStyle/>
          <a:p>
            <a:r>
              <a:rPr lang="en-US" sz="4400"/>
              <a:t>Agenda</a:t>
            </a:r>
          </a:p>
        </p:txBody>
      </p:sp>
      <p:grpSp>
        <p:nvGrpSpPr>
          <p:cNvPr id="34" name="Group 3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5" name="Straight Connector 3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5958BDAC-74A4-BA6C-7D89-B7E063763C25}"/>
              </a:ext>
            </a:extLst>
          </p:cNvPr>
          <p:cNvGraphicFramePr>
            <a:graphicFrameLocks noGrp="1"/>
          </p:cNvGraphicFramePr>
          <p:nvPr>
            <p:ph idx="1"/>
            <p:extLst>
              <p:ext uri="{D42A27DB-BD31-4B8C-83A1-F6EECF244321}">
                <p14:modId xmlns:p14="http://schemas.microsoft.com/office/powerpoint/2010/main" val="406732073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584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B8E1-C4C3-4999-A875-2B145AC77E7C}"/>
              </a:ext>
            </a:extLst>
          </p:cNvPr>
          <p:cNvSpPr>
            <a:spLocks noGrp="1"/>
          </p:cNvSpPr>
          <p:nvPr>
            <p:ph type="title"/>
          </p:nvPr>
        </p:nvSpPr>
        <p:spPr/>
        <p:txBody>
          <a:bodyPr/>
          <a:lstStyle/>
          <a:p>
            <a:r>
              <a:rPr lang="en-US"/>
              <a:t>Experiments</a:t>
            </a:r>
          </a:p>
        </p:txBody>
      </p:sp>
      <p:sp>
        <p:nvSpPr>
          <p:cNvPr id="3" name="Content Placeholder 2">
            <a:extLst>
              <a:ext uri="{FF2B5EF4-FFF2-40B4-BE49-F238E27FC236}">
                <a16:creationId xmlns:a16="http://schemas.microsoft.com/office/drawing/2014/main" id="{FD8E84E0-8FA1-47BD-A598-BEEC9E0FCC4D}"/>
              </a:ext>
            </a:extLst>
          </p:cNvPr>
          <p:cNvSpPr>
            <a:spLocks noGrp="1"/>
          </p:cNvSpPr>
          <p:nvPr>
            <p:ph idx="1"/>
          </p:nvPr>
        </p:nvSpPr>
        <p:spPr/>
        <p:txBody>
          <a:bodyPr/>
          <a:lstStyle/>
          <a:p>
            <a:r>
              <a:rPr lang="en-US"/>
              <a:t>The success rate and efficiency of Auto-Tables are emphasized, showcasing its effectiveness in real-world scenarios.</a:t>
            </a:r>
          </a:p>
          <a:p>
            <a:r>
              <a:rPr lang="en-US"/>
              <a:t>The comparative analysis provides a clear picture of where Auto-Tables stands in relation to existing data transformation tools.</a:t>
            </a:r>
          </a:p>
          <a:p>
            <a:r>
              <a:rPr lang="en-US"/>
              <a:t>A deep dive into the efficiency and latency aspects of Auto-Tables reveals its quick data processing capabilities.</a:t>
            </a:r>
          </a:p>
          <a:p>
            <a:r>
              <a:rPr lang="en-US"/>
              <a:t>The system's speed and responsiveness are compared with other methods, highlighting its superiority in practical applications.</a:t>
            </a:r>
          </a:p>
        </p:txBody>
      </p:sp>
    </p:spTree>
    <p:extLst>
      <p:ext uri="{BB962C8B-B14F-4D97-AF65-F5344CB8AC3E}">
        <p14:creationId xmlns:p14="http://schemas.microsoft.com/office/powerpoint/2010/main" val="413862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7EF46-057A-4D5D-9DCB-C1116E5162F1}"/>
              </a:ext>
            </a:extLst>
          </p:cNvPr>
          <p:cNvSpPr>
            <a:spLocks noGrp="1"/>
          </p:cNvSpPr>
          <p:nvPr>
            <p:ph idx="1"/>
          </p:nvPr>
        </p:nvSpPr>
        <p:spPr/>
        <p:txBody>
          <a:bodyPr/>
          <a:lstStyle/>
          <a:p>
            <a:r>
              <a:rPr lang="en-US"/>
              <a:t>Ablation studies provide insights into how various components and settings influence the performance of Auto-Tables.</a:t>
            </a:r>
          </a:p>
          <a:p>
            <a:r>
              <a:rPr lang="en-US"/>
              <a:t>These studies are crucial for understanding the system's robustness and identifying areas for further optimization.</a:t>
            </a:r>
          </a:p>
          <a:p>
            <a:r>
              <a:rPr lang="en-US"/>
              <a:t>The results of these studies offer a comprehensive view of the system's functionality under different configurations.</a:t>
            </a:r>
          </a:p>
        </p:txBody>
      </p:sp>
    </p:spTree>
    <p:extLst>
      <p:ext uri="{BB962C8B-B14F-4D97-AF65-F5344CB8AC3E}">
        <p14:creationId xmlns:p14="http://schemas.microsoft.com/office/powerpoint/2010/main" val="243596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9" name="Rectangle 2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2" name="Rectangle 4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E9B81B5-8052-4E77-ADC3-E5551778C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310" y="1389792"/>
            <a:ext cx="3054881" cy="1868093"/>
          </a:xfrm>
          <a:prstGeom prst="rect">
            <a:avLst/>
          </a:prstGeom>
        </p:spPr>
      </p:pic>
      <p:pic>
        <p:nvPicPr>
          <p:cNvPr id="7" name="Picture 6">
            <a:extLst>
              <a:ext uri="{FF2B5EF4-FFF2-40B4-BE49-F238E27FC236}">
                <a16:creationId xmlns:a16="http://schemas.microsoft.com/office/drawing/2014/main" id="{F058A36A-D782-42CA-BFDC-72E75065A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495" y="1244709"/>
            <a:ext cx="2913377" cy="2013176"/>
          </a:xfrm>
          <a:prstGeom prst="rect">
            <a:avLst/>
          </a:prstGeom>
        </p:spPr>
      </p:pic>
      <p:pic>
        <p:nvPicPr>
          <p:cNvPr id="9" name="Picture 8">
            <a:extLst>
              <a:ext uri="{FF2B5EF4-FFF2-40B4-BE49-F238E27FC236}">
                <a16:creationId xmlns:a16="http://schemas.microsoft.com/office/drawing/2014/main" id="{5C768354-5D0F-4B25-A5AA-A14405D44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6407" y="3587649"/>
            <a:ext cx="2687029" cy="1782537"/>
          </a:xfrm>
          <a:prstGeom prst="rect">
            <a:avLst/>
          </a:prstGeom>
        </p:spPr>
      </p:pic>
      <p:sp>
        <p:nvSpPr>
          <p:cNvPr id="10" name="TextBox 9">
            <a:extLst>
              <a:ext uri="{FF2B5EF4-FFF2-40B4-BE49-F238E27FC236}">
                <a16:creationId xmlns:a16="http://schemas.microsoft.com/office/drawing/2014/main" id="{25F714F7-CF3C-45E4-B9DF-DBA2F27B3992}"/>
              </a:ext>
            </a:extLst>
          </p:cNvPr>
          <p:cNvSpPr txBox="1"/>
          <p:nvPr/>
        </p:nvSpPr>
        <p:spPr>
          <a:xfrm>
            <a:off x="1755893" y="3225805"/>
            <a:ext cx="2010487" cy="264688"/>
          </a:xfrm>
          <a:prstGeom prst="rect">
            <a:avLst/>
          </a:prstGeom>
          <a:noFill/>
        </p:spPr>
        <p:txBody>
          <a:bodyPr wrap="none" rtlCol="0">
            <a:spAutoFit/>
          </a:bodyPr>
          <a:lstStyle/>
          <a:p>
            <a:pPr defTabSz="320040">
              <a:spcAft>
                <a:spcPts val="600"/>
              </a:spcAft>
            </a:pPr>
            <a:r>
              <a:rPr lang="en-US" sz="1120" u="sng" kern="1200">
                <a:solidFill>
                  <a:schemeClr val="tx1"/>
                </a:solidFill>
                <a:latin typeface="+mn-lt"/>
                <a:ea typeface="+mn-ea"/>
                <a:cs typeface="+mn-cs"/>
              </a:rPr>
              <a:t>Auto-Tables latency analysis</a:t>
            </a:r>
            <a:endParaRPr lang="en-US" sz="1600" u="sng"/>
          </a:p>
        </p:txBody>
      </p:sp>
      <p:sp>
        <p:nvSpPr>
          <p:cNvPr id="11" name="TextBox 10">
            <a:extLst>
              <a:ext uri="{FF2B5EF4-FFF2-40B4-BE49-F238E27FC236}">
                <a16:creationId xmlns:a16="http://schemas.microsoft.com/office/drawing/2014/main" id="{CB6663D2-341A-4669-8159-5A4F62EF89E9}"/>
              </a:ext>
            </a:extLst>
          </p:cNvPr>
          <p:cNvSpPr txBox="1"/>
          <p:nvPr/>
        </p:nvSpPr>
        <p:spPr>
          <a:xfrm>
            <a:off x="6166655" y="3247856"/>
            <a:ext cx="1141659" cy="264688"/>
          </a:xfrm>
          <a:prstGeom prst="rect">
            <a:avLst/>
          </a:prstGeom>
          <a:noFill/>
        </p:spPr>
        <p:txBody>
          <a:bodyPr wrap="none" rtlCol="0">
            <a:spAutoFit/>
          </a:bodyPr>
          <a:lstStyle/>
          <a:p>
            <a:pPr defTabSz="320040">
              <a:spcAft>
                <a:spcPts val="600"/>
              </a:spcAft>
            </a:pPr>
            <a:r>
              <a:rPr lang="en-US" sz="1120" u="sng" kern="1200">
                <a:solidFill>
                  <a:schemeClr val="tx1"/>
                </a:solidFill>
                <a:latin typeface="+mn-lt"/>
                <a:ea typeface="+mn-ea"/>
                <a:cs typeface="+mn-cs"/>
              </a:rPr>
              <a:t>Vary input size</a:t>
            </a:r>
            <a:endParaRPr lang="en-US" sz="1600" u="sng"/>
          </a:p>
        </p:txBody>
      </p:sp>
      <p:sp>
        <p:nvSpPr>
          <p:cNvPr id="12" name="TextBox 11">
            <a:extLst>
              <a:ext uri="{FF2B5EF4-FFF2-40B4-BE49-F238E27FC236}">
                <a16:creationId xmlns:a16="http://schemas.microsoft.com/office/drawing/2014/main" id="{E61997D0-654B-48BF-9B5F-D1393A8A1F7A}"/>
              </a:ext>
            </a:extLst>
          </p:cNvPr>
          <p:cNvSpPr txBox="1"/>
          <p:nvPr/>
        </p:nvSpPr>
        <p:spPr>
          <a:xfrm>
            <a:off x="4058378" y="5370185"/>
            <a:ext cx="1608133" cy="264688"/>
          </a:xfrm>
          <a:prstGeom prst="rect">
            <a:avLst/>
          </a:prstGeom>
          <a:noFill/>
        </p:spPr>
        <p:txBody>
          <a:bodyPr wrap="none" rtlCol="0">
            <a:spAutoFit/>
          </a:bodyPr>
          <a:lstStyle/>
          <a:p>
            <a:pPr defTabSz="320040">
              <a:spcAft>
                <a:spcPts val="600"/>
              </a:spcAft>
            </a:pPr>
            <a:r>
              <a:rPr lang="en-US" sz="1120" u="sng" kern="1200">
                <a:solidFill>
                  <a:schemeClr val="tx1"/>
                </a:solidFill>
                <a:latin typeface="+mn-lt"/>
                <a:ea typeface="+mn-ea"/>
                <a:cs typeface="+mn-cs"/>
              </a:rPr>
              <a:t>Vary number of filters</a:t>
            </a:r>
            <a:endParaRPr lang="en-US" sz="1600" u="sng"/>
          </a:p>
        </p:txBody>
      </p:sp>
    </p:spTree>
    <p:extLst>
      <p:ext uri="{BB962C8B-B14F-4D97-AF65-F5344CB8AC3E}">
        <p14:creationId xmlns:p14="http://schemas.microsoft.com/office/powerpoint/2010/main" val="3488219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EE654-3056-4892-8F18-CCF535C2AB90}"/>
              </a:ext>
            </a:extLst>
          </p:cNvPr>
          <p:cNvSpPr>
            <a:spLocks noGrp="1"/>
          </p:cNvSpPr>
          <p:nvPr>
            <p:ph type="title"/>
          </p:nvPr>
        </p:nvSpPr>
        <p:spPr>
          <a:xfrm>
            <a:off x="652481" y="1382486"/>
            <a:ext cx="3547581" cy="4093028"/>
          </a:xfrm>
        </p:spPr>
        <p:txBody>
          <a:bodyPr anchor="ctr">
            <a:normAutofit/>
          </a:bodyPr>
          <a:lstStyle/>
          <a:p>
            <a:r>
              <a:rPr lang="en-US" sz="4400"/>
              <a:t>Conclusion and Future Directions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CC59B46-CE49-B200-8338-DF9979D67103}"/>
              </a:ext>
            </a:extLst>
          </p:cNvPr>
          <p:cNvGraphicFramePr>
            <a:graphicFrameLocks noGrp="1"/>
          </p:cNvGraphicFramePr>
          <p:nvPr>
            <p:ph idx="1"/>
            <p:extLst>
              <p:ext uri="{D42A27DB-BD31-4B8C-83A1-F6EECF244321}">
                <p14:modId xmlns:p14="http://schemas.microsoft.com/office/powerpoint/2010/main" val="135443043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74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D10F70-42C8-2548-31AB-9E21765E72C4}"/>
              </a:ext>
            </a:extLst>
          </p:cNvPr>
          <p:cNvSpPr>
            <a:spLocks noGrp="1"/>
          </p:cNvSpPr>
          <p:nvPr>
            <p:ph idx="1"/>
          </p:nvPr>
        </p:nvSpPr>
        <p:spPr>
          <a:xfrm>
            <a:off x="677334" y="1253067"/>
            <a:ext cx="6155266" cy="4351866"/>
          </a:xfrm>
        </p:spPr>
        <p:txBody>
          <a:bodyPr vert="horz" lIns="91440" tIns="45720" rIns="91440" bIns="45720" rtlCol="0" anchor="ctr">
            <a:normAutofit/>
          </a:bodyPr>
          <a:lstStyle/>
          <a:p>
            <a:pPr marL="0" indent="0">
              <a:lnSpc>
                <a:spcPct val="90000"/>
              </a:lnSpc>
              <a:buNone/>
            </a:pPr>
            <a:r>
              <a:rPr lang="en-US" sz="1300">
                <a:ea typeface="+mn-lt"/>
                <a:cs typeface="+mn-lt"/>
              </a:rPr>
              <a:t>The "Auto-Tables" technology represents a significant step forward in the world of table transformation, showcasing the potential of algorithms that can teach themselves. While the paper has strengths in its innovative approach and thorough experiments, addressing certain areas for improvement will enhance its overall contribution and provide a more solid understanding of what "Auto-Tables" can offer and where it might fall short.</a:t>
            </a:r>
            <a:endParaRPr lang="en-US" sz="1300"/>
          </a:p>
          <a:p>
            <a:pPr>
              <a:lnSpc>
                <a:spcPct val="90000"/>
              </a:lnSpc>
              <a:buAutoNum type="arabicPeriod"/>
            </a:pPr>
            <a:r>
              <a:rPr lang="en-US" sz="1300" dirty="0">
                <a:ea typeface="+mn-lt"/>
                <a:cs typeface="+mn-lt"/>
              </a:rPr>
              <a:t>Evaluation Metrics: The paper primarily uses </a:t>
            </a:r>
            <a:r>
              <a:rPr lang="en-US" sz="1300" dirty="0" err="1">
                <a:ea typeface="+mn-lt"/>
                <a:cs typeface="+mn-lt"/>
              </a:rPr>
              <a:t>Hit@k</a:t>
            </a:r>
            <a:r>
              <a:rPr lang="en-US" sz="1300" dirty="0">
                <a:ea typeface="+mn-lt"/>
                <a:cs typeface="+mn-lt"/>
              </a:rPr>
              <a:t> metrics to evaluate transformation quality. Incorporating additional metrics that consider precision, recall, or specific use-case scenarios would offer a more nuanced evaluation. </a:t>
            </a:r>
          </a:p>
          <a:p>
            <a:pPr>
              <a:lnSpc>
                <a:spcPct val="90000"/>
              </a:lnSpc>
              <a:buAutoNum type="arabicPeriod"/>
            </a:pPr>
            <a:r>
              <a:rPr lang="en-US" sz="1300" dirty="0">
                <a:ea typeface="+mn-lt"/>
                <a:cs typeface="+mn-lt"/>
              </a:rPr>
              <a:t>User-Friendliness and Practicality: The paper emphasizes the user-friendliness of </a:t>
            </a:r>
            <a:r>
              <a:rPr lang="en-US" sz="1300" dirty="0" err="1">
                <a:ea typeface="+mn-lt"/>
                <a:cs typeface="+mn-lt"/>
              </a:rPr>
              <a:t>AutoTables</a:t>
            </a:r>
            <a:r>
              <a:rPr lang="en-US" sz="1300" dirty="0">
                <a:ea typeface="+mn-lt"/>
                <a:cs typeface="+mn-lt"/>
              </a:rPr>
              <a:t>, but it could benefit from a discussion on potential challenges or limitations faced by users in real-world scenarios. Understanding the practical implications and potential user difficulties would add depth to the analysis. </a:t>
            </a:r>
          </a:p>
          <a:p>
            <a:pPr>
              <a:lnSpc>
                <a:spcPct val="90000"/>
              </a:lnSpc>
              <a:buAutoNum type="arabicPeriod"/>
            </a:pPr>
            <a:r>
              <a:rPr lang="en-US" sz="1300">
                <a:ea typeface="+mn-lt"/>
                <a:cs typeface="+mn-lt"/>
              </a:rPr>
              <a:t> Broader Implications: The discussion on future work could benefit from a broader exploration of how Auto-Tables might impact the fields of data science, automation, and human-computer interaction. Identifying challenges or ethical considerations would contribute to a more comprehensive research agenda moving forward. </a:t>
            </a:r>
            <a:endParaRPr lang="en-US" sz="1300"/>
          </a:p>
        </p:txBody>
      </p:sp>
      <p:sp>
        <p:nvSpPr>
          <p:cNvPr id="52" name="Rectangle 51">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3" name="Straight Connector 52">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18C67B6-4C1E-FA99-15EA-D6813A14A386}"/>
              </a:ext>
            </a:extLst>
          </p:cNvPr>
          <p:cNvSpPr>
            <a:spLocks noGrp="1"/>
          </p:cNvSpPr>
          <p:nvPr>
            <p:ph type="title"/>
          </p:nvPr>
        </p:nvSpPr>
        <p:spPr>
          <a:xfrm>
            <a:off x="7829658" y="1253067"/>
            <a:ext cx="3371742" cy="4351866"/>
          </a:xfrm>
        </p:spPr>
        <p:txBody>
          <a:bodyPr anchor="ctr">
            <a:normAutofit/>
          </a:bodyPr>
          <a:lstStyle/>
          <a:p>
            <a:r>
              <a:rPr lang="en-US">
                <a:solidFill>
                  <a:schemeClr val="bg1"/>
                </a:solidFill>
                <a:latin typeface="Trebuchet MS"/>
                <a:ea typeface="Calibri"/>
                <a:cs typeface="Calibri"/>
              </a:rPr>
              <a:t>Critique</a:t>
            </a:r>
            <a:endParaRPr lang="en-US">
              <a:solidFill>
                <a:schemeClr val="bg1"/>
              </a:solidFill>
            </a:endParaRPr>
          </a:p>
        </p:txBody>
      </p:sp>
    </p:spTree>
    <p:extLst>
      <p:ext uri="{BB962C8B-B14F-4D97-AF65-F5344CB8AC3E}">
        <p14:creationId xmlns:p14="http://schemas.microsoft.com/office/powerpoint/2010/main" val="225870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413422EA-9EB5-4879-18F5-CB348E385293}"/>
              </a:ext>
            </a:extLst>
          </p:cNvPr>
          <p:cNvPicPr>
            <a:picLocks noChangeAspect="1"/>
          </p:cNvPicPr>
          <p:nvPr/>
        </p:nvPicPr>
        <p:blipFill rotWithShape="1">
          <a:blip r:embed="rId2">
            <a:duotone>
              <a:schemeClr val="accent1">
                <a:shade val="45000"/>
                <a:satMod val="135000"/>
              </a:schemeClr>
              <a:prstClr val="white"/>
            </a:duotone>
          </a:blip>
          <a:srcRect l="9091" t="18419" b="13399"/>
          <a:stretch/>
        </p:blipFill>
        <p:spPr>
          <a:xfrm>
            <a:off x="20" y="10"/>
            <a:ext cx="12191980" cy="6857990"/>
          </a:xfrm>
          <a:prstGeom prst="rect">
            <a:avLst/>
          </a:prstGeom>
        </p:spPr>
      </p:pic>
      <p:sp>
        <p:nvSpPr>
          <p:cNvPr id="14" name="Isosceles Triangle 13">
            <a:extLst>
              <a:ext uri="{FF2B5EF4-FFF2-40B4-BE49-F238E27FC236}">
                <a16:creationId xmlns:a16="http://schemas.microsoft.com/office/drawing/2014/main" id="{BBFBD429-C7AA-4D85-BEBF-26ECE2DBA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Parallelogram 15">
            <a:extLst>
              <a:ext uri="{FF2B5EF4-FFF2-40B4-BE49-F238E27FC236}">
                <a16:creationId xmlns:a16="http://schemas.microsoft.com/office/drawing/2014/main" id="{7A9CEEF0-7547-4FA2-93BD-0B8C799DD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A02E860-D290-48CF-9C38-BC8EB8854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F60179-3A15-468E-86D0-1C2FFD504B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87ED294B-4D40-44B4-86E7-F23C0468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5AFB848-000A-4E21-BF00-35B5AB9499E1}"/>
              </a:ext>
            </a:extLst>
          </p:cNvPr>
          <p:cNvSpPr>
            <a:spLocks noGrp="1"/>
          </p:cNvSpPr>
          <p:nvPr>
            <p:ph type="title"/>
          </p:nvPr>
        </p:nvSpPr>
        <p:spPr>
          <a:xfrm>
            <a:off x="2786047" y="609600"/>
            <a:ext cx="6487955" cy="1320800"/>
          </a:xfrm>
        </p:spPr>
        <p:txBody>
          <a:bodyPr anchor="t">
            <a:normAutofit/>
          </a:bodyPr>
          <a:lstStyle/>
          <a:p>
            <a:r>
              <a:rPr lang="en-US"/>
              <a:t>Abstract</a:t>
            </a:r>
          </a:p>
        </p:txBody>
      </p:sp>
      <p:sp>
        <p:nvSpPr>
          <p:cNvPr id="24" name="Rectangle 25">
            <a:extLst>
              <a:ext uri="{FF2B5EF4-FFF2-40B4-BE49-F238E27FC236}">
                <a16:creationId xmlns:a16="http://schemas.microsoft.com/office/drawing/2014/main" id="{55D78701-1D8D-45A3-9B44-A94C33462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B8C595DB-254F-4E8B-9C0D-648B3FF1B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3310FAE-9462-4BDF-AC1D-639F42684A6E}"/>
              </a:ext>
            </a:extLst>
          </p:cNvPr>
          <p:cNvSpPr>
            <a:spLocks noGrp="1"/>
          </p:cNvSpPr>
          <p:nvPr>
            <p:ph idx="1"/>
          </p:nvPr>
        </p:nvSpPr>
        <p:spPr>
          <a:xfrm>
            <a:off x="2786047" y="2159000"/>
            <a:ext cx="6487955" cy="3882362"/>
          </a:xfrm>
        </p:spPr>
        <p:txBody>
          <a:bodyPr vert="horz" lIns="91440" tIns="45720" rIns="91440" bIns="45720" rtlCol="0">
            <a:normAutofit/>
          </a:bodyPr>
          <a:lstStyle/>
          <a:p>
            <a:pPr>
              <a:lnSpc>
                <a:spcPct val="90000"/>
              </a:lnSpc>
            </a:pPr>
            <a:r>
              <a:rPr lang="en-US" sz="1300">
                <a:ea typeface="+mn-lt"/>
                <a:cs typeface="+mn-lt"/>
              </a:rPr>
              <a:t>In traditional databases, tables are structured in a specific way: each row represents an entity (like a person or an item), and each column provides information about that entity (such as age or price). However, not all tables conform to this standard format, particularly those encountered in real world situations like spreadsheets or on the web. </a:t>
            </a:r>
            <a:endParaRPr lang="en-US" sz="1300"/>
          </a:p>
          <a:p>
            <a:pPr>
              <a:lnSpc>
                <a:spcPct val="90000"/>
              </a:lnSpc>
            </a:pPr>
            <a:r>
              <a:rPr lang="en-US" sz="1300">
                <a:ea typeface="+mn-lt"/>
                <a:cs typeface="+mn-lt"/>
              </a:rPr>
              <a:t>The paper explores the structure of tables in traditional databases, where each row corresponds to a unique entity, and each column represents a specific attribute associated with that entity, like age or price. However, real-world tables, as encountered in spreadsheets and on the web, often deviate from this standard format.</a:t>
            </a:r>
          </a:p>
          <a:p>
            <a:pPr>
              <a:lnSpc>
                <a:spcPct val="90000"/>
              </a:lnSpc>
            </a:pPr>
            <a:r>
              <a:rPr lang="en-US" sz="1300">
                <a:ea typeface="+mn-lt"/>
                <a:cs typeface="+mn-lt"/>
              </a:rPr>
              <a:t>30% of these unconventional tables do not adhere to standard relational rules. This non-conformity poses challenges for widely used database tools like SQL, requiring users to manually implement intricate transformations to make these tables compatible.</a:t>
            </a:r>
            <a:r>
              <a:rPr lang="en-US" sz="1300"/>
              <a:t> </a:t>
            </a:r>
          </a:p>
          <a:p>
            <a:pPr>
              <a:lnSpc>
                <a:spcPct val="90000"/>
              </a:lnSpc>
            </a:pPr>
            <a:r>
              <a:rPr lang="en-US" sz="1300">
                <a:ea typeface="+mn-lt"/>
                <a:cs typeface="+mn-lt"/>
              </a:rPr>
              <a:t>To address these challenges, Auto-Tables is a system designed to automatically generate pipelines with multi-step transformations in programming languages like Python. These transformations convert non-standard tables into the standard relational format, eliminating the need for users to manually program these intricate changes.</a:t>
            </a:r>
            <a:endParaRPr lang="en-US" sz="1300"/>
          </a:p>
        </p:txBody>
      </p:sp>
      <p:sp>
        <p:nvSpPr>
          <p:cNvPr id="28" name="Rectangle 27">
            <a:extLst>
              <a:ext uri="{FF2B5EF4-FFF2-40B4-BE49-F238E27FC236}">
                <a16:creationId xmlns:a16="http://schemas.microsoft.com/office/drawing/2014/main" id="{2E000235-D5DF-4D2F-AECA-3814821B5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D7CE0E87-2C2C-4907-BBE3-D24D86C42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8FF0BC47-4F6D-4430-8C11-E1566CBF6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5B73C5C4-3778-4E76-9467-8B46C9F91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821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975FA-C54F-21F1-C7A3-D0C44C47F7EC}"/>
              </a:ext>
            </a:extLst>
          </p:cNvPr>
          <p:cNvSpPr>
            <a:spLocks noGrp="1"/>
          </p:cNvSpPr>
          <p:nvPr>
            <p:ph type="title"/>
          </p:nvPr>
        </p:nvSpPr>
        <p:spPr>
          <a:xfrm>
            <a:off x="1286933" y="609600"/>
            <a:ext cx="10197494" cy="1099457"/>
          </a:xfrm>
        </p:spPr>
        <p:txBody>
          <a:bodyPr>
            <a:normAutofit/>
          </a:bodyPr>
          <a:lstStyle/>
          <a:p>
            <a:r>
              <a:rPr lang="en-GB"/>
              <a:t>Introduction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274081F-5AF4-E503-9A6E-C662B20598DD}"/>
              </a:ext>
            </a:extLst>
          </p:cNvPr>
          <p:cNvGraphicFramePr>
            <a:graphicFrameLocks noGrp="1"/>
          </p:cNvGraphicFramePr>
          <p:nvPr>
            <p:ph idx="1"/>
            <p:extLst>
              <p:ext uri="{D42A27DB-BD31-4B8C-83A1-F6EECF244321}">
                <p14:modId xmlns:p14="http://schemas.microsoft.com/office/powerpoint/2010/main" val="171886970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25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0" name="Straight Connector 6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7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1" name="Rectangle 8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4" name="Straight Connector 8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4" name="Rectangle 9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1B5E63B5-A4ED-B4C0-1202-E3C1B60F9067}"/>
              </a:ext>
            </a:extLst>
          </p:cNvPr>
          <p:cNvPicPr>
            <a:picLocks noGrp="1" noChangeAspect="1"/>
          </p:cNvPicPr>
          <p:nvPr>
            <p:ph idx="1"/>
          </p:nvPr>
        </p:nvPicPr>
        <p:blipFill rotWithShape="1">
          <a:blip r:embed="rId2"/>
          <a:srcRect b="35341"/>
          <a:stretch/>
        </p:blipFill>
        <p:spPr>
          <a:xfrm>
            <a:off x="2689238" y="1131994"/>
            <a:ext cx="6815400" cy="4590386"/>
          </a:xfrm>
          <a:prstGeom prst="rect">
            <a:avLst/>
          </a:prstGeom>
        </p:spPr>
      </p:pic>
    </p:spTree>
    <p:extLst>
      <p:ext uri="{BB962C8B-B14F-4D97-AF65-F5344CB8AC3E}">
        <p14:creationId xmlns:p14="http://schemas.microsoft.com/office/powerpoint/2010/main" val="258535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white text on a black background&#10;&#10;Description automatically generated">
            <a:extLst>
              <a:ext uri="{FF2B5EF4-FFF2-40B4-BE49-F238E27FC236}">
                <a16:creationId xmlns:a16="http://schemas.microsoft.com/office/drawing/2014/main" id="{F498909C-83B0-0BF2-ADA2-D3B8B1DF14E3}"/>
              </a:ext>
            </a:extLst>
          </p:cNvPr>
          <p:cNvPicPr>
            <a:picLocks noGrp="1" noChangeAspect="1"/>
          </p:cNvPicPr>
          <p:nvPr>
            <p:ph idx="1"/>
          </p:nvPr>
        </p:nvPicPr>
        <p:blipFill>
          <a:blip r:embed="rId2"/>
          <a:stretch>
            <a:fillRect/>
          </a:stretch>
        </p:blipFill>
        <p:spPr>
          <a:xfrm>
            <a:off x="1391352" y="3082376"/>
            <a:ext cx="9941259" cy="2385900"/>
          </a:xfrm>
          <a:prstGeom prst="rect">
            <a:avLst/>
          </a:prstGeom>
        </p:spPr>
      </p:pic>
      <p:sp>
        <p:nvSpPr>
          <p:cNvPr id="5" name="TextBox 4">
            <a:extLst>
              <a:ext uri="{FF2B5EF4-FFF2-40B4-BE49-F238E27FC236}">
                <a16:creationId xmlns:a16="http://schemas.microsoft.com/office/drawing/2014/main" id="{15A9A823-E30C-B49A-1654-3F60E74DC060}"/>
              </a:ext>
            </a:extLst>
          </p:cNvPr>
          <p:cNvSpPr txBox="1"/>
          <p:nvPr/>
        </p:nvSpPr>
        <p:spPr>
          <a:xfrm>
            <a:off x="1550504" y="1192695"/>
            <a:ext cx="962107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The Table outlines eight common transformation operators needed to make non-relational tables compatible with SQL-based analysis. These operators include "stack," "wide-to-long," "transpose," and "pivot," among others. Understanding and applying these operators are crucial for making diverse tables amenable to relational analysis.</a:t>
            </a:r>
            <a:endParaRPr lang="en-US"/>
          </a:p>
        </p:txBody>
      </p:sp>
    </p:spTree>
    <p:extLst>
      <p:ext uri="{BB962C8B-B14F-4D97-AF65-F5344CB8AC3E}">
        <p14:creationId xmlns:p14="http://schemas.microsoft.com/office/powerpoint/2010/main" val="363011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C6732-573F-5A3C-89BA-B5F223901DA2}"/>
              </a:ext>
            </a:extLst>
          </p:cNvPr>
          <p:cNvSpPr>
            <a:spLocks noGrp="1"/>
          </p:cNvSpPr>
          <p:nvPr>
            <p:ph type="title"/>
          </p:nvPr>
        </p:nvSpPr>
        <p:spPr>
          <a:xfrm>
            <a:off x="1286933" y="609600"/>
            <a:ext cx="10197494" cy="1099457"/>
          </a:xfrm>
        </p:spPr>
        <p:txBody>
          <a:bodyPr>
            <a:normAutofit/>
          </a:bodyPr>
          <a:lstStyle/>
          <a:p>
            <a:pPr>
              <a:lnSpc>
                <a:spcPct val="90000"/>
              </a:lnSpc>
            </a:pPr>
            <a:r>
              <a:rPr lang="en-GB" sz="2500" baseline="0">
                <a:solidFill>
                  <a:schemeClr val="tx2"/>
                </a:solidFill>
                <a:latin typeface="Lucida Grande"/>
              </a:rPr>
              <a:t>Even though functionalities </a:t>
            </a:r>
            <a:r>
              <a:rPr lang="en-GB" sz="2500">
                <a:solidFill>
                  <a:schemeClr val="tx2"/>
                </a:solidFill>
                <a:latin typeface="Lucida Grande"/>
              </a:rPr>
              <a:t>similar to</a:t>
            </a:r>
            <a:r>
              <a:rPr lang="en-GB" sz="2500" baseline="0">
                <a:solidFill>
                  <a:schemeClr val="tx2"/>
                </a:solidFill>
                <a:latin typeface="Lucida Grande"/>
              </a:rPr>
              <a:t> those in Table </a:t>
            </a:r>
            <a:r>
              <a:rPr lang="en-GB" sz="2500">
                <a:solidFill>
                  <a:schemeClr val="tx2"/>
                </a:solidFill>
                <a:latin typeface="Lucida Grande"/>
              </a:rPr>
              <a:t>exist</a:t>
            </a:r>
            <a:r>
              <a:rPr lang="en-GB" sz="2500" baseline="0">
                <a:solidFill>
                  <a:schemeClr val="tx2"/>
                </a:solidFill>
                <a:latin typeface="Lucida Grande"/>
              </a:rPr>
              <a:t> in languages like R and Python, using them correctly is not easy for users.</a:t>
            </a:r>
            <a:endParaRPr lang="en-GB" sz="2500">
              <a:solidFill>
                <a:schemeClr val="tx2"/>
              </a:solidFill>
              <a:latin typeface="Lucida Grande"/>
            </a:endParaRPr>
          </a:p>
        </p:txBody>
      </p:sp>
      <p:sp>
        <p:nvSpPr>
          <p:cNvPr id="22" name="Isosceles Triangle 2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4" name="Content Placeholder 2">
            <a:extLst>
              <a:ext uri="{FF2B5EF4-FFF2-40B4-BE49-F238E27FC236}">
                <a16:creationId xmlns:a16="http://schemas.microsoft.com/office/drawing/2014/main" id="{ABCC02F3-BFC5-1C4D-EE09-42D05791E354}"/>
              </a:ext>
            </a:extLst>
          </p:cNvPr>
          <p:cNvGraphicFramePr>
            <a:graphicFrameLocks noGrp="1"/>
          </p:cNvGraphicFramePr>
          <p:nvPr>
            <p:ph idx="1"/>
            <p:extLst>
              <p:ext uri="{D42A27DB-BD31-4B8C-83A1-F6EECF244321}">
                <p14:modId xmlns:p14="http://schemas.microsoft.com/office/powerpoint/2010/main" val="392108744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98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49F9-3574-6287-0EB7-1617EE24BD18}"/>
              </a:ext>
            </a:extLst>
          </p:cNvPr>
          <p:cNvSpPr>
            <a:spLocks noGrp="1"/>
          </p:cNvSpPr>
          <p:nvPr>
            <p:ph type="title"/>
          </p:nvPr>
        </p:nvSpPr>
        <p:spPr>
          <a:xfrm>
            <a:off x="2849562" y="609600"/>
            <a:ext cx="6424440" cy="1320800"/>
          </a:xfrm>
        </p:spPr>
        <p:txBody>
          <a:bodyPr>
            <a:normAutofit/>
          </a:bodyPr>
          <a:lstStyle/>
          <a:p>
            <a:r>
              <a:rPr lang="en-GB">
                <a:ea typeface="+mj-lt"/>
                <a:cs typeface="+mj-lt"/>
              </a:rPr>
              <a:t>Auto-Tables: Transforming Tables Without Examples</a:t>
            </a:r>
            <a:endParaRPr lang="en-US"/>
          </a:p>
        </p:txBody>
      </p:sp>
      <p:pic>
        <p:nvPicPr>
          <p:cNvPr id="5" name="Picture 4" descr="Empty office area">
            <a:extLst>
              <a:ext uri="{FF2B5EF4-FFF2-40B4-BE49-F238E27FC236}">
                <a16:creationId xmlns:a16="http://schemas.microsoft.com/office/drawing/2014/main" id="{C4160068-15AE-E8AB-0887-C42AC42E2C85}"/>
              </a:ext>
            </a:extLst>
          </p:cNvPr>
          <p:cNvPicPr>
            <a:picLocks noChangeAspect="1"/>
          </p:cNvPicPr>
          <p:nvPr/>
        </p:nvPicPr>
        <p:blipFill rotWithShape="1">
          <a:blip r:embed="rId2"/>
          <a:srcRect l="52570" r="23307" b="9084"/>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DDE2DD7-4CAA-B0FA-FB19-3CC9E209E731}"/>
              </a:ext>
            </a:extLst>
          </p:cNvPr>
          <p:cNvSpPr>
            <a:spLocks noGrp="1"/>
          </p:cNvSpPr>
          <p:nvPr>
            <p:ph idx="1"/>
          </p:nvPr>
        </p:nvSpPr>
        <p:spPr>
          <a:xfrm>
            <a:off x="2849562" y="2160589"/>
            <a:ext cx="6424440" cy="3880773"/>
          </a:xfrm>
        </p:spPr>
        <p:txBody>
          <a:bodyPr vert="horz" lIns="91440" tIns="45720" rIns="91440" bIns="45720" rtlCol="0">
            <a:normAutofit/>
          </a:bodyPr>
          <a:lstStyle/>
          <a:p>
            <a:pPr>
              <a:lnSpc>
                <a:spcPct val="90000"/>
              </a:lnSpc>
            </a:pPr>
            <a:r>
              <a:rPr lang="en-GB" sz="1500">
                <a:ea typeface="+mn-lt"/>
                <a:cs typeface="+mn-lt"/>
              </a:rPr>
              <a:t>a new approach to automatically transform tables into a standard format using a set of operations listed in Table 1. Importantly, the approach doesn't require users to provide specific examples of what they want. The idea is that, given a table, the necessary steps to make it fit the standard format are usually unique and clear. This is because our transformations only "restructure" tables without changing the content, unlike other methods that alter the table content and require examples to show the desired outcome.</a:t>
            </a:r>
          </a:p>
          <a:p>
            <a:pPr>
              <a:lnSpc>
                <a:spcPct val="90000"/>
              </a:lnSpc>
            </a:pPr>
            <a:r>
              <a:rPr lang="en-GB" sz="1500">
                <a:ea typeface="+mn-lt"/>
                <a:cs typeface="+mn-lt"/>
              </a:rPr>
              <a:t>As humans, we can visually recognize patterns in rows and columns (like color-coded groups in Figure 1) to predict which operation to use. The question explored in this paper is whether an algorithm can "learn" to recognize these patterns by just looking at the input tables, similar to how computer-vision algorithms identify more complex objects in pictures. </a:t>
            </a:r>
            <a:endParaRPr lang="en-GB" sz="1500"/>
          </a:p>
        </p:txBody>
      </p:sp>
    </p:spTree>
    <p:extLst>
      <p:ext uri="{BB962C8B-B14F-4D97-AF65-F5344CB8AC3E}">
        <p14:creationId xmlns:p14="http://schemas.microsoft.com/office/powerpoint/2010/main" val="266931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8264-75F3-4E1F-958F-097740DADF44}"/>
              </a:ext>
            </a:extLst>
          </p:cNvPr>
          <p:cNvSpPr>
            <a:spLocks noGrp="1"/>
          </p:cNvSpPr>
          <p:nvPr>
            <p:ph type="title"/>
          </p:nvPr>
        </p:nvSpPr>
        <p:spPr>
          <a:xfrm>
            <a:off x="2849562" y="609600"/>
            <a:ext cx="6424440" cy="1320800"/>
          </a:xfrm>
        </p:spPr>
        <p:txBody>
          <a:bodyPr>
            <a:normAutofit/>
          </a:bodyPr>
          <a:lstStyle/>
          <a:p>
            <a:r>
              <a:rPr lang="en-US"/>
              <a:t>Related Work</a:t>
            </a:r>
          </a:p>
        </p:txBody>
      </p:sp>
      <p:pic>
        <p:nvPicPr>
          <p:cNvPr id="14" name="Picture 13" descr="Green glass bottles">
            <a:extLst>
              <a:ext uri="{FF2B5EF4-FFF2-40B4-BE49-F238E27FC236}">
                <a16:creationId xmlns:a16="http://schemas.microsoft.com/office/drawing/2014/main" id="{BD05770A-E970-D0C3-F94F-4B8FF0F7B8FB}"/>
              </a:ext>
            </a:extLst>
          </p:cNvPr>
          <p:cNvPicPr>
            <a:picLocks noChangeAspect="1"/>
          </p:cNvPicPr>
          <p:nvPr/>
        </p:nvPicPr>
        <p:blipFill rotWithShape="1">
          <a:blip r:embed="rId2"/>
          <a:srcRect l="45605" r="30474" b="8613"/>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52" name="Isosceles Triangle 51">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B4ED67D-E54A-4298-8F0A-537B006BC5C2}"/>
              </a:ext>
            </a:extLst>
          </p:cNvPr>
          <p:cNvSpPr>
            <a:spLocks noGrp="1"/>
          </p:cNvSpPr>
          <p:nvPr>
            <p:ph idx="1"/>
          </p:nvPr>
        </p:nvSpPr>
        <p:spPr>
          <a:xfrm>
            <a:off x="2849562" y="2160589"/>
            <a:ext cx="6424440" cy="3880773"/>
          </a:xfrm>
        </p:spPr>
        <p:txBody>
          <a:bodyPr vert="horz" lIns="91440" tIns="45720" rIns="91440" bIns="45720" rtlCol="0">
            <a:normAutofit/>
          </a:bodyPr>
          <a:lstStyle/>
          <a:p>
            <a:pPr>
              <a:lnSpc>
                <a:spcPct val="90000"/>
              </a:lnSpc>
            </a:pPr>
            <a:r>
              <a:rPr lang="en-US" sz="1300">
                <a:ea typeface="+mn-lt"/>
                <a:cs typeface="+mn-lt"/>
              </a:rPr>
              <a:t>The use of examples in program synthesis has been widely studied, focusing on input/output transformations. One set of methods concentrates on "row-to-row" transformations, where each input row corresponds to a single output row.</a:t>
            </a:r>
          </a:p>
          <a:p>
            <a:pPr>
              <a:lnSpc>
                <a:spcPct val="90000"/>
              </a:lnSpc>
            </a:pPr>
            <a:r>
              <a:rPr lang="en-US" sz="1300">
                <a:ea typeface="+mn-lt"/>
                <a:cs typeface="+mn-lt"/>
              </a:rPr>
              <a:t>In the realm of computer vision, notable progress has been made in object detection using CNN architectures to extract vital visual features from images.</a:t>
            </a:r>
          </a:p>
          <a:p>
            <a:pPr>
              <a:lnSpc>
                <a:spcPct val="90000"/>
              </a:lnSpc>
            </a:pPr>
            <a:r>
              <a:rPr lang="en-US" sz="1300">
                <a:ea typeface="+mn-lt"/>
                <a:cs typeface="+mn-lt"/>
              </a:rPr>
              <a:t>Various techniques have been proposed to represent tables using deep models, such as </a:t>
            </a:r>
            <a:r>
              <a:rPr lang="en-US" sz="1300" err="1">
                <a:ea typeface="+mn-lt"/>
                <a:cs typeface="+mn-lt"/>
              </a:rPr>
              <a:t>TaBERT</a:t>
            </a:r>
            <a:r>
              <a:rPr lang="en-US" sz="1300">
                <a:ea typeface="+mn-lt"/>
                <a:cs typeface="+mn-lt"/>
              </a:rPr>
              <a:t>, Tapas, and Turl. However, most of these concentrate on the natural-language aspects of tables, tailored to NL-related tasks like NL-to-SQL and entity-linking.</a:t>
            </a:r>
          </a:p>
          <a:p>
            <a:pPr>
              <a:lnSpc>
                <a:spcPct val="90000"/>
              </a:lnSpc>
            </a:pPr>
            <a:r>
              <a:rPr lang="en-US" sz="1300">
                <a:ea typeface="+mn-lt"/>
                <a:cs typeface="+mn-lt"/>
              </a:rPr>
              <a:t>In classical database research, schema design often involves normalizing or decomposing large tables into smaller ones to satisfy relational "normal forms" (3NF, BCNF, etc.), improving storage efficiency and preventing update anomalies. In </a:t>
            </a:r>
            <a:r>
              <a:rPr lang="en-US" sz="1300" err="1">
                <a:ea typeface="+mn-lt"/>
                <a:cs typeface="+mn-lt"/>
              </a:rPr>
              <a:t>contrast,the</a:t>
            </a:r>
            <a:r>
              <a:rPr lang="en-US" sz="1300">
                <a:ea typeface="+mn-lt"/>
                <a:cs typeface="+mn-lt"/>
              </a:rPr>
              <a:t> work centers on restructuring an input table to enhance query ease, focusing on single-table-to-single-table transformations. Consequently, our approach is both independent of and complementary to schema design.</a:t>
            </a:r>
          </a:p>
        </p:txBody>
      </p:sp>
    </p:spTree>
    <p:extLst>
      <p:ext uri="{BB962C8B-B14F-4D97-AF65-F5344CB8AC3E}">
        <p14:creationId xmlns:p14="http://schemas.microsoft.com/office/powerpoint/2010/main" val="33019345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Literature Review</vt:lpstr>
      <vt:lpstr>Agenda</vt:lpstr>
      <vt:lpstr>Abstract</vt:lpstr>
      <vt:lpstr>Introduction</vt:lpstr>
      <vt:lpstr>PowerPoint Presentation</vt:lpstr>
      <vt:lpstr>PowerPoint Presentation</vt:lpstr>
      <vt:lpstr>Even though functionalities similar to those in Table exist in languages like R and Python, using them correctly is not easy for users.</vt:lpstr>
      <vt:lpstr>Auto-Tables: Transforming Tables Without Examples</vt:lpstr>
      <vt:lpstr>Related Work</vt:lpstr>
      <vt:lpstr>Preliminaries - Understanding Non-Relational Tables</vt:lpstr>
      <vt:lpstr>Stack</vt:lpstr>
      <vt:lpstr>3. Transpose</vt:lpstr>
      <vt:lpstr>5. Explode</vt:lpstr>
      <vt:lpstr>PowerPoint Presentation</vt:lpstr>
      <vt:lpstr>Auto-Tables</vt:lpstr>
      <vt:lpstr>Problem</vt:lpstr>
      <vt:lpstr>Learning to Synthesize</vt:lpstr>
      <vt:lpstr>PowerPoint Presentation</vt:lpstr>
      <vt:lpstr>PowerPoint Presentation</vt:lpstr>
      <vt:lpstr>Experiments</vt:lpstr>
      <vt:lpstr>PowerPoint Presentation</vt:lpstr>
      <vt:lpstr>PowerPoint Presentation</vt:lpstr>
      <vt:lpstr>Conclusion and Future Directions</vt:lpstr>
      <vt:lpstr>Critique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Reddy</dc:creator>
  <cp:revision>7</cp:revision>
  <dcterms:created xsi:type="dcterms:W3CDTF">2023-11-29T08:33:43Z</dcterms:created>
  <dcterms:modified xsi:type="dcterms:W3CDTF">2023-11-30T18:30:40Z</dcterms:modified>
</cp:coreProperties>
</file>