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3" r:id="rId3"/>
    <p:sldId id="257" r:id="rId4"/>
    <p:sldId id="258" r:id="rId5"/>
    <p:sldId id="259" r:id="rId6"/>
    <p:sldId id="269" r:id="rId7"/>
    <p:sldId id="260" r:id="rId8"/>
    <p:sldId id="264" r:id="rId9"/>
    <p:sldId id="261" r:id="rId10"/>
    <p:sldId id="265" r:id="rId11"/>
    <p:sldId id="266" r:id="rId12"/>
    <p:sldId id="267" r:id="rId13"/>
    <p:sldId id="26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A7502-F00F-5958-1984-8A12C46F6E88}" v="45" dt="2023-11-30T05:21:25.874"/>
    <p1510:client id="{879795DE-B80E-22F9-E042-5CAE5F9A0E84}" v="2" dt="2023-11-30T04:36:08.104"/>
    <p1510:client id="{A06F13B8-87BA-C998-FD94-4E9F444511EF}" v="15" dt="2023-11-30T05:44:41.132"/>
    <p1510:client id="{A4BB0FE0-7F18-8F65-60DB-DF82FDCFB6A0}" v="365" dt="2023-11-30T05:35:57.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464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1662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329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540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6832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9460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261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9331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5505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4043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11/29/2023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9510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11/29/2023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18113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rashikrahmanpritom/data-science-job-posting-on-glassdoor/data?select=Uncleaned_DS_jobs.cs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wirls of paint&#10;&#10;Description automatically generated with medium confidence">
            <a:extLst>
              <a:ext uri="{FF2B5EF4-FFF2-40B4-BE49-F238E27FC236}">
                <a16:creationId xmlns:a16="http://schemas.microsoft.com/office/drawing/2014/main" id="{80242268-51E0-F093-8235-76B7CB042F23}"/>
              </a:ext>
            </a:extLst>
          </p:cNvPr>
          <p:cNvPicPr>
            <a:picLocks noChangeAspect="1"/>
          </p:cNvPicPr>
          <p:nvPr/>
        </p:nvPicPr>
        <p:blipFill rotWithShape="1">
          <a:blip r:embed="rId2"/>
          <a:srcRect t="7350" b="7350"/>
          <a:stretch/>
        </p:blipFill>
        <p:spPr>
          <a:xfrm>
            <a:off x="20" y="-5798"/>
            <a:ext cx="12191980" cy="6863798"/>
          </a:xfrm>
          <a:prstGeom prst="rect">
            <a:avLst/>
          </a:prstGeom>
        </p:spPr>
      </p:pic>
      <p:sp>
        <p:nvSpPr>
          <p:cNvPr id="53" name="Rectangle 5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25668-5881-C81F-0C69-F1AB9E117941}"/>
              </a:ext>
            </a:extLst>
          </p:cNvPr>
          <p:cNvSpPr>
            <a:spLocks noGrp="1"/>
          </p:cNvSpPr>
          <p:nvPr>
            <p:ph type="ctrTitle"/>
          </p:nvPr>
        </p:nvSpPr>
        <p:spPr>
          <a:xfrm>
            <a:off x="1857829" y="1074057"/>
            <a:ext cx="8476343" cy="1033077"/>
          </a:xfrm>
        </p:spPr>
        <p:txBody>
          <a:bodyPr vert="horz" lIns="91440" tIns="45720" rIns="91440" bIns="45720" rtlCol="0" anchor="b">
            <a:normAutofit/>
          </a:bodyPr>
          <a:lstStyle/>
          <a:p>
            <a:r>
              <a:rPr lang="en-US" sz="3200" cap="none"/>
              <a:t>Data Curation Project</a:t>
            </a:r>
          </a:p>
        </p:txBody>
      </p:sp>
      <p:sp>
        <p:nvSpPr>
          <p:cNvPr id="3" name="Subtitle 2">
            <a:extLst>
              <a:ext uri="{FF2B5EF4-FFF2-40B4-BE49-F238E27FC236}">
                <a16:creationId xmlns:a16="http://schemas.microsoft.com/office/drawing/2014/main" id="{F845F1D8-92CE-E748-45C9-13E6F81BC2B0}"/>
              </a:ext>
            </a:extLst>
          </p:cNvPr>
          <p:cNvSpPr>
            <a:spLocks noGrp="1"/>
          </p:cNvSpPr>
          <p:nvPr>
            <p:ph type="subTitle" idx="1"/>
          </p:nvPr>
        </p:nvSpPr>
        <p:spPr>
          <a:xfrm>
            <a:off x="2841812" y="2594389"/>
            <a:ext cx="6508377" cy="2447703"/>
          </a:xfrm>
        </p:spPr>
        <p:txBody>
          <a:bodyPr vert="horz" lIns="91440" tIns="45720" rIns="91440" bIns="45720" rtlCol="0" anchor="t">
            <a:normAutofit/>
          </a:bodyPr>
          <a:lstStyle/>
          <a:p>
            <a:pPr>
              <a:lnSpc>
                <a:spcPct val="110000"/>
              </a:lnSpc>
            </a:pPr>
            <a:r>
              <a:rPr lang="en-US" dirty="0"/>
              <a:t>Team members: </a:t>
            </a:r>
            <a:endParaRPr lang="en-US"/>
          </a:p>
          <a:p>
            <a:pPr>
              <a:lnSpc>
                <a:spcPct val="110000"/>
              </a:lnSpc>
            </a:pPr>
            <a:r>
              <a:rPr lang="en-US" dirty="0"/>
              <a:t>Satya </a:t>
            </a:r>
            <a:r>
              <a:rPr lang="en-US" dirty="0" err="1"/>
              <a:t>Nandikeswara</a:t>
            </a:r>
            <a:r>
              <a:rPr lang="en-US" dirty="0"/>
              <a:t> </a:t>
            </a:r>
            <a:r>
              <a:rPr lang="en-US" dirty="0" err="1"/>
              <a:t>rao</a:t>
            </a:r>
            <a:r>
              <a:rPr lang="en-US" dirty="0"/>
              <a:t> Chinta</a:t>
            </a:r>
            <a:r>
              <a:rPr lang="en-US" dirty="0">
                <a:ea typeface="+mn-lt"/>
                <a:cs typeface="+mn-lt"/>
              </a:rPr>
              <a:t>, A20516065</a:t>
            </a:r>
          </a:p>
          <a:p>
            <a:pPr>
              <a:lnSpc>
                <a:spcPct val="110000"/>
              </a:lnSpc>
            </a:pPr>
            <a:r>
              <a:rPr lang="en-US" dirty="0" err="1"/>
              <a:t>Bavith</a:t>
            </a:r>
            <a:r>
              <a:rPr lang="en-US" dirty="0"/>
              <a:t> Kumar Reddy </a:t>
            </a:r>
            <a:r>
              <a:rPr lang="en-US" dirty="0" err="1"/>
              <a:t>Komtireddy</a:t>
            </a:r>
            <a:r>
              <a:rPr lang="en-US" dirty="0"/>
              <a:t>,</a:t>
            </a:r>
            <a:r>
              <a:rPr lang="en-US" dirty="0">
                <a:ea typeface="+mn-lt"/>
                <a:cs typeface="+mn-lt"/>
              </a:rPr>
              <a:t> A20518408</a:t>
            </a:r>
          </a:p>
          <a:p>
            <a:pPr>
              <a:lnSpc>
                <a:spcPct val="110000"/>
              </a:lnSpc>
            </a:pPr>
            <a:r>
              <a:rPr lang="en-US"/>
              <a:t>Kareem Ahaan</a:t>
            </a:r>
            <a:r>
              <a:rPr lang="en-US">
                <a:solidFill>
                  <a:srgbClr val="2C2830"/>
                </a:solidFill>
                <a:latin typeface="Bembo"/>
              </a:rPr>
              <a:t>, A20513492</a:t>
            </a:r>
          </a:p>
          <a:p>
            <a:pPr>
              <a:lnSpc>
                <a:spcPct val="110000"/>
              </a:lnSpc>
            </a:pPr>
            <a:endParaRPr lang="en-US"/>
          </a:p>
          <a:p>
            <a:pPr>
              <a:lnSpc>
                <a:spcPct val="110000"/>
              </a:lnSpc>
            </a:pPr>
            <a:endParaRPr lang="en-US"/>
          </a:p>
        </p:txBody>
      </p:sp>
      <p:grpSp>
        <p:nvGrpSpPr>
          <p:cNvPr id="54" name="Group 5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55" name="Rectangle 5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7617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48C1-90EE-49E3-7F72-3DEE793115D2}"/>
              </a:ext>
            </a:extLst>
          </p:cNvPr>
          <p:cNvSpPr>
            <a:spLocks noGrp="1"/>
          </p:cNvSpPr>
          <p:nvPr>
            <p:ph type="title"/>
          </p:nvPr>
        </p:nvSpPr>
        <p:spPr/>
        <p:txBody>
          <a:bodyPr/>
          <a:lstStyle/>
          <a:p>
            <a:r>
              <a:rPr lang="en-US"/>
              <a:t>Challenges Faced</a:t>
            </a:r>
          </a:p>
        </p:txBody>
      </p:sp>
      <p:sp>
        <p:nvSpPr>
          <p:cNvPr id="3" name="Content Placeholder 2">
            <a:extLst>
              <a:ext uri="{FF2B5EF4-FFF2-40B4-BE49-F238E27FC236}">
                <a16:creationId xmlns:a16="http://schemas.microsoft.com/office/drawing/2014/main" id="{86472C97-3EA1-7E8D-AED4-A9FCE30ED2E4}"/>
              </a:ext>
            </a:extLst>
          </p:cNvPr>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US" dirty="0"/>
              <a:t>We proposed to extract Requirement and skills field from the Job Description column, but the description was different for each row and was tough to extract useful data. So, we decided on dropping the column for now.</a:t>
            </a:r>
          </a:p>
          <a:p>
            <a:pPr marL="342900" indent="-342900">
              <a:buFont typeface="Arial" panose="020B0604020202020204" pitchFamily="34" charset="0"/>
              <a:buChar char="•"/>
            </a:pPr>
            <a:r>
              <a:rPr lang="en-US" dirty="0"/>
              <a:t>Size of employees has a field where the employee number was 10000+ and unknown values were represented as –1. So, instead of making the number of employees to int we kept them as string and gave the max employee value for each row and unknown in place of –1.</a:t>
            </a:r>
          </a:p>
          <a:p>
            <a:pPr marL="342900" indent="-342900">
              <a:buFont typeface="Arial" panose="020B0604020202020204" pitchFamily="34" charset="0"/>
              <a:buChar char="•"/>
            </a:pPr>
            <a:r>
              <a:rPr lang="en-US" dirty="0"/>
              <a:t>Similarly, for revenue we have kept it as string but added extra column </a:t>
            </a:r>
            <a:r>
              <a:rPr lang="en-US" dirty="0" err="1"/>
              <a:t>revenue_average</a:t>
            </a:r>
            <a:r>
              <a:rPr lang="en-US" dirty="0"/>
              <a:t> as int with average of revenue.</a:t>
            </a:r>
          </a:p>
        </p:txBody>
      </p:sp>
    </p:spTree>
    <p:extLst>
      <p:ext uri="{BB962C8B-B14F-4D97-AF65-F5344CB8AC3E}">
        <p14:creationId xmlns:p14="http://schemas.microsoft.com/office/powerpoint/2010/main" val="422408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68AE-118C-9FC0-F948-709B5534EA31}"/>
              </a:ext>
            </a:extLst>
          </p:cNvPr>
          <p:cNvSpPr>
            <a:spLocks noGrp="1"/>
          </p:cNvSpPr>
          <p:nvPr>
            <p:ph type="title"/>
          </p:nvPr>
        </p:nvSpPr>
        <p:spPr/>
        <p:txBody>
          <a:bodyPr>
            <a:normAutofit/>
          </a:bodyPr>
          <a:lstStyle/>
          <a:p>
            <a:r>
              <a:rPr lang="en-US"/>
              <a:t>Results</a:t>
            </a:r>
          </a:p>
        </p:txBody>
      </p:sp>
      <p:pic>
        <p:nvPicPr>
          <p:cNvPr id="3" name="Picture 2">
            <a:extLst>
              <a:ext uri="{FF2B5EF4-FFF2-40B4-BE49-F238E27FC236}">
                <a16:creationId xmlns:a16="http://schemas.microsoft.com/office/drawing/2014/main" id="{03FF8E2F-E754-08EF-D5E4-1F19D164B44E}"/>
              </a:ext>
            </a:extLst>
          </p:cNvPr>
          <p:cNvPicPr>
            <a:picLocks noChangeAspect="1"/>
          </p:cNvPicPr>
          <p:nvPr/>
        </p:nvPicPr>
        <p:blipFill>
          <a:blip r:embed="rId2"/>
          <a:stretch>
            <a:fillRect/>
          </a:stretch>
        </p:blipFill>
        <p:spPr>
          <a:xfrm>
            <a:off x="6549436" y="2118959"/>
            <a:ext cx="5640682" cy="3955935"/>
          </a:xfrm>
          <a:prstGeom prst="rect">
            <a:avLst/>
          </a:prstGeom>
        </p:spPr>
      </p:pic>
      <p:pic>
        <p:nvPicPr>
          <p:cNvPr id="8" name="Content Placeholder 7" descr="A table of company names&#10;&#10;Description automatically generated">
            <a:extLst>
              <a:ext uri="{FF2B5EF4-FFF2-40B4-BE49-F238E27FC236}">
                <a16:creationId xmlns:a16="http://schemas.microsoft.com/office/drawing/2014/main" id="{511C0DA2-B372-B599-6682-F4CDC8D0A95D}"/>
              </a:ext>
            </a:extLst>
          </p:cNvPr>
          <p:cNvPicPr>
            <a:picLocks noGrp="1" noChangeAspect="1"/>
          </p:cNvPicPr>
          <p:nvPr>
            <p:ph idx="1"/>
          </p:nvPr>
        </p:nvPicPr>
        <p:blipFill>
          <a:blip r:embed="rId3"/>
          <a:stretch>
            <a:fillRect/>
          </a:stretch>
        </p:blipFill>
        <p:spPr>
          <a:xfrm>
            <a:off x="-31910" y="2114866"/>
            <a:ext cx="6592559" cy="3969342"/>
          </a:xfrm>
        </p:spPr>
      </p:pic>
    </p:spTree>
    <p:extLst>
      <p:ext uri="{BB962C8B-B14F-4D97-AF65-F5344CB8AC3E}">
        <p14:creationId xmlns:p14="http://schemas.microsoft.com/office/powerpoint/2010/main" val="111682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6FD2-DF4C-EA38-7969-AE74631F3525}"/>
              </a:ext>
            </a:extLst>
          </p:cNvPr>
          <p:cNvSpPr>
            <a:spLocks noGrp="1"/>
          </p:cNvSpPr>
          <p:nvPr>
            <p:ph type="title"/>
          </p:nvPr>
        </p:nvSpPr>
        <p:spPr>
          <a:xfrm>
            <a:off x="1028700" y="723900"/>
            <a:ext cx="10134600" cy="879611"/>
          </a:xfrm>
        </p:spPr>
        <p:txBody>
          <a:bodyPr/>
          <a:lstStyle/>
          <a:p>
            <a:r>
              <a:rPr lang="en-US"/>
              <a:t>Conclusion</a:t>
            </a:r>
          </a:p>
        </p:txBody>
      </p:sp>
      <p:sp>
        <p:nvSpPr>
          <p:cNvPr id="3" name="Content Placeholder 2">
            <a:extLst>
              <a:ext uri="{FF2B5EF4-FFF2-40B4-BE49-F238E27FC236}">
                <a16:creationId xmlns:a16="http://schemas.microsoft.com/office/drawing/2014/main" id="{C29F529B-A12F-A105-DFF6-63462F55B82F}"/>
              </a:ext>
            </a:extLst>
          </p:cNvPr>
          <p:cNvSpPr>
            <a:spLocks noGrp="1"/>
          </p:cNvSpPr>
          <p:nvPr>
            <p:ph idx="1"/>
          </p:nvPr>
        </p:nvSpPr>
        <p:spPr>
          <a:xfrm>
            <a:off x="1028700" y="1873830"/>
            <a:ext cx="10134600" cy="2909977"/>
          </a:xfrm>
        </p:spPr>
        <p:txBody>
          <a:bodyPr vert="horz" lIns="91440" tIns="45720" rIns="91440" bIns="45720" rtlCol="0" anchor="t">
            <a:normAutofit/>
          </a:bodyPr>
          <a:lstStyle/>
          <a:p>
            <a:pPr algn="l">
              <a:buFont typeface="+mj-lt"/>
              <a:buAutoNum type="arabicPeriod"/>
            </a:pPr>
            <a:r>
              <a:rPr lang="en-US" sz="1800" b="1" i="0" dirty="0">
                <a:solidFill>
                  <a:schemeClr val="tx1"/>
                </a:solidFill>
                <a:effectLst/>
                <a:latin typeface="Söhne"/>
              </a:rPr>
              <a:t>Insightful Exploration:</a:t>
            </a:r>
            <a:endParaRPr lang="en-US" sz="1800" b="0" i="0" dirty="0">
              <a:solidFill>
                <a:schemeClr val="tx1"/>
              </a:solidFill>
              <a:effectLst/>
              <a:latin typeface="Söhne"/>
            </a:endParaRPr>
          </a:p>
          <a:p>
            <a:pPr marL="457200" lvl="1" indent="0" algn="l">
              <a:buNone/>
            </a:pPr>
            <a:r>
              <a:rPr lang="en-US" sz="1600" b="0" i="0">
                <a:solidFill>
                  <a:schemeClr val="tx1"/>
                </a:solidFill>
                <a:effectLst/>
                <a:latin typeface="Söhne"/>
              </a:rPr>
              <a:t>Our analysis delved into the nuances of data science job postings, offering valuable insights into industry trends and demands.</a:t>
            </a:r>
            <a:endParaRPr lang="en-US" sz="1600" b="0" i="0" dirty="0">
              <a:solidFill>
                <a:schemeClr val="tx1"/>
              </a:solidFill>
              <a:effectLst/>
              <a:latin typeface="Söhne"/>
            </a:endParaRPr>
          </a:p>
          <a:p>
            <a:pPr algn="l">
              <a:buFont typeface="+mj-lt"/>
              <a:buAutoNum type="arabicPeriod"/>
            </a:pPr>
            <a:r>
              <a:rPr lang="en-US" sz="1800" b="1" i="0" dirty="0">
                <a:solidFill>
                  <a:schemeClr val="tx1"/>
                </a:solidFill>
                <a:effectLst/>
                <a:latin typeface="Söhne"/>
              </a:rPr>
              <a:t>Data Quality Challenges Addressed:</a:t>
            </a:r>
            <a:endParaRPr lang="en-US" sz="1800" b="0" i="0" dirty="0">
              <a:solidFill>
                <a:schemeClr val="tx1"/>
              </a:solidFill>
              <a:effectLst/>
              <a:latin typeface="Söhne"/>
            </a:endParaRPr>
          </a:p>
          <a:p>
            <a:pPr marL="457200" lvl="1" indent="0" algn="l">
              <a:buNone/>
            </a:pPr>
            <a:r>
              <a:rPr lang="en-US" sz="1600" b="0" i="0">
                <a:solidFill>
                  <a:schemeClr val="tx1"/>
                </a:solidFill>
                <a:effectLst/>
                <a:latin typeface="Söhne"/>
              </a:rPr>
              <a:t>Through robust methodologies and tools like Pandas, NumPy</a:t>
            </a:r>
            <a:r>
              <a:rPr lang="en-US" sz="1600">
                <a:solidFill>
                  <a:schemeClr val="tx1"/>
                </a:solidFill>
                <a:latin typeface="Söhne"/>
              </a:rPr>
              <a:t>,</a:t>
            </a:r>
            <a:r>
              <a:rPr lang="en-US" sz="1600" b="0" i="0">
                <a:solidFill>
                  <a:schemeClr val="tx1"/>
                </a:solidFill>
                <a:effectLst/>
                <a:latin typeface="Söhne"/>
              </a:rPr>
              <a:t> and the Vizier Notebook, we </a:t>
            </a:r>
            <a:r>
              <a:rPr lang="en-US" sz="1600" b="0" i="0" dirty="0">
                <a:solidFill>
                  <a:schemeClr val="tx1"/>
                </a:solidFill>
                <a:effectLst/>
                <a:latin typeface="Söhne"/>
              </a:rPr>
              <a:t>navigated and addressed various data quality challenges.</a:t>
            </a:r>
          </a:p>
          <a:p>
            <a:pPr algn="l">
              <a:buFont typeface="+mj-lt"/>
              <a:buAutoNum type="arabicPeriod"/>
            </a:pPr>
            <a:r>
              <a:rPr lang="en-US" sz="1800" b="1" i="0" dirty="0">
                <a:solidFill>
                  <a:schemeClr val="tx1"/>
                </a:solidFill>
                <a:effectLst/>
                <a:latin typeface="Söhne"/>
              </a:rPr>
              <a:t>Reliability of Findings:</a:t>
            </a:r>
            <a:endParaRPr lang="en-US" sz="1800" b="0" i="0" dirty="0">
              <a:solidFill>
                <a:schemeClr val="tx1"/>
              </a:solidFill>
              <a:effectLst/>
              <a:latin typeface="Söhne"/>
            </a:endParaRPr>
          </a:p>
          <a:p>
            <a:pPr marL="457200" lvl="1" indent="0" algn="l">
              <a:buNone/>
            </a:pPr>
            <a:r>
              <a:rPr lang="en-US" sz="1600" b="0" i="0" dirty="0">
                <a:solidFill>
                  <a:schemeClr val="tx1"/>
                </a:solidFill>
                <a:effectLst/>
                <a:latin typeface="Söhne"/>
              </a:rPr>
              <a:t>By mitigating missing values, inconsistencies, we ensured the reliability and accuracy of our findings.</a:t>
            </a:r>
          </a:p>
          <a:p>
            <a:pPr algn="l"/>
            <a:endParaRPr lang="en-US" b="1" i="0" dirty="0">
              <a:solidFill>
                <a:schemeClr val="tx1"/>
              </a:solidFill>
              <a:effectLst/>
              <a:latin typeface="Söhne"/>
            </a:endParaRPr>
          </a:p>
        </p:txBody>
      </p:sp>
    </p:spTree>
    <p:extLst>
      <p:ext uri="{BB962C8B-B14F-4D97-AF65-F5344CB8AC3E}">
        <p14:creationId xmlns:p14="http://schemas.microsoft.com/office/powerpoint/2010/main" val="305603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A8FE-A56F-78EC-C859-CF95A3E0B52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6A67FFA-21A4-66CE-BA1D-BCCA9B1524D8}"/>
              </a:ext>
            </a:extLst>
          </p:cNvPr>
          <p:cNvSpPr>
            <a:spLocks noGrp="1"/>
          </p:cNvSpPr>
          <p:nvPr>
            <p:ph idx="1"/>
          </p:nvPr>
        </p:nvSpPr>
        <p:spPr>
          <a:xfrm>
            <a:off x="1028700" y="2161903"/>
            <a:ext cx="10134600" cy="1701928"/>
          </a:xfrm>
        </p:spPr>
        <p:txBody>
          <a:bodyPr vert="horz" lIns="91440" tIns="45720" rIns="91440" bIns="45720" rtlCol="0" anchor="t">
            <a:normAutofit/>
          </a:bodyPr>
          <a:lstStyle/>
          <a:p>
            <a:r>
              <a:rPr lang="en-US"/>
              <a:t>Dataset: </a:t>
            </a:r>
            <a:r>
              <a:rPr lang="en-US" dirty="0">
                <a:hlinkClick r:id="rId2"/>
              </a:rPr>
              <a:t>https://www.kaggle.com/datasets/rashikrahmanpritom/data-science-job-posting-on-glassdoor/data?select=Uncleaned_DS_jobs.csv</a:t>
            </a:r>
            <a:endParaRPr lang="en-US"/>
          </a:p>
          <a:p>
            <a:r>
              <a:rPr lang="en-US" dirty="0">
                <a:ea typeface="+mn-lt"/>
                <a:cs typeface="+mn-lt"/>
              </a:rPr>
              <a:t>https://github.com/IITDBGroup/cs520/blob/master/vizier/README.md</a:t>
            </a:r>
            <a:endParaRPr lang="en-US" dirty="0"/>
          </a:p>
          <a:p>
            <a:endParaRPr lang="en-US"/>
          </a:p>
        </p:txBody>
      </p:sp>
    </p:spTree>
    <p:extLst>
      <p:ext uri="{BB962C8B-B14F-4D97-AF65-F5344CB8AC3E}">
        <p14:creationId xmlns:p14="http://schemas.microsoft.com/office/powerpoint/2010/main" val="311653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5" name="Rectangle 24">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2E2A3-496A-E780-ECC3-725ADBC64F1A}"/>
              </a:ext>
            </a:extLst>
          </p:cNvPr>
          <p:cNvSpPr>
            <a:spLocks noGrp="1"/>
          </p:cNvSpPr>
          <p:nvPr>
            <p:ph type="title"/>
          </p:nvPr>
        </p:nvSpPr>
        <p:spPr>
          <a:xfrm>
            <a:off x="2408583" y="1503007"/>
            <a:ext cx="7374834" cy="1868049"/>
          </a:xfrm>
        </p:spPr>
        <p:txBody>
          <a:bodyPr vert="horz" lIns="91440" tIns="45720" rIns="91440" bIns="45720" rtlCol="0" anchor="b">
            <a:normAutofit/>
          </a:bodyPr>
          <a:lstStyle/>
          <a:p>
            <a:pPr algn="ctr"/>
            <a:r>
              <a:rPr lang="en-US" sz="2800" b="1" i="0" kern="1200" cap="all" spc="390" baseline="0">
                <a:solidFill>
                  <a:schemeClr val="tx2"/>
                </a:solidFill>
                <a:effectLst/>
                <a:latin typeface="+mj-lt"/>
                <a:ea typeface="+mj-ea"/>
                <a:cs typeface="+mj-cs"/>
              </a:rPr>
              <a:t>Thank You!</a:t>
            </a:r>
            <a:br>
              <a:rPr lang="en-US" sz="2800" b="1" i="0" kern="1200" cap="all" spc="390" baseline="0">
                <a:solidFill>
                  <a:schemeClr val="tx2"/>
                </a:solidFill>
                <a:effectLst/>
                <a:latin typeface="+mj-lt"/>
                <a:ea typeface="+mj-ea"/>
                <a:cs typeface="+mj-cs"/>
              </a:rPr>
            </a:br>
            <a:r>
              <a:rPr lang="en-US" sz="2800" b="1" i="0" kern="1200" cap="all" spc="390" baseline="0">
                <a:solidFill>
                  <a:schemeClr val="tx2"/>
                </a:solidFill>
                <a:effectLst/>
                <a:latin typeface="+mj-lt"/>
                <a:ea typeface="+mj-ea"/>
                <a:cs typeface="+mj-cs"/>
              </a:rPr>
              <a:t>Q&amp;A</a:t>
            </a:r>
            <a:endParaRPr lang="en-US" sz="2800" kern="1200" cap="all" spc="390" baseline="0">
              <a:solidFill>
                <a:schemeClr val="tx2"/>
              </a:solidFill>
              <a:latin typeface="+mj-lt"/>
              <a:ea typeface="+mj-ea"/>
              <a:cs typeface="+mj-cs"/>
            </a:endParaRPr>
          </a:p>
        </p:txBody>
      </p:sp>
      <p:grpSp>
        <p:nvGrpSpPr>
          <p:cNvPr id="28" name="Group 2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29" name="Rectangle 2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790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1DB-213B-76F6-0C06-8BFAB5F3210D}"/>
              </a:ext>
            </a:extLst>
          </p:cNvPr>
          <p:cNvSpPr>
            <a:spLocks noGrp="1"/>
          </p:cNvSpPr>
          <p:nvPr>
            <p:ph type="title"/>
          </p:nvPr>
        </p:nvSpPr>
        <p:spPr>
          <a:xfrm>
            <a:off x="1028700" y="723900"/>
            <a:ext cx="10134600" cy="851733"/>
          </a:xfrm>
        </p:spPr>
        <p:txBody>
          <a:bodyPr/>
          <a:lstStyle/>
          <a:p>
            <a:r>
              <a:rPr lang="en-US"/>
              <a:t>Outline:</a:t>
            </a:r>
          </a:p>
        </p:txBody>
      </p:sp>
      <p:sp>
        <p:nvSpPr>
          <p:cNvPr id="3" name="Content Placeholder 2">
            <a:extLst>
              <a:ext uri="{FF2B5EF4-FFF2-40B4-BE49-F238E27FC236}">
                <a16:creationId xmlns:a16="http://schemas.microsoft.com/office/drawing/2014/main" id="{1EB11829-BFD1-3B14-CD8B-20DD2E37E447}"/>
              </a:ext>
            </a:extLst>
          </p:cNvPr>
          <p:cNvSpPr>
            <a:spLocks noGrp="1"/>
          </p:cNvSpPr>
          <p:nvPr>
            <p:ph idx="1"/>
          </p:nvPr>
        </p:nvSpPr>
        <p:spPr>
          <a:xfrm>
            <a:off x="1028700" y="1873830"/>
            <a:ext cx="10134600" cy="4257415"/>
          </a:xfrm>
        </p:spPr>
        <p:txBody>
          <a:bodyPr/>
          <a:lstStyle/>
          <a:p>
            <a:pPr marL="342900" indent="-342900">
              <a:buFont typeface="Arial" panose="020B0604020202020204" pitchFamily="34" charset="0"/>
              <a:buChar char="•"/>
            </a:pPr>
            <a:r>
              <a:rPr lang="en-US"/>
              <a:t>Introduction to the Dataset</a:t>
            </a:r>
          </a:p>
          <a:p>
            <a:pPr marL="342900" indent="-342900">
              <a:buFont typeface="Arial" panose="020B0604020202020204" pitchFamily="34" charset="0"/>
              <a:buChar char="•"/>
            </a:pPr>
            <a:r>
              <a:rPr lang="en-US"/>
              <a:t>Dataset Information</a:t>
            </a:r>
          </a:p>
          <a:p>
            <a:pPr marL="342900" indent="-342900">
              <a:buFont typeface="Arial" panose="020B0604020202020204" pitchFamily="34" charset="0"/>
              <a:buChar char="•"/>
            </a:pPr>
            <a:r>
              <a:rPr lang="en-US"/>
              <a:t>Overview of Data Quality Problems</a:t>
            </a:r>
          </a:p>
          <a:p>
            <a:pPr marL="342900" indent="-342900">
              <a:buFont typeface="Arial" panose="020B0604020202020204" pitchFamily="34" charset="0"/>
              <a:buChar char="•"/>
            </a:pPr>
            <a:r>
              <a:rPr lang="en-US"/>
              <a:t>Methodology and Tools for Data Quality Assessment</a:t>
            </a:r>
          </a:p>
          <a:p>
            <a:pPr marL="342900" indent="-342900">
              <a:buFont typeface="Arial" panose="020B0604020202020204" pitchFamily="34" charset="0"/>
              <a:buChar char="•"/>
            </a:pPr>
            <a:r>
              <a:rPr lang="en-US"/>
              <a:t>Strategies to Overcome Data Quality Issues</a:t>
            </a:r>
          </a:p>
          <a:p>
            <a:pPr marL="342900" indent="-342900">
              <a:buFont typeface="Arial" panose="020B0604020202020204" pitchFamily="34" charset="0"/>
              <a:buChar char="•"/>
            </a:pPr>
            <a:r>
              <a:rPr lang="en-US"/>
              <a:t>Challenges Faced</a:t>
            </a:r>
          </a:p>
          <a:p>
            <a:pPr marL="342900" indent="-342900">
              <a:buFont typeface="Arial" panose="020B0604020202020204" pitchFamily="34" charset="0"/>
              <a:buChar char="•"/>
            </a:pPr>
            <a:r>
              <a:rPr lang="en-US"/>
              <a:t>Results and Improvements</a:t>
            </a:r>
          </a:p>
        </p:txBody>
      </p:sp>
    </p:spTree>
    <p:extLst>
      <p:ext uri="{BB962C8B-B14F-4D97-AF65-F5344CB8AC3E}">
        <p14:creationId xmlns:p14="http://schemas.microsoft.com/office/powerpoint/2010/main" val="416401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AF0B-CA02-13D1-0AAF-212FA95BC437}"/>
              </a:ext>
            </a:extLst>
          </p:cNvPr>
          <p:cNvSpPr>
            <a:spLocks noGrp="1"/>
          </p:cNvSpPr>
          <p:nvPr>
            <p:ph type="title"/>
          </p:nvPr>
        </p:nvSpPr>
        <p:spPr>
          <a:xfrm>
            <a:off x="1028700" y="723900"/>
            <a:ext cx="10134600" cy="898197"/>
          </a:xfrm>
        </p:spPr>
        <p:txBody>
          <a:bodyPr/>
          <a:lstStyle/>
          <a:p>
            <a:r>
              <a:rPr lang="en-US">
                <a:latin typeface="Times New Roman" panose="02020603050405020304" pitchFamily="18" charset="0"/>
                <a:cs typeface="Times New Roman" panose="02020603050405020304" pitchFamily="18" charset="0"/>
              </a:rPr>
              <a:t>1. Introduction to the Dataset</a:t>
            </a:r>
          </a:p>
        </p:txBody>
      </p:sp>
      <p:sp>
        <p:nvSpPr>
          <p:cNvPr id="3" name="Content Placeholder 2">
            <a:extLst>
              <a:ext uri="{FF2B5EF4-FFF2-40B4-BE49-F238E27FC236}">
                <a16:creationId xmlns:a16="http://schemas.microsoft.com/office/drawing/2014/main" id="{9F31174B-516E-3AA2-A4B8-DDE62A626105}"/>
              </a:ext>
            </a:extLst>
          </p:cNvPr>
          <p:cNvSpPr>
            <a:spLocks noGrp="1"/>
          </p:cNvSpPr>
          <p:nvPr>
            <p:ph idx="1"/>
          </p:nvPr>
        </p:nvSpPr>
        <p:spPr>
          <a:xfrm>
            <a:off x="1028700" y="1855244"/>
            <a:ext cx="10134600" cy="3969342"/>
          </a:xfrm>
        </p:spPr>
        <p:txBody>
          <a:bodyPr>
            <a:normAutofit fontScale="92500"/>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The dataset we are using is Data Science Job posting file which are job posts on Glassdoor. The data was scrapped from </a:t>
            </a:r>
            <a:r>
              <a:rPr lang="en-US" err="1">
                <a:latin typeface="Times New Roman" panose="02020603050405020304" pitchFamily="18" charset="0"/>
                <a:cs typeface="Times New Roman" panose="02020603050405020304" pitchFamily="18" charset="0"/>
              </a:rPr>
              <a:t>glassdoor's</a:t>
            </a:r>
            <a:r>
              <a:rPr lang="en-US">
                <a:latin typeface="Times New Roman" panose="02020603050405020304" pitchFamily="18" charset="0"/>
                <a:cs typeface="Times New Roman" panose="02020603050405020304" pitchFamily="18" charset="0"/>
              </a:rPr>
              <a:t> website. Kaggle served as a reliable platform for accessing datasets, ensuring transparency and reproducibility.</a:t>
            </a:r>
          </a:p>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The dataset has 672 rows and 15 columns.</a:t>
            </a:r>
          </a:p>
          <a:p>
            <a:r>
              <a:rPr lang="en-US" b="1">
                <a:latin typeface="Times New Roman" panose="02020603050405020304" pitchFamily="18" charset="0"/>
                <a:cs typeface="Times New Roman" panose="02020603050405020304" pitchFamily="18" charset="0"/>
              </a:rPr>
              <a:t>Why This Dataset?</a:t>
            </a:r>
          </a:p>
          <a:p>
            <a:r>
              <a:rPr lang="en-US">
                <a:latin typeface="Times New Roman" panose="02020603050405020304" pitchFamily="18" charset="0"/>
                <a:cs typeface="Times New Roman" panose="02020603050405020304" pitchFamily="18" charset="0"/>
              </a:rPr>
              <a:t>The dataset provides valuable insights into the evolving field of data science employment. Analyzing job postings helps identify trends, skills in demand, and the geographical distribution of opportunities.</a:t>
            </a:r>
          </a:p>
          <a:p>
            <a:r>
              <a:rPr lang="en-US" b="1">
                <a:latin typeface="Times New Roman" panose="02020603050405020304" pitchFamily="18" charset="0"/>
                <a:cs typeface="Times New Roman" panose="02020603050405020304" pitchFamily="18" charset="0"/>
              </a:rPr>
              <a:t>Domain: Employment and Data Science Job Market</a:t>
            </a:r>
          </a:p>
          <a:p>
            <a:r>
              <a:rPr lang="en-US">
                <a:latin typeface="Times New Roman" panose="02020603050405020304" pitchFamily="18" charset="0"/>
                <a:cs typeface="Times New Roman" panose="02020603050405020304" pitchFamily="18" charset="0"/>
              </a:rPr>
              <a:t>Focus on the intersection of employment and the data science job market. Gain a nuanced understanding of the skills, qualifications, and expectations outlined in data science job postings.</a:t>
            </a:r>
          </a:p>
        </p:txBody>
      </p:sp>
    </p:spTree>
    <p:extLst>
      <p:ext uri="{BB962C8B-B14F-4D97-AF65-F5344CB8AC3E}">
        <p14:creationId xmlns:p14="http://schemas.microsoft.com/office/powerpoint/2010/main" val="117266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3BFF-9F10-9277-6885-CB1975F55367}"/>
              </a:ext>
            </a:extLst>
          </p:cNvPr>
          <p:cNvSpPr>
            <a:spLocks noGrp="1"/>
          </p:cNvSpPr>
          <p:nvPr>
            <p:ph type="title"/>
          </p:nvPr>
        </p:nvSpPr>
        <p:spPr/>
        <p:txBody>
          <a:bodyPr/>
          <a:lstStyle/>
          <a:p>
            <a:r>
              <a:rPr lang="en-US"/>
              <a:t>Dataset Information:</a:t>
            </a:r>
          </a:p>
        </p:txBody>
      </p:sp>
      <p:graphicFrame>
        <p:nvGraphicFramePr>
          <p:cNvPr id="4" name="Content Placeholder 3">
            <a:extLst>
              <a:ext uri="{FF2B5EF4-FFF2-40B4-BE49-F238E27FC236}">
                <a16:creationId xmlns:a16="http://schemas.microsoft.com/office/drawing/2014/main" id="{DED9280E-5050-52FE-4F06-E46EEBD13ED8}"/>
              </a:ext>
            </a:extLst>
          </p:cNvPr>
          <p:cNvGraphicFramePr>
            <a:graphicFrameLocks noGrp="1"/>
          </p:cNvGraphicFramePr>
          <p:nvPr>
            <p:ph idx="1"/>
            <p:extLst>
              <p:ext uri="{D42A27DB-BD31-4B8C-83A1-F6EECF244321}">
                <p14:modId xmlns:p14="http://schemas.microsoft.com/office/powerpoint/2010/main" val="1535575782"/>
              </p:ext>
            </p:extLst>
          </p:nvPr>
        </p:nvGraphicFramePr>
        <p:xfrm>
          <a:off x="1028700" y="2162175"/>
          <a:ext cx="10134600" cy="4348480"/>
        </p:xfrm>
        <a:graphic>
          <a:graphicData uri="http://schemas.openxmlformats.org/drawingml/2006/table">
            <a:tbl>
              <a:tblPr firstRow="1" bandRow="1">
                <a:tableStyleId>{00A15C55-8517-42AA-B614-E9B94910E393}</a:tableStyleId>
              </a:tblPr>
              <a:tblGrid>
                <a:gridCol w="5067300">
                  <a:extLst>
                    <a:ext uri="{9D8B030D-6E8A-4147-A177-3AD203B41FA5}">
                      <a16:colId xmlns:a16="http://schemas.microsoft.com/office/drawing/2014/main" val="931613946"/>
                    </a:ext>
                  </a:extLst>
                </a:gridCol>
                <a:gridCol w="5067300">
                  <a:extLst>
                    <a:ext uri="{9D8B030D-6E8A-4147-A177-3AD203B41FA5}">
                      <a16:colId xmlns:a16="http://schemas.microsoft.com/office/drawing/2014/main" val="3347513231"/>
                    </a:ext>
                  </a:extLst>
                </a:gridCol>
              </a:tblGrid>
              <a:tr h="370840">
                <a:tc>
                  <a:txBody>
                    <a:bodyPr/>
                    <a:lstStyle/>
                    <a:p>
                      <a:r>
                        <a:rPr lang="en-US"/>
                        <a:t>Columns</a:t>
                      </a:r>
                    </a:p>
                  </a:txBody>
                  <a:tcPr/>
                </a:tc>
                <a:tc>
                  <a:txBody>
                    <a:bodyPr/>
                    <a:lstStyle/>
                    <a:p>
                      <a:r>
                        <a:rPr lang="en-US"/>
                        <a:t>Description</a:t>
                      </a:r>
                    </a:p>
                  </a:txBody>
                  <a:tcPr/>
                </a:tc>
                <a:extLst>
                  <a:ext uri="{0D108BD9-81ED-4DB2-BD59-A6C34878D82A}">
                    <a16:rowId xmlns:a16="http://schemas.microsoft.com/office/drawing/2014/main" val="3554810378"/>
                  </a:ext>
                </a:extLst>
              </a:tr>
              <a:tr h="370840">
                <a:tc>
                  <a:txBody>
                    <a:bodyPr/>
                    <a:lstStyle/>
                    <a:p>
                      <a:r>
                        <a:rPr lang="en-US" sz="1800" b="1" kern="1200">
                          <a:solidFill>
                            <a:schemeClr val="dk1"/>
                          </a:solidFill>
                          <a:effectLst/>
                          <a:latin typeface="+mn-lt"/>
                          <a:ea typeface="+mn-ea"/>
                          <a:cs typeface="+mn-cs"/>
                        </a:rPr>
                        <a:t>Index</a:t>
                      </a:r>
                      <a:endParaRPr lang="en-US"/>
                    </a:p>
                  </a:txBody>
                  <a:tcPr/>
                </a:tc>
                <a:tc>
                  <a:txBody>
                    <a:bodyPr/>
                    <a:lstStyle/>
                    <a:p>
                      <a:r>
                        <a:rPr lang="en-US" sz="1800" kern="1200">
                          <a:solidFill>
                            <a:schemeClr val="dk1"/>
                          </a:solidFill>
                          <a:effectLst/>
                          <a:latin typeface="+mn-lt"/>
                          <a:ea typeface="+mn-ea"/>
                          <a:cs typeface="+mn-cs"/>
                        </a:rPr>
                        <a:t>Unique identifier for each job posting.</a:t>
                      </a:r>
                      <a:endParaRPr lang="en-US"/>
                    </a:p>
                  </a:txBody>
                  <a:tcPr/>
                </a:tc>
                <a:extLst>
                  <a:ext uri="{0D108BD9-81ED-4DB2-BD59-A6C34878D82A}">
                    <a16:rowId xmlns:a16="http://schemas.microsoft.com/office/drawing/2014/main" val="3157298535"/>
                  </a:ext>
                </a:extLst>
              </a:tr>
              <a:tr h="370840">
                <a:tc>
                  <a:txBody>
                    <a:bodyPr/>
                    <a:lstStyle/>
                    <a:p>
                      <a:r>
                        <a:rPr lang="en-US" sz="1800" b="1" kern="1200">
                          <a:solidFill>
                            <a:schemeClr val="dk1"/>
                          </a:solidFill>
                          <a:effectLst/>
                          <a:latin typeface="+mn-lt"/>
                          <a:ea typeface="+mn-ea"/>
                          <a:cs typeface="+mn-cs"/>
                        </a:rPr>
                        <a:t>Job Title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Title or designation associated with the job.</a:t>
                      </a:r>
                    </a:p>
                  </a:txBody>
                  <a:tcPr/>
                </a:tc>
                <a:extLst>
                  <a:ext uri="{0D108BD9-81ED-4DB2-BD59-A6C34878D82A}">
                    <a16:rowId xmlns:a16="http://schemas.microsoft.com/office/drawing/2014/main" val="2895732624"/>
                  </a:ext>
                </a:extLst>
              </a:tr>
              <a:tr h="370840">
                <a:tc>
                  <a:txBody>
                    <a:bodyPr/>
                    <a:lstStyle/>
                    <a:p>
                      <a:r>
                        <a:rPr lang="en-US" sz="1800" b="1" kern="1200">
                          <a:solidFill>
                            <a:schemeClr val="dk1"/>
                          </a:solidFill>
                          <a:effectLst/>
                          <a:latin typeface="+mn-lt"/>
                          <a:ea typeface="+mn-ea"/>
                          <a:cs typeface="+mn-cs"/>
                        </a:rPr>
                        <a:t>Salary Estimation</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Range of potential salaries for the job.</a:t>
                      </a:r>
                    </a:p>
                  </a:txBody>
                  <a:tcPr/>
                </a:tc>
                <a:extLst>
                  <a:ext uri="{0D108BD9-81ED-4DB2-BD59-A6C34878D82A}">
                    <a16:rowId xmlns:a16="http://schemas.microsoft.com/office/drawing/2014/main" val="2940462781"/>
                  </a:ext>
                </a:extLst>
              </a:tr>
              <a:tr h="370840">
                <a:tc>
                  <a:txBody>
                    <a:bodyPr/>
                    <a:lstStyle/>
                    <a:p>
                      <a:r>
                        <a:rPr lang="en-US" sz="1800" b="1" kern="1200">
                          <a:solidFill>
                            <a:schemeClr val="dk1"/>
                          </a:solidFill>
                          <a:effectLst/>
                          <a:latin typeface="+mn-lt"/>
                          <a:ea typeface="+mn-ea"/>
                          <a:cs typeface="+mn-cs"/>
                        </a:rPr>
                        <a:t>Job Description</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Comprehensive description detailing the job's responsibilities and requirements.</a:t>
                      </a:r>
                    </a:p>
                  </a:txBody>
                  <a:tcPr/>
                </a:tc>
                <a:extLst>
                  <a:ext uri="{0D108BD9-81ED-4DB2-BD59-A6C34878D82A}">
                    <a16:rowId xmlns:a16="http://schemas.microsoft.com/office/drawing/2014/main" val="4209752430"/>
                  </a:ext>
                </a:extLst>
              </a:tr>
              <a:tr h="370840">
                <a:tc>
                  <a:txBody>
                    <a:bodyPr/>
                    <a:lstStyle/>
                    <a:p>
                      <a:r>
                        <a:rPr lang="en-US" sz="1800" b="1" kern="1200">
                          <a:solidFill>
                            <a:schemeClr val="dk1"/>
                          </a:solidFill>
                          <a:effectLst/>
                          <a:latin typeface="+mn-lt"/>
                          <a:ea typeface="+mn-ea"/>
                          <a:cs typeface="+mn-cs"/>
                        </a:rPr>
                        <a:t>Rating</a:t>
                      </a:r>
                      <a:endParaRPr lang="en-US"/>
                    </a:p>
                  </a:txBody>
                  <a:tcPr/>
                </a:tc>
                <a:tc>
                  <a:txBody>
                    <a:bodyPr/>
                    <a:lstStyle/>
                    <a:p>
                      <a:r>
                        <a:rPr lang="en-US" sz="1800" kern="1200">
                          <a:solidFill>
                            <a:schemeClr val="dk1"/>
                          </a:solidFill>
                          <a:effectLst/>
                          <a:latin typeface="+mn-lt"/>
                          <a:ea typeface="+mn-ea"/>
                          <a:cs typeface="+mn-cs"/>
                        </a:rPr>
                        <a:t>The rating assigned to the job posting.</a:t>
                      </a:r>
                    </a:p>
                  </a:txBody>
                  <a:tcPr/>
                </a:tc>
                <a:extLst>
                  <a:ext uri="{0D108BD9-81ED-4DB2-BD59-A6C34878D82A}">
                    <a16:rowId xmlns:a16="http://schemas.microsoft.com/office/drawing/2014/main" val="198135484"/>
                  </a:ext>
                </a:extLst>
              </a:tr>
              <a:tr h="370840">
                <a:tc>
                  <a:txBody>
                    <a:bodyPr/>
                    <a:lstStyle/>
                    <a:p>
                      <a:r>
                        <a:rPr lang="en-US" sz="1800" b="1" kern="1200">
                          <a:solidFill>
                            <a:schemeClr val="dk1"/>
                          </a:solidFill>
                          <a:effectLst/>
                          <a:latin typeface="+mn-lt"/>
                          <a:ea typeface="+mn-ea"/>
                          <a:cs typeface="+mn-cs"/>
                        </a:rPr>
                        <a:t>Company</a:t>
                      </a:r>
                      <a:endParaRPr lang="en-US"/>
                    </a:p>
                  </a:txBody>
                  <a:tcPr/>
                </a:tc>
                <a:tc>
                  <a:txBody>
                    <a:bodyPr/>
                    <a:lstStyle/>
                    <a:p>
                      <a:r>
                        <a:rPr lang="en-US" sz="1800" kern="1200">
                          <a:solidFill>
                            <a:schemeClr val="dk1"/>
                          </a:solidFill>
                          <a:effectLst/>
                          <a:latin typeface="+mn-lt"/>
                          <a:ea typeface="+mn-ea"/>
                          <a:cs typeface="+mn-cs"/>
                        </a:rPr>
                        <a:t>Name of the hiring company.</a:t>
                      </a:r>
                    </a:p>
                  </a:txBody>
                  <a:tcPr/>
                </a:tc>
                <a:extLst>
                  <a:ext uri="{0D108BD9-81ED-4DB2-BD59-A6C34878D82A}">
                    <a16:rowId xmlns:a16="http://schemas.microsoft.com/office/drawing/2014/main" val="926167538"/>
                  </a:ext>
                </a:extLst>
              </a:tr>
              <a:tr h="370840">
                <a:tc>
                  <a:txBody>
                    <a:bodyPr/>
                    <a:lstStyle/>
                    <a:p>
                      <a:r>
                        <a:rPr lang="en-US" sz="1800" b="1" kern="1200">
                          <a:solidFill>
                            <a:schemeClr val="dk1"/>
                          </a:solidFill>
                          <a:effectLst/>
                          <a:latin typeface="+mn-lt"/>
                          <a:ea typeface="+mn-ea"/>
                          <a:cs typeface="+mn-cs"/>
                        </a:rPr>
                        <a:t>Location</a:t>
                      </a:r>
                      <a:endParaRPr lang="en-US"/>
                    </a:p>
                  </a:txBody>
                  <a:tcPr/>
                </a:tc>
                <a:tc>
                  <a:txBody>
                    <a:bodyPr/>
                    <a:lstStyle/>
                    <a:p>
                      <a:r>
                        <a:rPr lang="en-US" sz="1800" kern="1200">
                          <a:solidFill>
                            <a:schemeClr val="dk1"/>
                          </a:solidFill>
                          <a:effectLst/>
                          <a:latin typeface="+mn-lt"/>
                          <a:ea typeface="+mn-ea"/>
                          <a:cs typeface="+mn-cs"/>
                        </a:rPr>
                        <a:t>Geographical location of the company.</a:t>
                      </a:r>
                    </a:p>
                  </a:txBody>
                  <a:tcPr/>
                </a:tc>
                <a:extLst>
                  <a:ext uri="{0D108BD9-81ED-4DB2-BD59-A6C34878D82A}">
                    <a16:rowId xmlns:a16="http://schemas.microsoft.com/office/drawing/2014/main" val="864809608"/>
                  </a:ext>
                </a:extLst>
              </a:tr>
              <a:tr h="370840">
                <a:tc>
                  <a:txBody>
                    <a:bodyPr/>
                    <a:lstStyle/>
                    <a:p>
                      <a:r>
                        <a:rPr lang="en-US" sz="1800" b="1" kern="1200">
                          <a:solidFill>
                            <a:schemeClr val="dk1"/>
                          </a:solidFill>
                          <a:effectLst/>
                          <a:latin typeface="+mn-lt"/>
                          <a:ea typeface="+mn-ea"/>
                          <a:cs typeface="+mn-cs"/>
                        </a:rPr>
                        <a:t>Headquarters</a:t>
                      </a:r>
                      <a:endParaRPr lang="en-US"/>
                    </a:p>
                  </a:txBody>
                  <a:tcPr/>
                </a:tc>
                <a:tc>
                  <a:txBody>
                    <a:bodyPr/>
                    <a:lstStyle/>
                    <a:p>
                      <a:r>
                        <a:rPr lang="en-US" sz="1800" kern="1200">
                          <a:solidFill>
                            <a:schemeClr val="dk1"/>
                          </a:solidFill>
                          <a:effectLst/>
                          <a:latin typeface="+mn-lt"/>
                          <a:ea typeface="+mn-ea"/>
                          <a:cs typeface="+mn-cs"/>
                        </a:rPr>
                        <a:t>Headquarters' location of the company.</a:t>
                      </a:r>
                    </a:p>
                  </a:txBody>
                  <a:tcPr/>
                </a:tc>
                <a:extLst>
                  <a:ext uri="{0D108BD9-81ED-4DB2-BD59-A6C34878D82A}">
                    <a16:rowId xmlns:a16="http://schemas.microsoft.com/office/drawing/2014/main" val="4105693317"/>
                  </a:ext>
                </a:extLst>
              </a:tr>
              <a:tr h="370840">
                <a:tc>
                  <a:txBody>
                    <a:bodyPr/>
                    <a:lstStyle/>
                    <a:p>
                      <a:r>
                        <a:rPr lang="en-US" sz="1800" b="1" kern="1200">
                          <a:solidFill>
                            <a:schemeClr val="dk1"/>
                          </a:solidFill>
                          <a:effectLst/>
                          <a:latin typeface="+mn-lt"/>
                          <a:ea typeface="+mn-ea"/>
                          <a:cs typeface="+mn-cs"/>
                        </a:rPr>
                        <a:t>Size</a:t>
                      </a:r>
                      <a:endParaRPr lang="en-US"/>
                    </a:p>
                  </a:txBody>
                  <a:tcPr/>
                </a:tc>
                <a:tc>
                  <a:txBody>
                    <a:bodyPr/>
                    <a:lstStyle/>
                    <a:p>
                      <a:r>
                        <a:rPr lang="en-US" sz="1800" kern="1200">
                          <a:solidFill>
                            <a:schemeClr val="dk1"/>
                          </a:solidFill>
                          <a:effectLst/>
                          <a:latin typeface="+mn-lt"/>
                          <a:ea typeface="+mn-ea"/>
                          <a:cs typeface="+mn-cs"/>
                        </a:rPr>
                        <a:t>The total number of employees within the company.</a:t>
                      </a:r>
                    </a:p>
                  </a:txBody>
                  <a:tcPr/>
                </a:tc>
                <a:extLst>
                  <a:ext uri="{0D108BD9-81ED-4DB2-BD59-A6C34878D82A}">
                    <a16:rowId xmlns:a16="http://schemas.microsoft.com/office/drawing/2014/main" val="1818894710"/>
                  </a:ext>
                </a:extLst>
              </a:tr>
              <a:tr h="370840">
                <a:tc>
                  <a:txBody>
                    <a:bodyPr/>
                    <a:lstStyle/>
                    <a:p>
                      <a:r>
                        <a:rPr lang="en-US" sz="1800" b="1" kern="1200">
                          <a:solidFill>
                            <a:schemeClr val="dk1"/>
                          </a:solidFill>
                          <a:effectLst/>
                          <a:latin typeface="+mn-lt"/>
                          <a:ea typeface="+mn-ea"/>
                          <a:cs typeface="+mn-cs"/>
                        </a:rPr>
                        <a:t>Founded</a:t>
                      </a:r>
                      <a:endParaRPr lang="en-US"/>
                    </a:p>
                  </a:txBody>
                  <a:tcPr/>
                </a:tc>
                <a:tc>
                  <a:txBody>
                    <a:bodyPr/>
                    <a:lstStyle/>
                    <a:p>
                      <a:r>
                        <a:rPr lang="en-US" sz="1800" kern="1200">
                          <a:solidFill>
                            <a:schemeClr val="dk1"/>
                          </a:solidFill>
                          <a:effectLst/>
                          <a:latin typeface="+mn-lt"/>
                          <a:ea typeface="+mn-ea"/>
                          <a:cs typeface="+mn-cs"/>
                        </a:rPr>
                        <a:t>Year in which the company was established.</a:t>
                      </a:r>
                    </a:p>
                  </a:txBody>
                  <a:tcPr/>
                </a:tc>
                <a:extLst>
                  <a:ext uri="{0D108BD9-81ED-4DB2-BD59-A6C34878D82A}">
                    <a16:rowId xmlns:a16="http://schemas.microsoft.com/office/drawing/2014/main" val="2566996985"/>
                  </a:ext>
                </a:extLst>
              </a:tr>
            </a:tbl>
          </a:graphicData>
        </a:graphic>
      </p:graphicFrame>
    </p:spTree>
    <p:extLst>
      <p:ext uri="{BB962C8B-B14F-4D97-AF65-F5344CB8AC3E}">
        <p14:creationId xmlns:p14="http://schemas.microsoft.com/office/powerpoint/2010/main" val="282666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C3F-E793-EEAF-C4F9-9D547406C08D}"/>
              </a:ext>
            </a:extLst>
          </p:cNvPr>
          <p:cNvSpPr>
            <a:spLocks noGrp="1"/>
          </p:cNvSpPr>
          <p:nvPr>
            <p:ph type="title"/>
          </p:nvPr>
        </p:nvSpPr>
        <p:spPr/>
        <p:txBody>
          <a:bodyPr/>
          <a:lstStyle/>
          <a:p>
            <a:r>
              <a:rPr lang="en-US"/>
              <a:t>Dataset Information:</a:t>
            </a:r>
          </a:p>
        </p:txBody>
      </p:sp>
      <p:graphicFrame>
        <p:nvGraphicFramePr>
          <p:cNvPr id="4" name="Content Placeholder 3">
            <a:extLst>
              <a:ext uri="{FF2B5EF4-FFF2-40B4-BE49-F238E27FC236}">
                <a16:creationId xmlns:a16="http://schemas.microsoft.com/office/drawing/2014/main" id="{38A38A02-1887-B225-A4E9-F6F865481C70}"/>
              </a:ext>
            </a:extLst>
          </p:cNvPr>
          <p:cNvGraphicFramePr>
            <a:graphicFrameLocks/>
          </p:cNvGraphicFramePr>
          <p:nvPr>
            <p:extLst>
              <p:ext uri="{D42A27DB-BD31-4B8C-83A1-F6EECF244321}">
                <p14:modId xmlns:p14="http://schemas.microsoft.com/office/powerpoint/2010/main" val="1448460871"/>
              </p:ext>
            </p:extLst>
          </p:nvPr>
        </p:nvGraphicFramePr>
        <p:xfrm>
          <a:off x="1028700" y="2162175"/>
          <a:ext cx="10134600" cy="3032760"/>
        </p:xfrm>
        <a:graphic>
          <a:graphicData uri="http://schemas.openxmlformats.org/drawingml/2006/table">
            <a:tbl>
              <a:tblPr firstRow="1" bandRow="1">
                <a:tableStyleId>{00A15C55-8517-42AA-B614-E9B94910E393}</a:tableStyleId>
              </a:tblPr>
              <a:tblGrid>
                <a:gridCol w="5067300">
                  <a:extLst>
                    <a:ext uri="{9D8B030D-6E8A-4147-A177-3AD203B41FA5}">
                      <a16:colId xmlns:a16="http://schemas.microsoft.com/office/drawing/2014/main" val="931613946"/>
                    </a:ext>
                  </a:extLst>
                </a:gridCol>
                <a:gridCol w="5067300">
                  <a:extLst>
                    <a:ext uri="{9D8B030D-6E8A-4147-A177-3AD203B41FA5}">
                      <a16:colId xmlns:a16="http://schemas.microsoft.com/office/drawing/2014/main" val="3347513231"/>
                    </a:ext>
                  </a:extLst>
                </a:gridCol>
              </a:tblGrid>
              <a:tr h="370840">
                <a:tc>
                  <a:txBody>
                    <a:bodyPr/>
                    <a:lstStyle/>
                    <a:p>
                      <a:r>
                        <a:rPr lang="en-US"/>
                        <a:t>Columns</a:t>
                      </a:r>
                    </a:p>
                  </a:txBody>
                  <a:tcPr/>
                </a:tc>
                <a:tc>
                  <a:txBody>
                    <a:bodyPr/>
                    <a:lstStyle/>
                    <a:p>
                      <a:r>
                        <a:rPr lang="en-US"/>
                        <a:t>Description</a:t>
                      </a:r>
                    </a:p>
                  </a:txBody>
                  <a:tcPr/>
                </a:tc>
                <a:extLst>
                  <a:ext uri="{0D108BD9-81ED-4DB2-BD59-A6C34878D82A}">
                    <a16:rowId xmlns:a16="http://schemas.microsoft.com/office/drawing/2014/main" val="3554810378"/>
                  </a:ext>
                </a:extLst>
              </a:tr>
              <a:tr h="370840">
                <a:tc>
                  <a:txBody>
                    <a:bodyPr/>
                    <a:lstStyle/>
                    <a:p>
                      <a:r>
                        <a:rPr lang="en-US" sz="1800" b="1" kern="1200">
                          <a:solidFill>
                            <a:schemeClr val="dk1"/>
                          </a:solidFill>
                          <a:effectLst/>
                          <a:latin typeface="+mn-lt"/>
                          <a:ea typeface="+mn-ea"/>
                          <a:cs typeface="+mn-cs"/>
                        </a:rPr>
                        <a:t>Type of Ownership</a:t>
                      </a:r>
                      <a:endParaRPr lang="en-US"/>
                    </a:p>
                  </a:txBody>
                  <a:tcPr/>
                </a:tc>
                <a:tc>
                  <a:txBody>
                    <a:bodyPr/>
                    <a:lstStyle/>
                    <a:p>
                      <a:r>
                        <a:rPr lang="en-US" sz="1800" kern="1200">
                          <a:solidFill>
                            <a:schemeClr val="dk1"/>
                          </a:solidFill>
                          <a:effectLst/>
                          <a:latin typeface="+mn-lt"/>
                          <a:ea typeface="+mn-ea"/>
                          <a:cs typeface="+mn-cs"/>
                        </a:rPr>
                        <a:t>Describes the company's ownership type (e.g., non-profit, public, private, etc.).</a:t>
                      </a:r>
                      <a:endParaRPr lang="en-US"/>
                    </a:p>
                  </a:txBody>
                  <a:tcPr/>
                </a:tc>
                <a:extLst>
                  <a:ext uri="{0D108BD9-81ED-4DB2-BD59-A6C34878D82A}">
                    <a16:rowId xmlns:a16="http://schemas.microsoft.com/office/drawing/2014/main" val="3157298535"/>
                  </a:ext>
                </a:extLst>
              </a:tr>
              <a:tr h="370840">
                <a:tc>
                  <a:txBody>
                    <a:bodyPr/>
                    <a:lstStyle/>
                    <a:p>
                      <a:r>
                        <a:rPr lang="en-US" sz="1800" b="1" kern="1200">
                          <a:solidFill>
                            <a:schemeClr val="dk1"/>
                          </a:solidFill>
                          <a:effectLst/>
                          <a:latin typeface="+mn-lt"/>
                          <a:ea typeface="+mn-ea"/>
                          <a:cs typeface="+mn-cs"/>
                        </a:rPr>
                        <a:t>Industry</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Specific industry field the applicant will be working in.</a:t>
                      </a:r>
                    </a:p>
                  </a:txBody>
                  <a:tcPr/>
                </a:tc>
                <a:extLst>
                  <a:ext uri="{0D108BD9-81ED-4DB2-BD59-A6C34878D82A}">
                    <a16:rowId xmlns:a16="http://schemas.microsoft.com/office/drawing/2014/main" val="2895732624"/>
                  </a:ext>
                </a:extLst>
              </a:tr>
              <a:tr h="370840">
                <a:tc>
                  <a:txBody>
                    <a:bodyPr/>
                    <a:lstStyle/>
                    <a:p>
                      <a:r>
                        <a:rPr lang="en-US" sz="1800" b="1" kern="1200">
                          <a:solidFill>
                            <a:schemeClr val="dk1"/>
                          </a:solidFill>
                          <a:effectLst/>
                          <a:latin typeface="+mn-lt"/>
                          <a:ea typeface="+mn-ea"/>
                          <a:cs typeface="+mn-cs"/>
                        </a:rPr>
                        <a:t>Sector</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The sector classification of the company.</a:t>
                      </a:r>
                    </a:p>
                  </a:txBody>
                  <a:tcPr/>
                </a:tc>
                <a:extLst>
                  <a:ext uri="{0D108BD9-81ED-4DB2-BD59-A6C34878D82A}">
                    <a16:rowId xmlns:a16="http://schemas.microsoft.com/office/drawing/2014/main" val="2914195341"/>
                  </a:ext>
                </a:extLst>
              </a:tr>
              <a:tr h="370840">
                <a:tc>
                  <a:txBody>
                    <a:bodyPr/>
                    <a:lstStyle/>
                    <a:p>
                      <a:r>
                        <a:rPr lang="en-US" sz="1800" b="1" kern="1200">
                          <a:solidFill>
                            <a:schemeClr val="dk1"/>
                          </a:solidFill>
                          <a:effectLst/>
                          <a:latin typeface="+mn-lt"/>
                          <a:ea typeface="+mn-ea"/>
                          <a:cs typeface="+mn-cs"/>
                        </a:rPr>
                        <a:t>Revenue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Total revenue earned by the company.</a:t>
                      </a:r>
                    </a:p>
                  </a:txBody>
                  <a:tcPr/>
                </a:tc>
                <a:extLst>
                  <a:ext uri="{0D108BD9-81ED-4DB2-BD59-A6C34878D82A}">
                    <a16:rowId xmlns:a16="http://schemas.microsoft.com/office/drawing/2014/main" val="2467380462"/>
                  </a:ext>
                </a:extLst>
              </a:tr>
              <a:tr h="370840">
                <a:tc>
                  <a:txBody>
                    <a:bodyPr/>
                    <a:lstStyle/>
                    <a:p>
                      <a:r>
                        <a:rPr lang="en-US" sz="1800" b="1" kern="1200">
                          <a:solidFill>
                            <a:schemeClr val="dk1"/>
                          </a:solidFill>
                          <a:effectLst/>
                          <a:latin typeface="+mn-lt"/>
                          <a:ea typeface="+mn-ea"/>
                          <a:cs typeface="+mn-cs"/>
                        </a:rPr>
                        <a:t>Competitors</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List of competitors associated with the respective company.</a:t>
                      </a:r>
                    </a:p>
                  </a:txBody>
                  <a:tcPr/>
                </a:tc>
                <a:extLst>
                  <a:ext uri="{0D108BD9-81ED-4DB2-BD59-A6C34878D82A}">
                    <a16:rowId xmlns:a16="http://schemas.microsoft.com/office/drawing/2014/main" val="2384266897"/>
                  </a:ext>
                </a:extLst>
              </a:tr>
            </a:tbl>
          </a:graphicData>
        </a:graphic>
      </p:graphicFrame>
    </p:spTree>
    <p:extLst>
      <p:ext uri="{BB962C8B-B14F-4D97-AF65-F5344CB8AC3E}">
        <p14:creationId xmlns:p14="http://schemas.microsoft.com/office/powerpoint/2010/main" val="89697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88A0-38BC-4B6C-DA90-91D948A8735F}"/>
              </a:ext>
            </a:extLst>
          </p:cNvPr>
          <p:cNvSpPr>
            <a:spLocks noGrp="1"/>
          </p:cNvSpPr>
          <p:nvPr>
            <p:ph type="title"/>
          </p:nvPr>
        </p:nvSpPr>
        <p:spPr/>
        <p:txBody>
          <a:bodyPr/>
          <a:lstStyle/>
          <a:p>
            <a:r>
              <a:rPr lang="en-US"/>
              <a:t>Dataset Information:</a:t>
            </a:r>
          </a:p>
        </p:txBody>
      </p:sp>
      <p:pic>
        <p:nvPicPr>
          <p:cNvPr id="6" name="Content Placeholder 5">
            <a:extLst>
              <a:ext uri="{FF2B5EF4-FFF2-40B4-BE49-F238E27FC236}">
                <a16:creationId xmlns:a16="http://schemas.microsoft.com/office/drawing/2014/main" id="{183904FF-E644-C1F3-75F6-E53779154BBA}"/>
              </a:ext>
            </a:extLst>
          </p:cNvPr>
          <p:cNvPicPr>
            <a:picLocks noGrp="1" noChangeAspect="1"/>
          </p:cNvPicPr>
          <p:nvPr>
            <p:ph idx="1"/>
          </p:nvPr>
        </p:nvPicPr>
        <p:blipFill>
          <a:blip r:embed="rId2"/>
          <a:stretch>
            <a:fillRect/>
          </a:stretch>
        </p:blipFill>
        <p:spPr>
          <a:xfrm>
            <a:off x="558464" y="2164757"/>
            <a:ext cx="3269693" cy="3727450"/>
          </a:xfrm>
        </p:spPr>
      </p:pic>
      <p:sp>
        <p:nvSpPr>
          <p:cNvPr id="4" name="Content Placeholder 2">
            <a:extLst>
              <a:ext uri="{FF2B5EF4-FFF2-40B4-BE49-F238E27FC236}">
                <a16:creationId xmlns:a16="http://schemas.microsoft.com/office/drawing/2014/main" id="{94C13306-CB4A-9BCA-8461-A3823BA4C058}"/>
              </a:ext>
            </a:extLst>
          </p:cNvPr>
          <p:cNvSpPr txBox="1">
            <a:spLocks/>
          </p:cNvSpPr>
          <p:nvPr/>
        </p:nvSpPr>
        <p:spPr>
          <a:xfrm>
            <a:off x="1028700" y="2164758"/>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8" name="Picture 7">
            <a:extLst>
              <a:ext uri="{FF2B5EF4-FFF2-40B4-BE49-F238E27FC236}">
                <a16:creationId xmlns:a16="http://schemas.microsoft.com/office/drawing/2014/main" id="{1A13B9CE-E413-284D-A829-802B58482C11}"/>
              </a:ext>
            </a:extLst>
          </p:cNvPr>
          <p:cNvPicPr>
            <a:picLocks noChangeAspect="1"/>
          </p:cNvPicPr>
          <p:nvPr/>
        </p:nvPicPr>
        <p:blipFill>
          <a:blip r:embed="rId3"/>
          <a:stretch>
            <a:fillRect/>
          </a:stretch>
        </p:blipFill>
        <p:spPr>
          <a:xfrm>
            <a:off x="4076729" y="2164756"/>
            <a:ext cx="5820577" cy="2679684"/>
          </a:xfrm>
          <a:prstGeom prst="rect">
            <a:avLst/>
          </a:prstGeom>
        </p:spPr>
      </p:pic>
      <p:pic>
        <p:nvPicPr>
          <p:cNvPr id="10" name="Picture 9">
            <a:extLst>
              <a:ext uri="{FF2B5EF4-FFF2-40B4-BE49-F238E27FC236}">
                <a16:creationId xmlns:a16="http://schemas.microsoft.com/office/drawing/2014/main" id="{B4A7481C-7CF3-0D2D-7FD4-7434A46BFA22}"/>
              </a:ext>
            </a:extLst>
          </p:cNvPr>
          <p:cNvPicPr>
            <a:picLocks noChangeAspect="1"/>
          </p:cNvPicPr>
          <p:nvPr/>
        </p:nvPicPr>
        <p:blipFill>
          <a:blip r:embed="rId4"/>
          <a:stretch>
            <a:fillRect/>
          </a:stretch>
        </p:blipFill>
        <p:spPr>
          <a:xfrm>
            <a:off x="9831842" y="2164755"/>
            <a:ext cx="1580030" cy="2679685"/>
          </a:xfrm>
          <a:prstGeom prst="rect">
            <a:avLst/>
          </a:prstGeom>
        </p:spPr>
      </p:pic>
    </p:spTree>
    <p:extLst>
      <p:ext uri="{BB962C8B-B14F-4D97-AF65-F5344CB8AC3E}">
        <p14:creationId xmlns:p14="http://schemas.microsoft.com/office/powerpoint/2010/main" val="251868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52E9-CDFD-E4C3-BD92-84379FF8E95E}"/>
              </a:ext>
            </a:extLst>
          </p:cNvPr>
          <p:cNvSpPr>
            <a:spLocks noGrp="1"/>
          </p:cNvSpPr>
          <p:nvPr>
            <p:ph type="title"/>
          </p:nvPr>
        </p:nvSpPr>
        <p:spPr/>
        <p:txBody>
          <a:bodyPr/>
          <a:lstStyle/>
          <a:p>
            <a:r>
              <a:rPr lang="en-US"/>
              <a:t>Overview of Data Quality Problems:</a:t>
            </a:r>
          </a:p>
        </p:txBody>
      </p:sp>
      <p:sp>
        <p:nvSpPr>
          <p:cNvPr id="3" name="Content Placeholder 2">
            <a:extLst>
              <a:ext uri="{FF2B5EF4-FFF2-40B4-BE49-F238E27FC236}">
                <a16:creationId xmlns:a16="http://schemas.microsoft.com/office/drawing/2014/main" id="{3A6AEB7D-E6E7-E647-BA54-6BA98F49615A}"/>
              </a:ext>
            </a:extLst>
          </p:cNvPr>
          <p:cNvSpPr>
            <a:spLocks noGrp="1"/>
          </p:cNvSpPr>
          <p:nvPr>
            <p:ph idx="1"/>
          </p:nvPr>
        </p:nvSpPr>
        <p:spPr/>
        <p:txBody>
          <a:bodyPr/>
          <a:lstStyle/>
          <a:p>
            <a:pPr marL="342900" indent="-342900">
              <a:buFont typeface="Arial" panose="020B0604020202020204" pitchFamily="34" charset="0"/>
              <a:buChar char="•"/>
            </a:pPr>
            <a:r>
              <a:rPr lang="en-US"/>
              <a:t>Irrelevant Fields such as Index, Job Description and Competitors.</a:t>
            </a:r>
          </a:p>
          <a:p>
            <a:pPr marL="342900" indent="-342900">
              <a:buFont typeface="Arial" panose="020B0604020202020204" pitchFamily="34" charset="0"/>
              <a:buChar char="•"/>
            </a:pPr>
            <a:r>
              <a:rPr lang="en-US"/>
              <a:t>Multiple columns with wrong data types such as Salary Estimate, Rating, Revenue and Size.</a:t>
            </a:r>
          </a:p>
          <a:p>
            <a:pPr marL="342900" indent="-342900">
              <a:buFont typeface="Arial" panose="020B0604020202020204" pitchFamily="34" charset="0"/>
              <a:buChar char="•"/>
            </a:pPr>
            <a:r>
              <a:rPr lang="en-US"/>
              <a:t>Data inconsistency where multiple columns have -1 and unknown making them all string datatype. Company name column includes rating at the end of the string for every row.</a:t>
            </a:r>
          </a:p>
          <a:p>
            <a:pPr marL="342900" indent="-342900">
              <a:buFont typeface="Arial" panose="020B0604020202020204" pitchFamily="34" charset="0"/>
              <a:buChar char="•"/>
            </a:pPr>
            <a:r>
              <a:rPr lang="en-US"/>
              <a:t>Multiple columns can be separated like Location and headquarters into city and state.</a:t>
            </a:r>
          </a:p>
          <a:p>
            <a:pPr marL="342900" indent="-342900">
              <a:buFont typeface="Arial" panose="020B0604020202020204" pitchFamily="34" charset="0"/>
              <a:buChar char="•"/>
            </a:pPr>
            <a:r>
              <a:rPr lang="en-US"/>
              <a:t>Size and Revenue column has value as range of employees and range of Revenue.</a:t>
            </a: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396205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B197-2E67-39D3-0CA3-96ECE4EE0B67}"/>
              </a:ext>
            </a:extLst>
          </p:cNvPr>
          <p:cNvSpPr>
            <a:spLocks noGrp="1"/>
          </p:cNvSpPr>
          <p:nvPr>
            <p:ph type="title"/>
          </p:nvPr>
        </p:nvSpPr>
        <p:spPr/>
        <p:txBody>
          <a:bodyPr/>
          <a:lstStyle/>
          <a:p>
            <a:r>
              <a:rPr lang="en-US"/>
              <a:t>Methodology and Tools for Data Quality Assessment:</a:t>
            </a:r>
          </a:p>
        </p:txBody>
      </p:sp>
      <p:sp>
        <p:nvSpPr>
          <p:cNvPr id="3" name="Content Placeholder 2">
            <a:extLst>
              <a:ext uri="{FF2B5EF4-FFF2-40B4-BE49-F238E27FC236}">
                <a16:creationId xmlns:a16="http://schemas.microsoft.com/office/drawing/2014/main" id="{B0B2C2CB-9B50-5E7A-A615-770CEA801971}"/>
              </a:ext>
            </a:extLst>
          </p:cNvPr>
          <p:cNvSpPr>
            <a:spLocks noGrp="1"/>
          </p:cNvSpPr>
          <p:nvPr>
            <p:ph idx="1"/>
          </p:nvPr>
        </p:nvSpPr>
        <p:spPr/>
        <p:txBody>
          <a:bodyPr>
            <a:normAutofit/>
          </a:bodyPr>
          <a:lstStyle/>
          <a:p>
            <a:r>
              <a:rPr lang="en-US" b="1">
                <a:latin typeface="Times New Roman" panose="02020603050405020304" pitchFamily="18" charset="0"/>
                <a:cs typeface="Times New Roman" panose="02020603050405020304" pitchFamily="18" charset="0"/>
              </a:rPr>
              <a:t>Vizier:</a:t>
            </a:r>
          </a:p>
          <a:p>
            <a:r>
              <a:rPr lang="en-US">
                <a:latin typeface="Times New Roman" panose="02020603050405020304" pitchFamily="18" charset="0"/>
                <a:cs typeface="Times New Roman" panose="02020603050405020304" pitchFamily="18" charset="0"/>
              </a:rPr>
              <a:t>Our interactive and collaborative platform for seamless integration of code, visualizations, and documentation. Enabled efficient analysis and iterative exploration of data quality challenges.</a:t>
            </a:r>
          </a:p>
          <a:p>
            <a:r>
              <a:rPr lang="en-US" b="1">
                <a:latin typeface="Times New Roman" panose="02020603050405020304" pitchFamily="18" charset="0"/>
                <a:cs typeface="Times New Roman" panose="02020603050405020304" pitchFamily="18" charset="0"/>
              </a:rPr>
              <a:t>Pandas and NumPy:</a:t>
            </a:r>
          </a:p>
          <a:p>
            <a:r>
              <a:rPr lang="en-US">
                <a:latin typeface="Times New Roman" panose="02020603050405020304" pitchFamily="18" charset="0"/>
                <a:cs typeface="Times New Roman" panose="02020603050405020304" pitchFamily="18" charset="0"/>
              </a:rPr>
              <a:t>Utilized Pandas for exploratory data analysis, handling missing values, and performing statistical computations.</a:t>
            </a:r>
          </a:p>
          <a:p>
            <a:r>
              <a:rPr lang="en-US">
                <a:latin typeface="Times New Roman" panose="02020603050405020304" pitchFamily="18" charset="0"/>
                <a:cs typeface="Times New Roman" panose="02020603050405020304" pitchFamily="18" charset="0"/>
              </a:rPr>
              <a:t>NumPy supported numerical operations and array manipulations essential for data quality assessment.</a:t>
            </a:r>
          </a:p>
        </p:txBody>
      </p:sp>
    </p:spTree>
    <p:extLst>
      <p:ext uri="{BB962C8B-B14F-4D97-AF65-F5344CB8AC3E}">
        <p14:creationId xmlns:p14="http://schemas.microsoft.com/office/powerpoint/2010/main" val="340938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3F72-381B-DAD0-5690-FD3FA3825C2F}"/>
              </a:ext>
            </a:extLst>
          </p:cNvPr>
          <p:cNvSpPr>
            <a:spLocks noGrp="1"/>
          </p:cNvSpPr>
          <p:nvPr>
            <p:ph type="title"/>
          </p:nvPr>
        </p:nvSpPr>
        <p:spPr>
          <a:xfrm>
            <a:off x="1028700" y="723900"/>
            <a:ext cx="10134600" cy="833148"/>
          </a:xfrm>
        </p:spPr>
        <p:txBody>
          <a:bodyPr/>
          <a:lstStyle/>
          <a:p>
            <a:r>
              <a:rPr lang="en-US"/>
              <a:t>Strategies to Overcome Data Quality Issues:</a:t>
            </a:r>
          </a:p>
        </p:txBody>
      </p:sp>
      <p:sp>
        <p:nvSpPr>
          <p:cNvPr id="3" name="Content Placeholder 2">
            <a:extLst>
              <a:ext uri="{FF2B5EF4-FFF2-40B4-BE49-F238E27FC236}">
                <a16:creationId xmlns:a16="http://schemas.microsoft.com/office/drawing/2014/main" id="{9F1207F4-0E16-C63E-7836-0E377D39AD78}"/>
              </a:ext>
            </a:extLst>
          </p:cNvPr>
          <p:cNvSpPr>
            <a:spLocks noGrp="1"/>
          </p:cNvSpPr>
          <p:nvPr>
            <p:ph idx="1"/>
          </p:nvPr>
        </p:nvSpPr>
        <p:spPr>
          <a:xfrm>
            <a:off x="1028700" y="1715855"/>
            <a:ext cx="10134600" cy="4415390"/>
          </a:xfrm>
        </p:spPr>
        <p:txBody>
          <a:bodyPr>
            <a:normAutofit fontScale="55000" lnSpcReduction="20000"/>
          </a:bodyPr>
          <a:lstStyle/>
          <a:p>
            <a:pPr algn="l">
              <a:buFont typeface="+mj-lt"/>
              <a:buAutoNum type="arabicPeriod"/>
            </a:pPr>
            <a:r>
              <a:rPr lang="en-US" b="0" i="0" dirty="0">
                <a:effectLst/>
                <a:latin typeface="Helvetica Neue"/>
              </a:rPr>
              <a:t>Index is an irrelevant column and can be removed.</a:t>
            </a:r>
          </a:p>
          <a:p>
            <a:pPr algn="l">
              <a:buFont typeface="+mj-lt"/>
              <a:buAutoNum type="arabicPeriod"/>
            </a:pPr>
            <a:r>
              <a:rPr lang="en-US" b="0" i="0" dirty="0">
                <a:effectLst/>
                <a:latin typeface="Helvetica Neue"/>
              </a:rPr>
              <a:t>Job Title name can be changed without space for easy manipulation. It can be divided into 2 columns as </a:t>
            </a:r>
            <a:r>
              <a:rPr lang="en-US" b="0" i="0" dirty="0" err="1">
                <a:effectLst/>
                <a:latin typeface="Helvetica Neue"/>
              </a:rPr>
              <a:t>Job_sim</a:t>
            </a:r>
            <a:r>
              <a:rPr lang="en-US" b="0" i="0" dirty="0">
                <a:effectLst/>
                <a:latin typeface="Helvetica Neue"/>
              </a:rPr>
              <a:t> and </a:t>
            </a:r>
            <a:r>
              <a:rPr lang="en-US" b="0" i="0" dirty="0" err="1">
                <a:effectLst/>
                <a:latin typeface="Helvetica Neue"/>
              </a:rPr>
              <a:t>Job_level</a:t>
            </a:r>
            <a:r>
              <a:rPr lang="en-US" b="0" i="0" dirty="0">
                <a:effectLst/>
                <a:latin typeface="Helvetica Neue"/>
              </a:rPr>
              <a:t> which represent the simple job title and job level.</a:t>
            </a:r>
          </a:p>
          <a:p>
            <a:pPr algn="l">
              <a:buFont typeface="+mj-lt"/>
              <a:buAutoNum type="arabicPeriod"/>
            </a:pPr>
            <a:r>
              <a:rPr lang="en-US" b="0" i="0" dirty="0">
                <a:effectLst/>
                <a:latin typeface="Helvetica Neue"/>
              </a:rPr>
              <a:t>Salary Estimation name can be changed without space for easy </a:t>
            </a:r>
            <a:r>
              <a:rPr lang="en-US" b="0" i="0" dirty="0" err="1">
                <a:effectLst/>
                <a:latin typeface="Helvetica Neue"/>
              </a:rPr>
              <a:t>manipulation.It</a:t>
            </a:r>
            <a:r>
              <a:rPr lang="en-US" b="0" i="0" dirty="0">
                <a:effectLst/>
                <a:latin typeface="Helvetica Neue"/>
              </a:rPr>
              <a:t> can be divided into 3 columns as </a:t>
            </a:r>
            <a:r>
              <a:rPr lang="en-US" b="0" i="0" dirty="0" err="1">
                <a:effectLst/>
                <a:latin typeface="Helvetica Neue"/>
              </a:rPr>
              <a:t>min_salary</a:t>
            </a:r>
            <a:r>
              <a:rPr lang="en-US" b="0" i="0" dirty="0">
                <a:effectLst/>
                <a:latin typeface="Helvetica Neue"/>
              </a:rPr>
              <a:t>, </a:t>
            </a:r>
            <a:r>
              <a:rPr lang="en-US" b="0" i="0" dirty="0" err="1">
                <a:effectLst/>
                <a:latin typeface="Helvetica Neue"/>
              </a:rPr>
              <a:t>max_salary</a:t>
            </a:r>
            <a:r>
              <a:rPr lang="en-US" b="0" i="0" dirty="0">
                <a:effectLst/>
                <a:latin typeface="Helvetica Neue"/>
              </a:rPr>
              <a:t> and </a:t>
            </a:r>
            <a:r>
              <a:rPr lang="en-US" b="0" i="0" dirty="0" err="1">
                <a:effectLst/>
                <a:latin typeface="Helvetica Neue"/>
              </a:rPr>
              <a:t>avg_salary</a:t>
            </a:r>
            <a:r>
              <a:rPr lang="en-US" b="0" i="0" dirty="0">
                <a:effectLst/>
                <a:latin typeface="Helvetica Neue"/>
              </a:rPr>
              <a:t> as int columns which changing the Salary Estimate columns as string but in range.</a:t>
            </a:r>
          </a:p>
          <a:p>
            <a:pPr algn="l">
              <a:buFont typeface="+mj-lt"/>
              <a:buAutoNum type="arabicPeriod"/>
            </a:pPr>
            <a:r>
              <a:rPr lang="en-US" b="0" i="0" dirty="0">
                <a:effectLst/>
                <a:latin typeface="Helvetica Neue"/>
              </a:rPr>
              <a:t>Description has been removed because of complexity.</a:t>
            </a:r>
          </a:p>
          <a:p>
            <a:pPr algn="l">
              <a:buFont typeface="+mj-lt"/>
              <a:buAutoNum type="arabicPeriod"/>
            </a:pPr>
            <a:r>
              <a:rPr lang="en-US" b="0" i="0" dirty="0">
                <a:effectLst/>
                <a:latin typeface="Helvetica Neue"/>
              </a:rPr>
              <a:t>Rating Column needs to be changed to real and few values are -1. They are changed to 0 which means unknown or not rated.</a:t>
            </a:r>
          </a:p>
          <a:p>
            <a:pPr algn="l">
              <a:buFont typeface="+mj-lt"/>
              <a:buAutoNum type="arabicPeriod"/>
            </a:pPr>
            <a:r>
              <a:rPr lang="en-US" b="0" i="0" dirty="0">
                <a:effectLst/>
                <a:latin typeface="Helvetica Neue"/>
              </a:rPr>
              <a:t>Company Name has company name and rating in next line. so, rating needs to be removed from the column.</a:t>
            </a:r>
          </a:p>
          <a:p>
            <a:pPr algn="l">
              <a:buFont typeface="+mj-lt"/>
              <a:buAutoNum type="arabicPeriod"/>
            </a:pPr>
            <a:r>
              <a:rPr lang="en-US" b="0" i="0" dirty="0">
                <a:effectLst/>
                <a:latin typeface="Helvetica Neue"/>
              </a:rPr>
              <a:t>Location can be divided into Location and </a:t>
            </a:r>
            <a:r>
              <a:rPr lang="en-US" b="0" i="0" dirty="0" err="1">
                <a:effectLst/>
                <a:latin typeface="Helvetica Neue"/>
              </a:rPr>
              <a:t>Location_State</a:t>
            </a:r>
            <a:r>
              <a:rPr lang="en-US" b="0" i="0" dirty="0">
                <a:effectLst/>
                <a:latin typeface="Helvetica Neue"/>
              </a:rPr>
              <a:t>.</a:t>
            </a:r>
          </a:p>
          <a:p>
            <a:pPr algn="l">
              <a:buFont typeface="+mj-lt"/>
              <a:buAutoNum type="arabicPeriod"/>
            </a:pPr>
            <a:r>
              <a:rPr lang="en-US" b="0" i="0" dirty="0">
                <a:effectLst/>
                <a:latin typeface="Helvetica Neue"/>
              </a:rPr>
              <a:t>Headquarters can be divided into Headquarters and </a:t>
            </a:r>
            <a:r>
              <a:rPr lang="en-US" b="0" i="0" dirty="0" err="1">
                <a:effectLst/>
                <a:latin typeface="Helvetica Neue"/>
              </a:rPr>
              <a:t>Headquarters_State</a:t>
            </a:r>
            <a:r>
              <a:rPr lang="en-US" b="0" i="0" dirty="0">
                <a:effectLst/>
                <a:latin typeface="Helvetica Neue"/>
              </a:rPr>
              <a:t>.</a:t>
            </a:r>
          </a:p>
          <a:p>
            <a:pPr algn="l">
              <a:buFont typeface="+mj-lt"/>
              <a:buAutoNum type="arabicPeriod"/>
            </a:pPr>
            <a:r>
              <a:rPr lang="en-US" b="0" i="0" dirty="0">
                <a:effectLst/>
                <a:latin typeface="Helvetica Neue"/>
              </a:rPr>
              <a:t>Size of Employees is given as string and in range. So, we decided we leave them as range and if there are -1 values then they are changed to Unknown.</a:t>
            </a:r>
          </a:p>
          <a:p>
            <a:pPr algn="l">
              <a:buFont typeface="+mj-lt"/>
              <a:buAutoNum type="arabicPeriod"/>
            </a:pPr>
            <a:r>
              <a:rPr lang="en-US" b="0" i="0" dirty="0">
                <a:effectLst/>
                <a:latin typeface="Helvetica Neue"/>
              </a:rPr>
              <a:t>Founded has -1 values which are unknown values. We decided not make any changes.</a:t>
            </a:r>
          </a:p>
          <a:p>
            <a:pPr algn="l">
              <a:buFont typeface="+mj-lt"/>
              <a:buAutoNum type="arabicPeriod"/>
            </a:pPr>
            <a:r>
              <a:rPr lang="en-US" b="0" i="0" dirty="0">
                <a:effectLst/>
                <a:latin typeface="Helvetica Neue"/>
              </a:rPr>
              <a:t>Type of Ownership, </a:t>
            </a:r>
            <a:r>
              <a:rPr lang="en-US" b="0" i="0" dirty="0" err="1">
                <a:effectLst/>
                <a:latin typeface="Helvetica Neue"/>
              </a:rPr>
              <a:t>Industy</a:t>
            </a:r>
            <a:r>
              <a:rPr lang="en-US" b="0" i="0" dirty="0">
                <a:effectLst/>
                <a:latin typeface="Helvetica Neue"/>
              </a:rPr>
              <a:t> and Sector have both -1 and Unkown as values. So, we changed all -1 values to Unknown.</a:t>
            </a:r>
          </a:p>
          <a:p>
            <a:pPr algn="l">
              <a:buFont typeface="+mj-lt"/>
              <a:buAutoNum type="arabicPeriod"/>
            </a:pPr>
            <a:r>
              <a:rPr lang="en-US" b="0" i="0" dirty="0">
                <a:effectLst/>
                <a:latin typeface="Helvetica Neue"/>
              </a:rPr>
              <a:t>Revenue can be divided into 2 columns where revenue will stay as string and </a:t>
            </a:r>
            <a:r>
              <a:rPr lang="en-US" b="0" i="0" dirty="0" err="1">
                <a:effectLst/>
                <a:latin typeface="Helvetica Neue"/>
              </a:rPr>
              <a:t>revenue_average</a:t>
            </a:r>
            <a:r>
              <a:rPr lang="en-US" b="0" i="0" dirty="0">
                <a:effectLst/>
                <a:latin typeface="Helvetica Neue"/>
              </a:rPr>
              <a:t> will have average of revenue in millions.</a:t>
            </a:r>
          </a:p>
          <a:p>
            <a:pPr algn="l">
              <a:buFont typeface="+mj-lt"/>
              <a:buAutoNum type="arabicPeriod"/>
            </a:pPr>
            <a:r>
              <a:rPr lang="en-US" b="0" i="0" dirty="0">
                <a:effectLst/>
                <a:latin typeface="Helvetica Neue"/>
              </a:rPr>
              <a:t>Competitors have been changed to count of competitors instead of names of competitors.</a:t>
            </a:r>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191829176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AdornVTI</vt:lpstr>
      <vt:lpstr>Data Curation Project</vt:lpstr>
      <vt:lpstr>Outline:</vt:lpstr>
      <vt:lpstr>1. Introduction to the Dataset</vt:lpstr>
      <vt:lpstr>Dataset Information:</vt:lpstr>
      <vt:lpstr>Dataset Information:</vt:lpstr>
      <vt:lpstr>Dataset Information:</vt:lpstr>
      <vt:lpstr>Overview of Data Quality Problems:</vt:lpstr>
      <vt:lpstr>Methodology and Tools for Data Quality Assessment:</vt:lpstr>
      <vt:lpstr>Strategies to Overcome Data Quality Issues:</vt:lpstr>
      <vt:lpstr>Challenges Faced</vt:lpstr>
      <vt:lpstr>Results</vt:lpstr>
      <vt:lpstr>Conclusion</vt:lpstr>
      <vt:lpstr>References</vt:lpstr>
      <vt:lpstr>Thank You!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 Project</dc:title>
  <dc:creator>Nandu Chinta</dc:creator>
  <cp:revision>87</cp:revision>
  <dcterms:created xsi:type="dcterms:W3CDTF">2023-11-16T01:41:22Z</dcterms:created>
  <dcterms:modified xsi:type="dcterms:W3CDTF">2023-11-30T05:44:53Z</dcterms:modified>
</cp:coreProperties>
</file>