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handoutMasterIdLst>
    <p:handoutMasterId r:id="rId2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F53079-07D7-4EA0-A1E2-589CA7A5ECF2}" v="1306" dt="2023-11-30T17:14:06.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4" d="100"/>
          <a:sy n="114" d="100"/>
        </p:scale>
        <p:origin x="108" y="378"/>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FF58BA-24F3-4E0B-9630-2FD3683EF9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709B603-B8E7-49C5-A119-26AF4E2BFF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7E5E31-8BDD-425B-A551-D63A71F002D9}" type="datetime1">
              <a:rPr lang="en-GB" smtClean="0"/>
              <a:t>30/11/2023</a:t>
            </a:fld>
            <a:endParaRPr lang="en-GB" dirty="0"/>
          </a:p>
        </p:txBody>
      </p:sp>
      <p:sp>
        <p:nvSpPr>
          <p:cNvPr id="4" name="Footer Placeholder 3">
            <a:extLst>
              <a:ext uri="{FF2B5EF4-FFF2-40B4-BE49-F238E27FC236}">
                <a16:creationId xmlns:a16="http://schemas.microsoft.com/office/drawing/2014/main" id="{B51916D7-9596-4347-9A55-B0115383C0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AC0D1A2-3CDB-43B2-A241-F7A8CAC27F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AB3278-610A-482F-AF04-93693B9618E9}" type="slidenum">
              <a:rPr lang="en-GB" smtClean="0"/>
              <a:t>‹#›</a:t>
            </a:fld>
            <a:endParaRPr lang="en-GB"/>
          </a:p>
        </p:txBody>
      </p:sp>
    </p:spTree>
    <p:extLst>
      <p:ext uri="{BB962C8B-B14F-4D97-AF65-F5344CB8AC3E}">
        <p14:creationId xmlns:p14="http://schemas.microsoft.com/office/powerpoint/2010/main" val="390313390"/>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9708 10152 16383 0 0,'0'-1'0'0'0,"1"-1"0"0"0,3 1 0 0 0,8-1 0 0 0,10 1 0 0 0,13 1 0 0 0,16-1 0 0 0,13 1 0 0 0,10 0 0 0 0,10 0 0 0 0,7 0 0 0 0,3-3 0 0 0,0-3 0 0 0,-8-1 0 0 0,-13-1 0 0 0,-15 0 0 0 0,-15 2 0 0 0,-12 2 0 0 0,-12 2 0 0 0,-9 2 0 0 0,-6 3 0 0 0,-4 1 0 0 0,-1 3 0 0 0,-2 2 0 0 0,1 3 0 0 0,0 3 0 0 0,1 5 0 0 0,0 5 0 0 0,0 7 0 0 0,1 10 0 0 0,0 12 0 0 0,0 11 0 0 0,0 9 0 0 0,0 3 0 0 0,1 1 0 0 0,-1-2 0 0 0,0 0 0 0 0,0 1 0 0 0,0 5 0 0 0,0 4 0 0 0,0 0 0 0 0,0-2 0 0 0,0-5 0 0 0,0-9 0 0 0,0-10 0 0 0,0-12 0 0 0,0-11 0 0 0,0-8 0 0 0,0-5 0 0 0,0-3 0 0 0,0 0 0 0 0,0-3 0 0 0,-1-4 0 0 0,0-4 0 0 0,-1-5 0 0 0,-2-2 0 0 0,-1-3 0 0 0,-4-2 0 0 0,-5-1 0 0 0,-10 1 0 0 0,-12 0 0 0 0,-14 0 0 0 0,-11 2 0 0 0,-11-1 0 0 0,-7 1 0 0 0,-6 0 0 0 0,-4 1 0 0 0,-2 1 0 0 0,2 1 0 0 0,7 1 0 0 0,9 0 0 0 0,14-1 0 0 0,12 0 0 0 0,11-1 0 0 0,9 0 0 0 0,8-1 0 0 0,3 1 0 0 0,3 0 0 0 0,0 0 0 0 0,-1 1 0 0 0,2-1 0 0 0,1 0 0 0 0,3-1 0 0 0,3-2 0 0 0,3 0 0 0 0,5-1 0 0 0,2-1 0 0 0,3 0 0 0 0,2-2 0 0 0,0-1 0 0 0,0-1 0 0 0,1-3 0 0 0,2-2 0 0 0,1-4 0 0 0,2-3 0 0 0,5-5 0 0 0,5-5 0 0 0,3-3 0 0 0,2-1 0 0 0,-1 3 0 0 0,-3 3 0 0 0,-3 4 0 0 0,-4 4 0 0 0,-2 3 0 0 0,-2 2 0 0 0,-1 0 0 0 0,-2 2 0 0 0,-3 2 0 0 0,-2 2 0 0 0,-3 4 0 0 0,-2 5 0 0 0,-4 7 0 0 0,-7 8 0 0 0,-7 8 0 0 0,-7 9 0 0 0,-9 6 0 0 0,-6 5 0 0 0,-5 1 0 0 0,-2-1 0 0 0,1-1 0 0 0,5-3 0 0 0,5-5 0 0 0,4-4 0 0 0,6-5 0 0 0,5-4 0 0 0,4-5 0 0 0,5-6 0 0 0,3-5 0 0 0,5-3 0 0 0,3-2 0 0 0,4-2 0 0 0,3 0 0 0 0,4 2 0 0 0,2 2 0 0 0,5 4 0 0 0,9 5 0 0 0,11 6 0 0 0,9 7 0 0 0,6 3 0 0 0,1 1 0 0 0,-3-2 0 0 0,-7-3 0 0 0,-9-4 0 0 0,-9-5 0 0 0,-9-6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11181 11886 16383 0 0,'0'0'0'0'0,"0"0"0"0"0,7 0 0 0 0,7 0 0 0 0,7 0 0 0 0,4 0 0 0 0,0 0 0 0 0,-1 0 0 0 0,-1 0 0 0 0,0 0 0 0 0,0 0 0 0 0,1-1 0 0 0,1-4 0 0 0,2-3 0 0 0,1-2 0 0 0,3-2 0 0 0,-1 0 0 0 0,-3 1 0 0 0,-4 4 0 0 0,-9 4 0 0 0,-10 7 0 0 0,-10 12 0 0 0,-12 12 0 0 0,-14 17 0 0 0,-12 18 0 0 0,-10 15 0 0 0,-5 9 0 0 0,0 2 0 0 0,5-7 0 0 0,8-10 0 0 0,9-11 0 0 0,7-10 0 0 0,6-11 0 0 0,6-9 0 0 0,5-7 0 0 0,2-5 0 0 0,4-8 0 0 0,2-7 0 0 0,2-5 0 0 0,4-6 0 0 0,6-4 0 0 0,7-7 0 0 0,11-5 0 0 0,11-5 0 0 0,10-4 0 0 0,10-2 0 0 0,7 1 0 0 0,4 4 0 0 0,0 6 0 0 0,-2 8 0 0 0,-4 5 0 0 0,-4 5 0 0 0,-8 4 0 0 0,-6 5 0 0 0,-7 5 0 0 0,-7 4 0 0 0,-5 6 0 0 0,-4 2 0 0 0,-6 4 0 0 0,-5 3 0 0 0,-4 4 0 0 0,-3 4 0 0 0,-2 8 0 0 0,-5 8 0 0 0,-8 10 0 0 0,-9 7 0 0 0,-8 3 0 0 0,-9 1 0 0 0,-7-2 0 0 0,-10-3 0 0 0,-10-6 0 0 0,-10-7 0 0 0,-6-10 0 0 0,0-11 0 0 0,2-11 0 0 0,7-9 0 0 0,11-8 0 0 0,12-10 0 0 0,11-10 0 0 0,10-11 0 0 0,9-17 0 0 0,5-21 0 0 0,6-18 0 0 0,4-10 0 0 0,3 2 0 0 0,1 13 0 0 0,2 18 0 0 0,0 19 0 0 0,0 18 0 0 0,0 15-16383 0 0,0 9 16383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11830 11630 16383 0 0,'0'0'0'0'0,"-4"0"0"0"0,-5 0 0 0 0,-11 0 0 0 0,-12 0 0 0 0,-9 0 0 0 0,-8 0 0 0 0,-5 0 0 0 0,-3 0 0 0 0,-3 0 0 0 0,-4 0 0 0 0,-4 0 0 0 0,-6 0 0 0 0,-4 2 0 0 0,-1 3 0 0 0,1 4 0 0 0,5 4 0 0 0,7 5 0 0 0,6 4 0 0 0,8 8 0 0 0,4 9 0 0 0,3 11 0 0 0,3 8 0 0 0,3 10 0 0 0,1 9 0 0 0,1 8 0 0 0,4 8 0 0 0,4 3 0 0 0,5-1 0 0 0,8-4 0 0 0,6-9 0 0 0,4-7 0 0 0,5-6 0 0 0,5-6 0 0 0,4-7 0 0 0,3-5 0 0 0,4-7 0 0 0,1-6 0 0 0,2-6 0 0 0,1-2 0 0 0,2-2 0 0 0,6 0 0 0 0,8 3 0 0 0,9 2 0 0 0,10 0 0 0 0,9-1 0 0 0,10-4 0 0 0,5-5 0 0 0,3-7 0 0 0,0-6 0 0 0,-4-5 0 0 0,-8-3 0 0 0,-8-3 0 0 0,-7-3 0 0 0,-4-3 0 0 0,-6-1 0 0 0,-4-2 0 0 0,-4 0 0 0 0,-3-1 0 0 0,-2 0 0 0 0,0-1 0 0 0,0-2 0 0 0,1-1 0 0 0,3-2 0 0 0,1-2 0 0 0,5-5 0 0 0,1-5 0 0 0,2-5 0 0 0,0-4 0 0 0,-4-5 0 0 0,-3-5 0 0 0,-5-5 0 0 0,-4-7 0 0 0,-3-8 0 0 0,-7-9 0 0 0,-6-7 0 0 0,-5-5 0 0 0,-3-6 0 0 0,-3-6 0 0 0,-2 2 0 0 0,0 10 0 0 0,-1 12 0 0 0,-2 15 0 0 0,-3 13 0 0 0,-3 10 0 0 0,-2 9 0 0 0,-1 5 0 0 0,-2 4 0 0 0,0 2 0 0 0,0 2 0 0 0,1 2 0 0 0,-1 1 0 0 0,0 1 0 0 0,0 1 0 0 0,-1 2 0 0 0,1 1 0 0 0,0 1 0 0 0,0 2 0 0 0,-2-1 0 0 0,1 0 0 0 0,-1-1 0 0 0,1 1 0 0 0,1 1 0 0 0,2-1 0 0 0,2 0 0 0 0,2 0 0 0 0,2 0 0 0 0,1 2 0 0 0,0 1 0 0 0,0 2 0 0 0,1 1 0 0 0,1 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9881 9874 16383 0 0,'0'-1'0'0'0,"-1"-1"0"0"0,-3 1 0 0 0,-8 3 0 0 0,-9 5 0 0 0,-6 6 0 0 0,-4 4 0 0 0,2 1 0 0 0,1 1 0 0 0,5-1 0 0 0,3-1 0 0 0,4-4 0 0 0,3-1 0 0 0,1-2 0 0 0,2-1 0 0 0,0-1 0 0 0,0 0 0 0 0,-1 1 0 0 0,-1 1 0 0 0,1 0 0 0 0,0 0 0 0 0,3-2 0 0 0,4-1 0 0 0,5-3 0 0 0,4-2 0 0 0,5-1 0 0 0,1-1 0 0 0,3 1 0 0 0,-1 1 0 0 0,2 3 0 0 0,2 1 0 0 0,3 4 0 0 0,4 2 0 0 0,4 2 0 0 0,5 3 0 0 0,6 2 0 0 0,5 2 0 0 0,2 1 0 0 0,-3 1 0 0 0,-3 0 0 0 0,-7-1 0 0 0,-6-4 0 0 0,-6-3 0 0 0,-5-2 0 0 0,-5-1 0 0 0,-2 0 0 0 0,-1 0 0 0 0,-1 0 0 0 0,1 1 0 0 0,0 1 0 0 0,3 1 0 0 0,2 2 0 0 0,1-1 0 0 0,1 1 0 0 0,0-1 0 0 0,-3-3 0 0 0,-3-4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9808 8779 16383 0 0,'2'0'0'0'0,"1"0"0"0"0,8 0 0 0 0,10 0 0 0 0,12 0 0 0 0,16 0 0 0 0,18 0 0 0 0,18 0 0 0 0,14 0 0 0 0,9 0 0 0 0,1 0 0 0 0,-4 0 0 0 0,-10 0 0 0 0,-12 0 0 0 0,-11 0 0 0 0,-10 0 0 0 0,-7 0 0 0 0,-2 0 0 0 0,0 0 0 0 0,3 0 0 0 0,3 0 0 0 0,4 0 0 0 0,0 0 0 0 0,-2 0 0 0 0,-5 0 0 0 0,-8 0 0 0 0,-10 0 0 0 0,-10 0 0 0 0,-10 1 0 0 0,-7 1 0 0 0,-6 3 0 0 0,-4 2 0 0 0,-2 4 0 0 0,0 2 0 0 0,-1 2 0 0 0,0 3 0 0 0,1 2 0 0 0,0 4 0 0 0,1 3 0 0 0,-1 4 0 0 0,1 4 0 0 0,0 3 0 0 0,0 2 0 0 0,1 3 0 0 0,-1 3 0 0 0,0 5 0 0 0,0 4 0 0 0,0 6 0 0 0,0 3 0 0 0,0 3 0 0 0,0-2 0 0 0,0-3 0 0 0,0-2 0 0 0,0-4 0 0 0,0-4 0 0 0,0-5 0 0 0,0-5 0 0 0,0-4 0 0 0,0-3 0 0 0,0-1 0 0 0,0 0 0 0 0,0-2 0 0 0,0 0 0 0 0,0-1 0 0 0,0-3 0 0 0,0-2 0 0 0,0-4 0 0 0,0-3 0 0 0,0-3 0 0 0,0-3 0 0 0,0-4 0 0 0,0-1 0 0 0,0-2 0 0 0,0-1 0 0 0,0 1 0 0 0,0 1 0 0 0,0 2 0 0 0,0 1 0 0 0,0 1 0 0 0,0-1 0 0 0,0-2 0 0 0,0 0 0 0 0,0-1 0 0 0,0-2 0 0 0,0-1 0 0 0,-1 0 0 0 0,0-2 0 0 0,-2 0 0 0 0,-1-2 0 0 0,-2 1 0 0 0,-3-2 0 0 0,-3 1 0 0 0,-3 0 0 0 0,-3 0 0 0 0,-3 0 0 0 0,-1 0 0 0 0,-1 0 0 0 0,-1 0 0 0 0,1 0 0 0 0,2 2 0 0 0,1 2 0 0 0,1 2 0 0 0,1 0 0 0 0,0 0 0 0 0,2 0 0 0 0,1 0 0 0 0,0 0 0 0 0,-1 0 0 0 0,-3 2 0 0 0,1-1 0 0 0,-1-1 0 0 0,1-1 0 0 0,-1 0 0 0 0,0 0 0 0 0,-2 0 0 0 0,0-1 0 0 0,3 1 0 0 0,2-2 0 0 0,2 0 0 0 0,3 0 0 0 0,1 0 0 0 0,1-1 0 0 0,0 0 0 0 0,1-1 0 0 0,0 0 0 0 0,0-1 0 0 0,-1 0 0 0 0,0 0 0 0 0,-2 0 0 0 0,1 0 0 0 0,-1 0 0 0 0,0 0 0 0 0,0 0 0 0 0,0 0 0 0 0,-1 0 0 0 0,-2 0 0 0 0,1 0 0 0 0,-1 0 0 0 0,1 0 0 0 0,1 0 0 0 0,1 0 0 0 0,0 0 0 0 0,0 0 0 0 0,0 0 0 0 0,-1 0 0 0 0,0 0 0 0 0,1 0 0 0 0,0 0 0 0 0,-1 0 0 0 0,-1 0 0 0 0,-2 0 0 0 0,0 0 0 0 0,-1-1 0 0 0,3-1 0 0 0,2 0 0 0 0,3 0 0 0 0,3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11356 10138 16383 0 0,'0'-1'0'0'0,"0"1"0"0"0,0 8 0 0 0,0 17 0 0 0,0 23 0 0 0,0 21 0 0 0,0 11 0 0 0,0 4 0 0 0,0-3 0 0 0,0-6 0 0 0,0-5 0 0 0,0-3 0 0 0,0-5 0 0 0,0-5 0 0 0,0-5 0 0 0,0-5 0 0 0,0-3 0 0 0,0-4 0 0 0,0-2 0 0 0,0-4 0 0 0,0-4 0 0 0,0-3 0 0 0,0-2 0 0 0,0 0 0 0 0,-1 0 0 0 0,-1 0 0 0 0,0 1 0 0 0,-1-2 0 0 0,0 0 0 0 0,-1-1 0 0 0,0-1 0 0 0,0-1 0 0 0,-2 1 0 0 0,1-2 0 0 0,0-1 0 0 0,0-2 0 0 0,1-4 0 0 0,1-2 0 0 0,1-2 0 0 0,1 0 0 0 0,1-1 0 0 0,-1 1 0 0 0,2 0 0 0 0,-2-1 0 0 0,0-3 0 0 0,-1-1 0 0 0,-1-2 0 0 0,0-1 0 0 0,0-1 0 0 0,-2 0 0 0 0,-1 0 0 0 0,-4-1 0 0 0,-6 1 0 0 0,-7 0 0 0 0,-9 0 0 0 0,-10 0 0 0 0,-10 1 0 0 0,-8 2 0 0 0,-8 4 0 0 0,-5 3 0 0 0,-1 0 0 0 0,4 0 0 0 0,8-2 0 0 0,8-2 0 0 0,9-1 0 0 0,9-1 0 0 0,7-2 0 0 0,7-1 0 0 0,5-1 0 0 0,5 0 0 0 0,3 0 0 0 0,2 0 0 0 0,1-1 0 0 0,0 1 0 0 0,1 0 0 0 0,-1 0 0 0 0,0 0 0 0 0,1 0 0 0 0,-1 0 0 0 0,2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10126 8530 16383 0 0,'0'0'0'0'0,"-4"0"0"0"0,-4 0 0 0 0,-8 2 0 0 0,-7 5 0 0 0,-6 4 0 0 0,-4 6 0 0 0,-1 1 0 0 0,1 2 0 0 0,-1 0 0 0 0,0 0 0 0 0,1 1 0 0 0,-1-1 0 0 0,0 0 0 0 0,2-1 0 0 0,3-1 0 0 0,2-1 0 0 0,2 0 0 0 0,1-1 0 0 0,0 1 0 0 0,2-1 0 0 0,1-2 0 0 0,2-2 0 0 0,3-2 0 0 0,2-3 0 0 0,4-2 0 0 0,6-3 0 0 0,6 0 0 0 0,6-2 0 0 0,4 0 0 0 0,3 3 0 0 0,5 5 0 0 0,9 8 0 0 0,14 12 0 0 0,20 12 0 0 0,20 14 0 0 0,15 9 0 0 0,8 3 0 0 0,-4-2 0 0 0,-11-9 0 0 0,-18-11 0 0 0,-17-9 0 0 0,-17-11 0 0 0,-14-7 0 0 0,-11-6 0 0 0,-8-5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11683 8922 16383 0 0,'0'1'0'0'0,"0"4"0"0"0,0 14 0 0 0,0 19 0 0 0,0 21 0 0 0,0 14 0 0 0,0 5 0 0 0,0-5 0 0 0,0-10 0 0 0,0-14 0 0 0,0-12 0 0 0,0-9 0 0 0,0-8 0 0 0,0-6 0 0 0,0-3 0 0 0,0-1 0 0 0,0-1 0 0 0,0 0 0 0 0,0-2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11783 8652 16383 0 0,'-1'0'0'0'0,"-3"0"0"0"0,-2 0 0 0 0,-3 0 0 0 0,0 1 0 0 0,-2 2 0 0 0,-5 7 0 0 0,-4 9 0 0 0,-4 10 0 0 0,-5 11 0 0 0,-3 9 0 0 0,-1 7 0 0 0,2 1 0 0 0,2 0 0 0 0,4-2 0 0 0,4-2 0 0 0,5 0 0 0 0,4-1 0 0 0,4-1 0 0 0,2 0 0 0 0,4-1 0 0 0,0-2 0 0 0,2-5 0 0 0,1-4 0 0 0,-1-5 0 0 0,2-5 0 0 0,3-4 0 0 0,5-3 0 0 0,8-1 0 0 0,9 1 0 0 0,10 1 0 0 0,6 1 0 0 0,3-2 0 0 0,0-5 0 0 0,-1-6 0 0 0,-3-4 0 0 0,-1-4 0 0 0,-1-8 0 0 0,3-9 0 0 0,5-10 0 0 0,4-10 0 0 0,2-9 0 0 0,-2-3 0 0 0,-6-1 0 0 0,-8 0 0 0 0,-9-2 0 0 0,-8-3 0 0 0,-8-1 0 0 0,-5-1 0 0 0,-5 1 0 0 0,-3 0 0 0 0,-1 0 0 0 0,-2 3 0 0 0,-6 3 0 0 0,-5 4 0 0 0,-7 4 0 0 0,-4 3 0 0 0,-4 4 0 0 0,-5 4 0 0 0,-5 2 0 0 0,-4 5 0 0 0,-4 5 0 0 0,-3 4 0 0 0,-2 5 0 0 0,1 3 0 0 0,3 2 0 0 0,4 2 0 0 0,5 0 0 0 0,6 1 0 0 0,8 0-16383 0 0,7 1 16383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9759 10681 16383 0 0,'1'0'0'0'0,"1"0"0"0"0,3 0 0 0 0,4 0 0 0 0,3 0 0 0 0,2 0 0 0 0,2 2 0 0 0,0 0 0 0 0,-2 2 0 0 0,-2 0 0 0 0,-3 1 0 0 0,-1 0 0 0 0,-2 0 0 0 0,0 0 0 0 0,1 1 0 0 0,-2 0 0 0 0,1 1 0 0 0,-1 0 0 0 0,0 2 0 0 0,0 1 0 0 0,-2 1 0 0 0,-2 2 0 0 0,0 2 0 0 0,0 4 0 0 0,-1 6 0 0 0,0 4 0 0 0,-2 2 0 0 0,-3 2 0 0 0,-4 0 0 0 0,-3-2 0 0 0,-3-1 0 0 0,0-3 0 0 0,0-6 0 0 0,3-7 0 0 0,2-5 0 0 0,3-5 0 0 0,3-3 0 0 0,4-4 0 0 0,6-3 0 0 0,4-3 0 0 0,9-4 0 0 0,10-2 0 0 0,14-5 0 0 0,12-5 0 0 0,11-3 0 0 0,4-2 0 0 0,-3 2 0 0 0,-9 3 0 0 0,-11 5 0 0 0,-11 6 0 0 0,-10 6 0 0 0,-11 3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10112 10506 16383 0 0,'-1'0'0'0'0,"-5"0"0"0"0,-8 0 0 0 0,-7 0 0 0 0,-7 0 0 0 0,-2 0 0 0 0,2 0 0 0 0,3 4 0 0 0,1 8 0 0 0,3 7 0 0 0,1 7 0 0 0,0 4 0 0 0,-1 1 0 0 0,0 0 0 0 0,1-3 0 0 0,0-2 0 0 0,2-4 0 0 0,1-2 0 0 0,2-2 0 0 0,0-3 0 0 0,1 0 0 0 0,0 0 0 0 0,1 0 0 0 0,1-1 0 0 0,2-1 0 0 0,2-2 0 0 0,1 1 0 0 0,2 0 0 0 0,1-1 0 0 0,3 2 0 0 0,0 2 0 0 0,1 0 0 0 0,3 3 0 0 0,4 4 0 0 0,4 2 0 0 0,5 1 0 0 0,3-1 0 0 0,4-2 0 0 0,3-2 0 0 0,-1-3 0 0 0,3-3 0 0 0,2-4 0 0 0,0-3 0 0 0,1-1 0 0 0,-1-1 0 0 0,0-1 0 0 0,0 0 0 0 0,1-1 0 0 0,1-2 0 0 0,1 0 0 0 0,1 0 0 0 0,0-1 0 0 0,-2-1 0 0 0,-1-2 0 0 0,1-5 0 0 0,0-4 0 0 0,2-7 0 0 0,1-5 0 0 0,-1-4 0 0 0,-3 0 0 0 0,-2-1 0 0 0,-2 0 0 0 0,0-2 0 0 0,-1-2 0 0 0,-2-3 0 0 0,-1 2 0 0 0,-4 0 0 0 0,-5 1 0 0 0,-5 3 0 0 0,-4 1 0 0 0,-3 2 0 0 0,-3 2 0 0 0,-5 0 0 0 0,-6 1 0 0 0,-4-1 0 0 0,-5-1 0 0 0,-2-1 0 0 0,-2 0 0 0 0,0 1 0 0 0,-2 4 0 0 0,-4 3 0 0 0,-4 6 0 0 0,-6 5 0 0 0,-8 4 0 0 0,-9 2 0 0 0,-5 2 0 0 0,-3 1 0 0 0,3 0 0 0 0,7 1 0 0 0,11 1 0 0 0,14 1 0 0 0,11 3-16383 0 0,10 0 16383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2B14F-ED20-468D-A54D-C292EB47EE27}" type="datetime1">
              <a:rPr lang="en-GB" smtClean="0"/>
              <a:pPr/>
              <a:t>30/11/2023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7F003-CEF5-450E-BBF6-A21384B30EC8}" type="slidenum">
              <a:rPr lang="en-GB" noProof="0" smtClean="0"/>
              <a:t>‹#›</a:t>
            </a:fld>
            <a:endParaRPr lang="en-GB" noProof="0"/>
          </a:p>
        </p:txBody>
      </p:sp>
    </p:spTree>
    <p:extLst>
      <p:ext uri="{BB962C8B-B14F-4D97-AF65-F5344CB8AC3E}">
        <p14:creationId xmlns:p14="http://schemas.microsoft.com/office/powerpoint/2010/main" val="15752224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4D7F003-CEF5-450E-BBF6-A21384B30EC8}" type="slidenum">
              <a:rPr lang="en-GB" smtClean="0"/>
              <a:t>1</a:t>
            </a:fld>
            <a:endParaRPr lang="en-GB"/>
          </a:p>
        </p:txBody>
      </p:sp>
    </p:spTree>
    <p:extLst>
      <p:ext uri="{BB962C8B-B14F-4D97-AF65-F5344CB8AC3E}">
        <p14:creationId xmlns:p14="http://schemas.microsoft.com/office/powerpoint/2010/main" val="34004375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rtlCol="0" anchor="b">
            <a:noAutofit/>
          </a:bodyPr>
          <a:lstStyle>
            <a:lvl1pPr algn="ctr">
              <a:defRPr sz="5400">
                <a:effectLst/>
              </a:defRPr>
            </a:lvl1pPr>
          </a:lstStyle>
          <a:p>
            <a:pPr rtl="0"/>
            <a:r>
              <a:rPr lang="en-GB" noProof="0"/>
              <a:t>Click to edit Master title style</a:t>
            </a:r>
          </a:p>
        </p:txBody>
      </p:sp>
      <p:sp>
        <p:nvSpPr>
          <p:cNvPr id="3" name="Subtitle 2"/>
          <p:cNvSpPr>
            <a:spLocks noGrp="1"/>
          </p:cNvSpPr>
          <p:nvPr>
            <p:ph type="subTitle" idx="1"/>
          </p:nvPr>
        </p:nvSpPr>
        <p:spPr>
          <a:xfrm>
            <a:off x="2692398" y="3657597"/>
            <a:ext cx="6815669" cy="1320802"/>
          </a:xfrm>
        </p:spPr>
        <p:txBody>
          <a:bodyPr rtlCol="0"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a:xfrm>
            <a:off x="7983232" y="5037663"/>
            <a:ext cx="897467" cy="279400"/>
          </a:xfrm>
        </p:spPr>
        <p:txBody>
          <a:bodyPr rtlCol="0"/>
          <a:lstStyle/>
          <a:p>
            <a:pPr rtl="0"/>
            <a:fld id="{4019326E-2AE0-4404-9271-EC2CB6663C52}" type="datetime1">
              <a:rPr lang="en-GB" noProof="0" smtClean="0"/>
              <a:t>30/11/2023</a:t>
            </a:fld>
            <a:endParaRPr lang="en-GB" noProof="0"/>
          </a:p>
        </p:txBody>
      </p:sp>
      <p:sp>
        <p:nvSpPr>
          <p:cNvPr id="5" name="Footer Placeholder 4"/>
          <p:cNvSpPr>
            <a:spLocks noGrp="1"/>
          </p:cNvSpPr>
          <p:nvPr>
            <p:ph type="ftr" sz="quarter" idx="11"/>
          </p:nvPr>
        </p:nvSpPr>
        <p:spPr>
          <a:xfrm>
            <a:off x="2692397" y="5037663"/>
            <a:ext cx="5214635" cy="279400"/>
          </a:xfrm>
        </p:spPr>
        <p:txBody>
          <a:bodyPr rtlCol="0"/>
          <a:lstStyle/>
          <a:p>
            <a:pPr rtl="0"/>
            <a:endParaRPr lang="en-GB" noProof="0"/>
          </a:p>
        </p:txBody>
      </p:sp>
      <p:sp>
        <p:nvSpPr>
          <p:cNvPr id="6" name="Slide Number Placeholder 5"/>
          <p:cNvSpPr>
            <a:spLocks noGrp="1"/>
          </p:cNvSpPr>
          <p:nvPr>
            <p:ph type="sldNum" sz="quarter" idx="12"/>
          </p:nvPr>
        </p:nvSpPr>
        <p:spPr>
          <a:xfrm>
            <a:off x="8956900" y="5037663"/>
            <a:ext cx="551167" cy="279400"/>
          </a:xfrm>
        </p:spPr>
        <p:txBody>
          <a:bodyPr rtlCol="0"/>
          <a:lstStyle/>
          <a:p>
            <a:pPr rtl="0"/>
            <a:fld id="{D57F1E4F-1CFF-5643-939E-217C01CDF565}" type="slidenum">
              <a:rPr lang="en-GB" noProof="0" smtClean="0"/>
              <a:pPr/>
              <a:t>‹#›</a:t>
            </a:fld>
            <a:endParaRPr lang="en-GB" noProof="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rtlCol="0" anchor="b">
            <a:normAutofit/>
          </a:bodyPr>
          <a:lstStyle>
            <a:lvl1pPr algn="ctr">
              <a:defRPr sz="2400" b="0"/>
            </a:lvl1pPr>
          </a:lstStyle>
          <a:p>
            <a:pPr rtl="0"/>
            <a:r>
              <a:rPr lang="en-GB" noProof="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p:nvPr>
        </p:nvSpPr>
        <p:spPr>
          <a:xfrm>
            <a:off x="1295401" y="5382153"/>
            <a:ext cx="9609666" cy="493712"/>
          </a:xfrm>
        </p:spPr>
        <p:txBody>
          <a:bodyPr rtlCol="0">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F738C126-C28A-4A98-8F2B-6EE5A3FABFA6}" type="datetime1">
              <a:rPr lang="en-GB" noProof="0" smtClean="0"/>
              <a:t>30/11/2023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rtlCol="0" anchor="ctr">
            <a:normAutofit/>
          </a:bodyPr>
          <a:lstStyle>
            <a:lvl1pPr algn="ctr">
              <a:defRPr sz="3200" b="0" cap="none"/>
            </a:lvl1pPr>
          </a:lstStyle>
          <a:p>
            <a:pPr rtl="0"/>
            <a:r>
              <a:rPr lang="en-GB" noProof="0"/>
              <a:t>Click to edit Master title style</a:t>
            </a:r>
          </a:p>
        </p:txBody>
      </p:sp>
      <p:sp>
        <p:nvSpPr>
          <p:cNvPr id="3" name="Text Placeholder 2"/>
          <p:cNvSpPr>
            <a:spLocks noGrp="1"/>
          </p:cNvSpPr>
          <p:nvPr>
            <p:ph type="body" idx="1"/>
          </p:nvPr>
        </p:nvSpPr>
        <p:spPr>
          <a:xfrm>
            <a:off x="1303868" y="4343399"/>
            <a:ext cx="9592732" cy="1532467"/>
          </a:xfrm>
        </p:spPr>
        <p:txBody>
          <a:bodyPr rtlCol="0"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103212B5-4BE7-4939-87F5-AD922AB0254F}" type="datetime1">
              <a:rPr lang="en-GB" noProof="0" smtClean="0"/>
              <a:t>30/11/2023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rtlCol="0" anchor="ctr">
            <a:normAutofit/>
          </a:bodyPr>
          <a:lstStyle>
            <a:lvl1pPr algn="ctr">
              <a:defRPr sz="3200" b="0" cap="none">
                <a:solidFill>
                  <a:schemeClr val="tx1"/>
                </a:solidFill>
              </a:defRPr>
            </a:lvl1pPr>
          </a:lstStyle>
          <a:p>
            <a:pPr rtl="0"/>
            <a:r>
              <a:rPr lang="en-GB" noProof="0"/>
              <a:t>Click to edit Master title style</a:t>
            </a:r>
          </a:p>
        </p:txBody>
      </p:sp>
      <p:sp>
        <p:nvSpPr>
          <p:cNvPr id="10" name="Text Placeholder 9"/>
          <p:cNvSpPr>
            <a:spLocks noGrp="1"/>
          </p:cNvSpPr>
          <p:nvPr>
            <p:ph type="body" sz="quarter" idx="13"/>
          </p:nvPr>
        </p:nvSpPr>
        <p:spPr>
          <a:xfrm>
            <a:off x="1674812" y="3352800"/>
            <a:ext cx="8839202" cy="584200"/>
          </a:xfrm>
        </p:spPr>
        <p:txBody>
          <a:bodyPr rtlCol="0"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GB" noProof="0"/>
              <a:t>Click to edit Master text styles</a:t>
            </a:r>
          </a:p>
        </p:txBody>
      </p:sp>
      <p:sp>
        <p:nvSpPr>
          <p:cNvPr id="3" name="Text Placeholder 2"/>
          <p:cNvSpPr>
            <a:spLocks noGrp="1"/>
          </p:cNvSpPr>
          <p:nvPr>
            <p:ph type="body" idx="1"/>
          </p:nvPr>
        </p:nvSpPr>
        <p:spPr>
          <a:xfrm>
            <a:off x="1295401" y="4343399"/>
            <a:ext cx="9609666" cy="1532467"/>
          </a:xfrm>
        </p:spPr>
        <p:txBody>
          <a:bodyPr rtlCol="0"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AF13223C-C697-4260-994D-EABB85A7F85A}" type="datetime1">
              <a:rPr lang="en-GB" noProof="0" smtClean="0"/>
              <a:t>30/11/2023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rtl="0"/>
            <a:r>
              <a:rPr lang="en-GB" sz="8000" noProof="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rtl="0"/>
            <a:r>
              <a:rPr lang="en-GB" sz="8000" noProof="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rtlCol="0" anchor="b">
            <a:normAutofit/>
          </a:bodyPr>
          <a:lstStyle>
            <a:lvl1pPr algn="l">
              <a:defRPr sz="3200" b="0" cap="none"/>
            </a:lvl1pPr>
          </a:lstStyle>
          <a:p>
            <a:pPr rtl="0"/>
            <a:r>
              <a:rPr lang="en-GB" noProof="0"/>
              <a:t>Click to edit Master title style</a:t>
            </a:r>
          </a:p>
        </p:txBody>
      </p:sp>
      <p:sp>
        <p:nvSpPr>
          <p:cNvPr id="3" name="Text Placeholder 2"/>
          <p:cNvSpPr>
            <a:spLocks noGrp="1"/>
          </p:cNvSpPr>
          <p:nvPr>
            <p:ph type="body" idx="1"/>
          </p:nvPr>
        </p:nvSpPr>
        <p:spPr>
          <a:xfrm>
            <a:off x="1295401" y="4777381"/>
            <a:ext cx="9609668"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6E3437CE-716B-4FB5-9770-44A069AA525B}" type="datetime1">
              <a:rPr lang="en-GB" noProof="0" smtClean="0"/>
              <a:t>30/11/2023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rtlCol="0" anchor="ctr">
            <a:normAutofit/>
          </a:bodyPr>
          <a:lstStyle>
            <a:lvl1pPr algn="ctr">
              <a:defRPr sz="3200" b="0" cap="none">
                <a:solidFill>
                  <a:schemeClr val="tx1"/>
                </a:solidFill>
              </a:defRPr>
            </a:lvl1pPr>
          </a:lstStyle>
          <a:p>
            <a:pPr rtl="0"/>
            <a:r>
              <a:rPr lang="en-GB" noProof="0"/>
              <a:t>Click to edit Master title style</a:t>
            </a:r>
          </a:p>
        </p:txBody>
      </p:sp>
      <p:sp>
        <p:nvSpPr>
          <p:cNvPr id="23" name="Text Placeholder 2"/>
          <p:cNvSpPr>
            <a:spLocks noGrp="1"/>
          </p:cNvSpPr>
          <p:nvPr>
            <p:ph type="body" idx="13"/>
          </p:nvPr>
        </p:nvSpPr>
        <p:spPr>
          <a:xfrm>
            <a:off x="1295401" y="3639312"/>
            <a:ext cx="9609668" cy="886968"/>
          </a:xfrm>
        </p:spPr>
        <p:txBody>
          <a:bodyPr rtlCol="0"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3" name="Text Placeholder 2"/>
          <p:cNvSpPr>
            <a:spLocks noGrp="1"/>
          </p:cNvSpPr>
          <p:nvPr>
            <p:ph type="body" idx="1"/>
          </p:nvPr>
        </p:nvSpPr>
        <p:spPr>
          <a:xfrm>
            <a:off x="1295401" y="4529667"/>
            <a:ext cx="9609668" cy="13462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A73ED1D9-28A9-4A07-9D94-90E2441DBC64}" type="datetime1">
              <a:rPr lang="en-GB" noProof="0" smtClean="0"/>
              <a:t>30/11/2023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rtl="0"/>
            <a:r>
              <a:rPr lang="en-GB" sz="8000" noProof="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rtl="0"/>
            <a:r>
              <a:rPr lang="en-GB" sz="8000" noProof="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rtl="0"/>
            <a:r>
              <a:rPr lang="en-GB" noProof="0"/>
              <a:t>Click to edit Master title style</a:t>
            </a:r>
          </a:p>
        </p:txBody>
      </p:sp>
      <p:sp>
        <p:nvSpPr>
          <p:cNvPr id="20" name="Text Placeholder 2"/>
          <p:cNvSpPr>
            <a:spLocks noGrp="1"/>
          </p:cNvSpPr>
          <p:nvPr>
            <p:ph type="body" idx="13"/>
          </p:nvPr>
        </p:nvSpPr>
        <p:spPr>
          <a:xfrm>
            <a:off x="1295401" y="3630168"/>
            <a:ext cx="9609668" cy="841248"/>
          </a:xfrm>
        </p:spPr>
        <p:txBody>
          <a:bodyPr rtlCol="0"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3" name="Text Placeholder 2"/>
          <p:cNvSpPr>
            <a:spLocks noGrp="1"/>
          </p:cNvSpPr>
          <p:nvPr>
            <p:ph type="body" idx="1"/>
          </p:nvPr>
        </p:nvSpPr>
        <p:spPr>
          <a:xfrm>
            <a:off x="1295400" y="4470399"/>
            <a:ext cx="9609670" cy="1405467"/>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E7BD440C-0610-4486-817E-7CF815475B40}" type="datetime1">
              <a:rPr lang="en-GB" noProof="0" smtClean="0"/>
              <a:t>30/11/2023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lgn="ctr">
              <a:defRPr/>
            </a:lvl1pPr>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B3A82647-4099-417D-93D4-E02AC68E85F4}" type="datetime1">
              <a:rPr lang="en-GB" noProof="0" smtClean="0"/>
              <a:t>30/11/2023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rtlCol="0"/>
          <a:lstStyle/>
          <a:p>
            <a:pPr rtl="0"/>
            <a:r>
              <a:rPr lang="en-GB" noProof="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C4C73F8A-5DDC-4D19-AEFA-0ABBE7DC3C9F}" type="datetime1">
              <a:rPr lang="en-GB" noProof="0" smtClean="0"/>
              <a:t>30/11/2023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ED5AD68B-A6A7-4C2B-B2DB-FEB28B8DBBE5}" type="datetime1">
              <a:rPr lang="en-GB" noProof="0" smtClean="0"/>
              <a:t>30/11/2023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E97799C9-84D9-46D2-A11E-BCF8A720529D}" type="slidenum">
              <a:rPr lang="en-GB" noProof="0" smtClean="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rtlCol="0" anchor="b">
            <a:normAutofit/>
          </a:bodyPr>
          <a:lstStyle>
            <a:lvl1pPr algn="ctr">
              <a:defRPr sz="4400" b="0" cap="none"/>
            </a:lvl1pPr>
          </a:lstStyle>
          <a:p>
            <a:pPr rtl="0"/>
            <a:r>
              <a:rPr lang="en-GB" noProof="0"/>
              <a:t>Click to edit Master title style</a:t>
            </a:r>
          </a:p>
        </p:txBody>
      </p:sp>
      <p:sp>
        <p:nvSpPr>
          <p:cNvPr id="3" name="Text Placeholder 2"/>
          <p:cNvSpPr>
            <a:spLocks noGrp="1"/>
          </p:cNvSpPr>
          <p:nvPr>
            <p:ph type="body" idx="1"/>
          </p:nvPr>
        </p:nvSpPr>
        <p:spPr>
          <a:xfrm>
            <a:off x="2015067" y="3846051"/>
            <a:ext cx="8158690" cy="954547"/>
          </a:xfrm>
        </p:spPr>
        <p:txBody>
          <a:bodyPr rtlCol="0"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ADEA1C07-BD26-4BD0-B7E1-5B0A5B355ED2}" type="datetime1">
              <a:rPr lang="en-GB" noProof="0" smtClean="0"/>
              <a:t>30/11/2023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1298448" y="2560320"/>
            <a:ext cx="4718304" cy="3310128"/>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6181344" y="2560320"/>
            <a:ext cx="4718304" cy="3310128"/>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34DDAC12-5F45-4DA3-9C18-E3CC2023508E}" type="datetime1">
              <a:rPr lang="en-GB" noProof="0" smtClean="0"/>
              <a:t>30/11/2023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5D84065D-F351-4B03-BD91-D8A6B8D4B362}"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GB" noProof="0"/>
              <a:t>Click to edit Master title style</a:t>
            </a:r>
          </a:p>
        </p:txBody>
      </p:sp>
      <p:sp>
        <p:nvSpPr>
          <p:cNvPr id="3" name="Text Placeholder 2"/>
          <p:cNvSpPr>
            <a:spLocks noGrp="1"/>
          </p:cNvSpPr>
          <p:nvPr>
            <p:ph type="body" idx="1"/>
          </p:nvPr>
        </p:nvSpPr>
        <p:spPr>
          <a:xfrm>
            <a:off x="1295400" y="2658533"/>
            <a:ext cx="4718304" cy="576262"/>
          </a:xfrm>
        </p:spPr>
        <p:txBody>
          <a:bodyPr rtlCol="0"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295400" y="3243262"/>
            <a:ext cx="4718304" cy="2632605"/>
          </a:xfrm>
        </p:spPr>
        <p:txBody>
          <a:bodyPr rtlCol="0" anchor="t">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6180670" y="2658533"/>
            <a:ext cx="4718304" cy="576262"/>
          </a:xfrm>
        </p:spPr>
        <p:txBody>
          <a:bodyPr rtlCol="0"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180670" y="3243262"/>
            <a:ext cx="4718304" cy="2632605"/>
          </a:xfrm>
        </p:spPr>
        <p:txBody>
          <a:bodyPr rtlCol="0" anchor="t">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3910AF89-4890-4355-8DB8-FA48C3C22A75}" type="datetime1">
              <a:rPr lang="en-GB" noProof="0" smtClean="0"/>
              <a:t>30/11/2023</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21ACE2CB-DE19-4D57-83DA-C29A36EB9467}" type="datetime1">
              <a:rPr lang="en-GB" noProof="0" smtClean="0"/>
              <a:t>30/11/2023</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52535B9F-E26C-42CD-AD30-15717F400014}" type="datetime1">
              <a:rPr lang="en-GB" noProof="0" smtClean="0"/>
              <a:t>30/11/2023</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rtlCol="0" anchor="b">
            <a:normAutofit/>
          </a:bodyPr>
          <a:lstStyle>
            <a:lvl1pPr algn="ctr">
              <a:defRPr sz="2400" b="0"/>
            </a:lvl1pPr>
          </a:lstStyle>
          <a:p>
            <a:pPr rtl="0"/>
            <a:r>
              <a:rPr lang="en-GB" noProof="0"/>
              <a:t>Click to edit Master title style</a:t>
            </a:r>
          </a:p>
        </p:txBody>
      </p:sp>
      <p:sp>
        <p:nvSpPr>
          <p:cNvPr id="3" name="Content Placeholder 2"/>
          <p:cNvSpPr>
            <a:spLocks noGrp="1"/>
          </p:cNvSpPr>
          <p:nvPr>
            <p:ph idx="1"/>
          </p:nvPr>
        </p:nvSpPr>
        <p:spPr>
          <a:xfrm>
            <a:off x="5418668" y="982131"/>
            <a:ext cx="5469466" cy="4893735"/>
          </a:xfrm>
        </p:spPr>
        <p:txBody>
          <a:bodyPr rtlCol="0" anchor="ctr">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1293811" y="3031065"/>
            <a:ext cx="3718455" cy="2438404"/>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4CBAA919-5032-46A5-A888-FF2B4C624590}" type="datetime1">
              <a:rPr lang="en-GB" noProof="0" smtClean="0"/>
              <a:t>30/11/2023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rtlCol="0" anchor="b">
            <a:normAutofit/>
          </a:bodyPr>
          <a:lstStyle>
            <a:lvl1pPr algn="ctr">
              <a:defRPr sz="2800" b="0"/>
            </a:lvl1pPr>
          </a:lstStyle>
          <a:p>
            <a:pPr rtl="0"/>
            <a:r>
              <a:rPr lang="en-GB" noProof="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p:nvPr>
        </p:nvSpPr>
        <p:spPr>
          <a:xfrm>
            <a:off x="1295399" y="3255432"/>
            <a:ext cx="6241816" cy="1828800"/>
          </a:xfrm>
        </p:spPr>
        <p:txBody>
          <a:bodyPr rtlCol="0"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DAAE0F24-C9FD-4ABD-9451-7F67B6DCAA64}" type="datetime1">
              <a:rPr lang="en-GB" noProof="0" smtClean="0"/>
              <a:t>30/11/2023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pPr rtl="0"/>
            <a:r>
              <a:rPr lang="en-GB" noProof="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EAD37BBA-FE14-4796-BA5E-A8E00CC3938A}" type="datetime1">
              <a:rPr lang="en-GB" noProof="0" smtClean="0"/>
              <a:t>30/11/2023</a:t>
            </a:fld>
            <a:endParaRPr lang="en-GB" noProof="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GB" noProof="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217C01CDF565}" type="slidenum">
              <a:rPr lang="en-GB" noProof="0" smtClean="0"/>
              <a:pPr/>
              <a:t>‹#›</a:t>
            </a:fld>
            <a:endParaRPr lang="en-GB" noProof="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1.png"/><Relationship Id="rId18" Type="http://schemas.openxmlformats.org/officeDocument/2006/relationships/customXml" Target="../ink/ink7.xml"/><Relationship Id="rId26" Type="http://schemas.openxmlformats.org/officeDocument/2006/relationships/customXml" Target="../ink/ink11.xml"/><Relationship Id="rId3" Type="http://schemas.openxmlformats.org/officeDocument/2006/relationships/image" Target="../media/image3.png"/><Relationship Id="rId21" Type="http://schemas.openxmlformats.org/officeDocument/2006/relationships/image" Target="../media/image15.png"/><Relationship Id="rId7" Type="http://schemas.openxmlformats.org/officeDocument/2006/relationships/image" Target="../media/image8.png"/><Relationship Id="rId12" Type="http://schemas.openxmlformats.org/officeDocument/2006/relationships/customXml" Target="../ink/ink4.xml"/><Relationship Id="rId17" Type="http://schemas.openxmlformats.org/officeDocument/2006/relationships/image" Target="../media/image13.png"/><Relationship Id="rId25" Type="http://schemas.openxmlformats.org/officeDocument/2006/relationships/image" Target="../media/image17.png"/><Relationship Id="rId2" Type="http://schemas.openxmlformats.org/officeDocument/2006/relationships/image" Target="../media/image2.jpeg"/><Relationship Id="rId16" Type="http://schemas.openxmlformats.org/officeDocument/2006/relationships/customXml" Target="../ink/ink6.xml"/><Relationship Id="rId20"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10.png"/><Relationship Id="rId24" Type="http://schemas.openxmlformats.org/officeDocument/2006/relationships/customXml" Target="../ink/ink10.xml"/><Relationship Id="rId5" Type="http://schemas.openxmlformats.org/officeDocument/2006/relationships/image" Target="../media/image7.png"/><Relationship Id="rId15" Type="http://schemas.openxmlformats.org/officeDocument/2006/relationships/image" Target="../media/image12.png"/><Relationship Id="rId23" Type="http://schemas.openxmlformats.org/officeDocument/2006/relationships/image" Target="../media/image16.png"/><Relationship Id="rId10" Type="http://schemas.openxmlformats.org/officeDocument/2006/relationships/customXml" Target="../ink/ink3.xml"/><Relationship Id="rId19"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customXml" Target="../ink/ink5.xml"/><Relationship Id="rId22" Type="http://schemas.openxmlformats.org/officeDocument/2006/relationships/customXml" Target="../ink/ink9.xml"/><Relationship Id="rId27"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lstStyle/>
          <a:p>
            <a:r>
              <a:rPr lang="en-GB" dirty="0">
                <a:ea typeface="+mj-lt"/>
                <a:cs typeface="+mj-lt"/>
              </a:rPr>
              <a:t>Employee Indebtedness to the City of Chicago</a:t>
            </a:r>
            <a:endParaRPr lang="en-US" dirty="0"/>
          </a:p>
        </p:txBody>
      </p:sp>
      <p:sp>
        <p:nvSpPr>
          <p:cNvPr id="3" name="Subtitle 2"/>
          <p:cNvSpPr>
            <a:spLocks noGrp="1"/>
          </p:cNvSpPr>
          <p:nvPr>
            <p:ph type="subTitle" idx="1"/>
          </p:nvPr>
        </p:nvSpPr>
        <p:spPr>
          <a:xfrm>
            <a:off x="2576441" y="3657597"/>
            <a:ext cx="7036538" cy="1641062"/>
          </a:xfrm>
        </p:spPr>
        <p:txBody>
          <a:bodyPr rtlCol="0">
            <a:normAutofit lnSpcReduction="10000"/>
          </a:bodyPr>
          <a:lstStyle/>
          <a:p>
            <a:r>
              <a:rPr lang="en-GB" dirty="0"/>
              <a:t>Data Curation Project for CS520 (Data Integration, </a:t>
            </a:r>
            <a:r>
              <a:rPr lang="en-GB"/>
              <a:t>Warehousing, and Provenance) - Fall 2023</a:t>
            </a:r>
          </a:p>
          <a:p>
            <a:r>
              <a:rPr lang="en-GB" dirty="0">
                <a:ea typeface="+mn-lt"/>
                <a:cs typeface="+mn-lt"/>
              </a:rPr>
              <a:t>Utsav Pathak, Dhruv </a:t>
            </a:r>
            <a:r>
              <a:rPr lang="en-GB" dirty="0" err="1">
                <a:ea typeface="+mn-lt"/>
                <a:cs typeface="+mn-lt"/>
              </a:rPr>
              <a:t>Dasadia</a:t>
            </a:r>
            <a:r>
              <a:rPr lang="en-GB" dirty="0">
                <a:ea typeface="+mn-lt"/>
                <a:cs typeface="+mn-lt"/>
              </a:rPr>
              <a:t>, Dharmik Dharmesh Patel</a:t>
            </a:r>
          </a:p>
          <a:p>
            <a:r>
              <a:rPr lang="en-GB" dirty="0"/>
              <a:t>(Group 14)</a:t>
            </a:r>
          </a:p>
        </p:txBody>
      </p:sp>
    </p:spTree>
    <p:extLst>
      <p:ext uri="{BB962C8B-B14F-4D97-AF65-F5344CB8AC3E}">
        <p14:creationId xmlns:p14="http://schemas.microsoft.com/office/powerpoint/2010/main" val="232367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2AAA7B-DD5A-486B-B28F-F19588315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DB99B21-A649-42D2-BB86-486C2E73A0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4A631EEB-EF96-4032-8B47-62220C1316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90B37569-6E3D-4B34-AD3E-0FC79D7CB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A3A0A741-DE46-43B7-A732-2C6D71E7B11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3FB4AD13-112F-436E-9596-F7557110C0D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2DAB1630-6DCE-C497-5E3D-2424FF3D2584}"/>
              </a:ext>
            </a:extLst>
          </p:cNvPr>
          <p:cNvSpPr>
            <a:spLocks noGrp="1"/>
          </p:cNvSpPr>
          <p:nvPr>
            <p:ph type="title"/>
          </p:nvPr>
        </p:nvSpPr>
        <p:spPr>
          <a:xfrm>
            <a:off x="1180101" y="982132"/>
            <a:ext cx="6354633" cy="1303867"/>
          </a:xfrm>
        </p:spPr>
        <p:txBody>
          <a:bodyPr>
            <a:normAutofit/>
          </a:bodyPr>
          <a:lstStyle/>
          <a:p>
            <a:pPr>
              <a:lnSpc>
                <a:spcPct val="90000"/>
              </a:lnSpc>
            </a:pPr>
            <a:r>
              <a:rPr lang="en-US" sz="4100"/>
              <a:t>Removal Standardization for ARMS IDS</a:t>
            </a:r>
          </a:p>
        </p:txBody>
      </p:sp>
      <p:cxnSp>
        <p:nvCxnSpPr>
          <p:cNvPr id="18" name="Straight Connector 17">
            <a:extLst>
              <a:ext uri="{FF2B5EF4-FFF2-40B4-BE49-F238E27FC236}">
                <a16:creationId xmlns:a16="http://schemas.microsoft.com/office/drawing/2014/main" id="{496D98D9-A8AD-432E-BD4E-FF8001244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8B525F29-2DF2-AD08-588E-0FCFD253C2E3}"/>
              </a:ext>
            </a:extLst>
          </p:cNvPr>
          <p:cNvSpPr>
            <a:spLocks noGrp="1"/>
          </p:cNvSpPr>
          <p:nvPr>
            <p:ph idx="1"/>
          </p:nvPr>
        </p:nvSpPr>
        <p:spPr>
          <a:xfrm>
            <a:off x="1167385" y="2556932"/>
            <a:ext cx="6380065" cy="3318936"/>
          </a:xfrm>
        </p:spPr>
        <p:txBody>
          <a:bodyPr>
            <a:normAutofit/>
          </a:bodyPr>
          <a:lstStyle/>
          <a:p>
            <a:pPr algn="just"/>
            <a:r>
              <a:rPr lang="en-US" dirty="0">
                <a:ea typeface="+mn-lt"/>
                <a:cs typeface="+mn-lt"/>
              </a:rPr>
              <a:t>We removed the rows where ARMS IDs and total employees or number of employees with debt and percentage were not present and also could not be calculated with the formula above or even with a median lens or the aggregation function.</a:t>
            </a:r>
            <a:endParaRPr lang="en-US"/>
          </a:p>
          <a:p>
            <a:pPr>
              <a:buSzPct val="114999"/>
            </a:pPr>
            <a:endParaRPr lang="en-US" dirty="0"/>
          </a:p>
        </p:txBody>
      </p:sp>
      <p:pic>
        <p:nvPicPr>
          <p:cNvPr id="5" name="Picture 4" descr="A screenshot of a document&#10;&#10;Description automatically generated">
            <a:extLst>
              <a:ext uri="{FF2B5EF4-FFF2-40B4-BE49-F238E27FC236}">
                <a16:creationId xmlns:a16="http://schemas.microsoft.com/office/drawing/2014/main" id="{5576C8BA-A43D-854E-3F53-E2F2E61DC124}"/>
              </a:ext>
            </a:extLst>
          </p:cNvPr>
          <p:cNvPicPr>
            <a:picLocks noChangeAspect="1"/>
          </p:cNvPicPr>
          <p:nvPr/>
        </p:nvPicPr>
        <p:blipFill rotWithShape="1">
          <a:blip r:embed="rId5"/>
          <a:srcRect t="11841" r="-6" b="20465"/>
          <a:stretch/>
        </p:blipFill>
        <p:spPr>
          <a:xfrm>
            <a:off x="8137325" y="1158024"/>
            <a:ext cx="2839277" cy="2066544"/>
          </a:xfrm>
          <a:prstGeom prst="rect">
            <a:avLst/>
          </a:prstGeom>
          <a:ln w="57150" cmpd="thickThin">
            <a:solidFill>
              <a:schemeClr val="tx1">
                <a:lumMod val="50000"/>
                <a:lumOff val="50000"/>
              </a:schemeClr>
            </a:solidFill>
            <a:miter lim="800000"/>
          </a:ln>
        </p:spPr>
      </p:pic>
      <p:pic>
        <p:nvPicPr>
          <p:cNvPr id="4" name="Picture 3" descr="A screenshot of a computer&#10;&#10;Description automatically generated">
            <a:extLst>
              <a:ext uri="{FF2B5EF4-FFF2-40B4-BE49-F238E27FC236}">
                <a16:creationId xmlns:a16="http://schemas.microsoft.com/office/drawing/2014/main" id="{52CF7C7F-713D-324D-68C8-3AC5FD726974}"/>
              </a:ext>
            </a:extLst>
          </p:cNvPr>
          <p:cNvPicPr>
            <a:picLocks noChangeAspect="1"/>
          </p:cNvPicPr>
          <p:nvPr/>
        </p:nvPicPr>
        <p:blipFill rotWithShape="1">
          <a:blip r:embed="rId6"/>
          <a:srcRect t="6592" r="-5" b="24532"/>
          <a:stretch/>
        </p:blipFill>
        <p:spPr>
          <a:xfrm>
            <a:off x="8135453" y="3631646"/>
            <a:ext cx="2843021" cy="2066544"/>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3954948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DE75-49B8-4DB2-759B-E61C8FF182DB}"/>
              </a:ext>
            </a:extLst>
          </p:cNvPr>
          <p:cNvSpPr>
            <a:spLocks noGrp="1"/>
          </p:cNvSpPr>
          <p:nvPr>
            <p:ph type="title"/>
          </p:nvPr>
        </p:nvSpPr>
        <p:spPr/>
        <p:txBody>
          <a:bodyPr>
            <a:normAutofit fontScale="90000"/>
          </a:bodyPr>
          <a:lstStyle/>
          <a:p>
            <a:r>
              <a:rPr lang="en-US" dirty="0"/>
              <a:t>Experimenting with Perceptron to Impute values</a:t>
            </a:r>
          </a:p>
        </p:txBody>
      </p:sp>
      <p:sp>
        <p:nvSpPr>
          <p:cNvPr id="3" name="Content Placeholder 2">
            <a:extLst>
              <a:ext uri="{FF2B5EF4-FFF2-40B4-BE49-F238E27FC236}">
                <a16:creationId xmlns:a16="http://schemas.microsoft.com/office/drawing/2014/main" id="{4CE8CB7B-91AE-6627-CC2B-65DDE8735A0E}"/>
              </a:ext>
            </a:extLst>
          </p:cNvPr>
          <p:cNvSpPr>
            <a:spLocks noGrp="1"/>
          </p:cNvSpPr>
          <p:nvPr>
            <p:ph idx="1"/>
          </p:nvPr>
        </p:nvSpPr>
        <p:spPr/>
        <p:txBody>
          <a:bodyPr/>
          <a:lstStyle/>
          <a:p>
            <a:r>
              <a:rPr lang="en-US" dirty="0"/>
              <a:t>This is not a good idea for the dataset as it </a:t>
            </a:r>
            <a:r>
              <a:rPr lang="en-US" dirty="0" err="1"/>
              <a:t>dosen't</a:t>
            </a:r>
            <a:r>
              <a:rPr lang="en-US" dirty="0"/>
              <a:t> work well for most.</a:t>
            </a:r>
          </a:p>
          <a:p>
            <a:pPr>
              <a:buSzPct val="114999"/>
            </a:pPr>
            <a:endParaRPr lang="en-US" dirty="0"/>
          </a:p>
        </p:txBody>
      </p:sp>
      <p:pic>
        <p:nvPicPr>
          <p:cNvPr id="4" name="Picture 3" descr="A screenshot of a computer&#10;&#10;Description automatically generated">
            <a:extLst>
              <a:ext uri="{FF2B5EF4-FFF2-40B4-BE49-F238E27FC236}">
                <a16:creationId xmlns:a16="http://schemas.microsoft.com/office/drawing/2014/main" id="{7DA94150-B5EA-FBF2-CE00-8241DCC958F5}"/>
              </a:ext>
            </a:extLst>
          </p:cNvPr>
          <p:cNvPicPr>
            <a:picLocks noChangeAspect="1"/>
          </p:cNvPicPr>
          <p:nvPr/>
        </p:nvPicPr>
        <p:blipFill>
          <a:blip r:embed="rId2"/>
          <a:stretch>
            <a:fillRect/>
          </a:stretch>
        </p:blipFill>
        <p:spPr>
          <a:xfrm>
            <a:off x="3313043" y="3497470"/>
            <a:ext cx="6096000" cy="1607930"/>
          </a:xfrm>
          <a:prstGeom prst="rect">
            <a:avLst/>
          </a:prstGeom>
        </p:spPr>
      </p:pic>
    </p:spTree>
    <p:extLst>
      <p:ext uri="{BB962C8B-B14F-4D97-AF65-F5344CB8AC3E}">
        <p14:creationId xmlns:p14="http://schemas.microsoft.com/office/powerpoint/2010/main" val="3428855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510B-EABF-FE3C-9E63-2BF7CFB0D8D8}"/>
              </a:ext>
            </a:extLst>
          </p:cNvPr>
          <p:cNvSpPr>
            <a:spLocks noGrp="1"/>
          </p:cNvSpPr>
          <p:nvPr>
            <p:ph type="title"/>
          </p:nvPr>
        </p:nvSpPr>
        <p:spPr/>
        <p:txBody>
          <a:bodyPr/>
          <a:lstStyle/>
          <a:p>
            <a:r>
              <a:rPr lang="en-US" dirty="0"/>
              <a:t>ETL Mechanism on Dataset</a:t>
            </a:r>
          </a:p>
        </p:txBody>
      </p:sp>
      <p:sp>
        <p:nvSpPr>
          <p:cNvPr id="3" name="Content Placeholder 2">
            <a:extLst>
              <a:ext uri="{FF2B5EF4-FFF2-40B4-BE49-F238E27FC236}">
                <a16:creationId xmlns:a16="http://schemas.microsoft.com/office/drawing/2014/main" id="{8FFD2072-998C-A3F4-A855-4910C9CFCFD1}"/>
              </a:ext>
            </a:extLst>
          </p:cNvPr>
          <p:cNvSpPr>
            <a:spLocks noGrp="1"/>
          </p:cNvSpPr>
          <p:nvPr>
            <p:ph idx="1"/>
          </p:nvPr>
        </p:nvSpPr>
        <p:spPr/>
        <p:txBody>
          <a:bodyPr/>
          <a:lstStyle/>
          <a:p>
            <a:r>
              <a:rPr lang="en-US">
                <a:ea typeface="+mn-lt"/>
                <a:cs typeface="+mn-lt"/>
              </a:rPr>
              <a:t>One of the most important steps in data management is extracting, converting, and loading (ETL) data into the desired database on the </a:t>
            </a:r>
            <a:r>
              <a:rPr lang="en-US" err="1">
                <a:ea typeface="+mn-lt"/>
                <a:cs typeface="+mn-lt"/>
              </a:rPr>
              <a:t>VizierDB</a:t>
            </a:r>
            <a:r>
              <a:rPr lang="en-US">
                <a:ea typeface="+mn-lt"/>
                <a:cs typeface="+mn-lt"/>
              </a:rPr>
              <a:t> once it has been retrieved from a variety of sources. We examine the ETL procedure in this instance to show how to glean valuable insights from unprocessed data.</a:t>
            </a:r>
          </a:p>
          <a:p>
            <a:pPr>
              <a:buSzPct val="114999"/>
            </a:pPr>
            <a:r>
              <a:rPr lang="en-US" dirty="0"/>
              <a:t>We merge with the federal debt dataset for Chicago to validate net debt and find that changes are not made in this data even if debt is paid (ref. federal data) or is waived off.</a:t>
            </a:r>
          </a:p>
        </p:txBody>
      </p:sp>
    </p:spTree>
    <p:extLst>
      <p:ext uri="{BB962C8B-B14F-4D97-AF65-F5344CB8AC3E}">
        <p14:creationId xmlns:p14="http://schemas.microsoft.com/office/powerpoint/2010/main" val="1884439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61D8-F920-4728-D9DB-C0BDD65ACC83}"/>
              </a:ext>
            </a:extLst>
          </p:cNvPr>
          <p:cNvSpPr>
            <a:spLocks noGrp="1"/>
          </p:cNvSpPr>
          <p:nvPr>
            <p:ph type="title"/>
          </p:nvPr>
        </p:nvSpPr>
        <p:spPr/>
        <p:txBody>
          <a:bodyPr/>
          <a:lstStyle/>
          <a:p>
            <a:r>
              <a:rPr lang="en-US" dirty="0"/>
              <a:t>Provenance</a:t>
            </a:r>
          </a:p>
        </p:txBody>
      </p:sp>
      <p:sp>
        <p:nvSpPr>
          <p:cNvPr id="3" name="Content Placeholder 2">
            <a:extLst>
              <a:ext uri="{FF2B5EF4-FFF2-40B4-BE49-F238E27FC236}">
                <a16:creationId xmlns:a16="http://schemas.microsoft.com/office/drawing/2014/main" id="{A963951F-5688-D46F-5334-0FDCC38C5305}"/>
              </a:ext>
            </a:extLst>
          </p:cNvPr>
          <p:cNvSpPr>
            <a:spLocks noGrp="1"/>
          </p:cNvSpPr>
          <p:nvPr>
            <p:ph idx="1"/>
          </p:nvPr>
        </p:nvSpPr>
        <p:spPr/>
        <p:txBody>
          <a:bodyPr>
            <a:normAutofit fontScale="92500" lnSpcReduction="20000"/>
          </a:bodyPr>
          <a:lstStyle/>
          <a:p>
            <a:r>
              <a:rPr lang="en-US" dirty="0">
                <a:ea typeface="+mn-lt"/>
                <a:cs typeface="+mn-lt"/>
              </a:rPr>
              <a:t>Provenance (in case of time and date) is really good with this data, although the major issue arises when we try to find origin of the information, calculation metrics and the quantity, this is ensured with the anomalies in debt calculation of CPD. The metadata is clear and so are the dependencies that helped us in populating the columns of the data such as total number of employees and number of employees with debt, this aided as we prevented almost half of the NULL Fields from being dropped out of the table. We have no idea about the interactions and update on the data, that is if debt is removed or not, from what we obtain, is that new debt is added but old debt is not removed or there is no way to trace of it is paid or vacated by federal reserves, which is a major issue in understanding if the net debt obtained is true or not.</a:t>
            </a:r>
            <a:endParaRPr lang="en-US" dirty="0"/>
          </a:p>
        </p:txBody>
      </p:sp>
    </p:spTree>
    <p:extLst>
      <p:ext uri="{BB962C8B-B14F-4D97-AF65-F5344CB8AC3E}">
        <p14:creationId xmlns:p14="http://schemas.microsoft.com/office/powerpoint/2010/main" val="417128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18DC-EE6B-6A27-0EE4-F1732C41A7EC}"/>
              </a:ext>
            </a:extLst>
          </p:cNvPr>
          <p:cNvSpPr>
            <a:spLocks noGrp="1"/>
          </p:cNvSpPr>
          <p:nvPr>
            <p:ph type="title"/>
          </p:nvPr>
        </p:nvSpPr>
        <p:spPr/>
        <p:txBody>
          <a:bodyPr/>
          <a:lstStyle/>
          <a:p>
            <a:r>
              <a:rPr lang="en-US" dirty="0">
                <a:ea typeface="+mj-lt"/>
                <a:cs typeface="+mj-lt"/>
              </a:rPr>
              <a:t>Limitations of the Analysis</a:t>
            </a:r>
            <a:endParaRPr lang="en-US" dirty="0"/>
          </a:p>
        </p:txBody>
      </p:sp>
      <p:sp>
        <p:nvSpPr>
          <p:cNvPr id="3" name="Content Placeholder 2">
            <a:extLst>
              <a:ext uri="{FF2B5EF4-FFF2-40B4-BE49-F238E27FC236}">
                <a16:creationId xmlns:a16="http://schemas.microsoft.com/office/drawing/2014/main" id="{0D7C6C8E-2E98-F00F-5F97-6CBEC45BE11C}"/>
              </a:ext>
            </a:extLst>
          </p:cNvPr>
          <p:cNvSpPr>
            <a:spLocks noGrp="1"/>
          </p:cNvSpPr>
          <p:nvPr>
            <p:ph idx="1"/>
          </p:nvPr>
        </p:nvSpPr>
        <p:spPr/>
        <p:txBody>
          <a:bodyPr/>
          <a:lstStyle/>
          <a:p>
            <a:pPr algn="just"/>
            <a:r>
              <a:rPr lang="en-US" dirty="0">
                <a:ea typeface="+mn-lt"/>
                <a:cs typeface="+mn-lt"/>
              </a:rPr>
              <a:t>Our analysis limits to handling and filling the employees count and creating an ETL with the federal debt sheet. </a:t>
            </a:r>
            <a:endParaRPr lang="en-US"/>
          </a:p>
          <a:p>
            <a:pPr algn="just">
              <a:buSzPct val="114999"/>
            </a:pPr>
            <a:r>
              <a:rPr lang="en-US" dirty="0">
                <a:ea typeface="+mn-lt"/>
                <a:cs typeface="+mn-lt"/>
              </a:rPr>
              <a:t>We also tried to come up with processes to help calculate and mark the debt better and focus on specific departments such as the CPD and </a:t>
            </a:r>
            <a:r>
              <a:rPr lang="en-US">
                <a:ea typeface="+mn-lt"/>
                <a:cs typeface="+mn-lt"/>
              </a:rPr>
              <a:t>also</a:t>
            </a:r>
            <a:r>
              <a:rPr lang="en-US" dirty="0">
                <a:ea typeface="+mn-lt"/>
                <a:cs typeface="+mn-lt"/>
              </a:rPr>
              <a:t> try to find the missing ARMS IDs and try and check if they map with any existing ARMS IDs or are sub departments of a larger department.</a:t>
            </a:r>
            <a:endParaRPr lang="en-US"/>
          </a:p>
        </p:txBody>
      </p:sp>
    </p:spTree>
    <p:extLst>
      <p:ext uri="{BB962C8B-B14F-4D97-AF65-F5344CB8AC3E}">
        <p14:creationId xmlns:p14="http://schemas.microsoft.com/office/powerpoint/2010/main" val="4245412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DB3E-7306-B535-7D3C-73A3504D53B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79C2485-8951-242B-C254-E566AD522AB4}"/>
              </a:ext>
            </a:extLst>
          </p:cNvPr>
          <p:cNvSpPr>
            <a:spLocks noGrp="1"/>
          </p:cNvSpPr>
          <p:nvPr>
            <p:ph idx="1"/>
          </p:nvPr>
        </p:nvSpPr>
        <p:spPr/>
        <p:txBody>
          <a:bodyPr/>
          <a:lstStyle/>
          <a:p>
            <a:pPr algn="just"/>
            <a:r>
              <a:rPr lang="en-US" dirty="0">
                <a:ea typeface="+mn-lt"/>
                <a:cs typeface="+mn-lt"/>
              </a:rPr>
              <a:t>We realized that a lot less work has been done on the debt data, at least for the part which is publicly available and there is no background on how the data is collected or kept and maintained, which causes a lot of issues and anomalies that are expressed earlier in the report. This issue caused the larger part of this project to be spent on understanding and cleaning the data, which we only got to know as we started working on the data further and had not expected the anomalies to be so large at the beginning of the project.</a:t>
            </a:r>
            <a:endParaRPr lang="en-US" dirty="0"/>
          </a:p>
        </p:txBody>
      </p:sp>
    </p:spTree>
    <p:extLst>
      <p:ext uri="{BB962C8B-B14F-4D97-AF65-F5344CB8AC3E}">
        <p14:creationId xmlns:p14="http://schemas.microsoft.com/office/powerpoint/2010/main" val="2988790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0698-B2BC-C76D-C844-B2E6792C1299}"/>
              </a:ext>
            </a:extLst>
          </p:cNvPr>
          <p:cNvSpPr>
            <a:spLocks noGrp="1"/>
          </p:cNvSpPr>
          <p:nvPr>
            <p:ph type="title"/>
          </p:nvPr>
        </p:nvSpPr>
        <p:spPr/>
        <p:txBody>
          <a:bodyPr/>
          <a:lstStyle/>
          <a:p>
            <a:r>
              <a:rPr lang="en-US" dirty="0"/>
              <a:t>Future Scope of Work</a:t>
            </a:r>
          </a:p>
        </p:txBody>
      </p:sp>
      <p:sp>
        <p:nvSpPr>
          <p:cNvPr id="3" name="Content Placeholder 2">
            <a:extLst>
              <a:ext uri="{FF2B5EF4-FFF2-40B4-BE49-F238E27FC236}">
                <a16:creationId xmlns:a16="http://schemas.microsoft.com/office/drawing/2014/main" id="{A7181023-49A2-24F0-01AE-3B3F33BE9471}"/>
              </a:ext>
            </a:extLst>
          </p:cNvPr>
          <p:cNvSpPr>
            <a:spLocks noGrp="1"/>
          </p:cNvSpPr>
          <p:nvPr>
            <p:ph idx="1"/>
          </p:nvPr>
        </p:nvSpPr>
        <p:spPr/>
        <p:txBody>
          <a:bodyPr/>
          <a:lstStyle/>
          <a:p>
            <a:pPr algn="just"/>
            <a:r>
              <a:rPr lang="en-US" dirty="0">
                <a:ea typeface="+mn-lt"/>
                <a:cs typeface="+mn-lt"/>
              </a:rPr>
              <a:t>We need a better understanding of the dataset and how the debt is calculated and reported, which will further help in understanding the data and help create a proper analytics dashboard. The dataset is updated weekly and some new issues may arise in the data, so we would need to create a mechanism to understand these new changes and create new filters and a fault tolerant mechanism for the analytical dashboard (if created) to be responsive.</a:t>
            </a:r>
            <a:endParaRPr lang="en-US" dirty="0"/>
          </a:p>
        </p:txBody>
      </p:sp>
    </p:spTree>
    <p:extLst>
      <p:ext uri="{BB962C8B-B14F-4D97-AF65-F5344CB8AC3E}">
        <p14:creationId xmlns:p14="http://schemas.microsoft.com/office/powerpoint/2010/main" val="425933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376C17-B336-6135-96D2-95013CA50B38}"/>
              </a:ext>
            </a:extLst>
          </p:cNvPr>
          <p:cNvSpPr txBox="1"/>
          <p:nvPr/>
        </p:nvSpPr>
        <p:spPr>
          <a:xfrm>
            <a:off x="1021522" y="2319129"/>
            <a:ext cx="1014895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t>THANK YOU</a:t>
            </a:r>
          </a:p>
          <a:p>
            <a:pPr algn="ctr"/>
            <a:endParaRPr lang="en-US" sz="3600" b="1" dirty="0"/>
          </a:p>
          <a:p>
            <a:pPr algn="ctr"/>
            <a:r>
              <a:rPr lang="en-US" sz="3600" b="1" dirty="0"/>
              <a:t>We are open to Questions Now!!</a:t>
            </a:r>
          </a:p>
        </p:txBody>
      </p:sp>
    </p:spTree>
    <p:extLst>
      <p:ext uri="{BB962C8B-B14F-4D97-AF65-F5344CB8AC3E}">
        <p14:creationId xmlns:p14="http://schemas.microsoft.com/office/powerpoint/2010/main" val="364304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0633-A06C-78D6-96E0-A674789E858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4B6EE9B-92E9-F1A7-6906-AC1092B3752E}"/>
              </a:ext>
            </a:extLst>
          </p:cNvPr>
          <p:cNvSpPr>
            <a:spLocks noGrp="1"/>
          </p:cNvSpPr>
          <p:nvPr>
            <p:ph idx="1"/>
          </p:nvPr>
        </p:nvSpPr>
        <p:spPr/>
        <p:txBody>
          <a:bodyPr/>
          <a:lstStyle/>
          <a:p>
            <a:pPr algn="just"/>
            <a:r>
              <a:rPr lang="en-US" dirty="0">
                <a:ea typeface="+mn-lt"/>
                <a:cs typeface="+mn-lt"/>
              </a:rPr>
              <a:t>The employee indebtedness to the city of Chicago dataset has information on the public employees, categorized by the department, who owe money to the city as well as categorized departments and percentage of net debt owed. In this project we take this data, clean and pre-process it to level the fields and debt mechanism and try to build an ETL process over it with respect to the federal debt data and try to understand the debt mechanism and atrocities in the data related to debt calculation.</a:t>
            </a:r>
            <a:endParaRPr lang="en-US" dirty="0"/>
          </a:p>
        </p:txBody>
      </p:sp>
    </p:spTree>
    <p:extLst>
      <p:ext uri="{BB962C8B-B14F-4D97-AF65-F5344CB8AC3E}">
        <p14:creationId xmlns:p14="http://schemas.microsoft.com/office/powerpoint/2010/main" val="101350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3634-E87E-B980-B099-D50130D32E9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6D5B5D0-043C-6E90-F45F-C4FBE6672186}"/>
              </a:ext>
            </a:extLst>
          </p:cNvPr>
          <p:cNvSpPr>
            <a:spLocks noGrp="1"/>
          </p:cNvSpPr>
          <p:nvPr>
            <p:ph idx="1"/>
          </p:nvPr>
        </p:nvSpPr>
        <p:spPr/>
        <p:txBody>
          <a:bodyPr>
            <a:normAutofit fontScale="92500"/>
          </a:bodyPr>
          <a:lstStyle/>
          <a:p>
            <a:pPr algn="just"/>
            <a:r>
              <a:rPr lang="en-US" dirty="0">
                <a:ea typeface="+mn-lt"/>
                <a:cs typeface="+mn-lt"/>
              </a:rPr>
              <a:t>The dataset that we consider for this project is from the mid of October 2011 to 09th November 2023 so that our cleaning mechanism does not need updating and we can cross validate if the mechanism is sufficient for the data that is updated later.</a:t>
            </a:r>
            <a:endParaRPr lang="en-US"/>
          </a:p>
          <a:p>
            <a:pPr algn="just">
              <a:buSzPct val="114999"/>
            </a:pPr>
            <a:r>
              <a:rPr lang="en-US" dirty="0">
                <a:ea typeface="+mn-lt"/>
                <a:cs typeface="+mn-lt"/>
              </a:rPr>
              <a:t>This is a non-federal dataset which also means in case of debt, the dataset has higher number of issues with the standardization and in cases where the debt is soluble and paid to the federal authority directly or passes a clearance under from the federal net debt authority might have a higher chance of not getting updated, which therefore results in a mismatch between the data obtained from the Chicago dataset website as well as the federal debt disclosure.</a:t>
            </a:r>
            <a:endParaRPr lang="en-US" dirty="0"/>
          </a:p>
        </p:txBody>
      </p:sp>
    </p:spTree>
    <p:extLst>
      <p:ext uri="{BB962C8B-B14F-4D97-AF65-F5344CB8AC3E}">
        <p14:creationId xmlns:p14="http://schemas.microsoft.com/office/powerpoint/2010/main" val="3046465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C7711F-3983-4AB1-AFDE-96F7C06514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9BC9D38-9241-4F71-9B45-73827299E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14" name="Picture 13">
              <a:extLst>
                <a:ext uri="{FF2B5EF4-FFF2-40B4-BE49-F238E27FC236}">
                  <a16:creationId xmlns:a16="http://schemas.microsoft.com/office/drawing/2014/main" id="{0D302979-39A3-4421-821D-94D6E00BCE8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68E001BA-C181-4F47-9ABC-DF4C85AB4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7EF07F1E-BD52-4B06-A38E-BF29F8E285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A68BE646-889B-49C2-95AF-90BAE5D29A9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D4EE4BE-AC71-4807-473C-7F66FE777ECD}"/>
              </a:ext>
            </a:extLst>
          </p:cNvPr>
          <p:cNvSpPr>
            <a:spLocks noGrp="1"/>
          </p:cNvSpPr>
          <p:nvPr>
            <p:ph type="title"/>
          </p:nvPr>
        </p:nvSpPr>
        <p:spPr>
          <a:xfrm>
            <a:off x="4626508" y="982132"/>
            <a:ext cx="6270090" cy="1303867"/>
          </a:xfrm>
        </p:spPr>
        <p:txBody>
          <a:bodyPr>
            <a:normAutofit/>
          </a:bodyPr>
          <a:lstStyle/>
          <a:p>
            <a:r>
              <a:rPr lang="en-US" dirty="0"/>
              <a:t>Metadata Overview</a:t>
            </a:r>
          </a:p>
        </p:txBody>
      </p:sp>
      <p:sp>
        <p:nvSpPr>
          <p:cNvPr id="19" name="Rectangle 18">
            <a:extLst>
              <a:ext uri="{FF2B5EF4-FFF2-40B4-BE49-F238E27FC236}">
                <a16:creationId xmlns:a16="http://schemas.microsoft.com/office/drawing/2014/main" id="{B3085476-B49E-49ED-87D2-1165E69D2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59206"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phone&#10;&#10;Description automatically generated">
            <a:extLst>
              <a:ext uri="{FF2B5EF4-FFF2-40B4-BE49-F238E27FC236}">
                <a16:creationId xmlns:a16="http://schemas.microsoft.com/office/drawing/2014/main" id="{CB75F208-D15D-A5A9-EB63-6DE77CE48F72}"/>
              </a:ext>
            </a:extLst>
          </p:cNvPr>
          <p:cNvPicPr>
            <a:picLocks noChangeAspect="1"/>
          </p:cNvPicPr>
          <p:nvPr/>
        </p:nvPicPr>
        <p:blipFill rotWithShape="1">
          <a:blip r:embed="rId5"/>
          <a:srcRect t="9155" r="-1" b="-1"/>
          <a:stretch/>
        </p:blipFill>
        <p:spPr>
          <a:xfrm>
            <a:off x="1362987" y="1377078"/>
            <a:ext cx="2433793" cy="3858780"/>
          </a:xfrm>
          <a:prstGeom prst="rect">
            <a:avLst/>
          </a:prstGeom>
        </p:spPr>
      </p:pic>
      <p:cxnSp>
        <p:nvCxnSpPr>
          <p:cNvPr id="21" name="Straight Connector 20">
            <a:extLst>
              <a:ext uri="{FF2B5EF4-FFF2-40B4-BE49-F238E27FC236}">
                <a16:creationId xmlns:a16="http://schemas.microsoft.com/office/drawing/2014/main" id="{59BA5C68-DFCC-4101-8403-F96781CDDD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6508" y="2400639"/>
            <a:ext cx="6270089"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7">
            <a:extLst>
              <a:ext uri="{FF2B5EF4-FFF2-40B4-BE49-F238E27FC236}">
                <a16:creationId xmlns:a16="http://schemas.microsoft.com/office/drawing/2014/main" id="{4B695CAF-FD50-0D81-B68C-617AA1146AF6}"/>
              </a:ext>
            </a:extLst>
          </p:cNvPr>
          <p:cNvSpPr>
            <a:spLocks noGrp="1"/>
          </p:cNvSpPr>
          <p:nvPr>
            <p:ph idx="1"/>
          </p:nvPr>
        </p:nvSpPr>
        <p:spPr>
          <a:xfrm>
            <a:off x="4636482" y="2556932"/>
            <a:ext cx="6260114" cy="3318936"/>
          </a:xfrm>
        </p:spPr>
        <p:txBody>
          <a:bodyPr>
            <a:normAutofit fontScale="92500"/>
          </a:bodyPr>
          <a:lstStyle/>
          <a:p>
            <a:pPr algn="just"/>
            <a:r>
              <a:rPr lang="en-US" dirty="0">
                <a:ea typeface="+mn-lt"/>
                <a:cs typeface="+mn-lt"/>
              </a:rPr>
              <a:t>Since the dataset is updated weekly, the number of rows increases, as of 09th November 2023, the dataset has 20593 rows.</a:t>
            </a:r>
            <a:endParaRPr lang="en-US"/>
          </a:p>
          <a:p>
            <a:pPr algn="just">
              <a:buSzPct val="114999"/>
            </a:pPr>
            <a:r>
              <a:rPr lang="en-US" dirty="0">
                <a:ea typeface="+mn-lt"/>
                <a:cs typeface="+mn-lt"/>
              </a:rPr>
              <a:t>The dataset has several fields with NULL or No Values, these are mostly the </a:t>
            </a:r>
            <a:r>
              <a:rPr lang="en-US" err="1">
                <a:ea typeface="+mn-lt"/>
                <a:cs typeface="+mn-lt"/>
              </a:rPr>
              <a:t>ARMS_Department_ID</a:t>
            </a:r>
            <a:r>
              <a:rPr lang="en-US" dirty="0">
                <a:ea typeface="+mn-lt"/>
                <a:cs typeface="+mn-lt"/>
              </a:rPr>
              <a:t>, Total Number of Employees (Total_of_Employees), Number of Employees with Debt (_</a:t>
            </a:r>
            <a:r>
              <a:rPr lang="en-US" err="1">
                <a:ea typeface="+mn-lt"/>
                <a:cs typeface="+mn-lt"/>
              </a:rPr>
              <a:t>of_Employees_with_Debt</a:t>
            </a:r>
            <a:r>
              <a:rPr lang="en-US" dirty="0">
                <a:ea typeface="+mn-lt"/>
                <a:cs typeface="+mn-lt"/>
              </a:rPr>
              <a:t>) and Percentage of Employees with Debt (_</a:t>
            </a:r>
            <a:r>
              <a:rPr lang="en-US" err="1">
                <a:ea typeface="+mn-lt"/>
                <a:cs typeface="+mn-lt"/>
              </a:rPr>
              <a:t>Employees_with_Debt</a:t>
            </a:r>
            <a:r>
              <a:rPr lang="en-US" dirty="0">
                <a:ea typeface="+mn-lt"/>
                <a:cs typeface="+mn-lt"/>
              </a:rPr>
              <a:t>).</a:t>
            </a:r>
          </a:p>
        </p:txBody>
      </p:sp>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378B36B1-7EF6-1365-1057-9C0F35BF8823}"/>
                  </a:ext>
                </a:extLst>
              </p14:cNvPr>
              <p14:cNvContentPartPr/>
              <p14:nvPr/>
            </p14:nvContentPartPr>
            <p14:xfrm>
              <a:off x="3416074" y="3906338"/>
              <a:ext cx="423852" cy="675062"/>
            </p14:xfrm>
          </p:contentPart>
        </mc:Choice>
        <mc:Fallback>
          <p:pic>
            <p:nvPicPr>
              <p:cNvPr id="6" name="Ink 5">
                <a:extLst>
                  <a:ext uri="{FF2B5EF4-FFF2-40B4-BE49-F238E27FC236}">
                    <a16:creationId xmlns:a16="http://schemas.microsoft.com/office/drawing/2014/main" id="{378B36B1-7EF6-1365-1057-9C0F35BF8823}"/>
                  </a:ext>
                </a:extLst>
              </p:cNvPr>
              <p:cNvPicPr/>
              <p:nvPr/>
            </p:nvPicPr>
            <p:blipFill>
              <a:blip r:embed="rId7"/>
              <a:stretch>
                <a:fillRect/>
              </a:stretch>
            </p:blipFill>
            <p:spPr>
              <a:xfrm>
                <a:off x="3398443" y="3888706"/>
                <a:ext cx="459473" cy="710686"/>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28FDD4B8-2476-047E-CCC8-658FCB42A77E}"/>
                  </a:ext>
                </a:extLst>
              </p14:cNvPr>
              <p14:cNvContentPartPr/>
              <p14:nvPr/>
            </p14:nvContentPartPr>
            <p14:xfrm>
              <a:off x="3447833" y="3810436"/>
              <a:ext cx="230331" cy="235161"/>
            </p14:xfrm>
          </p:contentPart>
        </mc:Choice>
        <mc:Fallback>
          <p:pic>
            <p:nvPicPr>
              <p:cNvPr id="7" name="Ink 6">
                <a:extLst>
                  <a:ext uri="{FF2B5EF4-FFF2-40B4-BE49-F238E27FC236}">
                    <a16:creationId xmlns:a16="http://schemas.microsoft.com/office/drawing/2014/main" id="{28FDD4B8-2476-047E-CCC8-658FCB42A77E}"/>
                  </a:ext>
                </a:extLst>
              </p:cNvPr>
              <p:cNvPicPr/>
              <p:nvPr/>
            </p:nvPicPr>
            <p:blipFill>
              <a:blip r:embed="rId9"/>
              <a:stretch>
                <a:fillRect/>
              </a:stretch>
            </p:blipFill>
            <p:spPr>
              <a:xfrm>
                <a:off x="3430226" y="3792457"/>
                <a:ext cx="265905" cy="270759"/>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CA0E5C33-335D-A9FC-255F-5729AD844BCE}"/>
                  </a:ext>
                </a:extLst>
              </p14:cNvPr>
              <p14:cNvContentPartPr/>
              <p14:nvPr/>
            </p14:nvContentPartPr>
            <p14:xfrm>
              <a:off x="3552850" y="3355146"/>
              <a:ext cx="601847" cy="595887"/>
            </p14:xfrm>
          </p:contentPart>
        </mc:Choice>
        <mc:Fallback>
          <p:pic>
            <p:nvPicPr>
              <p:cNvPr id="12" name="Ink 11">
                <a:extLst>
                  <a:ext uri="{FF2B5EF4-FFF2-40B4-BE49-F238E27FC236}">
                    <a16:creationId xmlns:a16="http://schemas.microsoft.com/office/drawing/2014/main" id="{CA0E5C33-335D-A9FC-255F-5729AD844BCE}"/>
                  </a:ext>
                </a:extLst>
              </p:cNvPr>
              <p:cNvPicPr/>
              <p:nvPr/>
            </p:nvPicPr>
            <p:blipFill>
              <a:blip r:embed="rId11"/>
              <a:stretch>
                <a:fillRect/>
              </a:stretch>
            </p:blipFill>
            <p:spPr>
              <a:xfrm>
                <a:off x="3534863" y="3337154"/>
                <a:ext cx="637461" cy="631511"/>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CECAF32E-73B3-5358-AC5B-AA2911B90CFB}"/>
                  </a:ext>
                </a:extLst>
              </p14:cNvPr>
              <p14:cNvContentPartPr/>
              <p14:nvPr/>
            </p14:nvContentPartPr>
            <p14:xfrm>
              <a:off x="3808323" y="3921803"/>
              <a:ext cx="336647" cy="543782"/>
            </p14:xfrm>
          </p:contentPart>
        </mc:Choice>
        <mc:Fallback>
          <p:pic>
            <p:nvPicPr>
              <p:cNvPr id="18" name="Ink 17">
                <a:extLst>
                  <a:ext uri="{FF2B5EF4-FFF2-40B4-BE49-F238E27FC236}">
                    <a16:creationId xmlns:a16="http://schemas.microsoft.com/office/drawing/2014/main" id="{CECAF32E-73B3-5358-AC5B-AA2911B90CFB}"/>
                  </a:ext>
                </a:extLst>
              </p:cNvPr>
              <p:cNvPicPr/>
              <p:nvPr/>
            </p:nvPicPr>
            <p:blipFill>
              <a:blip r:embed="rId13"/>
              <a:stretch>
                <a:fillRect/>
              </a:stretch>
            </p:blipFill>
            <p:spPr>
              <a:xfrm>
                <a:off x="3790699" y="3904180"/>
                <a:ext cx="372254" cy="579387"/>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 name="Ink 19">
                <a:extLst>
                  <a:ext uri="{FF2B5EF4-FFF2-40B4-BE49-F238E27FC236}">
                    <a16:creationId xmlns:a16="http://schemas.microsoft.com/office/drawing/2014/main" id="{5C6872A0-88FB-30A4-DE28-F8004BC129FA}"/>
                  </a:ext>
                </a:extLst>
              </p14:cNvPr>
              <p14:cNvContentPartPr/>
              <p14:nvPr/>
            </p14:nvContentPartPr>
            <p14:xfrm>
              <a:off x="3428263" y="3251188"/>
              <a:ext cx="318617" cy="317502"/>
            </p14:xfrm>
          </p:contentPart>
        </mc:Choice>
        <mc:Fallback>
          <p:pic>
            <p:nvPicPr>
              <p:cNvPr id="20" name="Ink 19">
                <a:extLst>
                  <a:ext uri="{FF2B5EF4-FFF2-40B4-BE49-F238E27FC236}">
                    <a16:creationId xmlns:a16="http://schemas.microsoft.com/office/drawing/2014/main" id="{5C6872A0-88FB-30A4-DE28-F8004BC129FA}"/>
                  </a:ext>
                </a:extLst>
              </p:cNvPr>
              <p:cNvPicPr/>
              <p:nvPr/>
            </p:nvPicPr>
            <p:blipFill>
              <a:blip r:embed="rId15"/>
              <a:stretch>
                <a:fillRect/>
              </a:stretch>
            </p:blipFill>
            <p:spPr>
              <a:xfrm>
                <a:off x="3410282" y="3233209"/>
                <a:ext cx="354219" cy="3531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2" name="Ink 21">
                <a:extLst>
                  <a:ext uri="{FF2B5EF4-FFF2-40B4-BE49-F238E27FC236}">
                    <a16:creationId xmlns:a16="http://schemas.microsoft.com/office/drawing/2014/main" id="{AA2BC784-51AD-82F1-498F-2F6A6482B8F2}"/>
                  </a:ext>
                </a:extLst>
              </p14:cNvPr>
              <p14:cNvContentPartPr/>
              <p14:nvPr/>
            </p14:nvContentPartPr>
            <p14:xfrm>
              <a:off x="4335082" y="3414850"/>
              <a:ext cx="11043" cy="216994"/>
            </p14:xfrm>
          </p:contentPart>
        </mc:Choice>
        <mc:Fallback>
          <p:pic>
            <p:nvPicPr>
              <p:cNvPr id="22" name="Ink 21">
                <a:extLst>
                  <a:ext uri="{FF2B5EF4-FFF2-40B4-BE49-F238E27FC236}">
                    <a16:creationId xmlns:a16="http://schemas.microsoft.com/office/drawing/2014/main" id="{AA2BC784-51AD-82F1-498F-2F6A6482B8F2}"/>
                  </a:ext>
                </a:extLst>
              </p:cNvPr>
              <p:cNvPicPr/>
              <p:nvPr/>
            </p:nvPicPr>
            <p:blipFill>
              <a:blip r:embed="rId17"/>
              <a:stretch>
                <a:fillRect/>
              </a:stretch>
            </p:blipFill>
            <p:spPr>
              <a:xfrm>
                <a:off x="3793975" y="3396887"/>
                <a:ext cx="1104300" cy="252561"/>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3" name="Ink 22">
                <a:extLst>
                  <a:ext uri="{FF2B5EF4-FFF2-40B4-BE49-F238E27FC236}">
                    <a16:creationId xmlns:a16="http://schemas.microsoft.com/office/drawing/2014/main" id="{9934BD0C-E0EC-1CE4-9FD1-C60743C34BD2}"/>
                  </a:ext>
                </a:extLst>
              </p14:cNvPr>
              <p14:cNvContentPartPr/>
              <p14:nvPr/>
            </p14:nvContentPartPr>
            <p14:xfrm>
              <a:off x="4232669" y="3302215"/>
              <a:ext cx="291571" cy="387169"/>
            </p14:xfrm>
          </p:contentPart>
        </mc:Choice>
        <mc:Fallback>
          <p:pic>
            <p:nvPicPr>
              <p:cNvPr id="23" name="Ink 22">
                <a:extLst>
                  <a:ext uri="{FF2B5EF4-FFF2-40B4-BE49-F238E27FC236}">
                    <a16:creationId xmlns:a16="http://schemas.microsoft.com/office/drawing/2014/main" id="{9934BD0C-E0EC-1CE4-9FD1-C60743C34BD2}"/>
                  </a:ext>
                </a:extLst>
              </p:cNvPr>
              <p:cNvPicPr/>
              <p:nvPr/>
            </p:nvPicPr>
            <p:blipFill>
              <a:blip r:embed="rId19"/>
              <a:stretch>
                <a:fillRect/>
              </a:stretch>
            </p:blipFill>
            <p:spPr>
              <a:xfrm>
                <a:off x="4214693" y="3284224"/>
                <a:ext cx="327164" cy="422791"/>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4" name="Ink 23">
                <a:extLst>
                  <a:ext uri="{FF2B5EF4-FFF2-40B4-BE49-F238E27FC236}">
                    <a16:creationId xmlns:a16="http://schemas.microsoft.com/office/drawing/2014/main" id="{3F134D74-2DEC-7DF8-6044-BC2A051181CF}"/>
                  </a:ext>
                </a:extLst>
              </p14:cNvPr>
              <p14:cNvContentPartPr/>
              <p14:nvPr/>
            </p14:nvContentPartPr>
            <p14:xfrm>
              <a:off x="3532187" y="4148810"/>
              <a:ext cx="219735" cy="152264"/>
            </p14:xfrm>
          </p:contentPart>
        </mc:Choice>
        <mc:Fallback>
          <p:pic>
            <p:nvPicPr>
              <p:cNvPr id="24" name="Ink 23">
                <a:extLst>
                  <a:ext uri="{FF2B5EF4-FFF2-40B4-BE49-F238E27FC236}">
                    <a16:creationId xmlns:a16="http://schemas.microsoft.com/office/drawing/2014/main" id="{3F134D74-2DEC-7DF8-6044-BC2A051181CF}"/>
                  </a:ext>
                </a:extLst>
              </p:cNvPr>
              <p:cNvPicPr/>
              <p:nvPr/>
            </p:nvPicPr>
            <p:blipFill>
              <a:blip r:embed="rId21"/>
              <a:stretch>
                <a:fillRect/>
              </a:stretch>
            </p:blipFill>
            <p:spPr>
              <a:xfrm>
                <a:off x="3514565" y="4131213"/>
                <a:ext cx="255339" cy="187816"/>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5" name="Ink 24">
                <a:extLst>
                  <a:ext uri="{FF2B5EF4-FFF2-40B4-BE49-F238E27FC236}">
                    <a16:creationId xmlns:a16="http://schemas.microsoft.com/office/drawing/2014/main" id="{C8A5C928-9BFC-CE71-701B-749F1D3F2B1A}"/>
                  </a:ext>
                </a:extLst>
              </p14:cNvPr>
              <p14:cNvContentPartPr/>
              <p14:nvPr/>
            </p14:nvContentPartPr>
            <p14:xfrm>
              <a:off x="3481497" y="4046782"/>
              <a:ext cx="349007" cy="266596"/>
            </p14:xfrm>
          </p:contentPart>
        </mc:Choice>
        <mc:Fallback>
          <p:pic>
            <p:nvPicPr>
              <p:cNvPr id="25" name="Ink 24">
                <a:extLst>
                  <a:ext uri="{FF2B5EF4-FFF2-40B4-BE49-F238E27FC236}">
                    <a16:creationId xmlns:a16="http://schemas.microsoft.com/office/drawing/2014/main" id="{C8A5C928-9BFC-CE71-701B-749F1D3F2B1A}"/>
                  </a:ext>
                </a:extLst>
              </p:cNvPr>
              <p:cNvPicPr/>
              <p:nvPr/>
            </p:nvPicPr>
            <p:blipFill>
              <a:blip r:embed="rId23"/>
              <a:stretch>
                <a:fillRect/>
              </a:stretch>
            </p:blipFill>
            <p:spPr>
              <a:xfrm>
                <a:off x="3463867" y="4028817"/>
                <a:ext cx="384627" cy="302166"/>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6" name="Ink 25">
                <a:extLst>
                  <a:ext uri="{FF2B5EF4-FFF2-40B4-BE49-F238E27FC236}">
                    <a16:creationId xmlns:a16="http://schemas.microsoft.com/office/drawing/2014/main" id="{3EE6C32A-2A48-39F4-D30B-BD2B26AB0035}"/>
                  </a:ext>
                </a:extLst>
              </p14:cNvPr>
              <p14:cNvContentPartPr/>
              <p14:nvPr/>
            </p14:nvContentPartPr>
            <p14:xfrm>
              <a:off x="4039100" y="4622977"/>
              <a:ext cx="324704" cy="529874"/>
            </p14:xfrm>
          </p:contentPart>
        </mc:Choice>
        <mc:Fallback>
          <p:pic>
            <p:nvPicPr>
              <p:cNvPr id="26" name="Ink 25">
                <a:extLst>
                  <a:ext uri="{FF2B5EF4-FFF2-40B4-BE49-F238E27FC236}">
                    <a16:creationId xmlns:a16="http://schemas.microsoft.com/office/drawing/2014/main" id="{3EE6C32A-2A48-39F4-D30B-BD2B26AB0035}"/>
                  </a:ext>
                </a:extLst>
              </p:cNvPr>
              <p:cNvPicPr/>
              <p:nvPr/>
            </p:nvPicPr>
            <p:blipFill>
              <a:blip r:embed="rId25"/>
              <a:stretch>
                <a:fillRect/>
              </a:stretch>
            </p:blipFill>
            <p:spPr>
              <a:xfrm>
                <a:off x="4021121" y="4605351"/>
                <a:ext cx="360303" cy="565487"/>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7" name="Ink 26">
                <a:extLst>
                  <a:ext uri="{FF2B5EF4-FFF2-40B4-BE49-F238E27FC236}">
                    <a16:creationId xmlns:a16="http://schemas.microsoft.com/office/drawing/2014/main" id="{437655DD-5F38-EBBB-6B2E-65E455F14404}"/>
                  </a:ext>
                </a:extLst>
              </p14:cNvPr>
              <p14:cNvContentPartPr/>
              <p14:nvPr/>
            </p14:nvContentPartPr>
            <p14:xfrm>
              <a:off x="3818162" y="4540358"/>
              <a:ext cx="605654" cy="601470"/>
            </p14:xfrm>
          </p:contentPart>
        </mc:Choice>
        <mc:Fallback>
          <p:pic>
            <p:nvPicPr>
              <p:cNvPr id="27" name="Ink 26">
                <a:extLst>
                  <a:ext uri="{FF2B5EF4-FFF2-40B4-BE49-F238E27FC236}">
                    <a16:creationId xmlns:a16="http://schemas.microsoft.com/office/drawing/2014/main" id="{437655DD-5F38-EBBB-6B2E-65E455F14404}"/>
                  </a:ext>
                </a:extLst>
              </p:cNvPr>
              <p:cNvPicPr/>
              <p:nvPr/>
            </p:nvPicPr>
            <p:blipFill>
              <a:blip r:embed="rId27"/>
              <a:stretch>
                <a:fillRect/>
              </a:stretch>
            </p:blipFill>
            <p:spPr>
              <a:xfrm>
                <a:off x="3800169" y="4522731"/>
                <a:ext cx="641281" cy="637083"/>
              </a:xfrm>
              <a:prstGeom prst="rect">
                <a:avLst/>
              </a:prstGeom>
            </p:spPr>
          </p:pic>
        </mc:Fallback>
      </mc:AlternateContent>
    </p:spTree>
    <p:extLst>
      <p:ext uri="{BB962C8B-B14F-4D97-AF65-F5344CB8AC3E}">
        <p14:creationId xmlns:p14="http://schemas.microsoft.com/office/powerpoint/2010/main" val="50119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6518-3DE8-E03F-15D5-54990777D848}"/>
              </a:ext>
            </a:extLst>
          </p:cNvPr>
          <p:cNvSpPr>
            <a:spLocks noGrp="1"/>
          </p:cNvSpPr>
          <p:nvPr>
            <p:ph type="title"/>
          </p:nvPr>
        </p:nvSpPr>
        <p:spPr>
          <a:xfrm>
            <a:off x="2276681" y="725925"/>
            <a:ext cx="7230281" cy="510209"/>
          </a:xfrm>
        </p:spPr>
        <p:txBody>
          <a:bodyPr/>
          <a:lstStyle/>
          <a:p>
            <a:r>
              <a:rPr lang="en-US" b="1" dirty="0"/>
              <a:t>Metadata Overview (Contd.)</a:t>
            </a:r>
          </a:p>
        </p:txBody>
      </p:sp>
      <p:sp>
        <p:nvSpPr>
          <p:cNvPr id="3" name="Content Placeholder 2">
            <a:extLst>
              <a:ext uri="{FF2B5EF4-FFF2-40B4-BE49-F238E27FC236}">
                <a16:creationId xmlns:a16="http://schemas.microsoft.com/office/drawing/2014/main" id="{33C39D21-CAF7-CABE-CE3A-3887DA97D7AB}"/>
              </a:ext>
            </a:extLst>
          </p:cNvPr>
          <p:cNvSpPr>
            <a:spLocks noGrp="1"/>
          </p:cNvSpPr>
          <p:nvPr>
            <p:ph idx="1"/>
          </p:nvPr>
        </p:nvSpPr>
        <p:spPr/>
        <p:txBody>
          <a:bodyPr/>
          <a:lstStyle/>
          <a:p>
            <a:pPr algn="just"/>
            <a:r>
              <a:rPr lang="en-US" dirty="0">
                <a:ea typeface="+mn-lt"/>
                <a:cs typeface="+mn-lt"/>
              </a:rPr>
              <a:t>The good thing is that the dates in the dataset are consistent, and all the date fields are filled in the same order and none of them are empty or NULL.</a:t>
            </a:r>
            <a:endParaRPr lang="en-US"/>
          </a:p>
          <a:p>
            <a:pPr>
              <a:buSzPct val="114999"/>
            </a:pPr>
            <a:endParaRPr lang="en-US" dirty="0">
              <a:ea typeface="+mn-lt"/>
              <a:cs typeface="+mn-lt"/>
            </a:endParaRPr>
          </a:p>
          <a:p>
            <a:pPr>
              <a:buSzPct val="114999"/>
            </a:pPr>
            <a:endParaRPr lang="en-US" dirty="0">
              <a:ea typeface="+mn-lt"/>
              <a:cs typeface="+mn-lt"/>
            </a:endParaRPr>
          </a:p>
        </p:txBody>
      </p:sp>
      <p:pic>
        <p:nvPicPr>
          <p:cNvPr id="4" name="Picture 3" descr="A screenshot of a computer&#10;&#10;Description automatically generated">
            <a:extLst>
              <a:ext uri="{FF2B5EF4-FFF2-40B4-BE49-F238E27FC236}">
                <a16:creationId xmlns:a16="http://schemas.microsoft.com/office/drawing/2014/main" id="{4C714F27-D153-FEC9-AEE1-3F8775145FB3}"/>
              </a:ext>
            </a:extLst>
          </p:cNvPr>
          <p:cNvPicPr>
            <a:picLocks noChangeAspect="1"/>
          </p:cNvPicPr>
          <p:nvPr/>
        </p:nvPicPr>
        <p:blipFill>
          <a:blip r:embed="rId2"/>
          <a:stretch>
            <a:fillRect/>
          </a:stretch>
        </p:blipFill>
        <p:spPr>
          <a:xfrm>
            <a:off x="912620" y="1429766"/>
            <a:ext cx="4541537" cy="456758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5D9468D-DE85-86FF-8675-DF2323932BA1}"/>
              </a:ext>
            </a:extLst>
          </p:cNvPr>
          <p:cNvPicPr>
            <a:picLocks noChangeAspect="1"/>
          </p:cNvPicPr>
          <p:nvPr/>
        </p:nvPicPr>
        <p:blipFill>
          <a:blip r:embed="rId3"/>
          <a:stretch>
            <a:fillRect/>
          </a:stretch>
        </p:blipFill>
        <p:spPr>
          <a:xfrm>
            <a:off x="5786782" y="4203008"/>
            <a:ext cx="5361609" cy="1389548"/>
          </a:xfrm>
          <a:prstGeom prst="rect">
            <a:avLst/>
          </a:prstGeom>
        </p:spPr>
      </p:pic>
    </p:spTree>
    <p:extLst>
      <p:ext uri="{BB962C8B-B14F-4D97-AF65-F5344CB8AC3E}">
        <p14:creationId xmlns:p14="http://schemas.microsoft.com/office/powerpoint/2010/main" val="2230135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EB11-70A6-30F5-2500-59DB625235FF}"/>
              </a:ext>
            </a:extLst>
          </p:cNvPr>
          <p:cNvSpPr>
            <a:spLocks noGrp="1"/>
          </p:cNvSpPr>
          <p:nvPr>
            <p:ph type="title"/>
          </p:nvPr>
        </p:nvSpPr>
        <p:spPr/>
        <p:txBody>
          <a:bodyPr/>
          <a:lstStyle/>
          <a:p>
            <a:r>
              <a:rPr lang="en-US" dirty="0">
                <a:ea typeface="+mj-lt"/>
                <a:cs typeface="+mj-lt"/>
              </a:rPr>
              <a:t>Discrepancies in the Data</a:t>
            </a:r>
            <a:endParaRPr lang="en-US" dirty="0"/>
          </a:p>
        </p:txBody>
      </p:sp>
      <p:sp>
        <p:nvSpPr>
          <p:cNvPr id="3" name="Content Placeholder 2">
            <a:extLst>
              <a:ext uri="{FF2B5EF4-FFF2-40B4-BE49-F238E27FC236}">
                <a16:creationId xmlns:a16="http://schemas.microsoft.com/office/drawing/2014/main" id="{1F252CEA-BC73-BD33-60A0-3687D2E04160}"/>
              </a:ext>
            </a:extLst>
          </p:cNvPr>
          <p:cNvSpPr>
            <a:spLocks noGrp="1"/>
          </p:cNvSpPr>
          <p:nvPr>
            <p:ph idx="1"/>
          </p:nvPr>
        </p:nvSpPr>
        <p:spPr/>
        <p:txBody>
          <a:bodyPr>
            <a:normAutofit fontScale="92500" lnSpcReduction="20000"/>
          </a:bodyPr>
          <a:lstStyle/>
          <a:p>
            <a:pPr algn="just"/>
            <a:r>
              <a:rPr lang="en-US" dirty="0">
                <a:ea typeface="+mn-lt"/>
                <a:cs typeface="+mn-lt"/>
              </a:rPr>
              <a:t>Inconsistencies in data reporting: The dataset is updated weekly, but the data is not always reported consistently. For example, the total amount of debt owed by employees may vary from one week to the next, even if the number of employees who are indebted to the city remains the same.</a:t>
            </a:r>
            <a:endParaRPr lang="en-US"/>
          </a:p>
          <a:p>
            <a:pPr algn="just">
              <a:buSzPct val="114999"/>
            </a:pPr>
            <a:r>
              <a:rPr lang="en-US" dirty="0">
                <a:ea typeface="+mn-lt"/>
                <a:cs typeface="+mn-lt"/>
              </a:rPr>
              <a:t>Lack of transparency: The dataset does not provide any information about the reasons why employees are indebted to the city.</a:t>
            </a:r>
          </a:p>
          <a:p>
            <a:pPr algn="just">
              <a:buSzPct val="114999"/>
            </a:pPr>
            <a:r>
              <a:rPr lang="en-US" dirty="0">
                <a:ea typeface="+mn-lt"/>
                <a:cs typeface="+mn-lt"/>
              </a:rPr>
              <a:t>The dataset also contains some specific inconsistencies. For example, the dataset shows that the Chicago Police Department has the highest number of employees who are indebted to the city, but the total amount of debt owed by CPD employees is lower than the total amount of debt owed by employees of other departments. </a:t>
            </a:r>
            <a:endParaRPr lang="en-US" dirty="0"/>
          </a:p>
        </p:txBody>
      </p:sp>
    </p:spTree>
    <p:extLst>
      <p:ext uri="{BB962C8B-B14F-4D97-AF65-F5344CB8AC3E}">
        <p14:creationId xmlns:p14="http://schemas.microsoft.com/office/powerpoint/2010/main" val="2932580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619D0E88-395A-D107-6A10-AF2FC75BA085}"/>
              </a:ext>
            </a:extLst>
          </p:cNvPr>
          <p:cNvSpPr>
            <a:spLocks noGrp="1"/>
          </p:cNvSpPr>
          <p:nvPr>
            <p:ph type="title"/>
          </p:nvPr>
        </p:nvSpPr>
        <p:spPr>
          <a:xfrm>
            <a:off x="1295402" y="982132"/>
            <a:ext cx="3660056" cy="1325373"/>
          </a:xfrm>
        </p:spPr>
        <p:txBody>
          <a:bodyPr anchor="b">
            <a:normAutofit/>
          </a:bodyPr>
          <a:lstStyle/>
          <a:p>
            <a:r>
              <a:rPr lang="en-US" sz="2800">
                <a:solidFill>
                  <a:srgbClr val="262626"/>
                </a:solidFill>
              </a:rPr>
              <a:t>Discrepancies in Data (Contd.)</a:t>
            </a:r>
          </a:p>
        </p:txBody>
      </p:sp>
      <p:cxnSp>
        <p:nvCxnSpPr>
          <p:cNvPr id="19" name="Straight Connector 18">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7">
            <a:extLst>
              <a:ext uri="{FF2B5EF4-FFF2-40B4-BE49-F238E27FC236}">
                <a16:creationId xmlns:a16="http://schemas.microsoft.com/office/drawing/2014/main" id="{A534ADC4-D080-40F2-A0F3-8CD96C4BDCA2}"/>
              </a:ext>
            </a:extLst>
          </p:cNvPr>
          <p:cNvSpPr>
            <a:spLocks noGrp="1"/>
          </p:cNvSpPr>
          <p:nvPr>
            <p:ph idx="1"/>
          </p:nvPr>
        </p:nvSpPr>
        <p:spPr>
          <a:xfrm>
            <a:off x="1295401" y="2493774"/>
            <a:ext cx="3660057" cy="3382094"/>
          </a:xfrm>
        </p:spPr>
        <p:txBody>
          <a:bodyPr>
            <a:normAutofit/>
          </a:bodyPr>
          <a:lstStyle/>
          <a:p>
            <a:r>
              <a:rPr lang="en-US" sz="1600" dirty="0">
                <a:solidFill>
                  <a:srgbClr val="262626"/>
                </a:solidFill>
              </a:rPr>
              <a:t>Missing values are in the following combinations-:</a:t>
            </a:r>
            <a:endParaRPr lang="en-US"/>
          </a:p>
          <a:p>
            <a:pPr>
              <a:buSzPct val="114999"/>
            </a:pPr>
            <a:r>
              <a:rPr lang="en-US" sz="1600" dirty="0">
                <a:solidFill>
                  <a:srgbClr val="262626"/>
                </a:solidFill>
              </a:rPr>
              <a:t>Total Number of Employees</a:t>
            </a:r>
          </a:p>
          <a:p>
            <a:pPr>
              <a:buSzPct val="114999"/>
            </a:pPr>
            <a:r>
              <a:rPr lang="en-US" sz="1600" dirty="0">
                <a:solidFill>
                  <a:srgbClr val="262626"/>
                </a:solidFill>
              </a:rPr>
              <a:t>Total Number of Employees and Number of Employees with Debt</a:t>
            </a:r>
          </a:p>
          <a:p>
            <a:pPr>
              <a:buSzPct val="114999"/>
            </a:pPr>
            <a:r>
              <a:rPr lang="en-US" sz="1600" dirty="0">
                <a:solidFill>
                  <a:srgbClr val="262626"/>
                </a:solidFill>
              </a:rPr>
              <a:t>All three (including Percentage of Employees with debt)</a:t>
            </a:r>
          </a:p>
          <a:p>
            <a:pPr>
              <a:buSzPct val="114999"/>
            </a:pPr>
            <a:endParaRPr lang="en-US" sz="1600" dirty="0">
              <a:solidFill>
                <a:srgbClr val="262626"/>
              </a:solidFill>
            </a:endParaRPr>
          </a:p>
        </p:txBody>
      </p:sp>
      <p:pic>
        <p:nvPicPr>
          <p:cNvPr id="4" name="Content Placeholder 3" descr="A screenshot of a calculator&#10;&#10;Description automatically generated">
            <a:extLst>
              <a:ext uri="{FF2B5EF4-FFF2-40B4-BE49-F238E27FC236}">
                <a16:creationId xmlns:a16="http://schemas.microsoft.com/office/drawing/2014/main" id="{D9F17F22-7536-164D-90E6-F7B37BD95991}"/>
              </a:ext>
            </a:extLst>
          </p:cNvPr>
          <p:cNvPicPr>
            <a:picLocks noChangeAspect="1"/>
          </p:cNvPicPr>
          <p:nvPr/>
        </p:nvPicPr>
        <p:blipFill>
          <a:blip r:embed="rId5"/>
          <a:stretch>
            <a:fillRect/>
          </a:stretch>
        </p:blipFill>
        <p:spPr>
          <a:xfrm>
            <a:off x="5418668" y="1644586"/>
            <a:ext cx="5469466" cy="3568825"/>
          </a:xfrm>
          <a:prstGeom prst="rect">
            <a:avLst/>
          </a:prstGeom>
          <a:ln w="57150" cmpd="thickThin">
            <a:solidFill>
              <a:srgbClr val="7F7F7F"/>
            </a:solidFill>
            <a:miter lim="800000"/>
          </a:ln>
        </p:spPr>
      </p:pic>
    </p:spTree>
    <p:extLst>
      <p:ext uri="{BB962C8B-B14F-4D97-AF65-F5344CB8AC3E}">
        <p14:creationId xmlns:p14="http://schemas.microsoft.com/office/powerpoint/2010/main" val="47127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AB0EE-E3EB-5ABD-3A5F-B0A341297DC9}"/>
              </a:ext>
            </a:extLst>
          </p:cNvPr>
          <p:cNvSpPr>
            <a:spLocks noGrp="1"/>
          </p:cNvSpPr>
          <p:nvPr>
            <p:ph type="title"/>
          </p:nvPr>
        </p:nvSpPr>
        <p:spPr/>
        <p:txBody>
          <a:bodyPr/>
          <a:lstStyle/>
          <a:p>
            <a:r>
              <a:rPr lang="en-US" dirty="0"/>
              <a:t>Repopulating Values</a:t>
            </a:r>
          </a:p>
        </p:txBody>
      </p:sp>
      <p:sp>
        <p:nvSpPr>
          <p:cNvPr id="3" name="Content Placeholder 2">
            <a:extLst>
              <a:ext uri="{FF2B5EF4-FFF2-40B4-BE49-F238E27FC236}">
                <a16:creationId xmlns:a16="http://schemas.microsoft.com/office/drawing/2014/main" id="{D00157E6-FB13-C2CF-6FD5-957465B41AE1}"/>
              </a:ext>
            </a:extLst>
          </p:cNvPr>
          <p:cNvSpPr>
            <a:spLocks noGrp="1"/>
          </p:cNvSpPr>
          <p:nvPr>
            <p:ph idx="1"/>
          </p:nvPr>
        </p:nvSpPr>
        <p:spPr/>
        <p:txBody>
          <a:bodyPr>
            <a:normAutofit fontScale="92500" lnSpcReduction="10000"/>
          </a:bodyPr>
          <a:lstStyle/>
          <a:p>
            <a:pPr algn="just"/>
            <a:r>
              <a:rPr lang="en-US" dirty="0"/>
              <a:t>Values are repopulated in cases where we have Percentage of Employees with Debt and Total Number of Employees, we can find the number of employees with debt by just taking a percentage.</a:t>
            </a:r>
            <a:endParaRPr lang="en-US"/>
          </a:p>
          <a:p>
            <a:pPr algn="just">
              <a:buSzPct val="114999"/>
            </a:pPr>
            <a:r>
              <a:rPr lang="en-US" dirty="0"/>
              <a:t>The same thing is done for total number of employees in cases where we have percentage of employees with debt and number of employees with debt.</a:t>
            </a:r>
          </a:p>
          <a:p>
            <a:pPr algn="just">
              <a:buSzPct val="114999"/>
            </a:pPr>
            <a:r>
              <a:rPr lang="en-US" dirty="0"/>
              <a:t>X % of Total Number of Employees = Number of Employees with Debt</a:t>
            </a:r>
          </a:p>
          <a:p>
            <a:pPr algn="just">
              <a:buSzPct val="114999"/>
            </a:pPr>
            <a:r>
              <a:rPr lang="en-US" dirty="0"/>
              <a:t>X is the Percentage of Employees with Debt</a:t>
            </a:r>
          </a:p>
          <a:p>
            <a:pPr algn="just">
              <a:buSzPct val="114999"/>
            </a:pPr>
            <a:r>
              <a:rPr lang="en-US" dirty="0"/>
              <a:t>We update this using the update table mechanism.</a:t>
            </a:r>
          </a:p>
        </p:txBody>
      </p:sp>
    </p:spTree>
    <p:extLst>
      <p:ext uri="{BB962C8B-B14F-4D97-AF65-F5344CB8AC3E}">
        <p14:creationId xmlns:p14="http://schemas.microsoft.com/office/powerpoint/2010/main" val="326853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01B9-3E70-49A6-FDC5-439206D9D306}"/>
              </a:ext>
            </a:extLst>
          </p:cNvPr>
          <p:cNvSpPr>
            <a:spLocks noGrp="1"/>
          </p:cNvSpPr>
          <p:nvPr>
            <p:ph type="title"/>
          </p:nvPr>
        </p:nvSpPr>
        <p:spPr/>
        <p:txBody>
          <a:bodyPr>
            <a:normAutofit fontScale="90000"/>
          </a:bodyPr>
          <a:lstStyle/>
          <a:p>
            <a:r>
              <a:rPr lang="en-US" dirty="0"/>
              <a:t>Cleaning and Reconfiguration of ARMS IDs</a:t>
            </a:r>
          </a:p>
        </p:txBody>
      </p:sp>
      <p:sp>
        <p:nvSpPr>
          <p:cNvPr id="3" name="Content Placeholder 2">
            <a:extLst>
              <a:ext uri="{FF2B5EF4-FFF2-40B4-BE49-F238E27FC236}">
                <a16:creationId xmlns:a16="http://schemas.microsoft.com/office/drawing/2014/main" id="{6293ADE6-A118-DCB7-44A1-40CF5E67907F}"/>
              </a:ext>
            </a:extLst>
          </p:cNvPr>
          <p:cNvSpPr>
            <a:spLocks noGrp="1"/>
          </p:cNvSpPr>
          <p:nvPr>
            <p:ph idx="1"/>
          </p:nvPr>
        </p:nvSpPr>
        <p:spPr/>
        <p:txBody>
          <a:bodyPr>
            <a:normAutofit fontScale="92500"/>
          </a:bodyPr>
          <a:lstStyle/>
          <a:p>
            <a:pPr algn="just"/>
            <a:r>
              <a:rPr lang="en-US" dirty="0">
                <a:ea typeface="+mn-lt"/>
                <a:cs typeface="+mn-lt"/>
              </a:rPr>
              <a:t>Currently, we discover that many of the columns in Total_of_Employees, </a:t>
            </a:r>
            <a:r>
              <a:rPr lang="en-US" dirty="0" err="1">
                <a:ea typeface="+mn-lt"/>
                <a:cs typeface="+mn-lt"/>
              </a:rPr>
              <a:t>PercentDebtEmployee</a:t>
            </a:r>
            <a:r>
              <a:rPr lang="en-US" dirty="0">
                <a:ea typeface="+mn-lt"/>
                <a:cs typeface="+mn-lt"/>
              </a:rPr>
              <a:t>, and </a:t>
            </a:r>
            <a:r>
              <a:rPr lang="en-US" dirty="0" err="1">
                <a:ea typeface="+mn-lt"/>
                <a:cs typeface="+mn-lt"/>
              </a:rPr>
              <a:t>NumDebtEmployee</a:t>
            </a:r>
            <a:r>
              <a:rPr lang="en-US" dirty="0">
                <a:ea typeface="+mn-lt"/>
                <a:cs typeface="+mn-lt"/>
              </a:rPr>
              <a:t> are NULL or have no values at all. We attempt to eliminate them by identifying the columns that do not include the number of workers who are in debt or their percentage of debt. We apply the formula to populate values in the total number of workers in the two rows where we have total but not in the other one. The dataset reveals that while the number of CPD workers with outstanding municipal debt is more than that of employees from other departments combined, the total amount of debt owed by CPD employees is still less than that of the other departments combined.</a:t>
            </a:r>
            <a:endParaRPr lang="en-US" dirty="0"/>
          </a:p>
        </p:txBody>
      </p:sp>
    </p:spTree>
    <p:extLst>
      <p:ext uri="{BB962C8B-B14F-4D97-AF65-F5344CB8AC3E}">
        <p14:creationId xmlns:p14="http://schemas.microsoft.com/office/powerpoint/2010/main" val="20459061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Words>
  <Application>Microsoft Office PowerPoint</Application>
  <PresentationFormat>Widescreen</PresentationFormat>
  <Paragraphs>1</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Organic</vt:lpstr>
      <vt:lpstr>Employee Indebtedness to the City of Chicago</vt:lpstr>
      <vt:lpstr>Abstract</vt:lpstr>
      <vt:lpstr>Introduction</vt:lpstr>
      <vt:lpstr>Metadata Overview</vt:lpstr>
      <vt:lpstr>Metadata Overview (Contd.)</vt:lpstr>
      <vt:lpstr>Discrepancies in the Data</vt:lpstr>
      <vt:lpstr>Discrepancies in Data (Contd.)</vt:lpstr>
      <vt:lpstr>Repopulating Values</vt:lpstr>
      <vt:lpstr>Cleaning and Reconfiguration of ARMS IDs</vt:lpstr>
      <vt:lpstr>Removal Standardization for ARMS IDS</vt:lpstr>
      <vt:lpstr>Experimenting with Perceptron to Impute values</vt:lpstr>
      <vt:lpstr>ETL Mechanism on Dataset</vt:lpstr>
      <vt:lpstr>Provenance</vt:lpstr>
      <vt:lpstr>Limitations of the Analysis</vt:lpstr>
      <vt:lpstr>Conclusion</vt:lpstr>
      <vt:lpstr>Future Scope of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188</cp:revision>
  <dcterms:created xsi:type="dcterms:W3CDTF">2023-11-30T16:41:19Z</dcterms:created>
  <dcterms:modified xsi:type="dcterms:W3CDTF">2023-11-30T17:14:27Z</dcterms:modified>
</cp:coreProperties>
</file>