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56CFF-B5A2-4D49-B215-A9B035410DCA}" v="545" dt="2023-11-30T17:46:06.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30/11/2023</a:t>
            </a:fld>
            <a:endParaRPr lang="en-GB" dirty="0"/>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30/11/2023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en-GB" noProof="0"/>
              <a:t>Click to edit Master title style</a:t>
            </a:r>
          </a:p>
        </p:txBody>
      </p:sp>
      <p:sp>
        <p:nvSpPr>
          <p:cNvPr id="3" name="Subtitle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9090987D-47D0-402B-96DE-E0A32AD146E1}" type="datetime1">
              <a:rPr lang="en-GB" noProof="0" smtClean="0"/>
              <a:t>30/11/2023</a:t>
            </a:fld>
            <a:endParaRPr lang="en-GB" noProof="0"/>
          </a:p>
        </p:txBody>
      </p:sp>
      <p:sp>
        <p:nvSpPr>
          <p:cNvPr id="5" name="Footer Placeholder 4"/>
          <p:cNvSpPr>
            <a:spLocks noGrp="1"/>
          </p:cNvSpPr>
          <p:nvPr>
            <p:ph type="ftr" sz="quarter" idx="11"/>
          </p:nvPr>
        </p:nvSpPr>
        <p:spPr>
          <a:xfrm>
            <a:off x="2416500" y="329307"/>
            <a:ext cx="4973915" cy="309201"/>
          </a:xfrm>
        </p:spPr>
        <p:txBody>
          <a:bodyPr rtlCol="0"/>
          <a:lstStyle/>
          <a:p>
            <a:pPr rtl="0"/>
            <a:endParaRPr lang="en-GB" noProof="0"/>
          </a:p>
        </p:txBody>
      </p:sp>
      <p:sp>
        <p:nvSpPr>
          <p:cNvPr id="6" name="Slide Number Placeholder 5"/>
          <p:cNvSpPr>
            <a:spLocks noGrp="1"/>
          </p:cNvSpPr>
          <p:nvPr>
            <p:ph type="sldNum" sz="quarter" idx="12"/>
          </p:nvPr>
        </p:nvSpPr>
        <p:spPr>
          <a:xfrm>
            <a:off x="1437664" y="798973"/>
            <a:ext cx="811019" cy="503578"/>
          </a:xfrm>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52FF86A-4C07-466A-9036-3E493E72145F}"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5421C4C-E19D-4219-A804-0FB628A9D745}"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A3F2DC-9CE6-45BB-9AC5-30D691C62390}"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en-GB" noProof="0"/>
              <a:t>Click to edit Master title style</a:t>
            </a:r>
          </a:p>
        </p:txBody>
      </p:sp>
      <p:sp>
        <p:nvSpPr>
          <p:cNvPr id="3" name="Text Placeholder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9407FBD-926E-4B82-9753-B2AD707AA8ED}"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rtlCol="0"/>
          <a:lstStyle/>
          <a:p>
            <a:pPr rtl="0"/>
            <a:r>
              <a:rPr lang="en-GB" noProof="0"/>
              <a:t>Click to edit Master title style</a:t>
            </a:r>
          </a:p>
        </p:txBody>
      </p:sp>
      <p:sp>
        <p:nvSpPr>
          <p:cNvPr id="3" name="Content Placeholder 2"/>
          <p:cNvSpPr>
            <a:spLocks noGrp="1"/>
          </p:cNvSpPr>
          <p:nvPr>
            <p:ph sz="half" idx="1"/>
          </p:nvPr>
        </p:nvSpPr>
        <p:spPr>
          <a:xfrm>
            <a:off x="1447331" y="2010878"/>
            <a:ext cx="4645152" cy="344859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413771" y="2017343"/>
            <a:ext cx="4645152" cy="34415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D13BE98E-D2F1-46E8-89C1-2BB0E688BA5E}" type="datetime1">
              <a:rPr lang="en-GB" noProof="0" smtClean="0"/>
              <a:t>30/11/2023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rtlCol="0"/>
          <a:lstStyle/>
          <a:p>
            <a:pPr rtl="0"/>
            <a:r>
              <a:rPr lang="en-GB" noProof="0"/>
              <a:t>Click to edit Master title style</a:t>
            </a:r>
          </a:p>
        </p:txBody>
      </p:sp>
      <p:sp>
        <p:nvSpPr>
          <p:cNvPr id="3" name="Text Placeholder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447191" y="2824269"/>
            <a:ext cx="4645152" cy="26444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412362" y="2821491"/>
            <a:ext cx="4645152" cy="263737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323CE2EB-862E-41BC-802E-5F3949C067FC}" type="datetime1">
              <a:rPr lang="en-GB" noProof="0" smtClean="0"/>
              <a:t>30/11/2023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1352E18-C2BE-4273-99D2-FF7AA1B877AB}" type="datetime1">
              <a:rPr lang="en-GB" noProof="0" smtClean="0"/>
              <a:t>30/11/2023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760473D-06DF-4867-85F6-D662C30DFA13}" type="datetime1">
              <a:rPr lang="en-GB" noProof="0" smtClean="0"/>
              <a:t>30/11/2023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rtlCol="0" anchor="b">
            <a:normAutofit/>
          </a:bodyPr>
          <a:lstStyle>
            <a:lvl1pPr algn="l">
              <a:defRPr sz="2400"/>
            </a:lvl1pPr>
          </a:lstStyle>
          <a:p>
            <a:pPr rtl="0"/>
            <a:r>
              <a:rPr lang="en-GB" noProof="0"/>
              <a:t>Click to edit Master title style</a:t>
            </a:r>
          </a:p>
        </p:txBody>
      </p:sp>
      <p:sp>
        <p:nvSpPr>
          <p:cNvPr id="3" name="Content Placeholder 2"/>
          <p:cNvSpPr>
            <a:spLocks noGrp="1"/>
          </p:cNvSpPr>
          <p:nvPr>
            <p:ph idx="1"/>
          </p:nvPr>
        </p:nvSpPr>
        <p:spPr>
          <a:xfrm>
            <a:off x="5043714" y="798974"/>
            <a:ext cx="6012470" cy="4658826"/>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B9F554-D3AC-491F-8843-7DE46496AEF3}" type="datetime1">
              <a:rPr lang="en-GB" noProof="0" smtClean="0"/>
              <a:t>30/11/2023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1447382" y="5469856"/>
            <a:ext cx="5527351" cy="320123"/>
          </a:xfrm>
        </p:spPr>
        <p:txBody>
          <a:bodyPr rtlCol="0"/>
          <a:lstStyle>
            <a:lvl1pPr algn="l">
              <a:defRPr/>
            </a:lvl1pPr>
          </a:lstStyle>
          <a:p>
            <a:pPr rtl="0"/>
            <a:fld id="{BE449E18-83F2-4430-AFCD-43CA933C8070}" type="datetime1">
              <a:rPr lang="en-GB" noProof="0" smtClean="0"/>
              <a:t>30/11/2023</a:t>
            </a:fld>
            <a:endParaRPr lang="en-GB" noProof="0"/>
          </a:p>
        </p:txBody>
      </p:sp>
      <p:sp>
        <p:nvSpPr>
          <p:cNvPr id="6" name="Footer Placeholder 5"/>
          <p:cNvSpPr>
            <a:spLocks noGrp="1"/>
          </p:cNvSpPr>
          <p:nvPr>
            <p:ph type="ftr" sz="quarter" idx="11"/>
          </p:nvPr>
        </p:nvSpPr>
        <p:spPr>
          <a:xfrm>
            <a:off x="1447382" y="318640"/>
            <a:ext cx="5541004" cy="320931"/>
          </a:xfrm>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C955BE79-A457-4079-B8A4-ED2BED4AAC17}" type="datetime1">
              <a:rPr lang="en-GB" noProof="0" smtClean="0"/>
              <a:t>30/11/2023</a:t>
            </a:fld>
            <a:endParaRPr lang="en-GB" noProof="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GB" noProof="0" smtClean="0"/>
              <a:pPr/>
              <a:t>‹#›</a:t>
            </a:fld>
            <a:endParaRPr lang="en-GB"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051" y="388641"/>
            <a:ext cx="11500015" cy="2541431"/>
          </a:xfrm>
        </p:spPr>
        <p:txBody>
          <a:bodyPr rtlCol="0">
            <a:normAutofit/>
          </a:bodyPr>
          <a:lstStyle/>
          <a:p>
            <a:pPr algn="ctr"/>
            <a:r>
              <a:rPr lang="en-GB" sz="4800" dirty="0">
                <a:ea typeface="+mj-lt"/>
                <a:cs typeface="+mj-lt"/>
              </a:rPr>
              <a:t>EDA4SUM: </a:t>
            </a:r>
            <a:br>
              <a:rPr lang="en-GB" sz="4800" dirty="0">
                <a:ea typeface="+mj-lt"/>
                <a:cs typeface="+mj-lt"/>
              </a:rPr>
            </a:br>
            <a:r>
              <a:rPr lang="en-GB" sz="4800" dirty="0">
                <a:ea typeface="+mj-lt"/>
                <a:cs typeface="+mj-lt"/>
              </a:rPr>
              <a:t>Guided </a:t>
            </a:r>
            <a:r>
              <a:rPr lang="en-GB" sz="4800" err="1">
                <a:ea typeface="+mj-lt"/>
                <a:cs typeface="+mj-lt"/>
              </a:rPr>
              <a:t>ExploRation</a:t>
            </a:r>
            <a:r>
              <a:rPr lang="en-GB" sz="4800" dirty="0">
                <a:ea typeface="+mj-lt"/>
                <a:cs typeface="+mj-lt"/>
              </a:rPr>
              <a:t> of Data Summaries</a:t>
            </a:r>
            <a:endParaRPr lang="en-US" sz="4800" dirty="0"/>
          </a:p>
        </p:txBody>
      </p:sp>
      <p:sp>
        <p:nvSpPr>
          <p:cNvPr id="3" name="Subtitle 2"/>
          <p:cNvSpPr>
            <a:spLocks noGrp="1"/>
          </p:cNvSpPr>
          <p:nvPr>
            <p:ph type="subTitle" idx="1"/>
          </p:nvPr>
        </p:nvSpPr>
        <p:spPr>
          <a:xfrm>
            <a:off x="1775523" y="2856290"/>
            <a:ext cx="8637072" cy="2817306"/>
          </a:xfrm>
        </p:spPr>
        <p:txBody>
          <a:bodyPr vert="horz" lIns="91440" tIns="91440" rIns="91440" bIns="91440" rtlCol="0" anchor="t">
            <a:normAutofit/>
          </a:bodyPr>
          <a:lstStyle/>
          <a:p>
            <a:pPr algn="ctr"/>
            <a:r>
              <a:rPr lang="en-GB" dirty="0">
                <a:ea typeface="+mn-lt"/>
                <a:cs typeface="+mn-lt"/>
              </a:rPr>
              <a:t>Brit </a:t>
            </a:r>
            <a:r>
              <a:rPr lang="en-GB" err="1">
                <a:ea typeface="+mn-lt"/>
                <a:cs typeface="+mn-lt"/>
              </a:rPr>
              <a:t>Youngmann</a:t>
            </a:r>
            <a:r>
              <a:rPr lang="en-GB" dirty="0">
                <a:ea typeface="+mn-lt"/>
                <a:cs typeface="+mn-lt"/>
              </a:rPr>
              <a:t>, Sihem Amer-Yahia,  Aurélien </a:t>
            </a:r>
            <a:r>
              <a:rPr lang="en-GB" err="1">
                <a:ea typeface="+mn-lt"/>
                <a:cs typeface="+mn-lt"/>
              </a:rPr>
              <a:t>Personnaz</a:t>
            </a:r>
            <a:endParaRPr lang="en-US" err="1">
              <a:ea typeface="+mn-lt"/>
              <a:cs typeface="+mn-lt"/>
            </a:endParaRPr>
          </a:p>
          <a:p>
            <a:pPr algn="ctr"/>
            <a:endParaRPr lang="en-GB" dirty="0"/>
          </a:p>
          <a:p>
            <a:pPr algn="ctr"/>
            <a:r>
              <a:rPr lang="en-GB" dirty="0"/>
              <a:t>Literature Review for CS520 (Data Integration, warehousing, and provenance) - fall 2023</a:t>
            </a:r>
          </a:p>
          <a:p>
            <a:pPr algn="ctr"/>
            <a:r>
              <a:rPr lang="en-GB" dirty="0"/>
              <a:t>Utsav </a:t>
            </a:r>
            <a:r>
              <a:rPr lang="en-GB" err="1"/>
              <a:t>pathak</a:t>
            </a:r>
            <a:r>
              <a:rPr lang="en-GB" dirty="0"/>
              <a:t>, </a:t>
            </a:r>
            <a:r>
              <a:rPr lang="en-GB" err="1"/>
              <a:t>dhruv</a:t>
            </a:r>
            <a:r>
              <a:rPr lang="en-GB" dirty="0"/>
              <a:t> </a:t>
            </a:r>
            <a:r>
              <a:rPr lang="en-GB" err="1"/>
              <a:t>dasadia</a:t>
            </a:r>
            <a:r>
              <a:rPr lang="en-GB" dirty="0"/>
              <a:t>, </a:t>
            </a:r>
            <a:r>
              <a:rPr lang="en-GB" err="1"/>
              <a:t>dharmik</a:t>
            </a:r>
            <a:r>
              <a:rPr lang="en-GB" dirty="0"/>
              <a:t> </a:t>
            </a:r>
            <a:r>
              <a:rPr lang="en-GB" err="1"/>
              <a:t>dharmesh</a:t>
            </a:r>
            <a:r>
              <a:rPr lang="en-GB" dirty="0"/>
              <a:t> </a:t>
            </a:r>
            <a:r>
              <a:rPr lang="en-GB" err="1"/>
              <a:t>patel</a:t>
            </a:r>
            <a:endParaRPr lang="en-GB"/>
          </a:p>
          <a:p>
            <a:pPr algn="ctr"/>
            <a:r>
              <a:rPr lang="en-GB" dirty="0"/>
              <a:t>(group 14)</a:t>
            </a:r>
          </a:p>
          <a:p>
            <a:pPr algn="ctr"/>
            <a:endParaRPr lang="en-GB"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514F-8314-2850-F62E-B8096276F0DE}"/>
              </a:ext>
            </a:extLst>
          </p:cNvPr>
          <p:cNvSpPr>
            <a:spLocks noGrp="1"/>
          </p:cNvSpPr>
          <p:nvPr>
            <p:ph type="title"/>
          </p:nvPr>
        </p:nvSpPr>
        <p:spPr>
          <a:xfrm>
            <a:off x="1451579" y="804519"/>
            <a:ext cx="9603275" cy="1049235"/>
          </a:xfrm>
        </p:spPr>
        <p:txBody>
          <a:bodyPr>
            <a:normAutofit/>
          </a:bodyPr>
          <a:lstStyle/>
          <a:p>
            <a:pPr algn="ctr"/>
            <a:r>
              <a:rPr lang="en-US" dirty="0"/>
              <a:t>IMPLEMENTATION AND RESULTS (CONTD.)</a:t>
            </a:r>
            <a:endParaRPr lang="en-US"/>
          </a:p>
        </p:txBody>
      </p:sp>
      <p:sp>
        <p:nvSpPr>
          <p:cNvPr id="3" name="Content Placeholder 2">
            <a:extLst>
              <a:ext uri="{FF2B5EF4-FFF2-40B4-BE49-F238E27FC236}">
                <a16:creationId xmlns:a16="http://schemas.microsoft.com/office/drawing/2014/main" id="{D700D6B0-193B-DCBD-E3B9-34B1856E6C8E}"/>
              </a:ext>
            </a:extLst>
          </p:cNvPr>
          <p:cNvSpPr>
            <a:spLocks noGrp="1"/>
          </p:cNvSpPr>
          <p:nvPr>
            <p:ph idx="1"/>
          </p:nvPr>
        </p:nvSpPr>
        <p:spPr>
          <a:xfrm>
            <a:off x="1451579" y="2015734"/>
            <a:ext cx="6195784" cy="3450613"/>
          </a:xfrm>
        </p:spPr>
        <p:txBody>
          <a:bodyPr>
            <a:normAutofit/>
          </a:bodyPr>
          <a:lstStyle/>
          <a:p>
            <a:pPr algn="just">
              <a:lnSpc>
                <a:spcPct val="110000"/>
              </a:lnSpc>
            </a:pPr>
            <a:r>
              <a:rPr lang="en-US" sz="1600" dirty="0">
                <a:ea typeface="+mn-lt"/>
                <a:cs typeface="+mn-lt"/>
              </a:rPr>
              <a:t>A summary's uniqueness, diversity, and homogeneity are all trade-offs. It could be more expensive to find a very consistent and varied summary than to return a unique one. The preferences of the user may alter at various stages of the summarizing process. Assume that the user has viewed several </a:t>
            </a:r>
            <a:r>
              <a:rPr lang="en-US" sz="1600" dirty="0" err="1">
                <a:ea typeface="+mn-lt"/>
                <a:cs typeface="+mn-lt"/>
              </a:rPr>
              <a:t>itemsets</a:t>
            </a:r>
            <a:r>
              <a:rPr lang="en-US" sz="1600" dirty="0">
                <a:ea typeface="+mn-lt"/>
                <a:cs typeface="+mn-lt"/>
              </a:rPr>
              <a:t> in earlier phases. In this instance, returning a consistent and varied summary is more crucial than a new one. We experimented with two changing weight schemes—increasing novelty and decreasing novelty—to capture this. The length of the pipeline, count of </a:t>
            </a:r>
            <a:r>
              <a:rPr lang="en-US" sz="1600" dirty="0" err="1">
                <a:ea typeface="+mn-lt"/>
                <a:cs typeface="+mn-lt"/>
              </a:rPr>
              <a:t>itemsets</a:t>
            </a:r>
            <a:r>
              <a:rPr lang="en-US" sz="1600" dirty="0">
                <a:ea typeface="+mn-lt"/>
                <a:cs typeface="+mn-lt"/>
              </a:rPr>
              <a:t>, and the number of observed </a:t>
            </a:r>
            <a:r>
              <a:rPr lang="en-US" sz="1600" dirty="0" err="1">
                <a:ea typeface="+mn-lt"/>
                <a:cs typeface="+mn-lt"/>
              </a:rPr>
              <a:t>itemsets</a:t>
            </a:r>
            <a:r>
              <a:rPr lang="en-US" sz="1600" dirty="0">
                <a:ea typeface="+mn-lt"/>
                <a:cs typeface="+mn-lt"/>
              </a:rPr>
              <a:t> are the functions that determine the novelty weight for these systems. There will be comparisons between this weighing system and others, such fixed-value weights (like balanced weights).</a:t>
            </a:r>
            <a:endParaRPr lang="en-US" sz="1600"/>
          </a:p>
        </p:txBody>
      </p:sp>
      <p:pic>
        <p:nvPicPr>
          <p:cNvPr id="4" name="Picture 3" descr="A table with numbers and a number of objects&#10;&#10;Description automatically generated">
            <a:extLst>
              <a:ext uri="{FF2B5EF4-FFF2-40B4-BE49-F238E27FC236}">
                <a16:creationId xmlns:a16="http://schemas.microsoft.com/office/drawing/2014/main" id="{AA700E08-BF17-4BCC-D533-08B7938EF90C}"/>
              </a:ext>
            </a:extLst>
          </p:cNvPr>
          <p:cNvPicPr>
            <a:picLocks noChangeAspect="1"/>
          </p:cNvPicPr>
          <p:nvPr/>
        </p:nvPicPr>
        <p:blipFill>
          <a:blip r:embed="rId2"/>
          <a:stretch>
            <a:fillRect/>
          </a:stretch>
        </p:blipFill>
        <p:spPr>
          <a:xfrm>
            <a:off x="8019899" y="2052097"/>
            <a:ext cx="3905812" cy="1777687"/>
          </a:xfrm>
          <a:prstGeom prst="rect">
            <a:avLst/>
          </a:prstGeom>
        </p:spPr>
      </p:pic>
    </p:spTree>
    <p:extLst>
      <p:ext uri="{BB962C8B-B14F-4D97-AF65-F5344CB8AC3E}">
        <p14:creationId xmlns:p14="http://schemas.microsoft.com/office/powerpoint/2010/main" val="109248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09F-879A-4134-3D1E-015EFFD57AD9}"/>
              </a:ext>
            </a:extLst>
          </p:cNvPr>
          <p:cNvSpPr>
            <a:spLocks noGrp="1"/>
          </p:cNvSpPr>
          <p:nvPr>
            <p:ph type="title"/>
          </p:nvPr>
        </p:nvSpPr>
        <p:spPr>
          <a:xfrm>
            <a:off x="1451579" y="804519"/>
            <a:ext cx="9603275" cy="1049235"/>
          </a:xfrm>
        </p:spPr>
        <p:txBody>
          <a:bodyPr>
            <a:normAutofit/>
          </a:bodyPr>
          <a:lstStyle/>
          <a:p>
            <a:pPr algn="ctr"/>
            <a:r>
              <a:rPr lang="en-US" dirty="0">
                <a:ea typeface="+mj-lt"/>
                <a:cs typeface="+mj-lt"/>
              </a:rPr>
              <a:t>Limitations of the Analysis</a:t>
            </a:r>
            <a:endParaRPr lang="en-US"/>
          </a:p>
        </p:txBody>
      </p:sp>
      <p:sp>
        <p:nvSpPr>
          <p:cNvPr id="3" name="Content Placeholder 2">
            <a:extLst>
              <a:ext uri="{FF2B5EF4-FFF2-40B4-BE49-F238E27FC236}">
                <a16:creationId xmlns:a16="http://schemas.microsoft.com/office/drawing/2014/main" id="{8D8462FD-C9C0-805F-1DF0-E05AD618DD6F}"/>
              </a:ext>
            </a:extLst>
          </p:cNvPr>
          <p:cNvSpPr>
            <a:spLocks noGrp="1"/>
          </p:cNvSpPr>
          <p:nvPr>
            <p:ph idx="1"/>
          </p:nvPr>
        </p:nvSpPr>
        <p:spPr>
          <a:xfrm>
            <a:off x="1451579" y="2015734"/>
            <a:ext cx="5622284" cy="3450613"/>
          </a:xfrm>
        </p:spPr>
        <p:txBody>
          <a:bodyPr>
            <a:normAutofit/>
          </a:bodyPr>
          <a:lstStyle/>
          <a:p>
            <a:pPr algn="just">
              <a:lnSpc>
                <a:spcPct val="110000"/>
              </a:lnSpc>
            </a:pPr>
            <a:r>
              <a:rPr lang="en-US" sz="1600" dirty="0">
                <a:ea typeface="+mn-lt"/>
                <a:cs typeface="+mn-lt"/>
              </a:rPr>
              <a:t>A single step's running time is calculated from the moment an operation is selected until a summary is shown. Every pipeline is run under full guidance, and the average of five executions is reported. Results on SPOTIFY are shown in Table 3. The trends were similar in other datasets. Since the EDA variations' running times are identical to those of </a:t>
            </a:r>
            <a:r>
              <a:rPr lang="en-US" sz="1600" dirty="0" err="1">
                <a:ea typeface="+mn-lt"/>
                <a:cs typeface="+mn-lt"/>
              </a:rPr>
              <a:t>RLSum</a:t>
            </a:r>
            <a:r>
              <a:rPr lang="en-US" sz="1600" dirty="0">
                <a:ea typeface="+mn-lt"/>
                <a:cs typeface="+mn-lt"/>
              </a:rPr>
              <a:t>, they are excluded. Only two variants—Top1Sum_HU and </a:t>
            </a:r>
            <a:r>
              <a:rPr lang="en-US" sz="1600" dirty="0" err="1">
                <a:ea typeface="+mn-lt"/>
                <a:cs typeface="+mn-lt"/>
              </a:rPr>
              <a:t>RLSum_DC</a:t>
            </a:r>
            <a:r>
              <a:rPr lang="en-US" sz="1600" dirty="0">
                <a:ea typeface="+mn-lt"/>
                <a:cs typeface="+mn-lt"/>
              </a:rPr>
              <a:t>—are compared because running times are unaffected by weights. As anticipated, the outcomes unequivocally demonstrate that </a:t>
            </a:r>
            <a:r>
              <a:rPr lang="en-US" sz="1600" dirty="0" err="1">
                <a:ea typeface="+mn-lt"/>
                <a:cs typeface="+mn-lt"/>
              </a:rPr>
              <a:t>RLSum</a:t>
            </a:r>
            <a:r>
              <a:rPr lang="en-US" sz="1600" dirty="0">
                <a:ea typeface="+mn-lt"/>
                <a:cs typeface="+mn-lt"/>
              </a:rPr>
              <a:t> performs certain things better than Top1Sum, and that the gap between the two grows as data size, attribute count, and bin count rise.</a:t>
            </a:r>
            <a:endParaRPr lang="en-US" sz="1600" dirty="0"/>
          </a:p>
        </p:txBody>
      </p:sp>
      <p:pic>
        <p:nvPicPr>
          <p:cNvPr id="4" name="Picture 3">
            <a:extLst>
              <a:ext uri="{FF2B5EF4-FFF2-40B4-BE49-F238E27FC236}">
                <a16:creationId xmlns:a16="http://schemas.microsoft.com/office/drawing/2014/main" id="{2A4E1705-D56F-8B6F-B9D5-B8F48F94B9DD}"/>
              </a:ext>
            </a:extLst>
          </p:cNvPr>
          <p:cNvPicPr>
            <a:picLocks noChangeAspect="1"/>
          </p:cNvPicPr>
          <p:nvPr/>
        </p:nvPicPr>
        <p:blipFill>
          <a:blip r:embed="rId2"/>
          <a:stretch>
            <a:fillRect/>
          </a:stretch>
        </p:blipFill>
        <p:spPr>
          <a:xfrm>
            <a:off x="7554139" y="2511414"/>
            <a:ext cx="3500715" cy="2459252"/>
          </a:xfrm>
          <a:prstGeom prst="rect">
            <a:avLst/>
          </a:prstGeom>
        </p:spPr>
      </p:pic>
    </p:spTree>
    <p:extLst>
      <p:ext uri="{BB962C8B-B14F-4D97-AF65-F5344CB8AC3E}">
        <p14:creationId xmlns:p14="http://schemas.microsoft.com/office/powerpoint/2010/main" val="189592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BCE5-00A2-83F3-5E6B-FFD310BBEA5D}"/>
              </a:ext>
            </a:extLst>
          </p:cNvPr>
          <p:cNvSpPr>
            <a:spLocks noGrp="1"/>
          </p:cNvSpPr>
          <p:nvPr>
            <p:ph type="title"/>
          </p:nvPr>
        </p:nvSpPr>
        <p:spPr>
          <a:xfrm>
            <a:off x="1451579" y="804519"/>
            <a:ext cx="9603275" cy="1049235"/>
          </a:xfrm>
        </p:spPr>
        <p:txBody>
          <a:bodyPr>
            <a:normAutofit/>
          </a:bodyPr>
          <a:lstStyle/>
          <a:p>
            <a:pPr algn="ctr"/>
            <a:r>
              <a:rPr lang="en-US" dirty="0"/>
              <a:t>LIMITATIONS (CONTD.)</a:t>
            </a:r>
            <a:endParaRPr lang="en-US"/>
          </a:p>
        </p:txBody>
      </p:sp>
      <p:sp>
        <p:nvSpPr>
          <p:cNvPr id="3" name="Content Placeholder 2">
            <a:extLst>
              <a:ext uri="{FF2B5EF4-FFF2-40B4-BE49-F238E27FC236}">
                <a16:creationId xmlns:a16="http://schemas.microsoft.com/office/drawing/2014/main" id="{F488C636-48AD-FC00-A3DE-525EC7050C0C}"/>
              </a:ext>
            </a:extLst>
          </p:cNvPr>
          <p:cNvSpPr>
            <a:spLocks noGrp="1"/>
          </p:cNvSpPr>
          <p:nvPr>
            <p:ph idx="1"/>
          </p:nvPr>
        </p:nvSpPr>
        <p:spPr>
          <a:xfrm>
            <a:off x="101750" y="2015734"/>
            <a:ext cx="6195784" cy="3450613"/>
          </a:xfrm>
        </p:spPr>
        <p:txBody>
          <a:bodyPr>
            <a:normAutofit/>
          </a:bodyPr>
          <a:lstStyle/>
          <a:p>
            <a:pPr>
              <a:lnSpc>
                <a:spcPct val="110000"/>
              </a:lnSpc>
            </a:pPr>
            <a:r>
              <a:rPr lang="en-US" sz="1600" dirty="0">
                <a:ea typeface="+mn-lt"/>
                <a:cs typeface="+mn-lt"/>
              </a:rPr>
              <a:t>As Top1Sum compares each itemset to every potential subsequent operator in order to get the greatest utility outcomes, the amount of </a:t>
            </a:r>
            <a:r>
              <a:rPr lang="en-US" sz="1600" dirty="0" err="1">
                <a:ea typeface="+mn-lt"/>
                <a:cs typeface="+mn-lt"/>
              </a:rPr>
              <a:t>itemsets</a:t>
            </a:r>
            <a:r>
              <a:rPr lang="en-US" sz="1600" dirty="0">
                <a:ea typeface="+mn-lt"/>
                <a:cs typeface="+mn-lt"/>
              </a:rPr>
              <a:t> that each operator returns determines how long it takes to execute. Execution times rise as the bins grow since more aspects and consequent </a:t>
            </a:r>
            <a:r>
              <a:rPr lang="en-US" sz="1600" dirty="0" err="1">
                <a:ea typeface="+mn-lt"/>
                <a:cs typeface="+mn-lt"/>
              </a:rPr>
              <a:t>itemsets</a:t>
            </a:r>
            <a:r>
              <a:rPr lang="en-US" sz="1600" dirty="0">
                <a:ea typeface="+mn-lt"/>
                <a:cs typeface="+mn-lt"/>
              </a:rPr>
              <a:t> are produced. It's interesting to note that while the number of mined </a:t>
            </a:r>
            <a:r>
              <a:rPr lang="en-US" sz="1600" dirty="0" err="1">
                <a:ea typeface="+mn-lt"/>
                <a:cs typeface="+mn-lt"/>
              </a:rPr>
              <a:t>itemsets</a:t>
            </a:r>
            <a:r>
              <a:rPr lang="en-US" sz="1600" dirty="0">
                <a:ea typeface="+mn-lt"/>
                <a:cs typeface="+mn-lt"/>
              </a:rPr>
              <a:t> decreases, </a:t>
            </a:r>
            <a:r>
              <a:rPr lang="en-US" sz="1600" dirty="0" err="1">
                <a:ea typeface="+mn-lt"/>
                <a:cs typeface="+mn-lt"/>
              </a:rPr>
              <a:t>RLSum's</a:t>
            </a:r>
            <a:r>
              <a:rPr lang="en-US" sz="1600" dirty="0">
                <a:ea typeface="+mn-lt"/>
                <a:cs typeface="+mn-lt"/>
              </a:rPr>
              <a:t> performance increases with more bins. These outcomes demonstrate that </a:t>
            </a:r>
            <a:r>
              <a:rPr lang="en-US" sz="1600" dirty="0" err="1">
                <a:ea typeface="+mn-lt"/>
                <a:cs typeface="+mn-lt"/>
              </a:rPr>
              <a:t>RLSum</a:t>
            </a:r>
            <a:r>
              <a:rPr lang="en-US" sz="1600" dirty="0">
                <a:ea typeface="+mn-lt"/>
                <a:cs typeface="+mn-lt"/>
              </a:rPr>
              <a:t> is the recommended technique for interactive summarizing. Given that </a:t>
            </a:r>
            <a:r>
              <a:rPr lang="en-US" sz="1600" dirty="0" err="1">
                <a:ea typeface="+mn-lt"/>
                <a:cs typeface="+mn-lt"/>
              </a:rPr>
              <a:t>RLSum</a:t>
            </a:r>
            <a:r>
              <a:rPr lang="en-US" sz="1600" dirty="0">
                <a:ea typeface="+mn-lt"/>
                <a:cs typeface="+mn-lt"/>
              </a:rPr>
              <a:t> requires a lengthy training period, Top1Sum is still a possible preference even if it yields the greatest utility summaries. However, there is a massive scalability issue and issue of high memory and space consumption.</a:t>
            </a:r>
            <a:endParaRPr lang="en-US" sz="1600" dirty="0"/>
          </a:p>
        </p:txBody>
      </p:sp>
      <p:pic>
        <p:nvPicPr>
          <p:cNvPr id="4" name="Picture 3" descr="A group of graphs and charts&#10;&#10;Description automatically generated">
            <a:extLst>
              <a:ext uri="{FF2B5EF4-FFF2-40B4-BE49-F238E27FC236}">
                <a16:creationId xmlns:a16="http://schemas.microsoft.com/office/drawing/2014/main" id="{F875866C-E594-050A-A672-BB626EC02C91}"/>
              </a:ext>
            </a:extLst>
          </p:cNvPr>
          <p:cNvPicPr>
            <a:picLocks noChangeAspect="1"/>
          </p:cNvPicPr>
          <p:nvPr/>
        </p:nvPicPr>
        <p:blipFill>
          <a:blip r:embed="rId2"/>
          <a:stretch>
            <a:fillRect/>
          </a:stretch>
        </p:blipFill>
        <p:spPr>
          <a:xfrm>
            <a:off x="6523113" y="2480993"/>
            <a:ext cx="5565884" cy="2182635"/>
          </a:xfrm>
          <a:prstGeom prst="rect">
            <a:avLst/>
          </a:prstGeom>
        </p:spPr>
      </p:pic>
    </p:spTree>
    <p:extLst>
      <p:ext uri="{BB962C8B-B14F-4D97-AF65-F5344CB8AC3E}">
        <p14:creationId xmlns:p14="http://schemas.microsoft.com/office/powerpoint/2010/main" val="256618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F084-4815-F542-69F5-29DD5301AED7}"/>
              </a:ext>
            </a:extLst>
          </p:cNvPr>
          <p:cNvSpPr>
            <a:spLocks noGrp="1"/>
          </p:cNvSpPr>
          <p:nvPr>
            <p:ph type="title"/>
          </p:nvPr>
        </p:nvSpPr>
        <p:spPr/>
        <p:txBody>
          <a:bodyPr/>
          <a:lstStyle/>
          <a:p>
            <a:pPr algn="ctr"/>
            <a:r>
              <a:rPr lang="en-US" dirty="0"/>
              <a:t>FUTURE SCOPE OF WORK</a:t>
            </a:r>
          </a:p>
        </p:txBody>
      </p:sp>
      <p:sp>
        <p:nvSpPr>
          <p:cNvPr id="3" name="Content Placeholder 2">
            <a:extLst>
              <a:ext uri="{FF2B5EF4-FFF2-40B4-BE49-F238E27FC236}">
                <a16:creationId xmlns:a16="http://schemas.microsoft.com/office/drawing/2014/main" id="{30E68828-19FD-DDB8-DCF0-FC9B66FE7307}"/>
              </a:ext>
            </a:extLst>
          </p:cNvPr>
          <p:cNvSpPr>
            <a:spLocks noGrp="1"/>
          </p:cNvSpPr>
          <p:nvPr>
            <p:ph idx="1"/>
          </p:nvPr>
        </p:nvSpPr>
        <p:spPr/>
        <p:txBody>
          <a:bodyPr/>
          <a:lstStyle/>
          <a:p>
            <a:pPr algn="just"/>
            <a:r>
              <a:rPr lang="en-US" dirty="0">
                <a:ea typeface="+mn-lt"/>
                <a:cs typeface="+mn-lt"/>
              </a:rPr>
              <a:t>We need a better understanding of the </a:t>
            </a:r>
            <a:r>
              <a:rPr lang="en-US" dirty="0" err="1">
                <a:ea typeface="+mn-lt"/>
                <a:cs typeface="+mn-lt"/>
              </a:rPr>
              <a:t>RLSum</a:t>
            </a:r>
            <a:r>
              <a:rPr lang="en-US" dirty="0">
                <a:ea typeface="+mn-lt"/>
                <a:cs typeface="+mn-lt"/>
              </a:rPr>
              <a:t> and not treat it as a </a:t>
            </a:r>
            <a:r>
              <a:rPr lang="en-US" dirty="0" err="1">
                <a:ea typeface="+mn-lt"/>
                <a:cs typeface="+mn-lt"/>
              </a:rPr>
              <a:t>blackbox</a:t>
            </a:r>
            <a:r>
              <a:rPr lang="en-US" dirty="0">
                <a:ea typeface="+mn-lt"/>
                <a:cs typeface="+mn-lt"/>
              </a:rPr>
              <a:t>. We also need to figure out cheaper ways to fund shortest paths to analyze to reduce cost for larger datasets.</a:t>
            </a:r>
          </a:p>
          <a:p>
            <a:pPr algn="just"/>
            <a:r>
              <a:rPr lang="en-US" dirty="0">
                <a:ea typeface="+mn-lt"/>
                <a:cs typeface="+mn-lt"/>
              </a:rPr>
              <a:t>Image data and even sound data could be analyzed using quantum modified circuits which could be of great help for images and data from platforms such as </a:t>
            </a:r>
            <a:r>
              <a:rPr lang="en-US" dirty="0" err="1">
                <a:ea typeface="+mn-lt"/>
                <a:cs typeface="+mn-lt"/>
              </a:rPr>
              <a:t>spotify</a:t>
            </a:r>
            <a:r>
              <a:rPr lang="en-US" dirty="0">
                <a:ea typeface="+mn-lt"/>
                <a:cs typeface="+mn-lt"/>
              </a:rPr>
              <a:t>. Another addition would be NISQ modifications and quantum circuits to enable more in-depth analysis of images.</a:t>
            </a:r>
            <a:endParaRPr lang="en-US"/>
          </a:p>
        </p:txBody>
      </p:sp>
    </p:spTree>
    <p:extLst>
      <p:ext uri="{BB962C8B-B14F-4D97-AF65-F5344CB8AC3E}">
        <p14:creationId xmlns:p14="http://schemas.microsoft.com/office/powerpoint/2010/main" val="221551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95E2-C42A-3A10-D252-45EA5E5B8CC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6A26A9C1-7596-00AE-862F-E5DC7628F290}"/>
              </a:ext>
            </a:extLst>
          </p:cNvPr>
          <p:cNvSpPr>
            <a:spLocks noGrp="1"/>
          </p:cNvSpPr>
          <p:nvPr>
            <p:ph idx="1"/>
          </p:nvPr>
        </p:nvSpPr>
        <p:spPr/>
        <p:txBody>
          <a:bodyPr/>
          <a:lstStyle/>
          <a:p>
            <a:pPr algn="just"/>
            <a:r>
              <a:rPr lang="en-US" dirty="0">
                <a:ea typeface="+mn-lt"/>
                <a:cs typeface="+mn-lt"/>
              </a:rPr>
              <a:t>EDA4SUM: Guided Exploration of Data Summaries, Aurélien </a:t>
            </a:r>
            <a:r>
              <a:rPr lang="en-US" dirty="0" err="1">
                <a:ea typeface="+mn-lt"/>
                <a:cs typeface="+mn-lt"/>
              </a:rPr>
              <a:t>Personnaz</a:t>
            </a:r>
            <a:r>
              <a:rPr lang="en-US" dirty="0">
                <a:ea typeface="+mn-lt"/>
                <a:cs typeface="+mn-lt"/>
              </a:rPr>
              <a:t>, Brit </a:t>
            </a:r>
            <a:r>
              <a:rPr lang="en-US" dirty="0" err="1">
                <a:ea typeface="+mn-lt"/>
                <a:cs typeface="+mn-lt"/>
              </a:rPr>
              <a:t>Youngmann</a:t>
            </a:r>
            <a:r>
              <a:rPr lang="en-US" dirty="0">
                <a:ea typeface="+mn-lt"/>
                <a:cs typeface="+mn-lt"/>
              </a:rPr>
              <a:t>, Sihem Amer-Yahia, Proc. VLDB Endow.15 (12), 3590--3593, 2022. [THE PAPER ITSELF]</a:t>
            </a:r>
            <a:endParaRPr lang="en-US"/>
          </a:p>
          <a:p>
            <a:pPr algn="just"/>
            <a:r>
              <a:rPr lang="en-US" dirty="0">
                <a:ea typeface="+mn-lt"/>
                <a:cs typeface="+mn-lt"/>
              </a:rPr>
              <a:t>Quantum ML Algorithm for Optimizing digital data using Enhanced Quantum Classifier Techniques in Learning Methods P. Mano Paul, Utsav Pathak, Siddhartha Das, Saurabh Kumar, Rakshit Govind T [FUTURE SCOPE OF WORK]</a:t>
            </a:r>
            <a:endParaRPr lang="en-US" dirty="0"/>
          </a:p>
        </p:txBody>
      </p:sp>
    </p:spTree>
    <p:extLst>
      <p:ext uri="{BB962C8B-B14F-4D97-AF65-F5344CB8AC3E}">
        <p14:creationId xmlns:p14="http://schemas.microsoft.com/office/powerpoint/2010/main" val="206021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23E0-8D6A-003B-92BF-184B9C71B323}"/>
              </a:ext>
            </a:extLst>
          </p:cNvPr>
          <p:cNvSpPr>
            <a:spLocks noGrp="1"/>
          </p:cNvSpPr>
          <p:nvPr>
            <p:ph type="title"/>
          </p:nvPr>
        </p:nvSpPr>
        <p:spPr/>
        <p:txBody>
          <a:bodyPr/>
          <a:lstStyle/>
          <a:p>
            <a:pPr algn="ctr"/>
            <a:r>
              <a:rPr lang="en-US" dirty="0"/>
              <a:t>Abstract</a:t>
            </a:r>
            <a:endParaRPr lang="en-US"/>
          </a:p>
        </p:txBody>
      </p:sp>
      <p:sp>
        <p:nvSpPr>
          <p:cNvPr id="3" name="Content Placeholder 2">
            <a:extLst>
              <a:ext uri="{FF2B5EF4-FFF2-40B4-BE49-F238E27FC236}">
                <a16:creationId xmlns:a16="http://schemas.microsoft.com/office/drawing/2014/main" id="{91E3AE05-D9A3-372C-97FF-51D7BBD86CBF}"/>
              </a:ext>
            </a:extLst>
          </p:cNvPr>
          <p:cNvSpPr>
            <a:spLocks noGrp="1"/>
          </p:cNvSpPr>
          <p:nvPr>
            <p:ph idx="1"/>
          </p:nvPr>
        </p:nvSpPr>
        <p:spPr/>
        <p:txBody>
          <a:bodyPr>
            <a:normAutofit fontScale="70000" lnSpcReduction="20000"/>
          </a:bodyPr>
          <a:lstStyle/>
          <a:p>
            <a:r>
              <a:rPr lang="en-US" dirty="0">
                <a:ea typeface="+mn-lt"/>
                <a:cs typeface="+mn-lt"/>
              </a:rPr>
              <a:t>The process of creating understandable and representative subsets from an input dataset is known as data summarization. Typically, it is done in a single step with the aim of obtaining the finest summary. </a:t>
            </a:r>
          </a:p>
          <a:p>
            <a:r>
              <a:rPr lang="en-US" dirty="0">
                <a:ea typeface="+mn-lt"/>
                <a:cs typeface="+mn-lt"/>
              </a:rPr>
              <a:t>A valuable synopsis comprises 𝑘 uniform sets that are individually distinct yet collectively varied enough to be representational. Interpretability is addressed by uniformity, and representativity is addressed by diversity. Finding such a summary in vast, extremely different data sets is a challenging undertaking. </a:t>
            </a:r>
            <a:endParaRPr lang="en-US">
              <a:ea typeface="+mn-lt"/>
              <a:cs typeface="+mn-lt"/>
            </a:endParaRPr>
          </a:p>
          <a:p>
            <a:r>
              <a:rPr lang="en-US" dirty="0">
                <a:ea typeface="+mn-lt"/>
                <a:cs typeface="+mn-lt"/>
              </a:rPr>
              <a:t>They formulate Eda4Sum, which refers to the problem with exploratory data analysis, which aims to progressively construct linked summaries with the purpose of maximizing their cumulative usefulness and investigate the application of Exploratory Data Analysis (EDA) to data summarizing. Eda4Sum extends the concept of one-shot summarizing. </a:t>
            </a:r>
            <a:endParaRPr lang="en-US">
              <a:ea typeface="+mn-lt"/>
              <a:cs typeface="+mn-lt"/>
            </a:endParaRPr>
          </a:p>
          <a:p>
            <a:pPr algn="just"/>
            <a:r>
              <a:rPr lang="en-US" dirty="0">
                <a:ea typeface="+mn-lt"/>
                <a:cs typeface="+mn-lt"/>
              </a:rPr>
              <a:t>They suggest using one of two methods to solve it: (</a:t>
            </a:r>
            <a:r>
              <a:rPr lang="en-US" err="1">
                <a:ea typeface="+mn-lt"/>
                <a:cs typeface="+mn-lt"/>
              </a:rPr>
              <a:t>i</a:t>
            </a:r>
            <a:r>
              <a:rPr lang="en-US" dirty="0">
                <a:ea typeface="+mn-lt"/>
                <a:cs typeface="+mn-lt"/>
              </a:rPr>
              <a:t>) Top1Sum, which selects the most helpful summary at every stage; (ii) </a:t>
            </a:r>
            <a:r>
              <a:rPr lang="en-US" err="1">
                <a:ea typeface="+mn-lt"/>
                <a:cs typeface="+mn-lt"/>
              </a:rPr>
              <a:t>RLSum</a:t>
            </a:r>
            <a:r>
              <a:rPr lang="en-US" dirty="0">
                <a:ea typeface="+mn-lt"/>
                <a:cs typeface="+mn-lt"/>
              </a:rPr>
              <a:t>, which uses deep reinforcement learning to train a policy that pays an agent for discovering a fresh and varied set of uniform sets at every stage. We contrast these methods with the best EDA solutions and one-shot summarization. </a:t>
            </a:r>
            <a:endParaRPr lang="en-US">
              <a:ea typeface="+mn-lt"/>
              <a:cs typeface="+mn-lt"/>
            </a:endParaRPr>
          </a:p>
          <a:p>
            <a:r>
              <a:rPr lang="en-US" dirty="0">
                <a:ea typeface="+mn-lt"/>
                <a:cs typeface="+mn-lt"/>
              </a:rPr>
              <a:t>We conduct in-depth tests using three sizable datasets. Our findings show how effective our methods are at summarizing enormous amounts of data and how important it is to advise subject matter experts.</a:t>
            </a:r>
            <a:endParaRPr lang="en-US"/>
          </a:p>
        </p:txBody>
      </p:sp>
    </p:spTree>
    <p:extLst>
      <p:ext uri="{BB962C8B-B14F-4D97-AF65-F5344CB8AC3E}">
        <p14:creationId xmlns:p14="http://schemas.microsoft.com/office/powerpoint/2010/main" val="283583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837A-6ED2-B059-23E8-F8C965A862BF}"/>
              </a:ext>
            </a:extLst>
          </p:cNvPr>
          <p:cNvSpPr>
            <a:spLocks noGrp="1"/>
          </p:cNvSpPr>
          <p:nvPr>
            <p:ph type="title"/>
          </p:nvPr>
        </p:nvSpPr>
        <p:spPr/>
        <p:txBody>
          <a:bodyPr/>
          <a:lstStyle/>
          <a:p>
            <a:pPr algn="ctr"/>
            <a:r>
              <a:rPr lang="en-US"/>
              <a:t>Introduction</a:t>
            </a:r>
          </a:p>
        </p:txBody>
      </p:sp>
      <p:sp>
        <p:nvSpPr>
          <p:cNvPr id="3" name="Content Placeholder 2">
            <a:extLst>
              <a:ext uri="{FF2B5EF4-FFF2-40B4-BE49-F238E27FC236}">
                <a16:creationId xmlns:a16="http://schemas.microsoft.com/office/drawing/2014/main" id="{FDCB703D-2D11-D20B-A0D5-756AB45B49CE}"/>
              </a:ext>
            </a:extLst>
          </p:cNvPr>
          <p:cNvSpPr>
            <a:spLocks noGrp="1"/>
          </p:cNvSpPr>
          <p:nvPr>
            <p:ph idx="1"/>
          </p:nvPr>
        </p:nvSpPr>
        <p:spPr/>
        <p:txBody>
          <a:bodyPr>
            <a:normAutofit fontScale="77500" lnSpcReduction="20000"/>
          </a:bodyPr>
          <a:lstStyle/>
          <a:p>
            <a:pPr algn="just"/>
            <a:r>
              <a:rPr lang="en-US">
                <a:ea typeface="+mn-lt"/>
                <a:cs typeface="+mn-lt"/>
              </a:rPr>
              <a:t>Data Analysis has become an important component of our everyday life, almost everything, right from grocery to our music on </a:t>
            </a:r>
            <a:r>
              <a:rPr lang="en-US" err="1">
                <a:ea typeface="+mn-lt"/>
                <a:cs typeface="+mn-lt"/>
              </a:rPr>
              <a:t>spotify</a:t>
            </a:r>
            <a:r>
              <a:rPr lang="en-US">
                <a:ea typeface="+mn-lt"/>
                <a:cs typeface="+mn-lt"/>
              </a:rPr>
              <a:t> to the larger things such as stars and galaxies include analytics. This makes it very necessary to understand the concept of retrieving, collecting and summarizing data.</a:t>
            </a:r>
            <a:endParaRPr lang="en-US"/>
          </a:p>
          <a:p>
            <a:pPr algn="just"/>
            <a:r>
              <a:rPr lang="en-US">
                <a:ea typeface="+mn-lt"/>
                <a:cs typeface="+mn-lt"/>
              </a:rPr>
              <a:t>We take an input dataset and create small (k number) of uniform subsets of the input </a:t>
            </a:r>
            <a:r>
              <a:rPr lang="en-US" dirty="0">
                <a:ea typeface="+mn-lt"/>
                <a:cs typeface="+mn-lt"/>
              </a:rPr>
              <a:t>data (superset). This helps in achieving uniform as well as diverse samples to work with, ensuring not just ease of analytics but also significantly reducing bias that could otherwise occur if the data is not diverse.</a:t>
            </a:r>
          </a:p>
          <a:p>
            <a:pPr algn="just"/>
            <a:r>
              <a:rPr lang="en-US" dirty="0">
                <a:ea typeface="+mn-lt"/>
                <a:cs typeface="+mn-lt"/>
              </a:rPr>
              <a:t>The authors mention the Sloan Digital Sky Survey (SDSS) dataset in the paper, the dataset has 169 classes of galaxies (as per the Zoo Classification methodology in astrophysics). This 169 classes, with each galaxy having 7 attributes that describe its unique properties and make a uniform 7 parameters of comparison for the galaxies to be compared to each other and analyze their behavior. An isolated, one-shot SDSS report is not typical. In fact, astronomers nowadays invest a lot of time on querying the </a:t>
            </a:r>
            <a:r>
              <a:rPr lang="en-US" err="1">
                <a:ea typeface="+mn-lt"/>
                <a:cs typeface="+mn-lt"/>
              </a:rPr>
              <a:t>SkyServer</a:t>
            </a:r>
            <a:r>
              <a:rPr lang="en-US" dirty="0">
                <a:ea typeface="+mn-lt"/>
                <a:cs typeface="+mn-lt"/>
              </a:rPr>
              <a:t> database using SQL. </a:t>
            </a:r>
            <a:endParaRPr lang="en-US" dirty="0"/>
          </a:p>
        </p:txBody>
      </p:sp>
    </p:spTree>
    <p:extLst>
      <p:ext uri="{BB962C8B-B14F-4D97-AF65-F5344CB8AC3E}">
        <p14:creationId xmlns:p14="http://schemas.microsoft.com/office/powerpoint/2010/main" val="72824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2477-E293-8A6C-B8E2-12980CD1C367}"/>
              </a:ext>
            </a:extLst>
          </p:cNvPr>
          <p:cNvSpPr>
            <a:spLocks noGrp="1"/>
          </p:cNvSpPr>
          <p:nvPr>
            <p:ph type="title"/>
          </p:nvPr>
        </p:nvSpPr>
        <p:spPr/>
        <p:txBody>
          <a:bodyPr/>
          <a:lstStyle/>
          <a:p>
            <a:pPr algn="ctr"/>
            <a:r>
              <a:rPr lang="en-US" dirty="0">
                <a:ea typeface="+mj-lt"/>
                <a:cs typeface="+mj-lt"/>
              </a:rPr>
              <a:t>Previous Works</a:t>
            </a:r>
            <a:endParaRPr lang="en-US" dirty="0"/>
          </a:p>
        </p:txBody>
      </p:sp>
      <p:sp>
        <p:nvSpPr>
          <p:cNvPr id="3" name="Content Placeholder 2">
            <a:extLst>
              <a:ext uri="{FF2B5EF4-FFF2-40B4-BE49-F238E27FC236}">
                <a16:creationId xmlns:a16="http://schemas.microsoft.com/office/drawing/2014/main" id="{6DC382AA-8315-CE9C-394A-3EA9DA825FC1}"/>
              </a:ext>
            </a:extLst>
          </p:cNvPr>
          <p:cNvSpPr>
            <a:spLocks noGrp="1"/>
          </p:cNvSpPr>
          <p:nvPr>
            <p:ph idx="1"/>
          </p:nvPr>
        </p:nvSpPr>
        <p:spPr/>
        <p:txBody>
          <a:bodyPr>
            <a:normAutofit fontScale="85000" lnSpcReduction="20000"/>
          </a:bodyPr>
          <a:lstStyle/>
          <a:p>
            <a:pPr algn="just"/>
            <a:r>
              <a:rPr lang="en-US" dirty="0">
                <a:ea typeface="+mn-lt"/>
                <a:cs typeface="+mn-lt"/>
              </a:rPr>
              <a:t>One Shot Data Summarization: Summarizing data in a single go: Many different methods have been suggested to summarize data. The authors use the minimum described length as a technique to provide 𝑘 different groups with shared attributes in the data, ways that detect extreme aggregates, and methods that summarize all aggregates are notable examples. </a:t>
            </a:r>
          </a:p>
          <a:p>
            <a:pPr algn="just"/>
            <a:r>
              <a:rPr lang="en-US" dirty="0"/>
              <a:t>Issues: Data Loss, Assumption</a:t>
            </a:r>
          </a:p>
          <a:p>
            <a:pPr algn="just"/>
            <a:r>
              <a:rPr lang="en-US" dirty="0"/>
              <a:t>Diversification: </a:t>
            </a:r>
            <a:r>
              <a:rPr lang="en-US" dirty="0">
                <a:ea typeface="+mn-lt"/>
                <a:cs typeface="+mn-lt"/>
              </a:rPr>
              <a:t>In database, search engine, and recommender system query responding, result diversity has been thoroughly investigated. The goal of this task is to deliver 𝑘 solutions that balance utility and variety. Utility is frequently sacrificed in the sake of diversity. Pairwise similarities are a standard method of evaluating variety, which they also used in the investigation. The primary distinction from earlier research is that they take into consideration novelty within </a:t>
            </a:r>
            <a:r>
              <a:rPr lang="en-US" dirty="0" err="1">
                <a:ea typeface="+mn-lt"/>
                <a:cs typeface="+mn-lt"/>
              </a:rPr>
              <a:t>itemsets</a:t>
            </a:r>
            <a:r>
              <a:rPr lang="en-US" dirty="0">
                <a:ea typeface="+mn-lt"/>
                <a:cs typeface="+mn-lt"/>
              </a:rPr>
              <a:t> chosen in earlier phases, and that the novelty score may fluctuate during the summarizing process.</a:t>
            </a:r>
            <a:endParaRPr lang="en-US" dirty="0"/>
          </a:p>
        </p:txBody>
      </p:sp>
    </p:spTree>
    <p:extLst>
      <p:ext uri="{BB962C8B-B14F-4D97-AF65-F5344CB8AC3E}">
        <p14:creationId xmlns:p14="http://schemas.microsoft.com/office/powerpoint/2010/main" val="237407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767E5A-0A71-F5CF-8D97-6423BBDBEEFF}"/>
              </a:ext>
            </a:extLst>
          </p:cNvPr>
          <p:cNvSpPr>
            <a:spLocks noGrp="1"/>
          </p:cNvSpPr>
          <p:nvPr>
            <p:ph type="title"/>
          </p:nvPr>
        </p:nvSpPr>
        <p:spPr>
          <a:xfrm>
            <a:off x="1451580" y="804520"/>
            <a:ext cx="4176511" cy="1049235"/>
          </a:xfrm>
        </p:spPr>
        <p:txBody>
          <a:bodyPr>
            <a:normAutofit/>
          </a:bodyPr>
          <a:lstStyle/>
          <a:p>
            <a:r>
              <a:rPr lang="en-US" dirty="0"/>
              <a:t>Data MODELS and summaries</a:t>
            </a:r>
            <a:endParaRPr lang="en-US"/>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4313089-0038-A095-6BBF-3205F7365D8F}"/>
              </a:ext>
            </a:extLst>
          </p:cNvPr>
          <p:cNvSpPr>
            <a:spLocks noGrp="1"/>
          </p:cNvSpPr>
          <p:nvPr>
            <p:ph idx="1"/>
          </p:nvPr>
        </p:nvSpPr>
        <p:spPr>
          <a:xfrm>
            <a:off x="1451581" y="2015732"/>
            <a:ext cx="4172212" cy="3450613"/>
          </a:xfrm>
        </p:spPr>
        <p:txBody>
          <a:bodyPr>
            <a:normAutofit/>
          </a:bodyPr>
          <a:lstStyle/>
          <a:p>
            <a:pPr algn="just">
              <a:lnSpc>
                <a:spcPct val="110000"/>
              </a:lnSpc>
            </a:pPr>
            <a:r>
              <a:rPr lang="en-US" sz="1400">
                <a:ea typeface="+mn-lt"/>
                <a:cs typeface="+mn-lt"/>
              </a:rPr>
              <a:t>They examine a collection of objects 𝐷 that are characterized by a collection of (numerical or categorical) ordinal characteristics 𝐴. They utilize SDSS to demonstrate the data model without sacrificing generality. It is expected that values of numerical attributes are divided into a set number of bins. The values of 𝑑 for each attribute 𝑎∈𝐴 with the vector representation for each item 𝑑∈𝐷, and are denoted as 𝑣𝑑. So, they use the concept of an itemset later on, which is defined as a group of items. With the advantage of quickly expressing the </a:t>
            </a:r>
            <a:r>
              <a:rPr lang="en-US" sz="1400" err="1">
                <a:ea typeface="+mn-lt"/>
                <a:cs typeface="+mn-lt"/>
              </a:rPr>
              <a:t>itemset's</a:t>
            </a:r>
            <a:r>
              <a:rPr lang="en-US" sz="1400">
                <a:ea typeface="+mn-lt"/>
                <a:cs typeface="+mn-lt"/>
              </a:rPr>
              <a:t> content, those characteristics constitute the itemset description. D is the collection of all </a:t>
            </a:r>
            <a:r>
              <a:rPr lang="en-US" sz="1400" err="1">
                <a:ea typeface="+mn-lt"/>
                <a:cs typeface="+mn-lt"/>
              </a:rPr>
              <a:t>itemsets</a:t>
            </a:r>
            <a:r>
              <a:rPr lang="en-US" sz="1400">
                <a:ea typeface="+mn-lt"/>
                <a:cs typeface="+mn-lt"/>
              </a:rPr>
              <a:t> that were made with 𝐷.</a:t>
            </a:r>
            <a:endParaRPr lang="en-US"/>
          </a:p>
          <a:p>
            <a:pPr>
              <a:lnSpc>
                <a:spcPct val="110000"/>
              </a:lnSpc>
            </a:pPr>
            <a:endParaRPr lang="en-US" sz="1400"/>
          </a:p>
        </p:txBody>
      </p:sp>
      <p:pic>
        <p:nvPicPr>
          <p:cNvPr id="4" name="Picture 3">
            <a:extLst>
              <a:ext uri="{FF2B5EF4-FFF2-40B4-BE49-F238E27FC236}">
                <a16:creationId xmlns:a16="http://schemas.microsoft.com/office/drawing/2014/main" id="{82D365A3-A2A6-E0DE-AFEE-78A638CDC8E9}"/>
              </a:ext>
            </a:extLst>
          </p:cNvPr>
          <p:cNvPicPr>
            <a:picLocks noChangeAspect="1"/>
          </p:cNvPicPr>
          <p:nvPr/>
        </p:nvPicPr>
        <p:blipFill>
          <a:blip r:embed="rId2"/>
          <a:stretch>
            <a:fillRect/>
          </a:stretch>
        </p:blipFill>
        <p:spPr>
          <a:xfrm>
            <a:off x="5887582" y="576396"/>
            <a:ext cx="6049013" cy="1880635"/>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3C83653-5FC8-648E-3DF9-D04F241E15CD}"/>
              </a:ext>
            </a:extLst>
          </p:cNvPr>
          <p:cNvPicPr>
            <a:picLocks noChangeAspect="1"/>
          </p:cNvPicPr>
          <p:nvPr/>
        </p:nvPicPr>
        <p:blipFill>
          <a:blip r:embed="rId4"/>
          <a:stretch>
            <a:fillRect/>
          </a:stretch>
        </p:blipFill>
        <p:spPr>
          <a:xfrm>
            <a:off x="6830785" y="2655592"/>
            <a:ext cx="4158343" cy="1797189"/>
          </a:xfrm>
          <a:prstGeom prst="rect">
            <a:avLst/>
          </a:prstGeom>
        </p:spPr>
      </p:pic>
      <p:sp>
        <p:nvSpPr>
          <p:cNvPr id="6" name="TextBox 5">
            <a:extLst>
              <a:ext uri="{FF2B5EF4-FFF2-40B4-BE49-F238E27FC236}">
                <a16:creationId xmlns:a16="http://schemas.microsoft.com/office/drawing/2014/main" id="{79BC6BAB-4796-FE06-575A-7A326E3E6726}"/>
              </a:ext>
            </a:extLst>
          </p:cNvPr>
          <p:cNvSpPr txBox="1"/>
          <p:nvPr/>
        </p:nvSpPr>
        <p:spPr>
          <a:xfrm>
            <a:off x="6498771" y="4691743"/>
            <a:ext cx="55952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The degree of similarity between items in a summary throughout all of its </a:t>
            </a:r>
            <a:r>
              <a:rPr lang="en-US" sz="1600" err="1">
                <a:ea typeface="+mn-lt"/>
                <a:cs typeface="+mn-lt"/>
              </a:rPr>
              <a:t>itemsets</a:t>
            </a:r>
            <a:r>
              <a:rPr lang="en-US" sz="1600" dirty="0">
                <a:ea typeface="+mn-lt"/>
                <a:cs typeface="+mn-lt"/>
              </a:rPr>
              <a:t> is measured by its uniformity. First, we define what an </a:t>
            </a:r>
            <a:r>
              <a:rPr lang="en-US" sz="1600" err="1">
                <a:ea typeface="+mn-lt"/>
                <a:cs typeface="+mn-lt"/>
              </a:rPr>
              <a:t>itemset's</a:t>
            </a:r>
            <a:r>
              <a:rPr lang="en-US" sz="1600" dirty="0">
                <a:ea typeface="+mn-lt"/>
                <a:cs typeface="+mn-lt"/>
              </a:rPr>
              <a:t> homogeneity is. Let v(x) be a variance measure, and let y represent variance of items y with respect to an attribute y.</a:t>
            </a:r>
            <a:endParaRPr lang="en-US" sz="1600" dirty="0"/>
          </a:p>
        </p:txBody>
      </p:sp>
    </p:spTree>
    <p:extLst>
      <p:ext uri="{BB962C8B-B14F-4D97-AF65-F5344CB8AC3E}">
        <p14:creationId xmlns:p14="http://schemas.microsoft.com/office/powerpoint/2010/main" val="28401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B455-0D51-D949-05D3-EFB0452CC56E}"/>
              </a:ext>
            </a:extLst>
          </p:cNvPr>
          <p:cNvSpPr>
            <a:spLocks noGrp="1"/>
          </p:cNvSpPr>
          <p:nvPr>
            <p:ph type="title"/>
          </p:nvPr>
        </p:nvSpPr>
        <p:spPr/>
        <p:txBody>
          <a:bodyPr/>
          <a:lstStyle/>
          <a:p>
            <a:pPr algn="ctr"/>
            <a:r>
              <a:rPr lang="en-US" dirty="0">
                <a:ea typeface="+mj-lt"/>
                <a:cs typeface="+mj-lt"/>
              </a:rPr>
              <a:t>Application of EDA for Summarization of Data</a:t>
            </a:r>
            <a:endParaRPr lang="en-US" dirty="0"/>
          </a:p>
        </p:txBody>
      </p:sp>
      <p:sp>
        <p:nvSpPr>
          <p:cNvPr id="3" name="Content Placeholder 2">
            <a:extLst>
              <a:ext uri="{FF2B5EF4-FFF2-40B4-BE49-F238E27FC236}">
                <a16:creationId xmlns:a16="http://schemas.microsoft.com/office/drawing/2014/main" id="{F341FCF1-5742-8541-F10B-FFA991A82F5D}"/>
              </a:ext>
            </a:extLst>
          </p:cNvPr>
          <p:cNvSpPr>
            <a:spLocks noGrp="1"/>
          </p:cNvSpPr>
          <p:nvPr>
            <p:ph idx="1"/>
          </p:nvPr>
        </p:nvSpPr>
        <p:spPr/>
        <p:txBody>
          <a:bodyPr>
            <a:normAutofit fontScale="92500" lnSpcReduction="20000"/>
          </a:bodyPr>
          <a:lstStyle/>
          <a:p>
            <a:r>
              <a:rPr lang="en-US" dirty="0">
                <a:ea typeface="+mn-lt"/>
                <a:cs typeface="+mn-lt"/>
              </a:rPr>
              <a:t>During the offline stage, they initialized a set-based model and preprocessed the data. Every attribute undergoes </a:t>
            </a:r>
            <a:r>
              <a:rPr lang="en-US" err="1">
                <a:ea typeface="+mn-lt"/>
                <a:cs typeface="+mn-lt"/>
              </a:rPr>
              <a:t>equi</a:t>
            </a:r>
            <a:r>
              <a:rPr lang="en-US" dirty="0">
                <a:ea typeface="+mn-lt"/>
                <a:cs typeface="+mn-lt"/>
              </a:rPr>
              <a:t>-depth binning, and mining methods such as LCM are utilized to produce </a:t>
            </a:r>
            <a:r>
              <a:rPr lang="en-US" err="1">
                <a:ea typeface="+mn-lt"/>
                <a:cs typeface="+mn-lt"/>
              </a:rPr>
              <a:t>itemsets</a:t>
            </a:r>
            <a:r>
              <a:rPr lang="en-US" dirty="0">
                <a:ea typeface="+mn-lt"/>
                <a:cs typeface="+mn-lt"/>
              </a:rPr>
              <a:t> that may overlap. Modified Reinforcement, learning models are trained. They let users create summarizing pipelines online by choosing one of the following modes: manual in which the user enters the following itemset, operation, and matching characteristics to be applied to the selected itemset after the system provides a </a:t>
            </a:r>
            <a:r>
              <a:rPr lang="en-US">
                <a:ea typeface="+mn-lt"/>
                <a:cs typeface="+mn-lt"/>
              </a:rPr>
              <a:t>summary at each stage.</a:t>
            </a:r>
          </a:p>
          <a:p>
            <a:r>
              <a:rPr lang="en-US" dirty="0">
                <a:ea typeface="+mn-lt"/>
                <a:cs typeface="+mn-lt"/>
              </a:rPr>
              <a:t>Partial Guidance: In this approach, the user can furnish only a portion of the necessary </a:t>
            </a:r>
            <a:r>
              <a:rPr lang="en-US">
                <a:ea typeface="+mn-lt"/>
                <a:cs typeface="+mn-lt"/>
              </a:rPr>
              <a:t>information for the subsequent step, with the system displaying a summary at each stage.</a:t>
            </a:r>
          </a:p>
          <a:p>
            <a:r>
              <a:rPr lang="en-US" dirty="0">
                <a:ea typeface="+mn-lt"/>
                <a:cs typeface="+mn-lt"/>
              </a:rPr>
              <a:t>Under Full Guidance, a 𝑡-size summary pipeline is displayed by the system. Both partial and full advice depend on a summarization pipeline being run.</a:t>
            </a:r>
            <a:endParaRPr lang="en-US" dirty="0"/>
          </a:p>
        </p:txBody>
      </p:sp>
    </p:spTree>
    <p:extLst>
      <p:ext uri="{BB962C8B-B14F-4D97-AF65-F5344CB8AC3E}">
        <p14:creationId xmlns:p14="http://schemas.microsoft.com/office/powerpoint/2010/main" val="2275036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884D-4F32-68DE-5EE6-0D37DDB4A0A6}"/>
              </a:ext>
            </a:extLst>
          </p:cNvPr>
          <p:cNvSpPr>
            <a:spLocks noGrp="1"/>
          </p:cNvSpPr>
          <p:nvPr>
            <p:ph type="title"/>
          </p:nvPr>
        </p:nvSpPr>
        <p:spPr/>
        <p:txBody>
          <a:bodyPr/>
          <a:lstStyle/>
          <a:p>
            <a:pPr algn="ctr"/>
            <a:r>
              <a:rPr lang="en-US" dirty="0"/>
              <a:t>Top</a:t>
            </a:r>
            <a:r>
              <a:rPr lang="en-US" dirty="0">
                <a:latin typeface="Calibri"/>
                <a:cs typeface="Calibri"/>
              </a:rPr>
              <a:t>1</a:t>
            </a:r>
            <a:r>
              <a:rPr lang="en-US" dirty="0"/>
              <a:t>sum algorithm</a:t>
            </a:r>
            <a:endParaRPr lang="en-US" dirty="0">
              <a:latin typeface="Gill Sans MT"/>
              <a:cs typeface="Calibri"/>
            </a:endParaRPr>
          </a:p>
        </p:txBody>
      </p:sp>
      <p:sp>
        <p:nvSpPr>
          <p:cNvPr id="3" name="Content Placeholder 2">
            <a:extLst>
              <a:ext uri="{FF2B5EF4-FFF2-40B4-BE49-F238E27FC236}">
                <a16:creationId xmlns:a16="http://schemas.microsoft.com/office/drawing/2014/main" id="{6B2E7546-21F7-C6F3-2941-00CDDAB918B6}"/>
              </a:ext>
            </a:extLst>
          </p:cNvPr>
          <p:cNvSpPr>
            <a:spLocks noGrp="1"/>
          </p:cNvSpPr>
          <p:nvPr>
            <p:ph idx="1"/>
          </p:nvPr>
        </p:nvSpPr>
        <p:spPr/>
        <p:txBody>
          <a:bodyPr>
            <a:normAutofit fontScale="85000" lnSpcReduction="10000"/>
          </a:bodyPr>
          <a:lstStyle/>
          <a:p>
            <a:r>
              <a:rPr lang="en-US" dirty="0">
                <a:ea typeface="+mn-lt"/>
                <a:cs typeface="+mn-lt"/>
              </a:rPr>
              <a:t>At each stage of the summarizing pipeline, the Top1Sum algorithm uses local optimization to identify the operation that yields the highest utility summary. Assuming that the itemset is being viewed currently by the user, Top1Sum automatically looks at every potential next step at each step, i.e., every (itemset, 𝑒𝑥𝑝𝑜𝑟𝑒()), attributes) combination, and performs the step that produces the summary with the highest utility. Formally, at each stage, Top1Sum selects the summary 𝐼 such that the operator used on the itemset 𝑖∈𝐼 that yields the maximum utility across all operators and input </a:t>
            </a:r>
            <a:r>
              <a:rPr lang="en-US" err="1">
                <a:ea typeface="+mn-lt"/>
                <a:cs typeface="+mn-lt"/>
              </a:rPr>
              <a:t>itemsets</a:t>
            </a:r>
            <a:r>
              <a:rPr lang="en-US" dirty="0">
                <a:ea typeface="+mn-lt"/>
                <a:cs typeface="+mn-lt"/>
              </a:rPr>
              <a:t>. </a:t>
            </a:r>
          </a:p>
          <a:p>
            <a:pPr algn="just"/>
            <a:r>
              <a:rPr lang="en-US" dirty="0">
                <a:ea typeface="+mn-lt"/>
                <a:cs typeface="+mn-lt"/>
              </a:rPr>
              <a:t>For the Eda4Sum Problem, Top1Sum offers no theoretical assurances. However, as demonstrated by their experimental investigation, Top1Sum performs well in real-world scenarios and can produce good results as pipelines. They saw that even when they had the vectors, the primary limitation of Top1Sum is its execution times, which are quite sluggish. To expedite calculation, the next-step summaries' utility computation might be parallelized.</a:t>
            </a:r>
            <a:endParaRPr lang="en-US" dirty="0"/>
          </a:p>
        </p:txBody>
      </p:sp>
    </p:spTree>
    <p:extLst>
      <p:ext uri="{BB962C8B-B14F-4D97-AF65-F5344CB8AC3E}">
        <p14:creationId xmlns:p14="http://schemas.microsoft.com/office/powerpoint/2010/main" val="160193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FE47-5B1C-BE74-493E-CE8BDA966117}"/>
              </a:ext>
            </a:extLst>
          </p:cNvPr>
          <p:cNvSpPr>
            <a:spLocks noGrp="1"/>
          </p:cNvSpPr>
          <p:nvPr>
            <p:ph type="title"/>
          </p:nvPr>
        </p:nvSpPr>
        <p:spPr/>
        <p:txBody>
          <a:bodyPr/>
          <a:lstStyle/>
          <a:p>
            <a:pPr algn="ctr"/>
            <a:r>
              <a:rPr lang="en-US" dirty="0"/>
              <a:t>RLSUM ALGORITHM</a:t>
            </a:r>
          </a:p>
        </p:txBody>
      </p:sp>
      <p:sp>
        <p:nvSpPr>
          <p:cNvPr id="3" name="Content Placeholder 2">
            <a:extLst>
              <a:ext uri="{FF2B5EF4-FFF2-40B4-BE49-F238E27FC236}">
                <a16:creationId xmlns:a16="http://schemas.microsoft.com/office/drawing/2014/main" id="{FC23CFE2-377F-904F-0ED3-2FD17FF8CABA}"/>
              </a:ext>
            </a:extLst>
          </p:cNvPr>
          <p:cNvSpPr>
            <a:spLocks noGrp="1"/>
          </p:cNvSpPr>
          <p:nvPr>
            <p:ph idx="1"/>
          </p:nvPr>
        </p:nvSpPr>
        <p:spPr/>
        <p:txBody>
          <a:bodyPr/>
          <a:lstStyle/>
          <a:p>
            <a:pPr algn="just"/>
            <a:r>
              <a:rPr lang="en-US" dirty="0">
                <a:ea typeface="+mn-lt"/>
                <a:cs typeface="+mn-lt"/>
              </a:rPr>
              <a:t>Without a model they can solve the issue of determining a pipeline, or policy, that maximizes the discounted cumulative reward by using reinforcement learning. Policy gradient techniques combined with a learnt value function are known as actor-critic approaches. Learning agents through the reward function, each learning episode comprises action probabilities and values that are updated on a regular basis. Using the current estimated benefit of doing that action as a basis, the policy (the actor) modifies action probabilities; value function changes this advantage depending on returns.</a:t>
            </a:r>
            <a:endParaRPr lang="en-US" dirty="0"/>
          </a:p>
        </p:txBody>
      </p:sp>
      <p:pic>
        <p:nvPicPr>
          <p:cNvPr id="4" name="Picture 3">
            <a:extLst>
              <a:ext uri="{FF2B5EF4-FFF2-40B4-BE49-F238E27FC236}">
                <a16:creationId xmlns:a16="http://schemas.microsoft.com/office/drawing/2014/main" id="{EA4876A2-D6A6-C81B-0E6F-914201154A2D}"/>
              </a:ext>
            </a:extLst>
          </p:cNvPr>
          <p:cNvPicPr>
            <a:picLocks noChangeAspect="1"/>
          </p:cNvPicPr>
          <p:nvPr/>
        </p:nvPicPr>
        <p:blipFill>
          <a:blip r:embed="rId2"/>
          <a:stretch>
            <a:fillRect/>
          </a:stretch>
        </p:blipFill>
        <p:spPr>
          <a:xfrm>
            <a:off x="4294414" y="4775042"/>
            <a:ext cx="3603172" cy="824002"/>
          </a:xfrm>
          <a:prstGeom prst="rect">
            <a:avLst/>
          </a:prstGeom>
        </p:spPr>
      </p:pic>
    </p:spTree>
    <p:extLst>
      <p:ext uri="{BB962C8B-B14F-4D97-AF65-F5344CB8AC3E}">
        <p14:creationId xmlns:p14="http://schemas.microsoft.com/office/powerpoint/2010/main" val="192807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C990-2A8A-2442-B654-AF7F03C56BCD}"/>
              </a:ext>
            </a:extLst>
          </p:cNvPr>
          <p:cNvSpPr>
            <a:spLocks noGrp="1"/>
          </p:cNvSpPr>
          <p:nvPr>
            <p:ph type="title"/>
          </p:nvPr>
        </p:nvSpPr>
        <p:spPr>
          <a:xfrm>
            <a:off x="1451579" y="804519"/>
            <a:ext cx="9603275" cy="1049235"/>
          </a:xfrm>
        </p:spPr>
        <p:txBody>
          <a:bodyPr>
            <a:normAutofit/>
          </a:bodyPr>
          <a:lstStyle/>
          <a:p>
            <a:pPr algn="ctr"/>
            <a:r>
              <a:rPr lang="en-US" dirty="0">
                <a:ea typeface="+mj-lt"/>
                <a:cs typeface="+mj-lt"/>
              </a:rPr>
              <a:t>Implementation and Results</a:t>
            </a:r>
            <a:endParaRPr lang="en-US"/>
          </a:p>
        </p:txBody>
      </p:sp>
      <p:sp>
        <p:nvSpPr>
          <p:cNvPr id="3" name="Content Placeholder 2">
            <a:extLst>
              <a:ext uri="{FF2B5EF4-FFF2-40B4-BE49-F238E27FC236}">
                <a16:creationId xmlns:a16="http://schemas.microsoft.com/office/drawing/2014/main" id="{F1D64E76-AA9A-9A6E-AA78-0CA04CD1594E}"/>
              </a:ext>
            </a:extLst>
          </p:cNvPr>
          <p:cNvSpPr>
            <a:spLocks noGrp="1"/>
          </p:cNvSpPr>
          <p:nvPr>
            <p:ph idx="1"/>
          </p:nvPr>
        </p:nvSpPr>
        <p:spPr>
          <a:xfrm>
            <a:off x="1451579" y="2015734"/>
            <a:ext cx="5622284" cy="3450613"/>
          </a:xfrm>
        </p:spPr>
        <p:txBody>
          <a:bodyPr>
            <a:normAutofit/>
          </a:bodyPr>
          <a:lstStyle/>
          <a:p>
            <a:pPr algn="just"/>
            <a:r>
              <a:rPr lang="en-US" dirty="0">
                <a:ea typeface="+mn-lt"/>
                <a:cs typeface="+mn-lt"/>
              </a:rPr>
              <a:t>The standard deviation metric is how we calculate utility. In the event that some qualities are categorical, we might employ alternative deviation metrics, such entropy, without compromising our solution. As the vector distance measure, we employ the Manhattan distance formula to quantify variety. With relatively slight adjustments, other vector distance measures might be employed.</a:t>
            </a:r>
            <a:endParaRPr lang="en-US"/>
          </a:p>
        </p:txBody>
      </p:sp>
      <p:pic>
        <p:nvPicPr>
          <p:cNvPr id="4" name="Picture 3" descr="A screenshot of a computer&#10;&#10;Description automatically generated">
            <a:extLst>
              <a:ext uri="{FF2B5EF4-FFF2-40B4-BE49-F238E27FC236}">
                <a16:creationId xmlns:a16="http://schemas.microsoft.com/office/drawing/2014/main" id="{8ED249C6-324D-BA79-346D-A392FB2766AA}"/>
              </a:ext>
            </a:extLst>
          </p:cNvPr>
          <p:cNvPicPr>
            <a:picLocks noChangeAspect="1"/>
          </p:cNvPicPr>
          <p:nvPr/>
        </p:nvPicPr>
        <p:blipFill>
          <a:blip r:embed="rId2"/>
          <a:stretch>
            <a:fillRect/>
          </a:stretch>
        </p:blipFill>
        <p:spPr>
          <a:xfrm>
            <a:off x="7554139" y="2345131"/>
            <a:ext cx="3500715" cy="2791819"/>
          </a:xfrm>
          <a:prstGeom prst="rect">
            <a:avLst/>
          </a:prstGeom>
        </p:spPr>
      </p:pic>
    </p:spTree>
    <p:extLst>
      <p:ext uri="{BB962C8B-B14F-4D97-AF65-F5344CB8AC3E}">
        <p14:creationId xmlns:p14="http://schemas.microsoft.com/office/powerpoint/2010/main" val="22609869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Widescreen</PresentationFormat>
  <Paragraphs>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EDA4SUM:  Guided ExploRation of Data Summaries</vt:lpstr>
      <vt:lpstr>Abstract</vt:lpstr>
      <vt:lpstr>Introduction</vt:lpstr>
      <vt:lpstr>Previous Works</vt:lpstr>
      <vt:lpstr>Data MODELS and summaries</vt:lpstr>
      <vt:lpstr>Application of EDA for Summarization of Data</vt:lpstr>
      <vt:lpstr>Top1sum algorithm</vt:lpstr>
      <vt:lpstr>RLSUM ALGORITHM</vt:lpstr>
      <vt:lpstr>Implementation and Results</vt:lpstr>
      <vt:lpstr>IMPLEMENTATION AND RESULTS (CONTD.)</vt:lpstr>
      <vt:lpstr>Limitations of the Analysis</vt:lpstr>
      <vt:lpstr>LIMITATIONS (CONTD.)</vt:lpstr>
      <vt:lpstr>FUTURE SCOPE OF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140</cp:revision>
  <dcterms:created xsi:type="dcterms:W3CDTF">2023-11-30T17:26:02Z</dcterms:created>
  <dcterms:modified xsi:type="dcterms:W3CDTF">2023-11-30T17:46:18Z</dcterms:modified>
</cp:coreProperties>
</file>