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80" y="1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5a4782ee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5a4782e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5a4782e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5a4782e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5a4782e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5a4782e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95a4782ee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95a4782ee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5a4782ee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5a4782ee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5a4782ee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5a4782ee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61ba04e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61ba04e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5a4782ee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5a4782ee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IITTeaching/cs520-f23-group-15"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divvybikes.com/data-license-agreement" TargetMode="External"/><Relationship Id="rId4" Type="http://schemas.openxmlformats.org/officeDocument/2006/relationships/hyperlink" Target="https://divvy-tripdata.s3.amazonaws.com/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106125"/>
            <a:ext cx="8520600" cy="19635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4800" b="1" dirty="0"/>
              <a:t>Divvy</a:t>
            </a:r>
            <a:br>
              <a:rPr lang="en-US" sz="4800" dirty="0"/>
            </a:br>
            <a:r>
              <a:rPr lang="en-US" sz="4800" b="0" i="0" dirty="0">
                <a:effectLst/>
              </a:rPr>
              <a:t>Biking Beyond Boundaries</a:t>
            </a:r>
            <a:endParaRPr lang="en-US" sz="4800" dirty="0"/>
          </a:p>
        </p:txBody>
      </p:sp>
      <p:sp>
        <p:nvSpPr>
          <p:cNvPr id="55" name="Google Shape;55;p13"/>
          <p:cNvSpPr txBox="1">
            <a:spLocks noGrp="1"/>
          </p:cNvSpPr>
          <p:nvPr>
            <p:ph type="body" idx="1"/>
          </p:nvPr>
        </p:nvSpPr>
        <p:spPr>
          <a:xfrm>
            <a:off x="311700" y="3152225"/>
            <a:ext cx="8520600" cy="1300800"/>
          </a:xfrm>
        </p:spPr>
        <p:txBody>
          <a:bodyPr spcFirstLastPara="1" wrap="square" lIns="91425" tIns="91425" rIns="91425" bIns="91425" anchor="t" anchorCtr="0">
            <a:normAutofit/>
          </a:bodyPr>
          <a:lstStyle/>
          <a:p>
            <a:pPr marL="0" lvl="0" indent="0" rtl="0">
              <a:lnSpc>
                <a:spcPct val="105000"/>
              </a:lnSpc>
              <a:spcBef>
                <a:spcPts val="0"/>
              </a:spcBef>
              <a:spcAft>
                <a:spcPts val="600"/>
              </a:spcAft>
              <a:buNone/>
            </a:pPr>
            <a:r>
              <a:rPr lang="en-US" dirty="0"/>
              <a:t>Group 15: </a:t>
            </a:r>
          </a:p>
          <a:p>
            <a:pPr marL="0" lvl="0" indent="0" rtl="0">
              <a:lnSpc>
                <a:spcPct val="105000"/>
              </a:lnSpc>
              <a:spcBef>
                <a:spcPts val="0"/>
              </a:spcBef>
              <a:spcAft>
                <a:spcPts val="600"/>
              </a:spcAft>
              <a:buNone/>
            </a:pPr>
            <a:r>
              <a:rPr lang="en-US" dirty="0"/>
              <a:t>Rohith Reddy Bairi, Brijeshkumaryadav Bandi, Deekshitha Tummala, </a:t>
            </a:r>
          </a:p>
          <a:p>
            <a:pPr marL="0" lvl="0" indent="0" rtl="0">
              <a:lnSpc>
                <a:spcPct val="105000"/>
              </a:lnSpc>
              <a:spcBef>
                <a:spcPts val="0"/>
              </a:spcBef>
              <a:spcAft>
                <a:spcPts val="600"/>
              </a:spcAft>
              <a:buNone/>
            </a:pPr>
            <a:r>
              <a:rPr lang="en-US" dirty="0"/>
              <a:t>Shirisha Vaddegoni</a:t>
            </a:r>
          </a:p>
        </p:txBody>
      </p:sp>
      <p:pic>
        <p:nvPicPr>
          <p:cNvPr id="2" name="Picture 1" descr="Black text on a white background&#10;&#10;Description automatically generated">
            <a:extLst>
              <a:ext uri="{FF2B5EF4-FFF2-40B4-BE49-F238E27FC236}">
                <a16:creationId xmlns:a16="http://schemas.microsoft.com/office/drawing/2014/main" id="{DA2E15B7-5833-4227-357A-2B995DCF3F7A}"/>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latin typeface="Calibri" panose="020F0502020204030204" pitchFamily="34" charset="0"/>
                <a:ea typeface="Calibri" panose="020F0502020204030204" pitchFamily="34" charset="0"/>
                <a:cs typeface="Calibri" panose="020F0502020204030204" pitchFamily="34" charset="0"/>
              </a:rPr>
              <a:t>T</a:t>
            </a:r>
            <a:r>
              <a:rPr lang="en" b="1" dirty="0">
                <a:latin typeface="Calibri" panose="020F0502020204030204" pitchFamily="34" charset="0"/>
                <a:ea typeface="Calibri" panose="020F0502020204030204" pitchFamily="34" charset="0"/>
                <a:cs typeface="Calibri" panose="020F0502020204030204" pitchFamily="34" charset="0"/>
              </a:rPr>
              <a:t>he story of Data</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Divvy Bike Share's comprehensive dataset pulses with the life of Chicago, mapping the intricate ebbs and flows of the city's transit dynamics with detailed records of bike rides weaving through bustling neighborhoods, past iconic landmarks, and along the vibrant lakefront.</a:t>
            </a:r>
          </a:p>
          <a:p>
            <a:pPr marL="457200" lvl="0" indent="-342900" algn="l" rtl="0">
              <a:spcBef>
                <a:spcPts val="0"/>
              </a:spcBef>
              <a:spcAft>
                <a:spcPts val="0"/>
              </a:spcAft>
              <a:buSzPts val="1800"/>
              <a:buAutoNum type="arabicPeriod"/>
            </a:pPr>
            <a:r>
              <a:rPr lang="en-US"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Featuring over 622,361 of trips, the dataset captures rides from 633 unique stations, with data on ride duration, geographic coordinates, and user types—members and casual riders.</a:t>
            </a:r>
          </a:p>
          <a:p>
            <a:pPr marL="457200" lvl="0" indent="-342900" algn="l" rtl="0">
              <a:spcBef>
                <a:spcPts val="0"/>
              </a:spcBef>
              <a:spcAft>
                <a:spcPts val="0"/>
              </a:spcAft>
              <a:buSzPts val="1800"/>
              <a:buAutoNum type="arabicPeriod"/>
            </a:pPr>
            <a:r>
              <a:rPr lang="en-US"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Comparable to bike-share systems across the globe, this dataset offers a window into Chicago's unique transportation fabric, inviting analysis alongside peers such as New York's Citi Bike and London's Santander Cycles.</a:t>
            </a:r>
          </a:p>
          <a:p>
            <a:pPr marL="457200" lvl="0" indent="-342900" algn="l" rtl="0">
              <a:spcBef>
                <a:spcPts val="0"/>
              </a:spcBef>
              <a:spcAft>
                <a:spcPts val="0"/>
              </a:spcAft>
              <a:buSzPts val="1800"/>
              <a:buAutoNum type="arabicPeriod"/>
            </a:pPr>
            <a:r>
              <a:rPr lang="en-US"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Spanning from August 1, 2020, to September 2, 2020, the dataset encompasses 622,361 of historical ride records, with each entry meticulously logged for comprehensive analysis.</a:t>
            </a:r>
          </a:p>
          <a:p>
            <a:pPr marL="457200" lvl="0" indent="-342900" algn="l" rtl="0">
              <a:spcBef>
                <a:spcPts val="0"/>
              </a:spcBef>
              <a:spcAft>
                <a:spcPts val="0"/>
              </a:spcAft>
              <a:buSzPts val="1800"/>
              <a:buAutoNum type="arabicPeriod"/>
            </a:pPr>
            <a:r>
              <a:rPr lang="en-US"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While the dataset presents raw, unfiltered insights directly from Divvy's operational logs, it is not yet endorsed by urban planning officials or transportation analysts.</a:t>
            </a:r>
            <a:endParaRPr sz="15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Black text on a white background&#10;&#10;Description automatically generated">
            <a:extLst>
              <a:ext uri="{FF2B5EF4-FFF2-40B4-BE49-F238E27FC236}">
                <a16:creationId xmlns:a16="http://schemas.microsoft.com/office/drawing/2014/main" id="{E88A4BC8-6ACC-3E43-4C9C-1F3AE49DA0CB}"/>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Data Curation</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67" name="Google Shape;67;p15"/>
          <p:cNvSpPr txBox="1">
            <a:spLocks noGrp="1"/>
          </p:cNvSpPr>
          <p:nvPr>
            <p:ph type="body" idx="1"/>
          </p:nvPr>
        </p:nvSpPr>
        <p:spPr>
          <a:xfrm>
            <a:off x="311700" y="1109950"/>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Curating the Divvy bike share dataset presents unique challenges due to the volume of trip records and the continuous influx of new data.</a:t>
            </a:r>
            <a:r>
              <a:rPr lang="en" dirty="0">
                <a:latin typeface="Calibri" panose="020F0502020204030204" pitchFamily="34" charset="0"/>
                <a:ea typeface="Calibri" panose="020F0502020204030204" pitchFamily="34" charset="0"/>
                <a:cs typeface="Calibri" panose="020F0502020204030204" pitchFamily="34" charset="0"/>
              </a:rPr>
              <a:t>Incentivizing the Museums that to share their records publicly.</a:t>
            </a:r>
            <a:endParaRPr dirty="0">
              <a:latin typeface="Calibri" panose="020F0502020204030204" pitchFamily="34" charset="0"/>
              <a:ea typeface="Calibri" panose="020F0502020204030204" pitchFamily="34" charset="0"/>
              <a:cs typeface="Calibri" panose="020F0502020204030204" pitchFamily="34" charset="0"/>
            </a:endParaRPr>
          </a:p>
          <a:p>
            <a:pPr marL="457200" lvl="0" indent="-342900" algn="l" rtl="0">
              <a:spcBef>
                <a:spcPts val="0"/>
              </a:spcBef>
              <a:spcAft>
                <a:spcPts val="0"/>
              </a:spcAft>
              <a:buSzPts val="1800"/>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Incentivizing the sharing of comprehensive transit data can empower urban development and foster community engagement.</a:t>
            </a:r>
          </a:p>
          <a:p>
            <a:pPr marL="457200" lvl="0" indent="-342900" algn="l" rtl="0">
              <a:spcBef>
                <a:spcPts val="0"/>
              </a:spcBef>
              <a:spcAft>
                <a:spcPts val="0"/>
              </a:spcAft>
              <a:buSzPts val="1800"/>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Ensuring high data quality and filling in gaps is critical for accurate analysis and representation of urban mobility patterns.</a:t>
            </a:r>
          </a:p>
          <a:p>
            <a:pPr marL="457200" lvl="0" indent="-342900" algn="l" rtl="0">
              <a:spcBef>
                <a:spcPts val="0"/>
              </a:spcBef>
              <a:spcAft>
                <a:spcPts val="0"/>
              </a:spcAft>
              <a:buSzPts val="1800"/>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The provenance of the Divvy dataset is rooted in robust data collection mechanisms, establishing trust in its depiction of ridership trends.</a:t>
            </a:r>
          </a:p>
          <a:p>
            <a:pPr marL="457200" lvl="0" indent="-342900" algn="l" rtl="0">
              <a:spcBef>
                <a:spcPts val="0"/>
              </a:spcBef>
              <a:spcAft>
                <a:spcPts val="0"/>
              </a:spcAft>
              <a:buSzPts val="1800"/>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Effective schema matching and query containment are employed to integrate the Divvy dataset with other transportation data systems, enhancing analytical potential.</a:t>
            </a:r>
            <a:endParaRPr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spcBef>
                <a:spcPts val="1200"/>
              </a:spcBef>
              <a:spcAft>
                <a:spcPts val="120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Black text on a white background&#10;&#10;Description automatically generated">
            <a:extLst>
              <a:ext uri="{FF2B5EF4-FFF2-40B4-BE49-F238E27FC236}">
                <a16:creationId xmlns:a16="http://schemas.microsoft.com/office/drawing/2014/main" id="{7C712C08-3C45-0794-B7B3-E4F8B7001DAE}"/>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From CSV to DataFrame: Structuring Divvy Bike Share Data</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73" name="Google Shape;73;p16"/>
          <p:cNvSpPr txBox="1">
            <a:spLocks noGrp="1"/>
          </p:cNvSpPr>
          <p:nvPr>
            <p:ph type="body" idx="1"/>
          </p:nvPr>
        </p:nvSpPr>
        <p:spPr>
          <a:xfrm>
            <a:off x="311700" y="860050"/>
            <a:ext cx="8520600" cy="37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2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The Divvy Bike Share dataset is delivered in CSV format, encapsulating a wealth of information across numerous bike rides. Upon import, the raw data is transformed into a structured DataFrame, enabling advanced data manipulation and analysis.</a:t>
            </a:r>
          </a:p>
          <a:p>
            <a:pPr marL="0" lvl="0" indent="0" algn="l" rtl="0">
              <a:spcBef>
                <a:spcPts val="0"/>
              </a:spcBef>
              <a:spcAft>
                <a:spcPts val="0"/>
              </a:spcAft>
              <a:buNone/>
            </a:pPr>
            <a:endParaRPr lang="en-US" sz="1200"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Each ride is characterized by a series of attributes, including ride ID, bike type, timestamps of ride start and end, station information, geographical coordinates, and user type.</a:t>
            </a:r>
            <a:endParaRPr lang="en-US" sz="1200"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200" b="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1200" b="1" dirty="0">
                <a:solidFill>
                  <a:srgbClr val="0E1116"/>
                </a:solidFill>
                <a:highlight>
                  <a:srgbClr val="FFFFFF"/>
                </a:highlight>
                <a:latin typeface="Calibri" panose="020F0502020204030204" pitchFamily="34" charset="0"/>
                <a:ea typeface="Calibri" panose="020F0502020204030204" pitchFamily="34" charset="0"/>
                <a:cs typeface="Calibri" panose="020F0502020204030204" pitchFamily="34" charset="0"/>
              </a:rPr>
              <a:t>Header:</a:t>
            </a:r>
            <a:endParaRPr sz="1200" b="1" dirty="0">
              <a:solidFill>
                <a:srgbClr val="0E1116"/>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0"/>
              </a:spcAft>
              <a:buClr>
                <a:schemeClr val="dk1"/>
              </a:buClr>
              <a:buSzPct val="104761"/>
              <a:buFont typeface="Arial"/>
              <a:buNone/>
            </a:pPr>
            <a:r>
              <a:rPr lang="en-US" sz="1050" dirty="0">
                <a:solidFill>
                  <a:srgbClr val="000000"/>
                </a:solidFill>
                <a:highlight>
                  <a:srgbClr val="F3F3F3"/>
                </a:highlight>
                <a:latin typeface="Calibri" panose="020F0502020204030204" pitchFamily="34" charset="0"/>
                <a:ea typeface="Calibri" panose="020F0502020204030204" pitchFamily="34" charset="0"/>
                <a:cs typeface="Calibri" panose="020F0502020204030204" pitchFamily="34" charset="0"/>
                <a:sym typeface="Courier New"/>
              </a:rPr>
              <a:t>ride_id	rideable_type	started_at	ended_at	start_station_name	start_station_id	end_station_name	end_station_id	start_lat	start_lng	end_lat	end_lng	member_casual</a:t>
            </a:r>
          </a:p>
          <a:p>
            <a:pPr marL="0" lvl="0" indent="0" algn="l" rtl="0">
              <a:spcBef>
                <a:spcPts val="1200"/>
              </a:spcBef>
              <a:spcAft>
                <a:spcPts val="0"/>
              </a:spcAft>
              <a:buNone/>
            </a:pPr>
            <a:r>
              <a:rPr lang="en-US"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rPr>
              <a:t>Example Record:</a:t>
            </a:r>
            <a:endParaRPr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endParaRPr>
          </a:p>
          <a:p>
            <a:pPr marL="0" lvl="0" indent="0" algn="l" rtl="0">
              <a:spcBef>
                <a:spcPts val="1200"/>
              </a:spcBef>
              <a:spcAft>
                <a:spcPts val="0"/>
              </a:spcAft>
              <a:buNone/>
            </a:pPr>
            <a:r>
              <a:rPr lang="en-US"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rPr>
              <a:t>322BD23D287743ED	docked_bike	2020-08-20 18:08:14	2020-08-20 18:17:51	Lake Shore Dr &amp; Diversey Pkwy	329	Clark St &amp; Lincoln Ave	141	41.932588	-87.636427	41.915689	-87.6346	member</a:t>
            </a:r>
          </a:p>
          <a:p>
            <a:pPr marL="0" lvl="0" indent="0" algn="l" rtl="0">
              <a:spcBef>
                <a:spcPts val="1200"/>
              </a:spcBef>
              <a:spcAft>
                <a:spcPts val="0"/>
              </a:spcAft>
              <a:buNone/>
            </a:pPr>
            <a:endParaRPr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endParaRPr>
          </a:p>
          <a:p>
            <a:pPr marL="0" lvl="0" indent="0" algn="l" rtl="0">
              <a:spcBef>
                <a:spcPts val="1200"/>
              </a:spcBef>
              <a:spcAft>
                <a:spcPts val="1200"/>
              </a:spcAft>
              <a:buNone/>
            </a:pPr>
            <a:endParaRPr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endParaRPr>
          </a:p>
        </p:txBody>
      </p:sp>
      <p:cxnSp>
        <p:nvCxnSpPr>
          <p:cNvPr id="74" name="Google Shape;74;p16"/>
          <p:cNvCxnSpPr/>
          <p:nvPr/>
        </p:nvCxnSpPr>
        <p:spPr>
          <a:xfrm rot="10800000" flipH="1">
            <a:off x="311700" y="2132750"/>
            <a:ext cx="7942800" cy="55200"/>
          </a:xfrm>
          <a:prstGeom prst="straightConnector1">
            <a:avLst/>
          </a:prstGeom>
          <a:noFill/>
          <a:ln w="9525" cap="flat" cmpd="sng">
            <a:solidFill>
              <a:schemeClr val="dk2"/>
            </a:solidFill>
            <a:prstDash val="solid"/>
            <a:round/>
            <a:headEnd type="none" w="med" len="med"/>
            <a:tailEnd type="none" w="med" len="med"/>
          </a:ln>
        </p:spPr>
      </p:cxnSp>
      <p:pic>
        <p:nvPicPr>
          <p:cNvPr id="4" name="Picture 3" descr="Black text on a white background&#10;&#10;Description automatically generated">
            <a:extLst>
              <a:ext uri="{FF2B5EF4-FFF2-40B4-BE49-F238E27FC236}">
                <a16:creationId xmlns:a16="http://schemas.microsoft.com/office/drawing/2014/main" id="{9E517AC8-70D7-08B7-37FB-90ACDF6EB378}"/>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Data Quality Assessment</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Identified Data Quality Issues:</a:t>
            </a:r>
            <a:endPar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Missing Data: Key fields like station names and IDs have missing values.</a:t>
            </a:r>
          </a:p>
          <a:p>
            <a:pPr marL="742950" lvl="1" indent="-285750"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Outliers: Unusual values in latitude and longitude data.</a:t>
            </a:r>
          </a:p>
          <a:p>
            <a:pPr marL="742950" lvl="1" indent="-285750"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Contaminated Data: Coordinates outside the expected Chicago area.</a:t>
            </a:r>
          </a:p>
          <a:p>
            <a:pPr marL="742950" lvl="1" indent="-285750"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Inconsistencies: Trips with end times recorded before start times.</a:t>
            </a:r>
          </a:p>
          <a:p>
            <a:pPr marL="742950" lvl="1" indent="-285750"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Invalid Data: Non-integer or negative station IDs.</a:t>
            </a:r>
          </a:p>
          <a:p>
            <a:pPr marL="742950" lvl="1" indent="-285750"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Data Type Issues: Date-time fields in string format instead of a date-time format.</a:t>
            </a:r>
          </a:p>
          <a:p>
            <a:pPr marL="114300" indent="0" algn="l">
              <a:buNone/>
            </a:pPr>
            <a:endParaRPr lang="en-US"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Tools Used for Assessment:</a:t>
            </a: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Python with pandas library for data manipulation and analysis.</a:t>
            </a:r>
          </a:p>
          <a:p>
            <a:pPr marL="114300" indent="0" algn="l">
              <a:buNone/>
            </a:pPr>
            <a:endPar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Black text on a white background&#10;&#10;Description automatically generated">
            <a:extLst>
              <a:ext uri="{FF2B5EF4-FFF2-40B4-BE49-F238E27FC236}">
                <a16:creationId xmlns:a16="http://schemas.microsoft.com/office/drawing/2014/main" id="{258E2F43-5E70-AA5A-1A90-79B6A8611E96}"/>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Data Preparation: Crafting a Foundation for Analysis</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86" name="Google Shape;86;p18"/>
          <p:cNvSpPr txBox="1">
            <a:spLocks noGrp="1"/>
          </p:cNvSpPr>
          <p:nvPr>
            <p:ph type="body" idx="1"/>
          </p:nvPr>
        </p:nvSpPr>
        <p:spPr>
          <a:xfrm>
            <a:off x="311700" y="1095775"/>
            <a:ext cx="8520600" cy="3416400"/>
          </a:xfrm>
          <a:prstGeom prst="rect">
            <a:avLst/>
          </a:prstGeom>
        </p:spPr>
        <p:txBody>
          <a:bodyPr spcFirstLastPara="1" wrap="square" lIns="91425" tIns="91425" rIns="91425" bIns="91425" anchor="t" anchorCtr="0">
            <a:normAutofit/>
          </a:bodyPr>
          <a:lstStyle/>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Commence with rigorous data cleaning to correct inaccuracies, including the rectification of station names and removal of any duplicate rides.</a:t>
            </a:r>
          </a:p>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Normalize data formats for timestamps and geographical coordinates for consistency.</a:t>
            </a:r>
            <a:endParaRPr lang="en-US"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Convert ride timestamps into a uniform format, facilitating time-series analysis.</a:t>
            </a:r>
          </a:p>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Categorize user types and rideable types for enhanced segmentation in the analysis.</a:t>
            </a:r>
            <a:endParaRPr lang="en-US"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Perform a final review of data types and field formats to ensure compatibility with analysis tools.</a:t>
            </a:r>
          </a:p>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For ambiguous ride records, such as those with overlapping times or similar locations, utilize distance metrics (e.g., edit distance or Jaccard index) to ascertain the correct information.</a:t>
            </a: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Black text on a white background&#10;&#10;Description automatically generated">
            <a:extLst>
              <a:ext uri="{FF2B5EF4-FFF2-40B4-BE49-F238E27FC236}">
                <a16:creationId xmlns:a16="http://schemas.microsoft.com/office/drawing/2014/main" id="{93776533-C6B4-74B2-71AB-5BD6BC99397B}"/>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Visualizing Trends: Divvy Ride Data Analysis</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Segment data by user demographics, such as member versus casual riders, and analyze the variation in riding habits by time of day and season.</a:t>
            </a:r>
          </a:p>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Use heatmaps to represent high-density usage periods and geographical visualizations to highlight popular routes or stations.</a:t>
            </a:r>
          </a:p>
          <a:p>
            <a:pPr marL="342900" lvl="0" algn="l" rtl="0">
              <a:spcBef>
                <a:spcPts val="0"/>
              </a:spcBef>
              <a:spcAft>
                <a:spcPts val="0"/>
              </a:spcAft>
              <a:buAutoNum type="arabicPeriod"/>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Examine the frequency of rides associated with different stations and bike types to discern emerging trends in rider preferences.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1200"/>
              </a:spcAft>
              <a:buNone/>
            </a:pPr>
            <a:endParaRPr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Black text on a white background&#10;&#10;Description automatically generated">
            <a:extLst>
              <a:ext uri="{FF2B5EF4-FFF2-40B4-BE49-F238E27FC236}">
                <a16:creationId xmlns:a16="http://schemas.microsoft.com/office/drawing/2014/main" id="{7FB700DA-0211-0842-734A-FA163D3CA1BF}"/>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Future Directions: Advancing Divvy Data Insights</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Develop denial constraints, functional dependencies (FDs), and counterfactual frameworks to infer potential patterns within the data.</a:t>
            </a:r>
          </a:p>
          <a:p>
            <a:pPr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Construct regression models aimed at predicting bike usage trends and rider behaviors.</a:t>
            </a:r>
          </a:p>
          <a:p>
            <a:pPr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Utilize K-means clustering to identify natural groupings within the data that may indicate common ride characteristics or user profiles.</a:t>
            </a:r>
          </a:p>
          <a:p>
            <a:pPr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Implement unsupervised learning algorithms such as Latent Dirichlet Allocation (LDA) to intelligently impute missing data in the dataset.</a:t>
            </a:r>
          </a:p>
          <a:p>
            <a:pPr algn="l">
              <a:buFont typeface="Arial" panose="020B0604020202020204" pitchFamily="34" charset="0"/>
              <a:buChar char="•"/>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Explore the integration of additional data sources and advanced analytics techniques to keep pace with the evolving landscape of urban mobility.</a:t>
            </a:r>
          </a:p>
          <a:p>
            <a:pPr marL="457200" lvl="0" indent="0" algn="l" rtl="0">
              <a:spcBef>
                <a:spcPts val="120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Black text on a white background&#10;&#10;Description automatically generated">
            <a:extLst>
              <a:ext uri="{FF2B5EF4-FFF2-40B4-BE49-F238E27FC236}">
                <a16:creationId xmlns:a16="http://schemas.microsoft.com/office/drawing/2014/main" id="{D14027BA-2662-9FC0-5384-5212630CD097}"/>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Citations</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3"/>
              </a:rPr>
              <a:t>https://github.com/IITTeaching/cs520-f23-group-15</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1200"/>
              </a:spcAft>
              <a:buNone/>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The data for this study was sourced from the official Divvy Bikes open data portal, which can be accessed </a:t>
            </a:r>
            <a:r>
              <a:rPr lang="en-US" b="0"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here</a:t>
            </a: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We gratefully acknowledge Divvy Bikes for making their data publicly available for analysis.</a:t>
            </a:r>
          </a:p>
          <a:p>
            <a:pPr marL="0" lvl="0" indent="0" algn="l" rtl="0">
              <a:spcBef>
                <a:spcPts val="1200"/>
              </a:spcBef>
              <a:spcAft>
                <a:spcPts val="1200"/>
              </a:spcAft>
              <a:buNone/>
            </a:pPr>
            <a:r>
              <a:rPr lang="en-US"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Divvy Bikes data is available under a publicly accessible format, encouraging the use of their datasets for academic and research purposes.</a:t>
            </a:r>
            <a:endParaRPr lang="en-US" b="0" i="0" dirty="0">
              <a:solidFill>
                <a:srgbClr val="0C0B31"/>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1200"/>
              </a:spcAft>
              <a:buNone/>
            </a:pPr>
            <a:r>
              <a:rPr lang="en-US" b="0" i="0" dirty="0">
                <a:solidFill>
                  <a:srgbClr val="0C0B31"/>
                </a:solidFill>
                <a:effectLst/>
                <a:latin typeface="Calibri" panose="020F0502020204030204" pitchFamily="34" charset="0"/>
                <a:ea typeface="Calibri" panose="020F0502020204030204" pitchFamily="34" charset="0"/>
                <a:cs typeface="Calibri" panose="020F0502020204030204" pitchFamily="34" charset="0"/>
              </a:rPr>
              <a:t>This data is provided according to the </a:t>
            </a:r>
            <a:r>
              <a:rPr lang="en-US" b="0" i="0" u="sng" dirty="0">
                <a:effectLst/>
                <a:latin typeface="Calibri" panose="020F0502020204030204" pitchFamily="34" charset="0"/>
                <a:ea typeface="Calibri" panose="020F0502020204030204" pitchFamily="34" charset="0"/>
                <a:cs typeface="Calibri" panose="020F0502020204030204" pitchFamily="34" charset="0"/>
                <a:hlinkClick r:id="rId5"/>
              </a:rPr>
              <a:t>Divvy Data License Agreement</a:t>
            </a:r>
            <a:r>
              <a:rPr lang="en-US" b="0" i="0" dirty="0">
                <a:solidFill>
                  <a:srgbClr val="0C0B31"/>
                </a:solidFill>
                <a:effectLst/>
                <a:latin typeface="Calibri" panose="020F0502020204030204" pitchFamily="34" charset="0"/>
                <a:ea typeface="Calibri" panose="020F0502020204030204" pitchFamily="34" charset="0"/>
                <a:cs typeface="Calibri" panose="020F0502020204030204" pitchFamily="34" charset="0"/>
              </a:rPr>
              <a:t> and released on a monthly schedule</a:t>
            </a: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Black text on a white background&#10;&#10;Description automatically generated">
            <a:extLst>
              <a:ext uri="{FF2B5EF4-FFF2-40B4-BE49-F238E27FC236}">
                <a16:creationId xmlns:a16="http://schemas.microsoft.com/office/drawing/2014/main" id="{6E25AFE4-ED1D-B4D2-735E-D007A6D723A7}"/>
              </a:ext>
            </a:extLst>
          </p:cNvPr>
          <p:cNvPicPr>
            <a:picLocks noChangeAspect="1"/>
          </p:cNvPicPr>
          <p:nvPr/>
        </p:nvPicPr>
        <p:blipFill>
          <a:blip r:embed="rId6">
            <a:alphaModFix amt="13000"/>
            <a:extLst>
              <a:ext uri="{28A0092B-C50C-407E-A947-70E740481C1C}">
                <a14:useLocalDpi xmlns:a14="http://schemas.microsoft.com/office/drawing/2010/main" val="0"/>
              </a:ext>
            </a:extLst>
          </a:blip>
          <a:stretch>
            <a:fillRect/>
          </a:stretch>
        </p:blipFill>
        <p:spPr>
          <a:xfrm>
            <a:off x="4371875" y="3686075"/>
            <a:ext cx="4762500" cy="14478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971</Words>
  <Application>Microsoft Office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Simple Light</vt:lpstr>
      <vt:lpstr>Divvy Biking Beyond Boundaries</vt:lpstr>
      <vt:lpstr>The story of Data</vt:lpstr>
      <vt:lpstr>Data Curation</vt:lpstr>
      <vt:lpstr>From CSV to DataFrame: Structuring Divvy Bike Share Data</vt:lpstr>
      <vt:lpstr>Data Quality Assessment</vt:lpstr>
      <vt:lpstr>Data Preparation: Crafting a Foundation for Analysis</vt:lpstr>
      <vt:lpstr>Visualizing Trends: Divvy Ride Data Analysis</vt:lpstr>
      <vt:lpstr>Future Directions: Advancing Divvy Data Insights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Divvy Biking Beyond Boundaries</dc:title>
  <dc:creator>Bairi Rohith Reddy</dc:creator>
  <cp:lastModifiedBy>Bairi Rohith Reddy</cp:lastModifiedBy>
  <cp:revision>2</cp:revision>
  <dcterms:modified xsi:type="dcterms:W3CDTF">2023-11-12T01:18:50Z</dcterms:modified>
</cp:coreProperties>
</file>