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77" r:id="rId2"/>
    <p:sldId id="268" r:id="rId3"/>
    <p:sldId id="259" r:id="rId4"/>
    <p:sldId id="269" r:id="rId5"/>
    <p:sldId id="274" r:id="rId6"/>
    <p:sldId id="258" r:id="rId7"/>
    <p:sldId id="279" r:id="rId8"/>
    <p:sldId id="272" r:id="rId9"/>
    <p:sldId id="278" r:id="rId10"/>
    <p:sldId id="273" r:id="rId11"/>
    <p:sldId id="275" r:id="rId12"/>
    <p:sldId id="261" r:id="rId13"/>
    <p:sldId id="262" r:id="rId14"/>
    <p:sldId id="263" r:id="rId15"/>
    <p:sldId id="264" r:id="rId16"/>
    <p:sldId id="270" r:id="rId17"/>
    <p:sldId id="276"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098AD-7D6F-4EB6-864D-C4374AF62B99}" v="8" dt="2023-11-30T21:39:24.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3447" autoAdjust="0"/>
  </p:normalViewPr>
  <p:slideViewPr>
    <p:cSldViewPr snapToGrid="0">
      <p:cViewPr>
        <p:scale>
          <a:sx n="66" d="100"/>
          <a:sy n="66" d="100"/>
        </p:scale>
        <p:origin x="1176" y="3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ri Rohith Reddy" userId="c7a7588e6ee565fa" providerId="LiveId" clId="{A09098AD-7D6F-4EB6-864D-C4374AF62B99}"/>
    <pc:docChg chg="undo redo custSel addSld delSld modSld sldOrd">
      <pc:chgData name="Bairi Rohith Reddy" userId="c7a7588e6ee565fa" providerId="LiveId" clId="{A09098AD-7D6F-4EB6-864D-C4374AF62B99}" dt="2023-11-30T23:02:56.065" v="559" actId="20577"/>
      <pc:docMkLst>
        <pc:docMk/>
      </pc:docMkLst>
      <pc:sldChg chg="del">
        <pc:chgData name="Bairi Rohith Reddy" userId="c7a7588e6ee565fa" providerId="LiveId" clId="{A09098AD-7D6F-4EB6-864D-C4374AF62B99}" dt="2023-11-30T21:16:06.150" v="138" actId="47"/>
        <pc:sldMkLst>
          <pc:docMk/>
          <pc:sldMk cId="0" sldId="257"/>
        </pc:sldMkLst>
      </pc:sldChg>
      <pc:sldChg chg="addSp delSp modSp mod">
        <pc:chgData name="Bairi Rohith Reddy" userId="c7a7588e6ee565fa" providerId="LiveId" clId="{A09098AD-7D6F-4EB6-864D-C4374AF62B99}" dt="2023-11-30T21:40:24.168" v="438"/>
        <pc:sldMkLst>
          <pc:docMk/>
          <pc:sldMk cId="0" sldId="258"/>
        </pc:sldMkLst>
        <pc:spChg chg="mod">
          <ac:chgData name="Bairi Rohith Reddy" userId="c7a7588e6ee565fa" providerId="LiveId" clId="{A09098AD-7D6F-4EB6-864D-C4374AF62B99}" dt="2023-11-30T21:39:39.404" v="434" actId="20577"/>
          <ac:spMkLst>
            <pc:docMk/>
            <pc:sldMk cId="0" sldId="258"/>
            <ac:spMk id="2" creationId="{00000000-0000-0000-0000-000000000000}"/>
          </ac:spMkLst>
        </pc:spChg>
        <pc:spChg chg="add del mod">
          <ac:chgData name="Bairi Rohith Reddy" userId="c7a7588e6ee565fa" providerId="LiveId" clId="{A09098AD-7D6F-4EB6-864D-C4374AF62B99}" dt="2023-11-30T21:40:24.168" v="438"/>
          <ac:spMkLst>
            <pc:docMk/>
            <pc:sldMk cId="0" sldId="258"/>
            <ac:spMk id="3" creationId="{85B9F63A-EF60-3FDC-4829-AB6555B7FCA3}"/>
          </ac:spMkLst>
        </pc:spChg>
        <pc:spChg chg="add del mod">
          <ac:chgData name="Bairi Rohith Reddy" userId="c7a7588e6ee565fa" providerId="LiveId" clId="{A09098AD-7D6F-4EB6-864D-C4374AF62B99}" dt="2023-11-30T21:39:13" v="383"/>
          <ac:spMkLst>
            <pc:docMk/>
            <pc:sldMk cId="0" sldId="258"/>
            <ac:spMk id="4" creationId="{225F004E-BD4B-FD57-8D23-F70654EDAB26}"/>
          </ac:spMkLst>
        </pc:spChg>
      </pc:sldChg>
      <pc:sldChg chg="modSp del mod">
        <pc:chgData name="Bairi Rohith Reddy" userId="c7a7588e6ee565fa" providerId="LiveId" clId="{A09098AD-7D6F-4EB6-864D-C4374AF62B99}" dt="2023-11-30T21:17:09.940" v="144" actId="47"/>
        <pc:sldMkLst>
          <pc:docMk/>
          <pc:sldMk cId="0" sldId="260"/>
        </pc:sldMkLst>
        <pc:spChg chg="mod">
          <ac:chgData name="Bairi Rohith Reddy" userId="c7a7588e6ee565fa" providerId="LiveId" clId="{A09098AD-7D6F-4EB6-864D-C4374AF62B99}" dt="2023-11-30T20:51:50.356" v="55" actId="403"/>
          <ac:spMkLst>
            <pc:docMk/>
            <pc:sldMk cId="0" sldId="260"/>
            <ac:spMk id="80" creationId="{00000000-0000-0000-0000-000000000000}"/>
          </ac:spMkLst>
        </pc:spChg>
      </pc:sldChg>
      <pc:sldChg chg="modSp mod">
        <pc:chgData name="Bairi Rohith Reddy" userId="c7a7588e6ee565fa" providerId="LiveId" clId="{A09098AD-7D6F-4EB6-864D-C4374AF62B99}" dt="2023-11-30T23:02:56.065" v="559" actId="20577"/>
        <pc:sldMkLst>
          <pc:docMk/>
          <pc:sldMk cId="0" sldId="263"/>
        </pc:sldMkLst>
        <pc:spChg chg="mod">
          <ac:chgData name="Bairi Rohith Reddy" userId="c7a7588e6ee565fa" providerId="LiveId" clId="{A09098AD-7D6F-4EB6-864D-C4374AF62B99}" dt="2023-11-30T23:02:56.065" v="559" actId="20577"/>
          <ac:spMkLst>
            <pc:docMk/>
            <pc:sldMk cId="0" sldId="263"/>
            <ac:spMk id="105" creationId="{00000000-0000-0000-0000-000000000000}"/>
          </ac:spMkLst>
        </pc:spChg>
      </pc:sldChg>
      <pc:sldChg chg="del">
        <pc:chgData name="Bairi Rohith Reddy" userId="c7a7588e6ee565fa" providerId="LiveId" clId="{A09098AD-7D6F-4EB6-864D-C4374AF62B99}" dt="2023-11-30T21:13:02.514" v="58" actId="2696"/>
        <pc:sldMkLst>
          <pc:docMk/>
          <pc:sldMk cId="0" sldId="268"/>
        </pc:sldMkLst>
      </pc:sldChg>
      <pc:sldChg chg="modSp add mod modClrScheme chgLayout">
        <pc:chgData name="Bairi Rohith Reddy" userId="c7a7588e6ee565fa" providerId="LiveId" clId="{A09098AD-7D6F-4EB6-864D-C4374AF62B99}" dt="2023-11-30T21:22:48.666" v="337" actId="1036"/>
        <pc:sldMkLst>
          <pc:docMk/>
          <pc:sldMk cId="559834614" sldId="268"/>
        </pc:sldMkLst>
        <pc:spChg chg="mod ord">
          <ac:chgData name="Bairi Rohith Reddy" userId="c7a7588e6ee565fa" providerId="LiveId" clId="{A09098AD-7D6F-4EB6-864D-C4374AF62B99}" dt="2023-11-30T21:19:17.210" v="223" actId="1037"/>
          <ac:spMkLst>
            <pc:docMk/>
            <pc:sldMk cId="559834614" sldId="268"/>
            <ac:spMk id="149" creationId="{00000000-0000-0000-0000-000000000000}"/>
          </ac:spMkLst>
        </pc:spChg>
        <pc:spChg chg="mod ord">
          <ac:chgData name="Bairi Rohith Reddy" userId="c7a7588e6ee565fa" providerId="LiveId" clId="{A09098AD-7D6F-4EB6-864D-C4374AF62B99}" dt="2023-11-30T21:22:48.666" v="337" actId="1036"/>
          <ac:spMkLst>
            <pc:docMk/>
            <pc:sldMk cId="559834614" sldId="268"/>
            <ac:spMk id="150" creationId="{00000000-0000-0000-0000-000000000000}"/>
          </ac:spMkLst>
        </pc:spChg>
      </pc:sldChg>
      <pc:sldChg chg="addSp delSp modSp mod ord modClrScheme chgLayout">
        <pc:chgData name="Bairi Rohith Reddy" userId="c7a7588e6ee565fa" providerId="LiveId" clId="{A09098AD-7D6F-4EB6-864D-C4374AF62B99}" dt="2023-11-30T21:22:33.616" v="309" actId="255"/>
        <pc:sldMkLst>
          <pc:docMk/>
          <pc:sldMk cId="0" sldId="269"/>
        </pc:sldMkLst>
        <pc:spChg chg="add del mod ord">
          <ac:chgData name="Bairi Rohith Reddy" userId="c7a7588e6ee565fa" providerId="LiveId" clId="{A09098AD-7D6F-4EB6-864D-C4374AF62B99}" dt="2023-11-30T21:20:26.002" v="268" actId="700"/>
          <ac:spMkLst>
            <pc:docMk/>
            <pc:sldMk cId="0" sldId="269"/>
            <ac:spMk id="2" creationId="{464541B3-05B5-9CD5-D178-C61E0F527409}"/>
          </ac:spMkLst>
        </pc:spChg>
        <pc:spChg chg="mod ord">
          <ac:chgData name="Bairi Rohith Reddy" userId="c7a7588e6ee565fa" providerId="LiveId" clId="{A09098AD-7D6F-4EB6-864D-C4374AF62B99}" dt="2023-11-30T21:22:27.218" v="308" actId="1076"/>
          <ac:spMkLst>
            <pc:docMk/>
            <pc:sldMk cId="0" sldId="269"/>
            <ac:spMk id="155" creationId="{00000000-0000-0000-0000-000000000000}"/>
          </ac:spMkLst>
        </pc:spChg>
        <pc:spChg chg="mod ord">
          <ac:chgData name="Bairi Rohith Reddy" userId="c7a7588e6ee565fa" providerId="LiveId" clId="{A09098AD-7D6F-4EB6-864D-C4374AF62B99}" dt="2023-11-30T21:22:33.616" v="309" actId="255"/>
          <ac:spMkLst>
            <pc:docMk/>
            <pc:sldMk cId="0" sldId="269"/>
            <ac:spMk id="156" creationId="{00000000-0000-0000-0000-000000000000}"/>
          </ac:spMkLst>
        </pc:spChg>
      </pc:sldChg>
      <pc:sldChg chg="modSp mod">
        <pc:chgData name="Bairi Rohith Reddy" userId="c7a7588e6ee565fa" providerId="LiveId" clId="{A09098AD-7D6F-4EB6-864D-C4374AF62B99}" dt="2023-11-30T21:23:16.836" v="347" actId="1076"/>
        <pc:sldMkLst>
          <pc:docMk/>
          <pc:sldMk cId="3251683812" sldId="272"/>
        </pc:sldMkLst>
        <pc:spChg chg="mod">
          <ac:chgData name="Bairi Rohith Reddy" userId="c7a7588e6ee565fa" providerId="LiveId" clId="{A09098AD-7D6F-4EB6-864D-C4374AF62B99}" dt="2023-11-30T21:23:16.836" v="347" actId="1076"/>
          <ac:spMkLst>
            <pc:docMk/>
            <pc:sldMk cId="3251683812" sldId="272"/>
            <ac:spMk id="3" creationId="{00000000-0000-0000-0000-000000000000}"/>
          </ac:spMkLst>
        </pc:spChg>
      </pc:sldChg>
      <pc:sldChg chg="modSp mod ord modClrScheme chgLayout">
        <pc:chgData name="Bairi Rohith Reddy" userId="c7a7588e6ee565fa" providerId="LiveId" clId="{A09098AD-7D6F-4EB6-864D-C4374AF62B99}" dt="2023-11-30T21:22:19.926" v="307" actId="1076"/>
        <pc:sldMkLst>
          <pc:docMk/>
          <pc:sldMk cId="860053211" sldId="274"/>
        </pc:sldMkLst>
        <pc:spChg chg="mod ord">
          <ac:chgData name="Bairi Rohith Reddy" userId="c7a7588e6ee565fa" providerId="LiveId" clId="{A09098AD-7D6F-4EB6-864D-C4374AF62B99}" dt="2023-11-30T21:22:19.926" v="307" actId="1076"/>
          <ac:spMkLst>
            <pc:docMk/>
            <pc:sldMk cId="860053211" sldId="274"/>
            <ac:spMk id="155" creationId="{00000000-0000-0000-0000-000000000000}"/>
          </ac:spMkLst>
        </pc:spChg>
        <pc:spChg chg="mod ord">
          <ac:chgData name="Bairi Rohith Reddy" userId="c7a7588e6ee565fa" providerId="LiveId" clId="{A09098AD-7D6F-4EB6-864D-C4374AF62B99}" dt="2023-11-30T21:22:08.754" v="304" actId="1035"/>
          <ac:spMkLst>
            <pc:docMk/>
            <pc:sldMk cId="860053211" sldId="274"/>
            <ac:spMk id="156" creationId="{00000000-0000-0000-0000-000000000000}"/>
          </ac:spMkLst>
        </pc:spChg>
      </pc:sldChg>
      <pc:sldChg chg="modSp add del mod ord">
        <pc:chgData name="Bairi Rohith Reddy" userId="c7a7588e6ee565fa" providerId="LiveId" clId="{A09098AD-7D6F-4EB6-864D-C4374AF62B99}" dt="2023-11-30T21:18:08.715" v="167" actId="20577"/>
        <pc:sldMkLst>
          <pc:docMk/>
          <pc:sldMk cId="1026246214" sldId="275"/>
        </pc:sldMkLst>
        <pc:spChg chg="mod">
          <ac:chgData name="Bairi Rohith Reddy" userId="c7a7588e6ee565fa" providerId="LiveId" clId="{A09098AD-7D6F-4EB6-864D-C4374AF62B99}" dt="2023-11-30T21:18:08.715" v="167" actId="20577"/>
          <ac:spMkLst>
            <pc:docMk/>
            <pc:sldMk cId="1026246214" sldId="275"/>
            <ac:spMk id="2" creationId="{00000000-0000-0000-0000-000000000000}"/>
          </ac:spMkLst>
        </pc:spChg>
      </pc:sldChg>
      <pc:sldChg chg="modSp mod modClrScheme chgLayout">
        <pc:chgData name="Bairi Rohith Reddy" userId="c7a7588e6ee565fa" providerId="LiveId" clId="{A09098AD-7D6F-4EB6-864D-C4374AF62B99}" dt="2023-11-30T21:24:25.813" v="363" actId="20577"/>
        <pc:sldMkLst>
          <pc:docMk/>
          <pc:sldMk cId="778102224" sldId="276"/>
        </pc:sldMkLst>
        <pc:spChg chg="mod ord">
          <ac:chgData name="Bairi Rohith Reddy" userId="c7a7588e6ee565fa" providerId="LiveId" clId="{A09098AD-7D6F-4EB6-864D-C4374AF62B99}" dt="2023-11-30T21:24:25.813" v="363" actId="20577"/>
          <ac:spMkLst>
            <pc:docMk/>
            <pc:sldMk cId="778102224" sldId="276"/>
            <ac:spMk id="2" creationId="{00000000-0000-0000-0000-000000000000}"/>
          </ac:spMkLst>
        </pc:spChg>
      </pc:sldChg>
      <pc:sldChg chg="delSp mod">
        <pc:chgData name="Bairi Rohith Reddy" userId="c7a7588e6ee565fa" providerId="LiveId" clId="{A09098AD-7D6F-4EB6-864D-C4374AF62B99}" dt="2023-11-30T20:50:39.580" v="0" actId="478"/>
        <pc:sldMkLst>
          <pc:docMk/>
          <pc:sldMk cId="3864255557" sldId="277"/>
        </pc:sldMkLst>
        <pc:picChg chg="del">
          <ac:chgData name="Bairi Rohith Reddy" userId="c7a7588e6ee565fa" providerId="LiveId" clId="{A09098AD-7D6F-4EB6-864D-C4374AF62B99}" dt="2023-11-30T20:50:39.580" v="0" actId="478"/>
          <ac:picMkLst>
            <pc:docMk/>
            <pc:sldMk cId="3864255557" sldId="277"/>
            <ac:picMk id="5" creationId="{DA2E15B7-5833-4227-357A-2B995DCF3F7A}"/>
          </ac:picMkLst>
        </pc:picChg>
      </pc:sldChg>
      <pc:sldChg chg="del">
        <pc:chgData name="Bairi Rohith Reddy" userId="c7a7588e6ee565fa" providerId="LiveId" clId="{A09098AD-7D6F-4EB6-864D-C4374AF62B99}" dt="2023-11-30T21:16:15.526" v="139" actId="47"/>
        <pc:sldMkLst>
          <pc:docMk/>
          <pc:sldMk cId="0" sldId="278"/>
        </pc:sldMkLst>
      </pc:sldChg>
      <pc:sldChg chg="addSp delSp modSp new del mod ord">
        <pc:chgData name="Bairi Rohith Reddy" userId="c7a7588e6ee565fa" providerId="LiveId" clId="{A09098AD-7D6F-4EB6-864D-C4374AF62B99}" dt="2023-11-30T21:38:00.310" v="379" actId="47"/>
        <pc:sldMkLst>
          <pc:docMk/>
          <pc:sldMk cId="797211237" sldId="278"/>
        </pc:sldMkLst>
        <pc:spChg chg="add del mod">
          <ac:chgData name="Bairi Rohith Reddy" userId="c7a7588e6ee565fa" providerId="LiveId" clId="{A09098AD-7D6F-4EB6-864D-C4374AF62B99}" dt="2023-11-30T21:25:59.951" v="378"/>
          <ac:spMkLst>
            <pc:docMk/>
            <pc:sldMk cId="797211237" sldId="278"/>
            <ac:spMk id="2" creationId="{A62AC5B5-8975-7336-0F03-C97A803E4962}"/>
          </ac:spMkLst>
        </pc:spChg>
        <pc:graphicFrameChg chg="add del mod modGraphic">
          <ac:chgData name="Bairi Rohith Reddy" userId="c7a7588e6ee565fa" providerId="LiveId" clId="{A09098AD-7D6F-4EB6-864D-C4374AF62B99}" dt="2023-11-30T21:25:59.951" v="376" actId="478"/>
          <ac:graphicFrameMkLst>
            <pc:docMk/>
            <pc:sldMk cId="797211237" sldId="278"/>
            <ac:graphicFrameMk id="3" creationId="{5E9B2877-4EA3-3D5C-1876-37AE3799468B}"/>
          </ac:graphicFrameMkLst>
        </pc:graphicFrameChg>
      </pc:sldChg>
      <pc:sldChg chg="addSp modSp new mod ord">
        <pc:chgData name="Bairi Rohith Reddy" userId="c7a7588e6ee565fa" providerId="LiveId" clId="{A09098AD-7D6F-4EB6-864D-C4374AF62B99}" dt="2023-11-30T21:44:09.396" v="529"/>
        <pc:sldMkLst>
          <pc:docMk/>
          <pc:sldMk cId="2215728096" sldId="278"/>
        </pc:sldMkLst>
        <pc:picChg chg="add mod">
          <ac:chgData name="Bairi Rohith Reddy" userId="c7a7588e6ee565fa" providerId="LiveId" clId="{A09098AD-7D6F-4EB6-864D-C4374AF62B99}" dt="2023-11-30T21:42:12.093" v="519" actId="1035"/>
          <ac:picMkLst>
            <pc:docMk/>
            <pc:sldMk cId="2215728096" sldId="278"/>
            <ac:picMk id="3" creationId="{B64D7E43-45BA-11AF-7556-BEEADE3E9507}"/>
          </ac:picMkLst>
        </pc:picChg>
        <pc:picChg chg="add mod">
          <ac:chgData name="Bairi Rohith Reddy" userId="c7a7588e6ee565fa" providerId="LiveId" clId="{A09098AD-7D6F-4EB6-864D-C4374AF62B99}" dt="2023-11-30T21:42:18.602" v="521" actId="1076"/>
          <ac:picMkLst>
            <pc:docMk/>
            <pc:sldMk cId="2215728096" sldId="278"/>
            <ac:picMk id="5" creationId="{4F141491-3716-4F40-A8B4-B11D719EF8C8}"/>
          </ac:picMkLst>
        </pc:picChg>
      </pc:sldChg>
      <pc:sldChg chg="new del">
        <pc:chgData name="Bairi Rohith Reddy" userId="c7a7588e6ee565fa" providerId="LiveId" clId="{A09098AD-7D6F-4EB6-864D-C4374AF62B99}" dt="2023-11-30T21:25:17.770" v="365" actId="47"/>
        <pc:sldMkLst>
          <pc:docMk/>
          <pc:sldMk cId="3642357828" sldId="278"/>
        </pc:sldMkLst>
      </pc:sldChg>
      <pc:sldChg chg="addSp modSp new mod">
        <pc:chgData name="Bairi Rohith Reddy" userId="c7a7588e6ee565fa" providerId="LiveId" clId="{A09098AD-7D6F-4EB6-864D-C4374AF62B99}" dt="2023-11-30T21:43:07.469" v="525" actId="14100"/>
        <pc:sldMkLst>
          <pc:docMk/>
          <pc:sldMk cId="103547940" sldId="279"/>
        </pc:sldMkLst>
        <pc:picChg chg="add mod">
          <ac:chgData name="Bairi Rohith Reddy" userId="c7a7588e6ee565fa" providerId="LiveId" clId="{A09098AD-7D6F-4EB6-864D-C4374AF62B99}" dt="2023-11-30T21:43:07.469" v="525" actId="14100"/>
          <ac:picMkLst>
            <pc:docMk/>
            <pc:sldMk cId="103547940" sldId="279"/>
            <ac:picMk id="3" creationId="{8AC7F91C-CEC4-7ED4-FDF0-C70CED8BB9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81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8a57109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8a57109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5a4782e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5a4782e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ee5d0f9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ee5d0f9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fee5d0f9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fee5d0f9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97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fee5d0f9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fee5d0f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fee5d0f9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fee5d0f9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fee5d0f9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fee5d0f9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6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4;p13"/>
          <p:cNvSpPr txBox="1">
            <a:spLocks/>
          </p:cNvSpPr>
          <p:nvPr/>
        </p:nvSpPr>
        <p:spPr>
          <a:xfrm>
            <a:off x="311700" y="1106125"/>
            <a:ext cx="8520600" cy="1963500"/>
          </a:xfrm>
          <a:prstGeom prst="rect">
            <a:avLst/>
          </a:prstGeom>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pPr>
            <a:r>
              <a:rPr lang="en-US" sz="4800" b="1" dirty="0"/>
              <a:t>Divvy</a:t>
            </a:r>
            <a:br>
              <a:rPr lang="en-US" sz="4800" dirty="0"/>
            </a:br>
            <a:r>
              <a:rPr lang="en-US" sz="4800" dirty="0"/>
              <a:t>Biking Beyond Boundaries</a:t>
            </a:r>
          </a:p>
        </p:txBody>
      </p:sp>
      <p:sp>
        <p:nvSpPr>
          <p:cNvPr id="4" name="Google Shape;55;p13"/>
          <p:cNvSpPr txBox="1">
            <a:spLocks/>
          </p:cNvSpPr>
          <p:nvPr/>
        </p:nvSpPr>
        <p:spPr>
          <a:xfrm>
            <a:off x="311700" y="3152225"/>
            <a:ext cx="8520600" cy="13008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5000"/>
              </a:lnSpc>
              <a:spcAft>
                <a:spcPts val="600"/>
              </a:spcAft>
            </a:pPr>
            <a:r>
              <a:rPr lang="en-US" dirty="0"/>
              <a:t>Group 15: </a:t>
            </a:r>
          </a:p>
          <a:p>
            <a:pPr>
              <a:lnSpc>
                <a:spcPct val="105000"/>
              </a:lnSpc>
              <a:spcAft>
                <a:spcPts val="600"/>
              </a:spcAft>
            </a:pPr>
            <a:r>
              <a:rPr lang="en-US" dirty="0"/>
              <a:t>Rohith Reddy Bairi, </a:t>
            </a:r>
            <a:r>
              <a:rPr lang="en-US" dirty="0" err="1"/>
              <a:t>Brijeshkumaryadav</a:t>
            </a:r>
            <a:r>
              <a:rPr lang="en-US" dirty="0"/>
              <a:t> </a:t>
            </a:r>
            <a:r>
              <a:rPr lang="en-US" dirty="0" err="1"/>
              <a:t>Bandi</a:t>
            </a:r>
            <a:r>
              <a:rPr lang="en-US" dirty="0"/>
              <a:t>, </a:t>
            </a:r>
            <a:r>
              <a:rPr lang="en-US" dirty="0" err="1"/>
              <a:t>Deekshitha</a:t>
            </a:r>
            <a:r>
              <a:rPr lang="en-US" dirty="0"/>
              <a:t> </a:t>
            </a:r>
            <a:r>
              <a:rPr lang="en-US" dirty="0" err="1"/>
              <a:t>Tummala</a:t>
            </a:r>
            <a:r>
              <a:rPr lang="en-US" dirty="0"/>
              <a:t>, </a:t>
            </a:r>
            <a:r>
              <a:rPr lang="en-US" dirty="0" err="1"/>
              <a:t>Shirisha</a:t>
            </a:r>
            <a:r>
              <a:rPr lang="en-US" dirty="0"/>
              <a:t> </a:t>
            </a:r>
            <a:r>
              <a:rPr lang="en-US" dirty="0" err="1"/>
              <a:t>Vaddegoni</a:t>
            </a:r>
            <a:endParaRPr lang="en-US" dirty="0"/>
          </a:p>
        </p:txBody>
      </p:sp>
    </p:spTree>
    <p:extLst>
      <p:ext uri="{BB962C8B-B14F-4D97-AF65-F5344CB8AC3E}">
        <p14:creationId xmlns:p14="http://schemas.microsoft.com/office/powerpoint/2010/main" val="386425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7788"/>
            <a:ext cx="8520113" cy="733425"/>
          </a:xfrm>
        </p:spPr>
        <p:txBody>
          <a:bodyPr>
            <a:normAutofit/>
          </a:bodyPr>
          <a:lstStyle/>
          <a:p>
            <a:r>
              <a:rPr lang="en" sz="2600" dirty="0"/>
              <a:t>The Analysis and visulization</a:t>
            </a:r>
            <a:endParaRPr lang="en-IN" sz="2600" dirty="0"/>
          </a:p>
        </p:txBody>
      </p:sp>
      <p:sp>
        <p:nvSpPr>
          <p:cNvPr id="4" name="Rectangle 3"/>
          <p:cNvSpPr/>
          <p:nvPr/>
        </p:nvSpPr>
        <p:spPr>
          <a:xfrm>
            <a:off x="0" y="557213"/>
            <a:ext cx="9144000" cy="4217501"/>
          </a:xfrm>
          <a:prstGeom prst="rect">
            <a:avLst/>
          </a:prstGeom>
        </p:spPr>
        <p:txBody>
          <a:bodyPr wrap="square">
            <a:spAutoFit/>
          </a:bodyPr>
          <a:lstStyle/>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Data Visualization and Insights: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 Approach: </a:t>
            </a:r>
            <a:r>
              <a:rPr lang="en-US" kern="100" dirty="0">
                <a:latin typeface="Calibri" panose="020F0502020204030204" pitchFamily="34" charset="0"/>
                <a:ea typeface="Calibri" panose="020F0502020204030204" pitchFamily="34" charset="0"/>
                <a:cs typeface="Times New Roman" panose="02020603050405020304" pitchFamily="18" charset="0"/>
              </a:rPr>
              <a:t>Various visualizations were created to analyze rider behavior (members vs. casual), ride durations, and patterns based on days of the week.</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 Tools Used: </a:t>
            </a:r>
            <a:r>
              <a:rPr lang="en-US" kern="100" dirty="0" err="1">
                <a:latin typeface="Calibri" panose="020F0502020204030204" pitchFamily="34" charset="0"/>
                <a:ea typeface="Calibri" panose="020F0502020204030204" pitchFamily="34" charset="0"/>
                <a:cs typeface="Times New Roman" panose="02020603050405020304" pitchFamily="18" charset="0"/>
              </a:rPr>
              <a:t>Matplotlib</a:t>
            </a:r>
            <a:r>
              <a:rPr lang="en-US" kern="100" dirty="0">
                <a:latin typeface="Calibri" panose="020F0502020204030204" pitchFamily="34" charset="0"/>
                <a:ea typeface="Calibri" panose="020F0502020204030204" pitchFamily="34" charset="0"/>
                <a:cs typeface="Times New Roman" panose="02020603050405020304" pitchFamily="18" charset="0"/>
              </a:rPr>
              <a:t> and </a:t>
            </a:r>
            <a:r>
              <a:rPr lang="en-US" kern="100" dirty="0" err="1">
                <a:latin typeface="Calibri" panose="020F0502020204030204" pitchFamily="34" charset="0"/>
                <a:ea typeface="Calibri" panose="020F0502020204030204" pitchFamily="34" charset="0"/>
                <a:cs typeface="Times New Roman" panose="02020603050405020304" pitchFamily="18" charset="0"/>
              </a:rPr>
              <a:t>Seaborn</a:t>
            </a:r>
            <a:r>
              <a:rPr lang="en-US" kern="100" dirty="0">
                <a:latin typeface="Calibri" panose="020F0502020204030204" pitchFamily="34" charset="0"/>
                <a:ea typeface="Calibri" panose="020F0502020204030204" pitchFamily="34" charset="0"/>
                <a:cs typeface="Times New Roman" panose="02020603050405020304" pitchFamily="18" charset="0"/>
              </a:rPr>
              <a:t> for visualizations, including pie charts, bar charts, and </a:t>
            </a:r>
            <a:r>
              <a:rPr lang="en-US" kern="100" dirty="0" err="1">
                <a:latin typeface="Calibri" panose="020F0502020204030204" pitchFamily="34" charset="0"/>
                <a:ea typeface="Calibri" panose="020F0502020204030204" pitchFamily="34" charset="0"/>
                <a:cs typeface="Times New Roman" panose="02020603050405020304" pitchFamily="18" charset="0"/>
              </a:rPr>
              <a:t>heatmaps</a:t>
            </a: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Time Series Analysis: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 Objective: </a:t>
            </a:r>
            <a:r>
              <a:rPr lang="en-US" kern="100" dirty="0">
                <a:latin typeface="Calibri" panose="020F0502020204030204" pitchFamily="34" charset="0"/>
                <a:ea typeface="Calibri" panose="020F0502020204030204" pitchFamily="34" charset="0"/>
                <a:cs typeface="Times New Roman" panose="02020603050405020304" pitchFamily="18" charset="0"/>
              </a:rPr>
              <a:t>To observe trends in ride duration over time.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 Methodology: </a:t>
            </a:r>
            <a:r>
              <a:rPr lang="en-US" kern="100" dirty="0">
                <a:latin typeface="Calibri" panose="020F0502020204030204" pitchFamily="34" charset="0"/>
                <a:ea typeface="Calibri" panose="020F0502020204030204" pitchFamily="34" charset="0"/>
                <a:cs typeface="Times New Roman" panose="02020603050405020304" pitchFamily="18" charset="0"/>
              </a:rPr>
              <a:t>Grouped data by month and calculated the average ride duration, visualized using a line plot.</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Geospatial Analysis: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 Objective: </a:t>
            </a:r>
            <a:r>
              <a:rPr lang="en-US" kern="100" dirty="0">
                <a:latin typeface="Calibri" panose="020F0502020204030204" pitchFamily="34" charset="0"/>
                <a:ea typeface="Calibri" panose="020F0502020204030204" pitchFamily="34" charset="0"/>
                <a:cs typeface="Times New Roman" panose="02020603050405020304" pitchFamily="18" charset="0"/>
              </a:rPr>
              <a:t>To visualize geographical distribution of bike rides.</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    - Methodology: </a:t>
            </a:r>
            <a:r>
              <a:rPr lang="en-US" kern="100" dirty="0">
                <a:latin typeface="Calibri" panose="020F0502020204030204" pitchFamily="34" charset="0"/>
                <a:ea typeface="Calibri" panose="020F0502020204030204" pitchFamily="34" charset="0"/>
                <a:cs typeface="Times New Roman" panose="02020603050405020304" pitchFamily="18" charset="0"/>
              </a:rPr>
              <a:t>Used Folium to create a </a:t>
            </a:r>
            <a:r>
              <a:rPr lang="en-US" kern="100" dirty="0" err="1">
                <a:latin typeface="Calibri" panose="020F0502020204030204" pitchFamily="34" charset="0"/>
                <a:ea typeface="Calibri" panose="020F0502020204030204" pitchFamily="34" charset="0"/>
                <a:cs typeface="Times New Roman" panose="02020603050405020304" pitchFamily="18" charset="0"/>
              </a:rPr>
              <a:t>heatmap</a:t>
            </a:r>
            <a:r>
              <a:rPr lang="en-US" kern="100" dirty="0">
                <a:latin typeface="Calibri" panose="020F0502020204030204" pitchFamily="34" charset="0"/>
                <a:ea typeface="Calibri" panose="020F0502020204030204" pitchFamily="34" charset="0"/>
                <a:cs typeface="Times New Roman" panose="02020603050405020304" pitchFamily="18" charset="0"/>
              </a:rPr>
              <a:t> based on the latitude and longitude of start locations.</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88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719" y="1929674"/>
            <a:ext cx="3704400" cy="2049600"/>
          </a:xfrm>
        </p:spPr>
        <p:txBody>
          <a:bodyPr/>
          <a:lstStyle/>
          <a:p>
            <a:r>
              <a:rPr lang="en" dirty="0"/>
              <a:t>Analysis and</a:t>
            </a:r>
            <a:br>
              <a:rPr lang="en" dirty="0"/>
            </a:br>
            <a:r>
              <a:rPr lang="en" dirty="0"/>
              <a:t>Data Visualization</a:t>
            </a:r>
            <a:endParaRPr lang="en-IN" dirty="0"/>
          </a:p>
        </p:txBody>
      </p:sp>
      <p:pic>
        <p:nvPicPr>
          <p:cNvPr id="5" name="Picture 4"/>
          <p:cNvPicPr>
            <a:picLocks noChangeAspect="1"/>
          </p:cNvPicPr>
          <p:nvPr/>
        </p:nvPicPr>
        <p:blipFill>
          <a:blip r:embed="rId2"/>
          <a:stretch>
            <a:fillRect/>
          </a:stretch>
        </p:blipFill>
        <p:spPr>
          <a:xfrm>
            <a:off x="4693384" y="1085850"/>
            <a:ext cx="4311392" cy="2693193"/>
          </a:xfrm>
          <a:prstGeom prst="rect">
            <a:avLst/>
          </a:prstGeom>
        </p:spPr>
      </p:pic>
    </p:spTree>
    <p:extLst>
      <p:ext uri="{BB962C8B-B14F-4D97-AF65-F5344CB8AC3E}">
        <p14:creationId xmlns:p14="http://schemas.microsoft.com/office/powerpoint/2010/main" val="102624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idx="4294967295"/>
          </p:nvPr>
        </p:nvSpPr>
        <p:spPr>
          <a:xfrm>
            <a:off x="0" y="223044"/>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Location</a:t>
            </a:r>
            <a:endParaRPr dirty="0"/>
          </a:p>
        </p:txBody>
      </p:sp>
      <p:sp>
        <p:nvSpPr>
          <p:cNvPr id="92" name="Google Shape;92;p18"/>
          <p:cNvSpPr txBox="1">
            <a:spLocks noGrp="1"/>
          </p:cNvSpPr>
          <p:nvPr>
            <p:ph type="body" idx="4294967295"/>
          </p:nvPr>
        </p:nvSpPr>
        <p:spPr>
          <a:xfrm>
            <a:off x="0" y="1152525"/>
            <a:ext cx="4000500" cy="3416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Pickup locations are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concentrated</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at the city center for casual riders.</a:t>
            </a:r>
          </a:p>
          <a:p>
            <a:pPr marL="457200" lvl="0" indent="-330200" algn="l" rtl="0">
              <a:spcBef>
                <a:spcPts val="0"/>
              </a:spcBef>
              <a:spcAft>
                <a:spcPts val="0"/>
              </a:spcAft>
              <a:buSzPts val="1600"/>
              <a:buChar char="●"/>
            </a:pPr>
            <a:endParaRPr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lvl="0" indent="-330200" algn="l" rtl="0">
              <a:spcBef>
                <a:spcPts val="0"/>
              </a:spcBef>
              <a:spcAft>
                <a:spcPts val="0"/>
              </a:spcAft>
              <a:buSzPts val="1600"/>
              <a:buChar char="●"/>
            </a:pP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Pickup locations are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distributed</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throughout the city for annual members.</a:t>
            </a:r>
            <a:endParaRPr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990" y="614363"/>
            <a:ext cx="2393908" cy="326469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9898" y="614363"/>
            <a:ext cx="2454102" cy="3264694"/>
          </a:xfrm>
          <a:prstGeom prst="rect">
            <a:avLst/>
          </a:prstGeom>
        </p:spPr>
      </p:pic>
      <p:sp>
        <p:nvSpPr>
          <p:cNvPr id="8" name="TextBox 7"/>
          <p:cNvSpPr txBox="1"/>
          <p:nvPr/>
        </p:nvSpPr>
        <p:spPr>
          <a:xfrm>
            <a:off x="4303135" y="3950494"/>
            <a:ext cx="4778246" cy="307777"/>
          </a:xfrm>
          <a:prstGeom prst="rect">
            <a:avLst/>
          </a:prstGeom>
          <a:noFill/>
        </p:spPr>
        <p:txBody>
          <a:bodyPr wrap="square" rtlCol="0">
            <a:spAutoFit/>
          </a:bodyPr>
          <a:lstStyle/>
          <a:p>
            <a:r>
              <a:rPr lang="en-IN" dirty="0"/>
              <a:t>         Divvy stations               |        Divvy usage heat map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idx="4294967295"/>
          </p:nvPr>
        </p:nvSpPr>
        <p:spPr>
          <a:xfrm>
            <a:off x="0" y="444500"/>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Ride Duration</a:t>
            </a:r>
            <a:endParaRPr/>
          </a:p>
        </p:txBody>
      </p:sp>
      <p:sp>
        <p:nvSpPr>
          <p:cNvPr id="99" name="Google Shape;99;p19"/>
          <p:cNvSpPr txBox="1">
            <a:spLocks noGrp="1"/>
          </p:cNvSpPr>
          <p:nvPr>
            <p:ph type="body" idx="4294967295"/>
          </p:nvPr>
        </p:nvSpPr>
        <p:spPr>
          <a:xfrm>
            <a:off x="0" y="1222375"/>
            <a:ext cx="3998913" cy="3921125"/>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For annual members, average ride durations are quite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steady</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throughout the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year</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and throughout the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week</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t>
            </a:r>
            <a:endParaRPr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lvl="0" indent="-330200" algn="l" rtl="0">
              <a:spcBef>
                <a:spcPts val="0"/>
              </a:spcBef>
              <a:spcAft>
                <a:spcPts val="0"/>
              </a:spcAft>
              <a:buSzPts val="1600"/>
              <a:buChar char="●"/>
            </a:pP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For casual riders, average ride durations are significantly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longer</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in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spring</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and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summer</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months</a:t>
            </a:r>
            <a:endParaRPr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lvl="0" indent="-330200" algn="l" rtl="0">
              <a:spcBef>
                <a:spcPts val="0"/>
              </a:spcBef>
              <a:spcAft>
                <a:spcPts val="0"/>
              </a:spcAft>
              <a:buSzPts val="1600"/>
              <a:buChar char="●"/>
            </a:pP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For casual riders, average ride durations are significantly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longer</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in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weekends</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t>
            </a:r>
            <a:endParaRPr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457200" lvl="0" indent="-330200" algn="l" rtl="0">
              <a:spcBef>
                <a:spcPts val="0"/>
              </a:spcBef>
              <a:spcAft>
                <a:spcPts val="0"/>
              </a:spcAft>
              <a:buSzPts val="1600"/>
              <a:buChar char="●"/>
            </a:pP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Average ride durations are about </a:t>
            </a:r>
            <a:r>
              <a:rPr lang="en" sz="1600"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twice as high</a:t>
            </a:r>
            <a:r>
              <a:rPr lang="en"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for casual riders.</a:t>
            </a:r>
            <a:endParaRPr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007" y="1152475"/>
            <a:ext cx="4832400" cy="31278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idx="4294967295"/>
          </p:nvPr>
        </p:nvSpPr>
        <p:spPr>
          <a:xfrm>
            <a:off x="0" y="0"/>
            <a:ext cx="8520113"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Trends in the data:</a:t>
            </a:r>
            <a:endParaRPr dirty="0"/>
          </a:p>
        </p:txBody>
      </p:sp>
      <p:sp>
        <p:nvSpPr>
          <p:cNvPr id="106" name="Google Shape;106;p20"/>
          <p:cNvSpPr txBox="1">
            <a:spLocks noGrp="1"/>
          </p:cNvSpPr>
          <p:nvPr>
            <p:ph type="body" idx="4294967295"/>
          </p:nvPr>
        </p:nvSpPr>
        <p:spPr>
          <a:xfrm>
            <a:off x="0" y="573088"/>
            <a:ext cx="4518025" cy="4570412"/>
          </a:xfrm>
          <a:prstGeom prst="rect">
            <a:avLst/>
          </a:prstGeom>
        </p:spPr>
        <p:txBody>
          <a:bodyPr spcFirstLastPara="1" wrap="square" lIns="91425" tIns="91425" rIns="91425" bIns="91425" anchor="t" anchorCtr="0">
            <a:normAutofit/>
          </a:bodyPr>
          <a:lstStyle/>
          <a:p>
            <a:pPr marL="146050" indent="0" algn="just">
              <a:buNone/>
            </a:pPr>
            <a:r>
              <a:rPr lang="en-IN"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Casual Riders:</a:t>
            </a:r>
          </a:p>
          <a:p>
            <a:pPr marL="146050" indent="0" algn="just">
              <a:buNone/>
            </a:pPr>
            <a:r>
              <a:rPr lang="en-US"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The number of trips by casual riders is higher than that of members on every day of the week. Casual ridership appears to peak midweek, with the highest number on Wednesday, and then gradually declines towards the weekend.</a:t>
            </a:r>
          </a:p>
          <a:p>
            <a:pPr marL="146050" indent="0" algn="just">
              <a:buNone/>
            </a:pPr>
            <a:r>
              <a:rPr lang="en-IN"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Member Riders:</a:t>
            </a:r>
          </a:p>
          <a:p>
            <a:pPr marL="146050" indent="0" algn="just">
              <a:buNone/>
            </a:pPr>
            <a:r>
              <a:rPr lang="en-US"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The pattern for member riders is quite different. The number of trips starts low on Monday, increases significantly on Tuesday, remains relatively steady through Friday, and then spikes on Saturday. The number of trips for members drops on Sunday, indicating perhaps a lesser preference for using the service on that day compared to Saturday.</a:t>
            </a:r>
          </a:p>
          <a:p>
            <a:pPr marL="146050" indent="0" algn="just">
              <a:buNone/>
            </a:pPr>
            <a:r>
              <a:rPr lang="en-IN" b="1"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Overall Trends:</a:t>
            </a:r>
          </a:p>
          <a:p>
            <a:pPr marL="146050" indent="0" algn="just">
              <a:buNone/>
            </a:pPr>
            <a:r>
              <a:rPr lang="en-US"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Casual riders seem to use the service more consistently across the week with a peak in the middle of the week. Members show a preference for using the service towards the end of the workweek and </a:t>
            </a:r>
            <a:r>
              <a:rPr lang="en-IN"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on Saturdays.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475" y="867106"/>
            <a:ext cx="4564856" cy="28367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idx="4294967295"/>
          </p:nvPr>
        </p:nvSpPr>
        <p:spPr>
          <a:xfrm>
            <a:off x="0" y="444500"/>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weekly Trends</a:t>
            </a:r>
            <a:endParaRPr dirty="0"/>
          </a:p>
        </p:txBody>
      </p:sp>
      <p:sp>
        <p:nvSpPr>
          <p:cNvPr id="113" name="Google Shape;113;p21"/>
          <p:cNvSpPr txBox="1">
            <a:spLocks noGrp="1"/>
          </p:cNvSpPr>
          <p:nvPr>
            <p:ph type="body" idx="4294967295"/>
          </p:nvPr>
        </p:nvSpPr>
        <p:spPr>
          <a:xfrm>
            <a:off x="0" y="1181100"/>
            <a:ext cx="4000500" cy="3416300"/>
          </a:xfrm>
          <a:prstGeom prst="rect">
            <a:avLst/>
          </a:prstGeom>
        </p:spPr>
        <p:txBody>
          <a:bodyPr spcFirstLastPara="1" wrap="square" lIns="91425" tIns="91425" rIns="91425" bIns="91425" anchor="t" anchorCtr="0">
            <a:normAutofit/>
          </a:bodyPr>
          <a:lstStyle/>
          <a:p>
            <a:pPr marL="146050" indent="0">
              <a:buNone/>
            </a:pPr>
            <a:r>
              <a:rPr lang="en-US"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The </a:t>
            </a:r>
            <a:r>
              <a:rPr lang="en-US"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heatmap</a:t>
            </a:r>
            <a:r>
              <a:rPr lang="en-US"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illustrates the distribution of Divvy bike-sharing trips across different days of the week for casual and member riders. Members show a consistent increase in trips as the week progresses, peaking on Tuesday, while casual riders’ trips peak on Saturdays. The </a:t>
            </a:r>
            <a:r>
              <a:rPr lang="en-US"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heatmap’s</a:t>
            </a:r>
            <a:r>
              <a:rPr lang="en-US"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color gradient indicates that members generally take more trips than casual riders on weekdays, with the highest </a:t>
            </a:r>
            <a:r>
              <a:rPr lang="en-IN"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volume on Tuesday.</a:t>
            </a:r>
            <a:endParaRPr sz="16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082" y="1181050"/>
            <a:ext cx="4874330" cy="3039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932" y="2802656"/>
            <a:ext cx="4225631" cy="2263669"/>
          </a:xfrm>
          <a:prstGeom prst="rect">
            <a:avLst/>
          </a:prstGeom>
        </p:spPr>
      </p:pic>
      <p:pic>
        <p:nvPicPr>
          <p:cNvPr id="3" name="Picture 2"/>
          <p:cNvPicPr>
            <a:picLocks noChangeAspect="1"/>
          </p:cNvPicPr>
          <p:nvPr/>
        </p:nvPicPr>
        <p:blipFill>
          <a:blip r:embed="rId4"/>
          <a:stretch>
            <a:fillRect/>
          </a:stretch>
        </p:blipFill>
        <p:spPr>
          <a:xfrm>
            <a:off x="177937" y="243112"/>
            <a:ext cx="4125619" cy="2360135"/>
          </a:xfrm>
          <a:prstGeom prst="rect">
            <a:avLst/>
          </a:prstGeom>
        </p:spPr>
      </p:pic>
      <p:sp>
        <p:nvSpPr>
          <p:cNvPr id="4" name="Rectangle 3"/>
          <p:cNvSpPr/>
          <p:nvPr/>
        </p:nvSpPr>
        <p:spPr>
          <a:xfrm>
            <a:off x="4593430" y="356478"/>
            <a:ext cx="4464845" cy="3893374"/>
          </a:xfrm>
          <a:prstGeom prst="rect">
            <a:avLst/>
          </a:prstGeom>
        </p:spPr>
        <p:txBody>
          <a:bodyPr wrap="square">
            <a:spAutoFit/>
          </a:bodyPr>
          <a:lstStyle/>
          <a:p>
            <a:pPr algn="just"/>
            <a:r>
              <a:rPr lang="en-US" sz="1300" dirty="0">
                <a:latin typeface="Calibri" panose="020F0502020204030204" pitchFamily="34" charset="0"/>
                <a:ea typeface="Calibri" panose="020F0502020204030204" pitchFamily="34" charset="0"/>
                <a:cs typeface="Calibri" panose="020F0502020204030204" pitchFamily="34" charset="0"/>
              </a:rPr>
              <a:t>The line graph depicts the average ride duration per month for Divvy bike-sharing from November 2022 to October 2023. There is a noticeable dip in ride durations in December 2022, after which there’s a steady increase, peaking in July 2023. Following this peak, there’s a sharp decline in August and September, with a slight recovery in October. This trend may suggest seasonal patterns in ride usage, with longer rides in the warmer months and shorter rides in the colder months.</a:t>
            </a:r>
          </a:p>
          <a:p>
            <a:pPr algn="just"/>
            <a:endParaRPr lang="en-US" sz="1300" dirty="0">
              <a:latin typeface="Calibri" panose="020F0502020204030204" pitchFamily="34" charset="0"/>
              <a:ea typeface="Calibri" panose="020F0502020204030204" pitchFamily="34" charset="0"/>
              <a:cs typeface="Calibri" panose="020F0502020204030204" pitchFamily="34" charset="0"/>
            </a:endParaRPr>
          </a:p>
          <a:p>
            <a:pPr algn="just"/>
            <a:r>
              <a:rPr lang="en-US" sz="1300" dirty="0">
                <a:latin typeface="Calibri" panose="020F0502020204030204" pitchFamily="34" charset="0"/>
                <a:ea typeface="Calibri" panose="020F0502020204030204" pitchFamily="34" charset="0"/>
                <a:cs typeface="Calibri" panose="020F0502020204030204" pitchFamily="34" charset="0"/>
              </a:rPr>
              <a:t>The observed pattern likely reflects user behavior changes in response to weather conditions, with shorter rides during the cold winter months and longer rides during the warm summer months, indicating a preference for using bike-sharing services for longer periods when the weather is more favorable. The decline in late summer could be due to a return to school or work routines, suggesting a shift in the reasons for bike usage. The data could be vital for Divvy in planning resource allocation, and maintenance schedules to match these seasonal trends.</a:t>
            </a: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01750"/>
            <a:ext cx="8521700" cy="2049463"/>
          </a:xfrm>
        </p:spPr>
        <p:txBody>
          <a:bodyPr/>
          <a:lstStyle/>
          <a:p>
            <a:r>
              <a:rPr lang="en-IN" dirty="0"/>
              <a:t> </a:t>
            </a:r>
            <a:br>
              <a:rPr lang="en-IN" dirty="0"/>
            </a:br>
            <a:br>
              <a:rPr lang="en-IN" dirty="0"/>
            </a:br>
            <a:r>
              <a:rPr lang="en-IN" dirty="0"/>
              <a:t> 		              </a:t>
            </a:r>
            <a:r>
              <a:rPr lang="en-IN" sz="3600" dirty="0"/>
              <a:t>Thank </a:t>
            </a:r>
            <a:r>
              <a:rPr lang="en-IN" sz="3600" dirty="0">
                <a:solidFill>
                  <a:schemeClr val="tx1"/>
                </a:solidFill>
              </a:rPr>
              <a:t>You</a:t>
            </a:r>
          </a:p>
        </p:txBody>
      </p:sp>
    </p:spTree>
    <p:extLst>
      <p:ext uri="{BB962C8B-B14F-4D97-AF65-F5344CB8AC3E}">
        <p14:creationId xmlns:p14="http://schemas.microsoft.com/office/powerpoint/2010/main" val="77810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idx="4294967295"/>
          </p:nvPr>
        </p:nvSpPr>
        <p:spPr>
          <a:xfrm>
            <a:off x="601980" y="-240030"/>
            <a:ext cx="4044950" cy="167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The story of Data</a:t>
            </a:r>
            <a:endParaRPr dirty="0"/>
          </a:p>
        </p:txBody>
      </p:sp>
      <p:sp>
        <p:nvSpPr>
          <p:cNvPr id="150" name="Google Shape;150;p25"/>
          <p:cNvSpPr txBox="1">
            <a:spLocks noGrp="1"/>
          </p:cNvSpPr>
          <p:nvPr>
            <p:ph type="body" idx="4294967295"/>
          </p:nvPr>
        </p:nvSpPr>
        <p:spPr>
          <a:xfrm>
            <a:off x="213360" y="617220"/>
            <a:ext cx="8587740" cy="2842260"/>
          </a:xfrm>
          <a:prstGeom prst="rect">
            <a:avLst/>
          </a:prstGeom>
        </p:spPr>
        <p:txBody>
          <a:bodyPr spcFirstLastPara="1" wrap="square" lIns="91425" tIns="91425" rIns="91425" bIns="91425" anchor="t" anchorCtr="0">
            <a:noAutofit/>
          </a:bodyPr>
          <a:lstStyle/>
          <a:p>
            <a:pPr marL="146050" indent="0">
              <a:lnSpc>
                <a:spcPct val="160000"/>
              </a:lnSpc>
              <a:buNone/>
            </a:pPr>
            <a:endParaRPr lang="en-US" sz="1500" dirty="0">
              <a:latin typeface="Calibri" panose="020F0502020204030204" pitchFamily="34" charset="0"/>
              <a:ea typeface="Calibri" panose="020F0502020204030204" pitchFamily="34" charset="0"/>
              <a:cs typeface="Calibri" panose="020F0502020204030204" pitchFamily="34" charset="0"/>
            </a:endParaRPr>
          </a:p>
          <a:p>
            <a:pPr indent="-342900">
              <a:lnSpc>
                <a:spcPct val="160000"/>
              </a:lnSpc>
              <a:buSzPts val="1800"/>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Divvy Bike Share's comprehensive dataset pulses with the life of Chicago, mapping the intricate ebbs and flows of the city's transit dynamics with detailed records of bike rides weaving through bustling neighborhoods, past iconic landmarks, and along the vibrant lakefront</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t>
            </a:r>
          </a:p>
          <a:p>
            <a:pPr>
              <a:lnSpc>
                <a:spcPct val="16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The datasets were downloaded from this divvy’s official website. A total of 12 csv files (1 file per month) were upload into Python as Pandas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Dataframes</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The files were combined into 1 file using </a:t>
            </a:r>
            <a:r>
              <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IN"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concat</a:t>
            </a:r>
            <a:r>
              <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method.</a:t>
            </a:r>
          </a:p>
          <a:p>
            <a:pPr>
              <a:lnSpc>
                <a:spcPct val="160000"/>
              </a:lnSpc>
            </a:pPr>
            <a:r>
              <a:rPr lang="en-US" sz="15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Featuring over 5.6 million of trips, the dataset captures rides from 633 unique stations, with data on ride duration, geographic coordinates, and user types—members and casual riders.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a:lnSpc>
                <a:spcPct val="16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Lyft has provided a royalty-free, limited, perpetual license to access, reproduce, analyze, copy, modify, distribute in your product or service and use the Data for any lawful purpose.</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46050" indent="0">
              <a:lnSpc>
                <a:spcPct val="160000"/>
              </a:lnSpc>
              <a:buNone/>
            </a:pPr>
            <a:endParaRPr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983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From CSV to DataFrame: Structuring Divvy Bike Share Data</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73" name="Google Shape;73;p16"/>
          <p:cNvSpPr txBox="1">
            <a:spLocks noGrp="1"/>
          </p:cNvSpPr>
          <p:nvPr>
            <p:ph type="body" idx="1"/>
          </p:nvPr>
        </p:nvSpPr>
        <p:spPr>
          <a:xfrm>
            <a:off x="311700" y="860050"/>
            <a:ext cx="8520600" cy="37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2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The Divvy Bike Share dataset is delivered in CSV format, encapsulating a wealth of information across numerous bike rides. Upon import, the raw data is transformed into a structured DataFrame, enabling advanced data manipulation and analysis.</a:t>
            </a:r>
          </a:p>
          <a:p>
            <a:pPr marL="0" lvl="0" indent="0" algn="l" rtl="0">
              <a:spcBef>
                <a:spcPts val="0"/>
              </a:spcBef>
              <a:spcAft>
                <a:spcPts val="0"/>
              </a:spcAft>
              <a:buNone/>
            </a:pPr>
            <a:endParaRPr lang="en-US" sz="1200"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2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Each ride is characterized by a series of attributes, including ride ID, bike type, timestamps of ride start and end, station information, geographical coordinates, and user type.</a:t>
            </a:r>
            <a:endParaRPr lang="en-US" sz="1200"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200" b="1" dirty="0">
              <a:solidFill>
                <a:srgbClr val="0F0F0F"/>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1200" b="1" dirty="0">
                <a:solidFill>
                  <a:srgbClr val="0E1116"/>
                </a:solidFill>
                <a:highlight>
                  <a:srgbClr val="FFFFFF"/>
                </a:highlight>
                <a:latin typeface="Calibri" panose="020F0502020204030204" pitchFamily="34" charset="0"/>
                <a:ea typeface="Calibri" panose="020F0502020204030204" pitchFamily="34" charset="0"/>
                <a:cs typeface="Calibri" panose="020F0502020204030204" pitchFamily="34" charset="0"/>
              </a:rPr>
              <a:t>Header:</a:t>
            </a:r>
            <a:endParaRPr sz="1200" b="1" dirty="0">
              <a:solidFill>
                <a:srgbClr val="0E1116"/>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200"/>
              </a:spcBef>
              <a:spcAft>
                <a:spcPts val="0"/>
              </a:spcAft>
              <a:buClr>
                <a:schemeClr val="dk1"/>
              </a:buClr>
              <a:buSzPct val="104761"/>
              <a:buFont typeface="Arial"/>
              <a:buNone/>
            </a:pPr>
            <a:r>
              <a:rPr lang="en-US" sz="1050" dirty="0">
                <a:solidFill>
                  <a:srgbClr val="000000"/>
                </a:solidFill>
                <a:highlight>
                  <a:srgbClr val="F3F3F3"/>
                </a:highlight>
                <a:latin typeface="Calibri" panose="020F0502020204030204" pitchFamily="34" charset="0"/>
                <a:ea typeface="Calibri" panose="020F0502020204030204" pitchFamily="34" charset="0"/>
                <a:cs typeface="Calibri" panose="020F0502020204030204" pitchFamily="34" charset="0"/>
                <a:sym typeface="Courier New"/>
              </a:rPr>
              <a:t>ride_id	rideable_type	started_at	ended_at	start_station_name	start_station_id	end_station_name	end_station_id	start_lat	start_lng	end_lat	end_lng	member_casual</a:t>
            </a:r>
          </a:p>
          <a:p>
            <a:pPr marL="0" lvl="0" indent="0" algn="l" rtl="0">
              <a:spcBef>
                <a:spcPts val="1200"/>
              </a:spcBef>
              <a:spcAft>
                <a:spcPts val="0"/>
              </a:spcAft>
              <a:buNone/>
            </a:pPr>
            <a:r>
              <a:rPr lang="en-US"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rPr>
              <a:t>Example Record:</a:t>
            </a:r>
            <a:endParaRPr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endParaRPr>
          </a:p>
          <a:p>
            <a:pPr marL="0" lvl="0" indent="0" algn="l" rtl="0">
              <a:spcBef>
                <a:spcPts val="1200"/>
              </a:spcBef>
              <a:spcAft>
                <a:spcPts val="0"/>
              </a:spcAft>
              <a:buNone/>
            </a:pPr>
            <a:r>
              <a:rPr lang="en-US"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rPr>
              <a:t>322BD23D287743ED	docked_bike	2020-08-20 18:08:14	2020-08-20 18:17:51	Lake Shore Dr &amp; Diversey Pkwy	329	Clark St &amp; Lincoln Ave	141	41.932588	-87.636427	41.915689	-87.6346	member</a:t>
            </a:r>
          </a:p>
          <a:p>
            <a:pPr marL="0" lvl="0" indent="0" algn="l" rtl="0">
              <a:spcBef>
                <a:spcPts val="1200"/>
              </a:spcBef>
              <a:spcAft>
                <a:spcPts val="0"/>
              </a:spcAft>
              <a:buNone/>
            </a:pPr>
            <a:endParaRPr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endParaRPr>
          </a:p>
          <a:p>
            <a:pPr marL="0" lvl="0" indent="0" algn="l" rtl="0">
              <a:spcBef>
                <a:spcPts val="1200"/>
              </a:spcBef>
              <a:spcAft>
                <a:spcPts val="1200"/>
              </a:spcAft>
              <a:buNone/>
            </a:pPr>
            <a:endParaRPr sz="1050" dirty="0">
              <a:solidFill>
                <a:srgbClr val="D5D5D5"/>
              </a:solidFill>
              <a:highlight>
                <a:srgbClr val="383838"/>
              </a:highlight>
              <a:latin typeface="Calibri" panose="020F0502020204030204" pitchFamily="34" charset="0"/>
              <a:ea typeface="Calibri" panose="020F0502020204030204" pitchFamily="34" charset="0"/>
              <a:cs typeface="Calibri" panose="020F0502020204030204" pitchFamily="34" charset="0"/>
              <a:sym typeface="Courier New"/>
            </a:endParaRPr>
          </a:p>
        </p:txBody>
      </p:sp>
      <p:cxnSp>
        <p:nvCxnSpPr>
          <p:cNvPr id="74" name="Google Shape;74;p16"/>
          <p:cNvCxnSpPr/>
          <p:nvPr/>
        </p:nvCxnSpPr>
        <p:spPr>
          <a:xfrm rot="10800000" flipH="1">
            <a:off x="311700" y="2132750"/>
            <a:ext cx="7942800" cy="55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idx="4294967295"/>
          </p:nvPr>
        </p:nvSpPr>
        <p:spPr>
          <a:xfrm>
            <a:off x="746760" y="132080"/>
            <a:ext cx="4044950" cy="91821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Data Processing</a:t>
            </a:r>
            <a:endParaRPr dirty="0"/>
          </a:p>
        </p:txBody>
      </p:sp>
      <p:sp>
        <p:nvSpPr>
          <p:cNvPr id="156" name="Google Shape;156;p26"/>
          <p:cNvSpPr txBox="1">
            <a:spLocks noGrp="1"/>
          </p:cNvSpPr>
          <p:nvPr>
            <p:ph type="body" idx="4294967295"/>
          </p:nvPr>
        </p:nvSpPr>
        <p:spPr>
          <a:xfrm>
            <a:off x="373063" y="1050290"/>
            <a:ext cx="7231697" cy="4484688"/>
          </a:xfrm>
          <a:prstGeom prst="rect">
            <a:avLst/>
          </a:prstGeom>
        </p:spPr>
        <p:txBody>
          <a:bodyPr spcFirstLastPara="1" wrap="square" lIns="91425" tIns="91425" rIns="91425" bIns="91425" anchor="t" anchorCtr="0">
            <a:normAutofit/>
          </a:bodyPr>
          <a:lstStyle/>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Data from 12 monthly CSV files was combined into a single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DataFrame</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Corrected data types for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started_at</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and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ended_at</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columns.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Ensured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ride_id</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values were unique and of correct length.</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Standardized bike types by renaming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docked_bike</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to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classic_bike</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Identified and removed outliers in ride duration.</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Handled missing station names specifically for classic bikes.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Managed missing values in station-related columns by marking them 'unknown'.</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Conducted various data visualizations to analyze member vs. casual riders, ride durations, and day-wise patterns.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Performed time series analysis to observe ride duration trends over months.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Executed geospatial analysis using </a:t>
            </a:r>
            <a:r>
              <a:rPr lang="en-US" sz="1500" dirty="0" err="1">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heatmaps</a:t>
            </a: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to visualize bike ride distributions.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46050" lvl="0" indent="0" algn="l" rtl="0">
              <a:lnSpc>
                <a:spcPct val="150000"/>
              </a:lnSpc>
              <a:spcBef>
                <a:spcPts val="0"/>
              </a:spcBef>
              <a:spcAft>
                <a:spcPts val="0"/>
              </a:spcAft>
              <a:buSzPts val="1300"/>
              <a:buNone/>
            </a:pPr>
            <a:endParaRPr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idx="4294967295"/>
          </p:nvPr>
        </p:nvSpPr>
        <p:spPr>
          <a:xfrm>
            <a:off x="647700" y="171450"/>
            <a:ext cx="4044950" cy="90297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dirty="0"/>
              <a:t>Data Processing</a:t>
            </a:r>
            <a:r>
              <a:rPr lang="en-IN" dirty="0"/>
              <a:t> &amp; Why</a:t>
            </a:r>
            <a:endParaRPr dirty="0"/>
          </a:p>
        </p:txBody>
      </p:sp>
      <p:sp>
        <p:nvSpPr>
          <p:cNvPr id="156" name="Google Shape;156;p26"/>
          <p:cNvSpPr txBox="1">
            <a:spLocks noGrp="1"/>
          </p:cNvSpPr>
          <p:nvPr>
            <p:ph type="body" idx="4294967295"/>
          </p:nvPr>
        </p:nvSpPr>
        <p:spPr>
          <a:xfrm>
            <a:off x="556260" y="1074420"/>
            <a:ext cx="6393180" cy="3622358"/>
          </a:xfrm>
          <a:prstGeom prst="rect">
            <a:avLst/>
          </a:prstGeom>
        </p:spPr>
        <p:txBody>
          <a:bodyPr spcFirstLastPara="1" wrap="square" lIns="91425" tIns="91425" rIns="91425" bIns="91425" anchor="t" anchorCtr="0">
            <a:noAutofit/>
          </a:bodyPr>
          <a:lstStyle/>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prepare a consistent, clean dataset for accurate analysis.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ensure correct interpretation of time-based data.</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maintain data integrity and uniqueness.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unify similar data under a consistent naming convention.</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focus the analysis on typical rides and exclude anomalies.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preserve data integrity for trips where station information is crucial.</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retain records with valuable information despite missing some details.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gain insights into rider behaviors, usage patterns, and operational aspects.</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identify seasonal or temporal trends in ride usage.</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lvl="0">
              <a:lnSpc>
                <a:spcPct val="150000"/>
              </a:lnSpc>
            </a:pPr>
            <a:r>
              <a:rPr lang="en-US"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To understand spatial patterns in bike-sharing usage.</a:t>
            </a:r>
            <a:endParaRPr lang="en-IN"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146050" lvl="0" indent="0" algn="l" rtl="0">
              <a:lnSpc>
                <a:spcPct val="150000"/>
              </a:lnSpc>
              <a:spcBef>
                <a:spcPts val="0"/>
              </a:spcBef>
              <a:spcAft>
                <a:spcPts val="0"/>
              </a:spcAft>
              <a:buSzPts val="1300"/>
              <a:buNone/>
            </a:pPr>
            <a:endParaRPr sz="1500" dirty="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05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77190" y="167640"/>
            <a:ext cx="8142923" cy="6832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dirty="0"/>
              <a:t>The Problem &amp; solution</a:t>
            </a:r>
            <a:endParaRPr sz="2600" dirty="0"/>
          </a:p>
        </p:txBody>
      </p:sp>
      <p:sp>
        <p:nvSpPr>
          <p:cNvPr id="2" name="Rectangle 1"/>
          <p:cNvSpPr/>
          <p:nvPr/>
        </p:nvSpPr>
        <p:spPr>
          <a:xfrm>
            <a:off x="377190" y="1059179"/>
            <a:ext cx="8389620" cy="4201150"/>
          </a:xfrm>
          <a:prstGeom prst="rect">
            <a:avLst/>
          </a:prstGeom>
        </p:spPr>
        <p:txBody>
          <a:bodyPr wrap="square">
            <a:spAutoFit/>
          </a:bodyPr>
          <a:lstStyle/>
          <a:p>
            <a:r>
              <a:rPr lang="en-IN" sz="1500" b="1" dirty="0"/>
              <a:t>Missing Values:</a:t>
            </a:r>
          </a:p>
          <a:p>
            <a:r>
              <a:rPr lang="en-IN" sz="1500" dirty="0"/>
              <a:t>We encountered missing values in this dataset. These gaps in the data might be due to errors during collection, system failures, or incomplete records.</a:t>
            </a:r>
          </a:p>
          <a:p>
            <a:pPr marL="285750" indent="-285750">
              <a:buFontTx/>
              <a:buChar char="-"/>
            </a:pPr>
            <a:r>
              <a:rPr lang="en-US" b="1" dirty="0"/>
              <a:t>Problem: </a:t>
            </a:r>
            <a:r>
              <a:rPr lang="en-US" dirty="0"/>
              <a:t>Missing start or end station names for some classic bike rides.</a:t>
            </a:r>
            <a:endParaRPr lang="en-IN" dirty="0"/>
          </a:p>
          <a:p>
            <a:pPr marL="285750" indent="-285750">
              <a:buFontTx/>
              <a:buChar char="-"/>
            </a:pPr>
            <a:r>
              <a:rPr lang="en-US" b="1" dirty="0"/>
              <a:t>Solution: </a:t>
            </a:r>
            <a:r>
              <a:rPr lang="en-US" dirty="0"/>
              <a:t>Segregated these records into a separate DataFrame (`</a:t>
            </a:r>
            <a:r>
              <a:rPr lang="en-US" dirty="0" err="1"/>
              <a:t>df_station_noise</a:t>
            </a:r>
            <a:r>
              <a:rPr lang="en-US" dirty="0"/>
              <a:t>`), as these are critical for classic bike trips which require docking at stations.</a:t>
            </a:r>
            <a:endParaRPr lang="en-IN" sz="1500" dirty="0"/>
          </a:p>
          <a:p>
            <a:endParaRPr lang="en-IN" sz="1500" dirty="0"/>
          </a:p>
          <a:p>
            <a:r>
              <a:rPr lang="en-IN" sz="1500" b="1" dirty="0"/>
              <a:t>Outliers:</a:t>
            </a:r>
          </a:p>
          <a:p>
            <a:r>
              <a:rPr lang="en-IN" sz="1500" dirty="0"/>
              <a:t>Outliers are another challenge which we faced in this dataset. These anomalies, whether caused by errors or genuine extreme values, can significantly impact the statistical measures and the reliability of analytical models.</a:t>
            </a:r>
          </a:p>
          <a:p>
            <a:r>
              <a:rPr lang="en-US" sz="1500" b="1" dirty="0"/>
              <a:t> - Problem: </a:t>
            </a:r>
            <a:r>
              <a:rPr lang="en-US" sz="1500" dirty="0"/>
              <a:t>Presence of extremely short (under 1 minute) and long (over 24 hours) rides, likely to be 	   anomalies.</a:t>
            </a:r>
            <a:endParaRPr lang="en-IN" sz="1500" dirty="0"/>
          </a:p>
          <a:p>
            <a:r>
              <a:rPr lang="en-US" sz="1500" b="1" dirty="0"/>
              <a:t> - Solution: </a:t>
            </a:r>
            <a:r>
              <a:rPr lang="en-US" sz="1500" dirty="0"/>
              <a:t>Identified and removed these outliers, preserving them in a separate DataFrame 	  	   (`</a:t>
            </a:r>
            <a:r>
              <a:rPr lang="en-US" sz="1500" dirty="0" err="1"/>
              <a:t>df_duration_noise</a:t>
            </a:r>
            <a:r>
              <a:rPr lang="en-US" sz="1500" dirty="0"/>
              <a:t>`)   for potential future analysis.</a:t>
            </a:r>
          </a:p>
          <a:p>
            <a:endParaRPr lang="en-IN" sz="1500" dirty="0"/>
          </a:p>
          <a:p>
            <a:r>
              <a:rPr lang="en-IN" sz="1500" dirty="0"/>
              <a:t>This change has resulted in deleting 156036 rows</a:t>
            </a:r>
          </a:p>
          <a:p>
            <a:endParaRPr lang="en-IN"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7F91C-CEC4-7ED4-FDF0-C70CED8BB90F}"/>
              </a:ext>
            </a:extLst>
          </p:cNvPr>
          <p:cNvPicPr>
            <a:picLocks noChangeAspect="1"/>
          </p:cNvPicPr>
          <p:nvPr/>
        </p:nvPicPr>
        <p:blipFill>
          <a:blip r:embed="rId2"/>
          <a:stretch>
            <a:fillRect/>
          </a:stretch>
        </p:blipFill>
        <p:spPr>
          <a:xfrm>
            <a:off x="270632" y="760396"/>
            <a:ext cx="8319884" cy="3503596"/>
          </a:xfrm>
          <a:prstGeom prst="rect">
            <a:avLst/>
          </a:prstGeom>
        </p:spPr>
      </p:pic>
    </p:spTree>
    <p:extLst>
      <p:ext uri="{BB962C8B-B14F-4D97-AF65-F5344CB8AC3E}">
        <p14:creationId xmlns:p14="http://schemas.microsoft.com/office/powerpoint/2010/main" val="10354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325"/>
            <a:ext cx="8520113" cy="596900"/>
          </a:xfrm>
        </p:spPr>
        <p:txBody>
          <a:bodyPr/>
          <a:lstStyle/>
          <a:p>
            <a:r>
              <a:rPr lang="en" sz="2600" dirty="0"/>
              <a:t>The Problem &amp; solution</a:t>
            </a:r>
            <a:endParaRPr lang="en-IN" sz="2600" dirty="0"/>
          </a:p>
        </p:txBody>
      </p:sp>
      <p:sp>
        <p:nvSpPr>
          <p:cNvPr id="3" name="Rectangle 2"/>
          <p:cNvSpPr/>
          <p:nvPr/>
        </p:nvSpPr>
        <p:spPr>
          <a:xfrm>
            <a:off x="133350" y="850017"/>
            <a:ext cx="8877300" cy="4293483"/>
          </a:xfrm>
          <a:prstGeom prst="rect">
            <a:avLst/>
          </a:prstGeom>
        </p:spPr>
        <p:txBody>
          <a:bodyPr wrap="square">
            <a:spAutoFit/>
          </a:bodyPr>
          <a:lstStyle/>
          <a:p>
            <a:r>
              <a:rPr lang="en-US" sz="1300" b="1" dirty="0"/>
              <a:t>Duplicate Records:</a:t>
            </a:r>
          </a:p>
          <a:p>
            <a:r>
              <a:rPr lang="en-US" sz="1300" dirty="0"/>
              <a:t> Duplicate records are a common problem that needed to be addressed . These duplicates can arise from data entry errors or multiple sources providing the same information.</a:t>
            </a:r>
          </a:p>
          <a:p>
            <a:pPr algn="just"/>
            <a:r>
              <a:rPr lang="en-US" sz="1300" b="1" dirty="0"/>
              <a:t> - Problem:</a:t>
            </a:r>
            <a:r>
              <a:rPr lang="en-US" sz="1300" dirty="0"/>
              <a:t> Ensuring that the `</a:t>
            </a:r>
            <a:r>
              <a:rPr lang="en-US" sz="1300" dirty="0" err="1"/>
              <a:t>ride_id</a:t>
            </a:r>
            <a:r>
              <a:rPr lang="en-US" sz="1300" dirty="0"/>
              <a:t>` column, which serves as a unique identifier for each trip, contains unique values.</a:t>
            </a:r>
            <a:endParaRPr lang="en-IN" sz="1300" dirty="0"/>
          </a:p>
          <a:p>
            <a:pPr algn="just"/>
            <a:r>
              <a:rPr lang="en-US" sz="1300" b="1" dirty="0"/>
              <a:t>  - Solution: </a:t>
            </a:r>
            <a:r>
              <a:rPr lang="en-US" sz="1300" dirty="0"/>
              <a:t>Checked for duplicate `ride_id` values and verified the length of each `ride_id` to be exactly 16 characters.</a:t>
            </a:r>
          </a:p>
          <a:p>
            <a:endParaRPr lang="en-US" sz="1300" dirty="0"/>
          </a:p>
          <a:p>
            <a:r>
              <a:rPr lang="en-US" sz="1300" b="1" dirty="0"/>
              <a:t>Inaccurate Data:</a:t>
            </a:r>
          </a:p>
          <a:p>
            <a:r>
              <a:rPr lang="en-US" sz="1300" dirty="0"/>
              <a:t>Inaccuracies in data collection or entry were a concern. Large dataset as ours can sometimes contain errors that compromise the integrity of the information.</a:t>
            </a:r>
          </a:p>
          <a:p>
            <a:r>
              <a:rPr lang="en-US" sz="1300" b="1" dirty="0"/>
              <a:t>- Problem: </a:t>
            </a:r>
            <a:r>
              <a:rPr lang="en-US" sz="1300" dirty="0"/>
              <a:t>Null values in `</a:t>
            </a:r>
            <a:r>
              <a:rPr lang="en-US" sz="1300" dirty="0" err="1"/>
              <a:t>start_station_name</a:t>
            </a:r>
            <a:r>
              <a:rPr lang="en-US" sz="1300" dirty="0"/>
              <a:t>`, `</a:t>
            </a:r>
            <a:r>
              <a:rPr lang="en-US" sz="1300" dirty="0" err="1"/>
              <a:t>start_station_id</a:t>
            </a:r>
            <a:r>
              <a:rPr lang="en-US" sz="1300" dirty="0"/>
              <a:t>`, `</a:t>
            </a:r>
            <a:r>
              <a:rPr lang="en-US" sz="1300" dirty="0" err="1"/>
              <a:t>end_station_name</a:t>
            </a:r>
            <a:r>
              <a:rPr lang="en-US" sz="1300" dirty="0"/>
              <a:t>`, and `</a:t>
            </a:r>
            <a:r>
              <a:rPr lang="en-US" sz="1300" dirty="0" err="1"/>
              <a:t>end_station_id</a:t>
            </a:r>
            <a:r>
              <a:rPr lang="en-US" sz="1300" dirty="0"/>
              <a:t>` columns.</a:t>
            </a:r>
            <a:endParaRPr lang="en-IN" sz="1300" dirty="0"/>
          </a:p>
          <a:p>
            <a:r>
              <a:rPr lang="en-US" sz="1300" b="1" dirty="0"/>
              <a:t>   - Solution: </a:t>
            </a:r>
            <a:r>
              <a:rPr lang="en-US" sz="1300" dirty="0"/>
              <a:t>Instead of removing these records, missing values were filled with ‘unknown’ to acknowledge the flexibility of electric bikes which don’t always require docking at specific stations.</a:t>
            </a:r>
            <a:endParaRPr lang="en-IN" sz="1300" dirty="0"/>
          </a:p>
          <a:p>
            <a:endParaRPr lang="en-IN" sz="1300" dirty="0"/>
          </a:p>
          <a:p>
            <a:r>
              <a:rPr lang="en-IN" sz="1300" b="1" dirty="0"/>
              <a:t>Data Type Transformation Challenges:</a:t>
            </a:r>
          </a:p>
          <a:p>
            <a:r>
              <a:rPr lang="en-US" sz="1300" dirty="0"/>
              <a:t>It was difficult to transform this dataset for analysis, and errors occurred during the process.</a:t>
            </a:r>
          </a:p>
          <a:p>
            <a:pPr marL="285750" indent="-285750">
              <a:buFontTx/>
              <a:buChar char="-"/>
            </a:pPr>
            <a:r>
              <a:rPr lang="en-US" sz="1300" b="1" dirty="0"/>
              <a:t>Problem: </a:t>
            </a:r>
            <a:r>
              <a:rPr lang="en-US" sz="1300" dirty="0"/>
              <a:t>The `</a:t>
            </a:r>
            <a:r>
              <a:rPr lang="en-US" sz="1300" dirty="0" err="1"/>
              <a:t>started_at</a:t>
            </a:r>
            <a:r>
              <a:rPr lang="en-US" sz="1300" dirty="0"/>
              <a:t>` and `</a:t>
            </a:r>
            <a:r>
              <a:rPr lang="en-US" sz="1300" dirty="0" err="1"/>
              <a:t>ended_at</a:t>
            </a:r>
            <a:r>
              <a:rPr lang="en-US" sz="1300" dirty="0"/>
              <a:t>` columns were not in </a:t>
            </a:r>
            <a:r>
              <a:rPr lang="en-US" sz="1300" dirty="0" err="1"/>
              <a:t>datetime</a:t>
            </a:r>
            <a:r>
              <a:rPr lang="en-US" sz="1300" dirty="0"/>
              <a:t> format.</a:t>
            </a:r>
            <a:endParaRPr lang="en-IN" sz="1300" dirty="0"/>
          </a:p>
          <a:p>
            <a:pPr marL="285750" indent="-285750">
              <a:buFontTx/>
              <a:buChar char="-"/>
            </a:pPr>
            <a:r>
              <a:rPr lang="en-US" sz="1300" b="1" dirty="0"/>
              <a:t>Solution: </a:t>
            </a:r>
            <a:r>
              <a:rPr lang="en-US" sz="1300" dirty="0"/>
              <a:t>Converted these columns to </a:t>
            </a:r>
            <a:r>
              <a:rPr lang="en-US" sz="1300" dirty="0" err="1"/>
              <a:t>datetime</a:t>
            </a:r>
            <a:r>
              <a:rPr lang="en-US" sz="1300" dirty="0"/>
              <a:t> using Pandas `</a:t>
            </a:r>
            <a:r>
              <a:rPr lang="en-US" sz="1300" dirty="0" err="1"/>
              <a:t>to_datetime</a:t>
            </a:r>
            <a:r>
              <a:rPr lang="en-US" sz="1300" dirty="0"/>
              <a:t>()` method, essential for time-base analysis.</a:t>
            </a:r>
            <a:endParaRPr lang="en-IN" sz="1300" dirty="0"/>
          </a:p>
          <a:p>
            <a:endParaRPr lang="en-IN" sz="1300" dirty="0"/>
          </a:p>
        </p:txBody>
      </p:sp>
    </p:spTree>
    <p:extLst>
      <p:ext uri="{BB962C8B-B14F-4D97-AF65-F5344CB8AC3E}">
        <p14:creationId xmlns:p14="http://schemas.microsoft.com/office/powerpoint/2010/main" val="325168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4D7E43-45BA-11AF-7556-BEEADE3E9507}"/>
              </a:ext>
            </a:extLst>
          </p:cNvPr>
          <p:cNvPicPr>
            <a:picLocks noChangeAspect="1"/>
          </p:cNvPicPr>
          <p:nvPr/>
        </p:nvPicPr>
        <p:blipFill>
          <a:blip r:embed="rId2"/>
          <a:stretch>
            <a:fillRect/>
          </a:stretch>
        </p:blipFill>
        <p:spPr>
          <a:xfrm>
            <a:off x="73137" y="72246"/>
            <a:ext cx="7226671" cy="3035456"/>
          </a:xfrm>
          <a:prstGeom prst="rect">
            <a:avLst/>
          </a:prstGeom>
        </p:spPr>
      </p:pic>
      <p:pic>
        <p:nvPicPr>
          <p:cNvPr id="5" name="Picture 4">
            <a:extLst>
              <a:ext uri="{FF2B5EF4-FFF2-40B4-BE49-F238E27FC236}">
                <a16:creationId xmlns:a16="http://schemas.microsoft.com/office/drawing/2014/main" id="{4F141491-3716-4F40-A8B4-B11D719EF8C8}"/>
              </a:ext>
            </a:extLst>
          </p:cNvPr>
          <p:cNvPicPr>
            <a:picLocks noChangeAspect="1"/>
          </p:cNvPicPr>
          <p:nvPr/>
        </p:nvPicPr>
        <p:blipFill>
          <a:blip r:embed="rId3"/>
          <a:stretch>
            <a:fillRect/>
          </a:stretch>
        </p:blipFill>
        <p:spPr>
          <a:xfrm>
            <a:off x="3518033" y="3220334"/>
            <a:ext cx="5207268" cy="704886"/>
          </a:xfrm>
          <a:prstGeom prst="rect">
            <a:avLst/>
          </a:prstGeom>
        </p:spPr>
      </p:pic>
    </p:spTree>
    <p:extLst>
      <p:ext uri="{BB962C8B-B14F-4D97-AF65-F5344CB8AC3E}">
        <p14:creationId xmlns:p14="http://schemas.microsoft.com/office/powerpoint/2010/main" val="2215728096"/>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TotalTime>
  <Words>1704</Words>
  <Application>Microsoft Office PowerPoint</Application>
  <PresentationFormat>On-screen Show (16:9)</PresentationFormat>
  <Paragraphs>104</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Arial</vt:lpstr>
      <vt:lpstr>Calibri</vt:lpstr>
      <vt:lpstr>Merriweather</vt:lpstr>
      <vt:lpstr>Paradigm</vt:lpstr>
      <vt:lpstr>PowerPoint Presentation</vt:lpstr>
      <vt:lpstr>The story of Data</vt:lpstr>
      <vt:lpstr>From CSV to DataFrame: Structuring Divvy Bike Share Data</vt:lpstr>
      <vt:lpstr>Data Processing</vt:lpstr>
      <vt:lpstr>Data Processing &amp; Why</vt:lpstr>
      <vt:lpstr>The Problem &amp; solution</vt:lpstr>
      <vt:lpstr>PowerPoint Presentation</vt:lpstr>
      <vt:lpstr>The Problem &amp; solution</vt:lpstr>
      <vt:lpstr>PowerPoint Presentation</vt:lpstr>
      <vt:lpstr>The Analysis and visulization</vt:lpstr>
      <vt:lpstr>Analysis and Data Visualization</vt:lpstr>
      <vt:lpstr>Location</vt:lpstr>
      <vt:lpstr>Average Ride Duration</vt:lpstr>
      <vt:lpstr>Trends in the data:</vt:lpstr>
      <vt:lpstr>weekly Trends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Sharing Analysis</dc:title>
  <dc:creator>BRIJESH</dc:creator>
  <cp:lastModifiedBy>Bairi Rohith Reddy</cp:lastModifiedBy>
  <cp:revision>28</cp:revision>
  <dcterms:modified xsi:type="dcterms:W3CDTF">2023-11-30T23:03:00Z</dcterms:modified>
</cp:coreProperties>
</file>