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60" r:id="rId4"/>
    <p:sldId id="262" r:id="rId5"/>
    <p:sldId id="264" r:id="rId6"/>
    <p:sldId id="265" r:id="rId7"/>
    <p:sldId id="268"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73475-A4D1-40EE-8B25-95EFF6D2DF0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56829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73475-A4D1-40EE-8B25-95EFF6D2DF0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60358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73475-A4D1-40EE-8B25-95EFF6D2DF0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8C2807-F3F4-4632-93D0-471177788FC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69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A73475-A4D1-40EE-8B25-95EFF6D2DF03}"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107981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A73475-A4D1-40EE-8B25-95EFF6D2DF03}"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8C2807-F3F4-4632-93D0-471177788FC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6491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A73475-A4D1-40EE-8B25-95EFF6D2DF03}"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445439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73475-A4D1-40EE-8B25-95EFF6D2DF0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1015249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73475-A4D1-40EE-8B25-95EFF6D2DF0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261993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73475-A4D1-40EE-8B25-95EFF6D2DF0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106103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73475-A4D1-40EE-8B25-95EFF6D2DF0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400962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73475-A4D1-40EE-8B25-95EFF6D2DF03}"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99278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A73475-A4D1-40EE-8B25-95EFF6D2DF03}"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241985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A73475-A4D1-40EE-8B25-95EFF6D2DF03}"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342119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73475-A4D1-40EE-8B25-95EFF6D2DF03}"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83679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73475-A4D1-40EE-8B25-95EFF6D2DF03}"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25925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73475-A4D1-40EE-8B25-95EFF6D2DF03}"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8C2807-F3F4-4632-93D0-471177788FCA}" type="slidenum">
              <a:rPr lang="en-US" smtClean="0"/>
              <a:t>‹#›</a:t>
            </a:fld>
            <a:endParaRPr lang="en-US"/>
          </a:p>
        </p:txBody>
      </p:sp>
    </p:spTree>
    <p:extLst>
      <p:ext uri="{BB962C8B-B14F-4D97-AF65-F5344CB8AC3E}">
        <p14:creationId xmlns:p14="http://schemas.microsoft.com/office/powerpoint/2010/main" val="415175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DA73475-A4D1-40EE-8B25-95EFF6D2DF03}" type="datetimeFigureOut">
              <a:rPr lang="en-US" smtClean="0"/>
              <a:t>11/30/2023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8C2807-F3F4-4632-93D0-471177788FCA}" type="slidenum">
              <a:rPr lang="en-US" smtClean="0"/>
              <a:t>‹#›</a:t>
            </a:fld>
            <a:endParaRPr lang="en-US"/>
          </a:p>
        </p:txBody>
      </p:sp>
    </p:spTree>
    <p:extLst>
      <p:ext uri="{BB962C8B-B14F-4D97-AF65-F5344CB8AC3E}">
        <p14:creationId xmlns:p14="http://schemas.microsoft.com/office/powerpoint/2010/main" val="272691212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4DCE-5D17-C6CE-96FC-E613FE8CAE40}"/>
              </a:ext>
            </a:extLst>
          </p:cNvPr>
          <p:cNvSpPr>
            <a:spLocks noGrp="1"/>
          </p:cNvSpPr>
          <p:nvPr>
            <p:ph type="ctrTitle"/>
          </p:nvPr>
        </p:nvSpPr>
        <p:spPr/>
        <p:txBody>
          <a:bodyPr>
            <a:normAutofit fontScale="90000"/>
          </a:bodyPr>
          <a:lstStyle/>
          <a:p>
            <a:r>
              <a:rPr lang="en-US" sz="2700" b="1" dirty="0">
                <a:effectLst/>
                <a:latin typeface="Calibri" panose="020F0502020204030204" pitchFamily="34" charset="0"/>
                <a:ea typeface="Calibri" panose="020F0502020204030204" pitchFamily="34" charset="0"/>
                <a:cs typeface="Calibri" panose="020F0502020204030204" pitchFamily="34" charset="0"/>
              </a:rPr>
              <a:t>Erebus: Explaining the Outputs of Data Streaming Queries</a:t>
            </a:r>
            <a:br>
              <a:rPr lang="en-US" sz="2400" b="1" dirty="0">
                <a:effectLst/>
                <a:latin typeface="Calibri" panose="020F0502020204030204" pitchFamily="34" charset="0"/>
                <a:ea typeface="Calibri" panose="020F0502020204030204" pitchFamily="34" charset="0"/>
                <a:cs typeface="Calibri" panose="020F0502020204030204" pitchFamily="34" charset="0"/>
              </a:rPr>
            </a:br>
            <a:br>
              <a:rPr lang="en-US" sz="2400" b="1" dirty="0">
                <a:effectLst/>
                <a:latin typeface="Calibri" panose="020F0502020204030204" pitchFamily="34" charset="0"/>
                <a:ea typeface="Calibri" panose="020F0502020204030204" pitchFamily="34" charset="0"/>
                <a:cs typeface="Calibri" panose="020F0502020204030204" pitchFamily="34" charset="0"/>
              </a:rPr>
            </a:br>
            <a:br>
              <a:rPr lang="en-US" sz="2400" b="1" dirty="0">
                <a:effectLst/>
                <a:latin typeface="Calibri" panose="020F0502020204030204" pitchFamily="34" charset="0"/>
                <a:ea typeface="Calibri" panose="020F0502020204030204" pitchFamily="34" charset="0"/>
                <a:cs typeface="Calibri" panose="020F0502020204030204" pitchFamily="34" charset="0"/>
              </a:rPr>
            </a:br>
            <a:br>
              <a:rPr lang="en-US" sz="2400" b="1" dirty="0">
                <a:effectLst/>
                <a:latin typeface="Calibri" panose="020F0502020204030204" pitchFamily="34" charset="0"/>
                <a:ea typeface="Calibri" panose="020F0502020204030204" pitchFamily="34" charset="0"/>
                <a:cs typeface="Calibri" panose="020F0502020204030204" pitchFamily="34" charset="0"/>
              </a:rPr>
            </a:br>
            <a:br>
              <a:rPr lang="en-US" sz="2400" b="1" dirty="0">
                <a:effectLst/>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152;p19">
            <a:extLst>
              <a:ext uri="{FF2B5EF4-FFF2-40B4-BE49-F238E27FC236}">
                <a16:creationId xmlns:a16="http://schemas.microsoft.com/office/drawing/2014/main" id="{1E8969F4-6A73-E60F-11FD-B474459AAE80}"/>
              </a:ext>
            </a:extLst>
          </p:cNvPr>
          <p:cNvSpPr txBox="1">
            <a:spLocks noGrp="1"/>
          </p:cNvSpPr>
          <p:nvPr>
            <p:ph type="subTitle" idx="1"/>
          </p:nvPr>
        </p:nvSpPr>
        <p:spPr>
          <a:xfrm>
            <a:off x="1784413" y="4777379"/>
            <a:ext cx="9720200" cy="12926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US" sz="1600" b="1" i="0" strike="noStrike" cap="none" dirty="0">
                <a:solidFill>
                  <a:schemeClr val="dk1"/>
                </a:solidFill>
                <a:latin typeface="Calibri"/>
                <a:ea typeface="Calibri"/>
                <a:cs typeface="Calibri"/>
                <a:sym typeface="Calibri"/>
              </a:rPr>
              <a:t>                                                                                                                                                     </a:t>
            </a:r>
            <a:r>
              <a:rPr lang="en-US" sz="1600" b="1" i="0" u="sng" strike="noStrike" cap="none" dirty="0">
                <a:solidFill>
                  <a:schemeClr val="dk1"/>
                </a:solidFill>
                <a:latin typeface="Calibri"/>
                <a:ea typeface="Calibri"/>
                <a:cs typeface="Calibri"/>
                <a:sym typeface="Calibri"/>
              </a:rPr>
              <a:t>Presented By</a:t>
            </a:r>
            <a:endParaRPr sz="1600" b="1"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600" i="0" u="none" strike="noStrike" cap="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Rahul Reddy </a:t>
            </a:r>
            <a:r>
              <a:rPr lang="en-US" sz="1600" dirty="0" err="1">
                <a:solidFill>
                  <a:schemeClr val="dk1"/>
                </a:solidFill>
                <a:latin typeface="Calibri"/>
                <a:ea typeface="Calibri"/>
                <a:cs typeface="Calibri"/>
                <a:sym typeface="Calibri"/>
              </a:rPr>
              <a:t>Morareddy</a:t>
            </a:r>
            <a:endParaRPr sz="160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600" i="0" u="none" strike="noStrike" cap="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Saurabh Rajput</a:t>
            </a:r>
            <a:endParaRPr sz="160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600" dirty="0">
                <a:solidFill>
                  <a:schemeClr val="dk1"/>
                </a:solidFill>
                <a:latin typeface="Calibri"/>
                <a:ea typeface="Calibri"/>
                <a:cs typeface="Calibri"/>
                <a:sym typeface="Calibri"/>
              </a:rPr>
              <a:t>                                                                                                                                                     Ganesh </a:t>
            </a:r>
            <a:r>
              <a:rPr lang="en-US" sz="1600" dirty="0" err="1">
                <a:solidFill>
                  <a:schemeClr val="dk1"/>
                </a:solidFill>
                <a:latin typeface="Calibri"/>
                <a:ea typeface="Calibri"/>
                <a:cs typeface="Calibri"/>
                <a:sym typeface="Calibri"/>
              </a:rPr>
              <a:t>Maskuri</a:t>
            </a:r>
            <a:endParaRPr sz="16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40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095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7E29-BCBC-9CFA-6A60-08F736C34595}"/>
              </a:ext>
            </a:extLst>
          </p:cNvPr>
          <p:cNvSpPr>
            <a:spLocks noGrp="1"/>
          </p:cNvSpPr>
          <p:nvPr>
            <p:ph type="title"/>
          </p:nvPr>
        </p:nvSpPr>
        <p:spPr>
          <a:xfrm>
            <a:off x="2326640" y="552990"/>
            <a:ext cx="8911687" cy="1280890"/>
          </a:xfrm>
        </p:spPr>
        <p:txBody>
          <a:bodyPr/>
          <a:lstStyle/>
          <a:p>
            <a:r>
              <a:rPr lang="en-US" sz="3600" b="1" dirty="0">
                <a:latin typeface="Calibri"/>
                <a:ea typeface="Calibri"/>
                <a:cs typeface="Calibri"/>
                <a:sym typeface="Calibri"/>
              </a:rPr>
              <a:t>Agenda</a:t>
            </a:r>
            <a:endParaRPr lang="en-US" dirty="0"/>
          </a:p>
        </p:txBody>
      </p:sp>
      <p:sp>
        <p:nvSpPr>
          <p:cNvPr id="3" name="Content Placeholder 2">
            <a:extLst>
              <a:ext uri="{FF2B5EF4-FFF2-40B4-BE49-F238E27FC236}">
                <a16:creationId xmlns:a16="http://schemas.microsoft.com/office/drawing/2014/main" id="{028FA534-E589-DFC2-3A65-AB31C93CD67A}"/>
              </a:ext>
            </a:extLst>
          </p:cNvPr>
          <p:cNvSpPr>
            <a:spLocks noGrp="1"/>
          </p:cNvSpPr>
          <p:nvPr>
            <p:ph idx="1"/>
          </p:nvPr>
        </p:nvSpPr>
        <p:spPr>
          <a:xfrm>
            <a:off x="2326640" y="1320800"/>
            <a:ext cx="9177972" cy="4590422"/>
          </a:xfrm>
        </p:spPr>
        <p:txBody>
          <a:bodyPr/>
          <a:lstStyle/>
          <a:p>
            <a:pPr marL="457200" lvl="0" indent="-330200" algn="l" rtl="0">
              <a:lnSpc>
                <a:spcPct val="100000"/>
              </a:lnSpc>
              <a:spcBef>
                <a:spcPts val="360"/>
              </a:spcBef>
              <a:spcAft>
                <a:spcPts val="0"/>
              </a:spcAft>
              <a:buClr>
                <a:schemeClr val="dk1"/>
              </a:buClr>
              <a:buSzPts val="1600"/>
              <a:buFont typeface="Calibri"/>
              <a:buAutoNum type="arabicPeriod"/>
            </a:pPr>
            <a:r>
              <a:rPr lang="en-US" sz="1800" i="0" u="none" strike="noStrike" dirty="0">
                <a:solidFill>
                  <a:srgbClr val="262626"/>
                </a:solidFill>
                <a:latin typeface="Calibri"/>
                <a:ea typeface="Calibri"/>
                <a:cs typeface="Calibri"/>
                <a:sym typeface="Calibri"/>
              </a:rPr>
              <a:t>Introduction </a:t>
            </a:r>
            <a:endParaRPr lang="en-US" sz="1800" i="0" u="none" strike="noStrike" dirty="0">
              <a:solidFill>
                <a:srgbClr val="83992A"/>
              </a:solidFill>
              <a:latin typeface="Calibri"/>
              <a:ea typeface="Calibri"/>
              <a:cs typeface="Calibri"/>
              <a:sym typeface="Calibri"/>
            </a:endParaRPr>
          </a:p>
          <a:p>
            <a:pPr marL="457200" lvl="0" indent="-330200" algn="l" rtl="0">
              <a:lnSpc>
                <a:spcPct val="100000"/>
              </a:lnSpc>
              <a:spcBef>
                <a:spcPts val="0"/>
              </a:spcBef>
              <a:spcAft>
                <a:spcPts val="0"/>
              </a:spcAft>
              <a:buClr>
                <a:schemeClr val="dk1"/>
              </a:buClr>
              <a:buSzPts val="1600"/>
              <a:buFont typeface="Calibri"/>
              <a:buAutoNum type="arabicPeriod"/>
            </a:pPr>
            <a:r>
              <a:rPr lang="en-US" dirty="0">
                <a:solidFill>
                  <a:srgbClr val="262626"/>
                </a:solidFill>
                <a:latin typeface="Calibri"/>
                <a:ea typeface="Calibri"/>
                <a:cs typeface="Calibri"/>
                <a:sym typeface="Calibri"/>
              </a:rPr>
              <a:t>Comprehensive Summary</a:t>
            </a:r>
            <a:endParaRPr lang="en-US" sz="1800" i="0" u="none" strike="noStrike" dirty="0">
              <a:solidFill>
                <a:srgbClr val="83992A"/>
              </a:solidFill>
              <a:latin typeface="Calibri"/>
              <a:ea typeface="Calibri"/>
              <a:cs typeface="Calibri"/>
              <a:sym typeface="Calibri"/>
            </a:endParaRPr>
          </a:p>
          <a:p>
            <a:pPr marL="457200" lvl="0" indent="-330200" algn="l" rtl="0">
              <a:lnSpc>
                <a:spcPct val="100000"/>
              </a:lnSpc>
              <a:spcBef>
                <a:spcPts val="0"/>
              </a:spcBef>
              <a:spcAft>
                <a:spcPts val="0"/>
              </a:spcAft>
              <a:buClr>
                <a:schemeClr val="dk1"/>
              </a:buClr>
              <a:buSzPts val="1600"/>
              <a:buFont typeface="Calibri"/>
              <a:buAutoNum type="arabicPeriod"/>
            </a:pPr>
            <a:r>
              <a:rPr lang="en-US" dirty="0">
                <a:solidFill>
                  <a:srgbClr val="262626"/>
                </a:solidFill>
                <a:latin typeface="Calibri"/>
                <a:ea typeface="Calibri"/>
                <a:cs typeface="Calibri"/>
                <a:sym typeface="Calibri"/>
              </a:rPr>
              <a:t>Main Ideas and Contributions</a:t>
            </a:r>
            <a:endParaRPr lang="en-US" sz="1800" i="0" u="none" strike="noStrike" dirty="0">
              <a:solidFill>
                <a:srgbClr val="83992A"/>
              </a:solidFill>
              <a:latin typeface="Calibri"/>
              <a:ea typeface="Calibri"/>
              <a:cs typeface="Calibri"/>
              <a:sym typeface="Calibri"/>
            </a:endParaRPr>
          </a:p>
          <a:p>
            <a:pPr marL="457200" lvl="0" indent="-330200" algn="l" rtl="0">
              <a:lnSpc>
                <a:spcPct val="100000"/>
              </a:lnSpc>
              <a:spcBef>
                <a:spcPts val="0"/>
              </a:spcBef>
              <a:spcAft>
                <a:spcPts val="0"/>
              </a:spcAft>
              <a:buClr>
                <a:schemeClr val="dk1"/>
              </a:buClr>
              <a:buSzPts val="1600"/>
              <a:buFont typeface="Calibri"/>
              <a:buAutoNum type="arabicPeriod"/>
            </a:pPr>
            <a:r>
              <a:rPr lang="en-US" dirty="0">
                <a:solidFill>
                  <a:srgbClr val="262626"/>
                </a:solidFill>
                <a:latin typeface="Calibri"/>
                <a:ea typeface="Calibri"/>
                <a:cs typeface="Calibri"/>
                <a:sym typeface="Calibri"/>
              </a:rPr>
              <a:t>Critical Analysis</a:t>
            </a:r>
            <a:endParaRPr lang="en-US" sz="1800" i="0" u="none" strike="noStrike" dirty="0">
              <a:solidFill>
                <a:srgbClr val="83992A"/>
              </a:solidFill>
              <a:latin typeface="Calibri"/>
              <a:ea typeface="Calibri"/>
              <a:cs typeface="Calibri"/>
              <a:sym typeface="Calibri"/>
            </a:endParaRPr>
          </a:p>
          <a:p>
            <a:pPr marL="457200" lvl="0" indent="-330200" algn="l" rtl="0">
              <a:lnSpc>
                <a:spcPct val="100000"/>
              </a:lnSpc>
              <a:spcBef>
                <a:spcPts val="0"/>
              </a:spcBef>
              <a:spcAft>
                <a:spcPts val="0"/>
              </a:spcAft>
              <a:buClr>
                <a:schemeClr val="dk1"/>
              </a:buClr>
              <a:buSzPts val="1600"/>
              <a:buFont typeface="Calibri"/>
              <a:buAutoNum type="arabicPeriod"/>
            </a:pPr>
            <a:r>
              <a:rPr lang="en-US" sz="1800" i="0" u="none" strike="noStrike" dirty="0">
                <a:solidFill>
                  <a:srgbClr val="262626"/>
                </a:solidFill>
                <a:latin typeface="Calibri"/>
                <a:ea typeface="Calibri"/>
                <a:cs typeface="Calibri"/>
                <a:sym typeface="Calibri"/>
              </a:rPr>
              <a:t>Conclusion</a:t>
            </a:r>
            <a:endParaRPr lang="en-US" sz="1800" i="0" u="none" strike="noStrike" dirty="0">
              <a:solidFill>
                <a:srgbClr val="83992A"/>
              </a:solidFill>
              <a:latin typeface="Calibri"/>
              <a:ea typeface="Calibri"/>
              <a:cs typeface="Calibri"/>
              <a:sym typeface="Calibri"/>
            </a:endParaRPr>
          </a:p>
          <a:p>
            <a:endParaRPr lang="en-US" dirty="0"/>
          </a:p>
        </p:txBody>
      </p:sp>
    </p:spTree>
    <p:extLst>
      <p:ext uri="{BB962C8B-B14F-4D97-AF65-F5344CB8AC3E}">
        <p14:creationId xmlns:p14="http://schemas.microsoft.com/office/powerpoint/2010/main" val="380566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8ED0-923C-CCC0-D81B-10BEF74E4A58}"/>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A5060D88-FAB9-E8F3-4584-6E0EBD819168}"/>
              </a:ext>
            </a:extLst>
          </p:cNvPr>
          <p:cNvSpPr>
            <a:spLocks noGrp="1"/>
          </p:cNvSpPr>
          <p:nvPr>
            <p:ph idx="1"/>
          </p:nvPr>
        </p:nvSpPr>
        <p:spPr>
          <a:xfrm>
            <a:off x="2592924" y="1442720"/>
            <a:ext cx="8911688" cy="4468502"/>
          </a:xfrm>
        </p:spPr>
        <p:txBody>
          <a:bodyPr>
            <a:normAutofit/>
          </a:bodyPr>
          <a:lstStyle/>
          <a:p>
            <a:pPr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Erebus is a system for explaining the outputs of data streaming queries. This takes data streaming query and that generates its output. This improves the quality of data streaming by helping users to understand and debug the queries.</a:t>
            </a:r>
          </a:p>
          <a:p>
            <a:pPr algn="just">
              <a:lnSpc>
                <a:spcPct val="150000"/>
              </a:lnSpc>
              <a:buFont typeface="Wingdings" panose="05000000000000000000" pitchFamily="2" charset="2"/>
              <a:buChar char="Ø"/>
            </a:pPr>
            <a:r>
              <a:rPr lang="en-US" dirty="0">
                <a:solidFill>
                  <a:srgbClr val="1F1F1F"/>
                </a:solidFill>
                <a:latin typeface="Calibri" panose="020F0502020204030204" pitchFamily="34" charset="0"/>
                <a:ea typeface="Calibri" panose="020F0502020204030204" pitchFamily="34" charset="0"/>
                <a:cs typeface="Calibri" panose="020F0502020204030204" pitchFamily="34" charset="0"/>
              </a:rPr>
              <a:t>Erebus works first by constructing a graph of the data streaming query. This graph represents the relationship between different components and how they produce output</a:t>
            </a:r>
          </a:p>
          <a:p>
            <a:pPr algn="just">
              <a:lnSpc>
                <a:spcPct val="150000"/>
              </a:lnSpc>
              <a:buFont typeface="Wingdings" panose="05000000000000000000" pitchFamily="2" charset="2"/>
              <a:buChar char="Ø"/>
            </a:pPr>
            <a:r>
              <a:rPr lang="en-US" dirty="0">
                <a:solidFill>
                  <a:srgbClr val="1F1F1F"/>
                </a:solidFill>
                <a:latin typeface="Calibri" panose="020F0502020204030204" pitchFamily="34" charset="0"/>
                <a:ea typeface="Calibri" panose="020F0502020204030204" pitchFamily="34" charset="0"/>
                <a:cs typeface="Calibri" panose="020F0502020204030204" pitchFamily="34" charset="0"/>
              </a:rPr>
              <a:t>Erebus has been evaluated on real-world data streaming queries. The results show that Erebus can generate accurate and informative explanations of output.</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517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C7FD-B1A8-2D6F-0A0A-3526BAD17F60}"/>
              </a:ext>
            </a:extLst>
          </p:cNvPr>
          <p:cNvSpPr>
            <a:spLocks noGrp="1"/>
          </p:cNvSpPr>
          <p:nvPr>
            <p:ph type="title"/>
          </p:nvPr>
        </p:nvSpPr>
        <p:spPr/>
        <p:txBody>
          <a:bodyPr/>
          <a:lstStyle/>
          <a:p>
            <a:r>
              <a:rPr lang="en-US" sz="3600" b="1" dirty="0">
                <a:latin typeface="Calibri"/>
                <a:ea typeface="Calibri"/>
                <a:cs typeface="Calibri"/>
                <a:sym typeface="Calibri"/>
              </a:rPr>
              <a:t>1. Introduction</a:t>
            </a:r>
            <a:endParaRPr lang="en-US" dirty="0"/>
          </a:p>
        </p:txBody>
      </p:sp>
      <p:sp>
        <p:nvSpPr>
          <p:cNvPr id="3" name="Content Placeholder 2">
            <a:extLst>
              <a:ext uri="{FF2B5EF4-FFF2-40B4-BE49-F238E27FC236}">
                <a16:creationId xmlns:a16="http://schemas.microsoft.com/office/drawing/2014/main" id="{0F900862-A9DC-EC04-B10E-DB9DA76B38E7}"/>
              </a:ext>
            </a:extLst>
          </p:cNvPr>
          <p:cNvSpPr>
            <a:spLocks noGrp="1"/>
          </p:cNvSpPr>
          <p:nvPr>
            <p:ph idx="1"/>
          </p:nvPr>
        </p:nvSpPr>
        <p:spPr>
          <a:xfrm>
            <a:off x="2479040" y="1351280"/>
            <a:ext cx="9025572" cy="5029200"/>
          </a:xfrm>
        </p:spPr>
        <p:txBody>
          <a:bodyPr>
            <a:normAutofit/>
          </a:bodyPr>
          <a:lstStyle/>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Streaming of data is an essential technology of today’s world of real-time processing of the information. </a:t>
            </a:r>
            <a:r>
              <a:rPr lang="en-US" dirty="0">
                <a:effectLst/>
                <a:latin typeface="Calibri" panose="020F0502020204030204" pitchFamily="34" charset="0"/>
                <a:ea typeface="Calibri" panose="020F0502020204030204" pitchFamily="34" charset="0"/>
                <a:cs typeface="Calibri" panose="020F0502020204030204" pitchFamily="34" charset="0"/>
              </a:rPr>
              <a:t>This is the time now to study how the flow developed over startin</a:t>
            </a:r>
            <a:r>
              <a:rPr lang="en-US" dirty="0">
                <a:latin typeface="Calibri" panose="020F0502020204030204" pitchFamily="34" charset="0"/>
                <a:ea typeface="Calibri" panose="020F0502020204030204" pitchFamily="34" charset="0"/>
                <a:cs typeface="Calibri" panose="020F0502020204030204" pitchFamily="34" charset="0"/>
              </a:rPr>
              <a:t>g from the origin.</a:t>
            </a:r>
          </a:p>
          <a:p>
            <a:pPr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Why provenance</a:t>
            </a:r>
            <a:r>
              <a:rPr lang="en-US" dirty="0">
                <a:latin typeface="Calibri" panose="020F0502020204030204" pitchFamily="34" charset="0"/>
                <a:ea typeface="Calibri" panose="020F0502020204030204" pitchFamily="34" charset="0"/>
                <a:cs typeface="Calibri" panose="020F0502020204030204" pitchFamily="34" charset="0"/>
              </a:rPr>
              <a:t> – The notion of why some results are true from considering origin, transformation and logic for results. This plays a crucial role in ensuring transparency, reliability, and authenticity.</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Erebus mainly deals with the topic with data streaming, explaining why there are “missing data” . This will extensively focus on why this issue is crucial and lack of information could result in severe errors or wrong analysis.</a:t>
            </a:r>
          </a:p>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In this paper it discusses about the effects of unexplained missing data in areas such as finance, where real time decisions needs to be made.</a:t>
            </a:r>
          </a:p>
          <a:p>
            <a:pPr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In this Erebus paper this brings out its own specific points about discussing the length and the new way that the missing data problem is addressed , methods and strategies.</a:t>
            </a:r>
          </a:p>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This shows how the Erebus plays a vital role in data streaming area, which improves the comprehension and accuracy of data analysis procedures.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977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E0BD-5B66-515D-2D45-FD0AD740767C}"/>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2. Comprehensive summary</a:t>
            </a:r>
          </a:p>
        </p:txBody>
      </p:sp>
      <p:sp>
        <p:nvSpPr>
          <p:cNvPr id="3" name="Content Placeholder 2">
            <a:extLst>
              <a:ext uri="{FF2B5EF4-FFF2-40B4-BE49-F238E27FC236}">
                <a16:creationId xmlns:a16="http://schemas.microsoft.com/office/drawing/2014/main" id="{F417FE6B-DA46-F28E-7829-75CD28D80F4D}"/>
              </a:ext>
            </a:extLst>
          </p:cNvPr>
          <p:cNvSpPr>
            <a:spLocks noGrp="1"/>
          </p:cNvSpPr>
          <p:nvPr>
            <p:ph idx="1"/>
          </p:nvPr>
        </p:nvSpPr>
        <p:spPr>
          <a:xfrm>
            <a:off x="2589212" y="1412240"/>
            <a:ext cx="8915400" cy="4498982"/>
          </a:xfrm>
        </p:spPr>
        <p:txBody>
          <a:bodyPr>
            <a:normAutofit/>
          </a:bodyPr>
          <a:lstStyle/>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Some of the problems associated with data streaming are discussed in this paper. In this we will deep dive into the difficulties and consequences.</a:t>
            </a:r>
          </a:p>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Here we look the inherent nature of streaming data, which is high, fast moving, large in volume and highly variable.</a:t>
            </a:r>
          </a:p>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details about every element of the framework like its shape, function, as well as communication with different components are addresses extensively.</a:t>
            </a:r>
          </a:p>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This paper presents the technical specifics of used in Erebus, data processing procedures, and how they integrated into modern streaming platforms.</a:t>
            </a:r>
          </a:p>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This specifically examines the validity, reliability and robustness of the methodologies in relation of this paper.</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099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8539-76DA-C749-80F1-CE1398A09A68}"/>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Calibri" panose="020F0502020204030204" pitchFamily="34" charset="0"/>
              </a:rPr>
              <a:t>3. Main Ideas and Contributions</a:t>
            </a: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410D7E6A-4DA1-8707-20FB-2595709AC824}"/>
              </a:ext>
            </a:extLst>
          </p:cNvPr>
          <p:cNvSpPr>
            <a:spLocks noGrp="1"/>
          </p:cNvSpPr>
          <p:nvPr>
            <p:ph idx="1"/>
          </p:nvPr>
        </p:nvSpPr>
        <p:spPr>
          <a:xfrm>
            <a:off x="2592924" y="1371600"/>
            <a:ext cx="8911688" cy="4539622"/>
          </a:xfrm>
        </p:spPr>
        <p:txBody>
          <a:bodyPr>
            <a:normAutofit/>
          </a:bodyPr>
          <a:lstStyle/>
          <a:p>
            <a:pPr marR="0" algn="just">
              <a:lnSpc>
                <a:spcPct val="150000"/>
              </a:lnSpc>
              <a:spcBef>
                <a:spcPts val="0"/>
              </a:spcBef>
              <a:spcAft>
                <a:spcPts val="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This part of Erebus paper explain the ideas like Explanation, Predicate and agree tuples.</a:t>
            </a:r>
          </a:p>
          <a:p>
            <a:pPr algn="just">
              <a:lnSpc>
                <a:spcPct val="150000"/>
              </a:lnSpc>
              <a:spcBef>
                <a:spcPts val="0"/>
              </a:spcBef>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This also investigates how distinctive the Erebus framework over data streaming. This will use analysis with current technology and methods in this sector. Which improves the capabilities, efficiency, and accuracy.</a:t>
            </a:r>
          </a:p>
          <a:p>
            <a:pPr marR="0" algn="just">
              <a:lnSpc>
                <a:spcPct val="150000"/>
              </a:lnSpc>
              <a:spcBef>
                <a:spcPts val="0"/>
              </a:spcBef>
              <a:spcAft>
                <a:spcPts val="0"/>
              </a:spcAf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This focuses on consequences of Erebus as it relates to data streaming and provenance. Erebus contributions to the field makes more sense of streaming data and understand better, manipulate and manage the data.</a:t>
            </a:r>
          </a:p>
        </p:txBody>
      </p:sp>
    </p:spTree>
    <p:extLst>
      <p:ext uri="{BB962C8B-B14F-4D97-AF65-F5344CB8AC3E}">
        <p14:creationId xmlns:p14="http://schemas.microsoft.com/office/powerpoint/2010/main" val="160328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811C-0ED2-D46E-2090-BCE52C960EFE}"/>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Calibri" panose="020F0502020204030204" pitchFamily="34" charset="0"/>
              </a:rPr>
              <a:t>4. Critical Analysis</a:t>
            </a:r>
            <a:endParaRPr lang="en-US" dirty="0"/>
          </a:p>
        </p:txBody>
      </p:sp>
      <p:sp>
        <p:nvSpPr>
          <p:cNvPr id="3" name="Content Placeholder 2">
            <a:extLst>
              <a:ext uri="{FF2B5EF4-FFF2-40B4-BE49-F238E27FC236}">
                <a16:creationId xmlns:a16="http://schemas.microsoft.com/office/drawing/2014/main" id="{C05E3C4B-F20D-DC2C-7D5D-94D3544B5625}"/>
              </a:ext>
            </a:extLst>
          </p:cNvPr>
          <p:cNvSpPr>
            <a:spLocks noGrp="1"/>
          </p:cNvSpPr>
          <p:nvPr>
            <p:ph idx="1"/>
          </p:nvPr>
        </p:nvSpPr>
        <p:spPr>
          <a:xfrm>
            <a:off x="2592924" y="1290319"/>
            <a:ext cx="8911687" cy="5829572"/>
          </a:xfrm>
        </p:spPr>
        <p:txBody>
          <a:bodyPr>
            <a:normAutofit/>
          </a:bodyPr>
          <a:lstStyle/>
          <a:p>
            <a:pPr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This section focuses on the strengths, weakness and provides a detailed and critical assessment of the Erebus paper. Strengths include the novelty, practice orientation and research. The weaknesses are improving the future adaptability in the data environment for developing the future.</a:t>
            </a:r>
          </a:p>
          <a:p>
            <a:pPr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practical implications if Erebus carries out the exploration of the sectors and industrial streams rely on data streaming with respect to the applications. </a:t>
            </a:r>
          </a:p>
          <a:p>
            <a:pPr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future research with the Erebus framework evolves the nature of streaming technologies and methodologies how Erebus adapt and evolve to meet these changes.</a:t>
            </a:r>
          </a:p>
          <a:p>
            <a:pPr algn="just">
              <a:lnSpc>
                <a:spcPct val="150000"/>
              </a:lnSpc>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This study and methodological critique presents a view of the limits of Erebus study. Which implies performing a thorough evaluation regarding limitations, errors, or the missing issues which explains the actual scope and effects of framework.</a:t>
            </a:r>
          </a:p>
          <a:p>
            <a:pPr algn="just">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dirty="0"/>
          </a:p>
        </p:txBody>
      </p:sp>
    </p:spTree>
    <p:extLst>
      <p:ext uri="{BB962C8B-B14F-4D97-AF65-F5344CB8AC3E}">
        <p14:creationId xmlns:p14="http://schemas.microsoft.com/office/powerpoint/2010/main" val="242334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CDD1-86EC-AC61-A036-100632AAB40D}"/>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Calibri" panose="020F0502020204030204" pitchFamily="34" charset="0"/>
              </a:rPr>
              <a:t>5. Conclusion</a:t>
            </a: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C842EDF-F284-CBCA-B665-B3F633E0D399}"/>
              </a:ext>
            </a:extLst>
          </p:cNvPr>
          <p:cNvSpPr>
            <a:spLocks noGrp="1"/>
          </p:cNvSpPr>
          <p:nvPr>
            <p:ph idx="1"/>
          </p:nvPr>
        </p:nvSpPr>
        <p:spPr>
          <a:xfrm>
            <a:off x="2519680" y="1290320"/>
            <a:ext cx="8984932" cy="4620902"/>
          </a:xfrm>
        </p:spPr>
        <p:txBody>
          <a:bodyPr>
            <a:normAutofit/>
          </a:bodyPr>
          <a:lstStyle/>
          <a:p>
            <a:pPr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major highlights of the paper includes the detailed account about the main issues and conclusions in literature review. This paper summarizes the main issues that related to data streaming analysis.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The impact of the Erebus paper </a:t>
            </a:r>
            <a:r>
              <a:rPr lang="en-US" dirty="0">
                <a:latin typeface="Calibri" panose="020F0502020204030204" pitchFamily="34" charset="0"/>
                <a:ea typeface="Calibri" panose="020F0502020204030204" pitchFamily="34" charset="0"/>
                <a:cs typeface="Calibri" panose="020F0502020204030204" pitchFamily="34" charset="0"/>
              </a:rPr>
              <a:t>make effect of the academics and industry. This highlight the contribution made by it towards the research and its applications in industries to show how data streaming technology is evolving.</a:t>
            </a:r>
          </a:p>
          <a:p>
            <a:pPr algn="just">
              <a:lnSpc>
                <a:spcPct val="150000"/>
              </a:lnSpc>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Calibri" panose="020F0502020204030204" pitchFamily="34" charset="0"/>
              </a:rPr>
              <a:t>The closing remarks for this research area makes future prospects of data streaming analysis as well as the impact on the frameworks, such as Erebus would have a niche. This gives insights on what future has in store of data streaming, outlining direction paths, future advancements and current landscape.</a:t>
            </a:r>
          </a:p>
          <a:p>
            <a:pPr algn="just">
              <a:lnSpc>
                <a:spcPct val="150000"/>
              </a:lnSpc>
              <a:buFont typeface="Wingdings" panose="05000000000000000000" pitchFamily="2" charset="2"/>
              <a:buChar char="Ø"/>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dirty="0">
              <a:effectLst/>
              <a:latin typeface="Arial" panose="020B0604020202020204" pitchFamily="34" charset="0"/>
              <a:ea typeface="Arial" panose="020B0604020202020204" pitchFamily="34" charset="0"/>
            </a:endParaRPr>
          </a:p>
          <a:p>
            <a:pPr algn="just">
              <a:lnSpc>
                <a:spcPct val="150000"/>
              </a:lnSpc>
            </a:pPr>
            <a:endParaRPr lang="en-US" dirty="0"/>
          </a:p>
        </p:txBody>
      </p:sp>
    </p:spTree>
    <p:extLst>
      <p:ext uri="{BB962C8B-B14F-4D97-AF65-F5344CB8AC3E}">
        <p14:creationId xmlns:p14="http://schemas.microsoft.com/office/powerpoint/2010/main" val="38666043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346</TotalTime>
  <Words>811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Wisp</vt:lpstr>
      <vt:lpstr>Erebus: Explaining the Outputs of Data Streaming Queries     </vt:lpstr>
      <vt:lpstr>Agenda</vt:lpstr>
      <vt:lpstr>Abstract</vt:lpstr>
      <vt:lpstr>1. Introduction</vt:lpstr>
      <vt:lpstr>2. Comprehensive summary</vt:lpstr>
      <vt:lpstr>3. Main Ideas and Contributions </vt:lpstr>
      <vt:lpstr>4. Critical Analysis</vt:lpstr>
      <vt:lpstr>5.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Erebus: Explaining the Outputs of Data Streaming Queries</dc:title>
  <dc:creator>Ganesh Maskuri</dc:creator>
  <cp:lastModifiedBy>rahul reddy</cp:lastModifiedBy>
  <cp:revision>3</cp:revision>
  <dcterms:created xsi:type="dcterms:W3CDTF">2023-11-29T23:08:43Z</dcterms:created>
  <dcterms:modified xsi:type="dcterms:W3CDTF">2023-11-30T23:22:43Z</dcterms:modified>
</cp:coreProperties>
</file>