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5" r:id="rId4"/>
    <p:sldId id="266" r:id="rId5"/>
    <p:sldId id="267" r:id="rId6"/>
    <p:sldId id="269" r:id="rId7"/>
    <p:sldId id="270" r:id="rId8"/>
    <p:sldId id="272" r:id="rId9"/>
    <p:sldId id="271" r:id="rId10"/>
    <p:sldId id="257" r:id="rId11"/>
    <p:sldId id="258" r:id="rId12"/>
    <p:sldId id="259" r:id="rId13"/>
    <p:sldId id="273" r:id="rId14"/>
    <p:sldId id="261" r:id="rId15"/>
    <p:sldId id="262" r:id="rId16"/>
    <p:sldId id="26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309887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126750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45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121281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93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302114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711370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120256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275004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E5405-2D67-41FA-8803-A61ED9DB2C0A}"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25256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E5405-2D67-41FA-8803-A61ED9DB2C0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318342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E5405-2D67-41FA-8803-A61ED9DB2C0A}"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292830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E5405-2D67-41FA-8803-A61ED9DB2C0A}"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426704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E5405-2D67-41FA-8803-A61ED9DB2C0A}"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3564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E5405-2D67-41FA-8803-A61ED9DB2C0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423574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E5405-2D67-41FA-8803-A61ED9DB2C0A}"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3BDB5-B8CE-4843-95A7-33B91C2045E9}" type="slidenum">
              <a:rPr lang="en-IN" smtClean="0"/>
              <a:t>‹#›</a:t>
            </a:fld>
            <a:endParaRPr lang="en-IN"/>
          </a:p>
        </p:txBody>
      </p:sp>
    </p:spTree>
    <p:extLst>
      <p:ext uri="{BB962C8B-B14F-4D97-AF65-F5344CB8AC3E}">
        <p14:creationId xmlns:p14="http://schemas.microsoft.com/office/powerpoint/2010/main" val="221590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0E5405-2D67-41FA-8803-A61ED9DB2C0A}" type="datetimeFigureOut">
              <a:rPr lang="en-IN" smtClean="0"/>
              <a:t>29-11-2023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B3BDB5-B8CE-4843-95A7-33B91C2045E9}" type="slidenum">
              <a:rPr lang="en-IN" smtClean="0"/>
              <a:t>‹#›</a:t>
            </a:fld>
            <a:endParaRPr lang="en-IN"/>
          </a:p>
        </p:txBody>
      </p:sp>
    </p:spTree>
    <p:extLst>
      <p:ext uri="{BB962C8B-B14F-4D97-AF65-F5344CB8AC3E}">
        <p14:creationId xmlns:p14="http://schemas.microsoft.com/office/powerpoint/2010/main" val="1710579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A7C-4A2A-04AA-6514-872325FA6735}"/>
              </a:ext>
            </a:extLst>
          </p:cNvPr>
          <p:cNvSpPr>
            <a:spLocks noGrp="1"/>
          </p:cNvSpPr>
          <p:nvPr>
            <p:ph type="ctrTitle"/>
          </p:nvPr>
        </p:nvSpPr>
        <p:spPr>
          <a:xfrm>
            <a:off x="-289249" y="772464"/>
            <a:ext cx="9144000" cy="865057"/>
          </a:xfrm>
        </p:spPr>
        <p:txBody>
          <a:bodyPr>
            <a:normAutofit fontScale="90000"/>
          </a:bodyPr>
          <a:lstStyle/>
          <a:p>
            <a:r>
              <a:rPr lang="en-GB" dirty="0"/>
              <a:t>Data Curation Project</a:t>
            </a:r>
            <a:endParaRPr lang="en-IN" dirty="0"/>
          </a:p>
        </p:txBody>
      </p:sp>
      <p:sp>
        <p:nvSpPr>
          <p:cNvPr id="4" name="TextBox 3">
            <a:extLst>
              <a:ext uri="{FF2B5EF4-FFF2-40B4-BE49-F238E27FC236}">
                <a16:creationId xmlns:a16="http://schemas.microsoft.com/office/drawing/2014/main" id="{AAB27CD7-445B-A0AC-352C-BDA590F5309E}"/>
              </a:ext>
            </a:extLst>
          </p:cNvPr>
          <p:cNvSpPr txBox="1"/>
          <p:nvPr/>
        </p:nvSpPr>
        <p:spPr>
          <a:xfrm>
            <a:off x="7352522" y="4497355"/>
            <a:ext cx="3004457" cy="1477328"/>
          </a:xfrm>
          <a:prstGeom prst="rect">
            <a:avLst/>
          </a:prstGeom>
          <a:noFill/>
        </p:spPr>
        <p:txBody>
          <a:bodyPr wrap="square" rtlCol="0">
            <a:spAutoFit/>
          </a:bodyPr>
          <a:lstStyle/>
          <a:p>
            <a:r>
              <a:rPr lang="en-GB" dirty="0"/>
              <a:t>GROUP 16:</a:t>
            </a:r>
          </a:p>
          <a:p>
            <a:endParaRPr lang="en-GB" dirty="0"/>
          </a:p>
          <a:p>
            <a:r>
              <a:rPr lang="en-GB" dirty="0"/>
              <a:t>Morareddy Rahul Reddy	</a:t>
            </a:r>
          </a:p>
          <a:p>
            <a:r>
              <a:rPr lang="en-GB" dirty="0"/>
              <a:t>Saurabh Rajput</a:t>
            </a:r>
          </a:p>
          <a:p>
            <a:r>
              <a:rPr lang="en-GB" dirty="0"/>
              <a:t>Ganesh </a:t>
            </a:r>
            <a:r>
              <a:rPr lang="en-GB" dirty="0" err="1"/>
              <a:t>Maskuri</a:t>
            </a:r>
            <a:endParaRPr lang="en-IN" dirty="0"/>
          </a:p>
        </p:txBody>
      </p:sp>
      <p:sp>
        <p:nvSpPr>
          <p:cNvPr id="6" name="Subtitle 5">
            <a:extLst>
              <a:ext uri="{FF2B5EF4-FFF2-40B4-BE49-F238E27FC236}">
                <a16:creationId xmlns:a16="http://schemas.microsoft.com/office/drawing/2014/main" id="{BBC9A627-B4CE-3E26-6CA5-09FE6DAA2390}"/>
              </a:ext>
            </a:extLst>
          </p:cNvPr>
          <p:cNvSpPr>
            <a:spLocks noGrp="1"/>
          </p:cNvSpPr>
          <p:nvPr>
            <p:ph type="subTitle" idx="1"/>
          </p:nvPr>
        </p:nvSpPr>
        <p:spPr>
          <a:xfrm>
            <a:off x="3839720" y="2276669"/>
            <a:ext cx="7766936" cy="1763486"/>
          </a:xfrm>
        </p:spPr>
        <p:txBody>
          <a:bodyPr/>
          <a:lstStyle/>
          <a:p>
            <a:pPr algn="l"/>
            <a:r>
              <a:rPr lang="en-GB" b="1" dirty="0"/>
              <a:t>Dataset 1 – Hotel Demand Booking</a:t>
            </a:r>
          </a:p>
          <a:p>
            <a:pPr algn="l"/>
            <a:r>
              <a:rPr lang="en-GB" b="1" dirty="0"/>
              <a:t>Dataset 2 – Sales Data</a:t>
            </a:r>
            <a:endParaRPr lang="en-IN" b="1" dirty="0"/>
          </a:p>
        </p:txBody>
      </p:sp>
    </p:spTree>
    <p:extLst>
      <p:ext uri="{BB962C8B-B14F-4D97-AF65-F5344CB8AC3E}">
        <p14:creationId xmlns:p14="http://schemas.microsoft.com/office/powerpoint/2010/main" val="119760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3661-D83B-E697-BF4E-F5F46C3D0295}"/>
              </a:ext>
            </a:extLst>
          </p:cNvPr>
          <p:cNvSpPr>
            <a:spLocks noGrp="1"/>
          </p:cNvSpPr>
          <p:nvPr>
            <p:ph type="title"/>
          </p:nvPr>
        </p:nvSpPr>
        <p:spPr/>
        <p:txBody>
          <a:bodyPr/>
          <a:lstStyle/>
          <a:p>
            <a:r>
              <a:rPr lang="en-GB" dirty="0"/>
              <a:t>Introduction Dataset-2 (Sales Data)</a:t>
            </a:r>
            <a:endParaRPr lang="en-IN" dirty="0"/>
          </a:p>
        </p:txBody>
      </p:sp>
      <p:sp>
        <p:nvSpPr>
          <p:cNvPr id="3" name="Content Placeholder 2">
            <a:extLst>
              <a:ext uri="{FF2B5EF4-FFF2-40B4-BE49-F238E27FC236}">
                <a16:creationId xmlns:a16="http://schemas.microsoft.com/office/drawing/2014/main" id="{131C7464-95A2-A934-D6D0-3D37D9EA922C}"/>
              </a:ext>
            </a:extLst>
          </p:cNvPr>
          <p:cNvSpPr>
            <a:spLocks noGrp="1"/>
          </p:cNvSpPr>
          <p:nvPr>
            <p:ph idx="1"/>
          </p:nvPr>
        </p:nvSpPr>
        <p:spPr/>
        <p:txBody>
          <a:bodyPr/>
          <a:lstStyle/>
          <a:p>
            <a:r>
              <a:rPr lang="en-GB" i="1" dirty="0"/>
              <a:t>Dataset comprises of sample sales data and has 25 columns and about 3000 unique records.</a:t>
            </a:r>
          </a:p>
          <a:p>
            <a:r>
              <a:rPr lang="en-GB" i="1" dirty="0"/>
              <a:t>Includes columns representing order details, customer information, sales and shipping details, etc. </a:t>
            </a:r>
          </a:p>
          <a:p>
            <a:endParaRPr lang="en-GB" i="1" dirty="0"/>
          </a:p>
          <a:p>
            <a:r>
              <a:rPr lang="en-GB" i="1" dirty="0"/>
              <a:t>URL:</a:t>
            </a:r>
            <a:r>
              <a:rPr lang="en-GB" dirty="0"/>
              <a:t>https://www.kaggle.com/datasets/kyanyoga/sample-sales-data </a:t>
            </a:r>
            <a:endParaRPr lang="en-GB" i="1" dirty="0"/>
          </a:p>
          <a:p>
            <a:endParaRPr lang="en-IN" i="1" dirty="0"/>
          </a:p>
        </p:txBody>
      </p:sp>
    </p:spTree>
    <p:extLst>
      <p:ext uri="{BB962C8B-B14F-4D97-AF65-F5344CB8AC3E}">
        <p14:creationId xmlns:p14="http://schemas.microsoft.com/office/powerpoint/2010/main" val="277117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646D-ED3D-A514-8435-E7B98F3169DA}"/>
              </a:ext>
            </a:extLst>
          </p:cNvPr>
          <p:cNvSpPr>
            <a:spLocks noGrp="1"/>
          </p:cNvSpPr>
          <p:nvPr>
            <p:ph type="title"/>
          </p:nvPr>
        </p:nvSpPr>
        <p:spPr>
          <a:xfrm>
            <a:off x="838200" y="365126"/>
            <a:ext cx="10515600" cy="689234"/>
          </a:xfrm>
        </p:spPr>
        <p:txBody>
          <a:bodyPr>
            <a:normAutofit/>
          </a:bodyPr>
          <a:lstStyle/>
          <a:p>
            <a:r>
              <a:rPr lang="en-GB" dirty="0"/>
              <a:t>Dimensions of Dataset</a:t>
            </a:r>
            <a:endParaRPr lang="en-IN" dirty="0"/>
          </a:p>
        </p:txBody>
      </p:sp>
      <p:pic>
        <p:nvPicPr>
          <p:cNvPr id="5" name="Picture 4">
            <a:extLst>
              <a:ext uri="{FF2B5EF4-FFF2-40B4-BE49-F238E27FC236}">
                <a16:creationId xmlns:a16="http://schemas.microsoft.com/office/drawing/2014/main" id="{49C58935-5F84-8A92-8366-80DD15A628A8}"/>
              </a:ext>
            </a:extLst>
          </p:cNvPr>
          <p:cNvPicPr>
            <a:picLocks noChangeAspect="1"/>
          </p:cNvPicPr>
          <p:nvPr/>
        </p:nvPicPr>
        <p:blipFill>
          <a:blip r:embed="rId2"/>
          <a:stretch>
            <a:fillRect/>
          </a:stretch>
        </p:blipFill>
        <p:spPr>
          <a:xfrm>
            <a:off x="1431861" y="1054360"/>
            <a:ext cx="2130823" cy="5543227"/>
          </a:xfrm>
          <a:prstGeom prst="rect">
            <a:avLst/>
          </a:prstGeom>
        </p:spPr>
      </p:pic>
    </p:spTree>
    <p:extLst>
      <p:ext uri="{BB962C8B-B14F-4D97-AF65-F5344CB8AC3E}">
        <p14:creationId xmlns:p14="http://schemas.microsoft.com/office/powerpoint/2010/main" val="172504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8C87-4B8A-A0CA-F548-88B5EAA7743D}"/>
              </a:ext>
            </a:extLst>
          </p:cNvPr>
          <p:cNvSpPr>
            <a:spLocks noGrp="1"/>
          </p:cNvSpPr>
          <p:nvPr>
            <p:ph type="title"/>
          </p:nvPr>
        </p:nvSpPr>
        <p:spPr>
          <a:xfrm>
            <a:off x="838200" y="365125"/>
            <a:ext cx="10515600" cy="763879"/>
          </a:xfrm>
        </p:spPr>
        <p:txBody>
          <a:bodyPr/>
          <a:lstStyle/>
          <a:p>
            <a:r>
              <a:rPr lang="en-GB" dirty="0"/>
              <a:t>Issues identified in the dataset</a:t>
            </a:r>
            <a:endParaRPr lang="en-IN" dirty="0"/>
          </a:p>
        </p:txBody>
      </p:sp>
      <p:sp>
        <p:nvSpPr>
          <p:cNvPr id="3" name="Content Placeholder 2">
            <a:extLst>
              <a:ext uri="{FF2B5EF4-FFF2-40B4-BE49-F238E27FC236}">
                <a16:creationId xmlns:a16="http://schemas.microsoft.com/office/drawing/2014/main" id="{A694882F-1EA7-1E2F-38D8-86CB7BB73DAB}"/>
              </a:ext>
            </a:extLst>
          </p:cNvPr>
          <p:cNvSpPr>
            <a:spLocks noGrp="1"/>
          </p:cNvSpPr>
          <p:nvPr>
            <p:ph idx="1"/>
          </p:nvPr>
        </p:nvSpPr>
        <p:spPr>
          <a:xfrm>
            <a:off x="677334" y="1259633"/>
            <a:ext cx="8596668" cy="4781729"/>
          </a:xfrm>
        </p:spPr>
        <p:txBody>
          <a:bodyPr>
            <a:normAutofit/>
          </a:bodyPr>
          <a:lstStyle/>
          <a:p>
            <a:pPr>
              <a:lnSpc>
                <a:spcPct val="150000"/>
              </a:lnSpc>
            </a:pPr>
            <a:r>
              <a:rPr lang="en-GB" sz="1800" dirty="0">
                <a:latin typeface="Calibri" panose="020F0502020204030204" pitchFamily="34" charset="0"/>
                <a:cs typeface="Calibri" panose="020F0502020204030204" pitchFamily="34" charset="0"/>
              </a:rPr>
              <a:t>Identifying incorrect and irrelevant data from different columns of dataset and transforming it into a format.</a:t>
            </a:r>
          </a:p>
          <a:p>
            <a:pPr>
              <a:lnSpc>
                <a:spcPct val="150000"/>
              </a:lnSpc>
            </a:pPr>
            <a:r>
              <a:rPr lang="en-GB" sz="1800" dirty="0">
                <a:latin typeface="Calibri" panose="020F0502020204030204" pitchFamily="34" charset="0"/>
                <a:cs typeface="Calibri" panose="020F0502020204030204" pitchFamily="34" charset="0"/>
              </a:rPr>
              <a:t>1. ORDERDATE - The ORDERDATE column, along with the date, has a timestamp of 0:00 for all entries.</a:t>
            </a:r>
          </a:p>
          <a:p>
            <a:pPr>
              <a:lnSpc>
                <a:spcPct val="150000"/>
              </a:lnSpc>
            </a:pPr>
            <a:r>
              <a:rPr lang="en-GB" sz="1800" dirty="0">
                <a:latin typeface="Calibri" panose="020F0502020204030204" pitchFamily="34" charset="0"/>
                <a:cs typeface="Calibri" panose="020F0502020204030204" pitchFamily="34" charset="0"/>
              </a:rPr>
              <a:t> 2. Phone - Customer’s phone numbers (PHONE) are in different formats. </a:t>
            </a:r>
          </a:p>
          <a:p>
            <a:pPr>
              <a:lnSpc>
                <a:spcPct val="150000"/>
              </a:lnSpc>
            </a:pPr>
            <a:r>
              <a:rPr lang="en-GB" sz="1800" dirty="0">
                <a:latin typeface="Calibri" panose="020F0502020204030204" pitchFamily="34" charset="0"/>
                <a:cs typeface="Calibri" panose="020F0502020204030204" pitchFamily="34" charset="0"/>
              </a:rPr>
              <a:t>3. STATE - STATE has missing values as well as different formats - Some fields have the entire state name spelled out vs some have the standard two syllable abbreviation used in most addresses. </a:t>
            </a:r>
          </a:p>
          <a:p>
            <a:pPr>
              <a:lnSpc>
                <a:spcPct val="150000"/>
              </a:lnSpc>
            </a:pPr>
            <a:r>
              <a:rPr lang="en-GB" sz="1800" dirty="0">
                <a:latin typeface="Calibri" panose="020F0502020204030204" pitchFamily="34" charset="0"/>
                <a:cs typeface="Calibri" panose="020F0502020204030204" pitchFamily="34" charset="0"/>
              </a:rPr>
              <a:t>4. ADDRESSLINE2 - ADDRESSLINE2 has missing values.</a:t>
            </a:r>
            <a:endParaRPr lang="en-IN" sz="1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3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7C09-B9F5-C10E-7127-31A26E663780}"/>
              </a:ext>
            </a:extLst>
          </p:cNvPr>
          <p:cNvSpPr>
            <a:spLocks noGrp="1"/>
          </p:cNvSpPr>
          <p:nvPr>
            <p:ph type="title"/>
          </p:nvPr>
        </p:nvSpPr>
        <p:spPr>
          <a:xfrm>
            <a:off x="677334" y="458964"/>
            <a:ext cx="8596668" cy="715347"/>
          </a:xfrm>
        </p:spPr>
        <p:txBody>
          <a:bodyPr/>
          <a:lstStyle/>
          <a:p>
            <a:r>
              <a:rPr lang="en-GB" dirty="0"/>
              <a:t>Methods used in the project</a:t>
            </a:r>
            <a:endParaRPr lang="en-IN" dirty="0"/>
          </a:p>
        </p:txBody>
      </p:sp>
      <p:sp>
        <p:nvSpPr>
          <p:cNvPr id="4" name="Rectangle 3">
            <a:extLst>
              <a:ext uri="{FF2B5EF4-FFF2-40B4-BE49-F238E27FC236}">
                <a16:creationId xmlns:a16="http://schemas.microsoft.com/office/drawing/2014/main" id="{EEA1A170-46DF-C52B-32ED-D69E7691FD4F}"/>
              </a:ext>
            </a:extLst>
          </p:cNvPr>
          <p:cNvSpPr/>
          <p:nvPr/>
        </p:nvSpPr>
        <p:spPr>
          <a:xfrm>
            <a:off x="4401717" y="1912774"/>
            <a:ext cx="384888" cy="324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0F7FE71-EF9D-5384-8D91-4B07C2E72F74}"/>
              </a:ext>
            </a:extLst>
          </p:cNvPr>
          <p:cNvSpPr txBox="1"/>
          <p:nvPr/>
        </p:nvSpPr>
        <p:spPr>
          <a:xfrm>
            <a:off x="4428527" y="1899571"/>
            <a:ext cx="303245" cy="369332"/>
          </a:xfrm>
          <a:prstGeom prst="rect">
            <a:avLst/>
          </a:prstGeom>
          <a:noFill/>
        </p:spPr>
        <p:txBody>
          <a:bodyPr wrap="square" rtlCol="0">
            <a:spAutoFit/>
          </a:bodyPr>
          <a:lstStyle/>
          <a:p>
            <a:r>
              <a:rPr lang="en-GB" dirty="0"/>
              <a:t>1</a:t>
            </a:r>
            <a:endParaRPr lang="en-IN" dirty="0"/>
          </a:p>
        </p:txBody>
      </p:sp>
      <p:sp>
        <p:nvSpPr>
          <p:cNvPr id="10" name="TextBox 9">
            <a:extLst>
              <a:ext uri="{FF2B5EF4-FFF2-40B4-BE49-F238E27FC236}">
                <a16:creationId xmlns:a16="http://schemas.microsoft.com/office/drawing/2014/main" id="{AD5DB48B-B20A-49BC-4872-3B5FE661D514}"/>
              </a:ext>
            </a:extLst>
          </p:cNvPr>
          <p:cNvSpPr txBox="1"/>
          <p:nvPr/>
        </p:nvSpPr>
        <p:spPr>
          <a:xfrm>
            <a:off x="4404035" y="3345230"/>
            <a:ext cx="352230" cy="369332"/>
          </a:xfrm>
          <a:prstGeom prst="rect">
            <a:avLst/>
          </a:prstGeom>
          <a:noFill/>
        </p:spPr>
        <p:txBody>
          <a:bodyPr wrap="square" rtlCol="0">
            <a:spAutoFit/>
          </a:bodyPr>
          <a:lstStyle/>
          <a:p>
            <a:r>
              <a:rPr lang="en-GB" dirty="0"/>
              <a:t>2</a:t>
            </a:r>
            <a:endParaRPr lang="en-IN" dirty="0"/>
          </a:p>
        </p:txBody>
      </p:sp>
      <p:sp>
        <p:nvSpPr>
          <p:cNvPr id="11" name="TextBox 10">
            <a:extLst>
              <a:ext uri="{FF2B5EF4-FFF2-40B4-BE49-F238E27FC236}">
                <a16:creationId xmlns:a16="http://schemas.microsoft.com/office/drawing/2014/main" id="{FB97CB50-7CD1-C1CD-EB91-7EA6A47D5E92}"/>
              </a:ext>
            </a:extLst>
          </p:cNvPr>
          <p:cNvSpPr txBox="1"/>
          <p:nvPr/>
        </p:nvSpPr>
        <p:spPr>
          <a:xfrm>
            <a:off x="4420363" y="4409316"/>
            <a:ext cx="335902" cy="369332"/>
          </a:xfrm>
          <a:prstGeom prst="rect">
            <a:avLst/>
          </a:prstGeom>
          <a:noFill/>
        </p:spPr>
        <p:txBody>
          <a:bodyPr wrap="square" rtlCol="0">
            <a:spAutoFit/>
          </a:bodyPr>
          <a:lstStyle/>
          <a:p>
            <a:r>
              <a:rPr lang="en-GB" dirty="0"/>
              <a:t>3</a:t>
            </a:r>
            <a:endParaRPr lang="en-IN" dirty="0"/>
          </a:p>
        </p:txBody>
      </p:sp>
      <p:cxnSp>
        <p:nvCxnSpPr>
          <p:cNvPr id="13" name="Straight Connector 12">
            <a:extLst>
              <a:ext uri="{FF2B5EF4-FFF2-40B4-BE49-F238E27FC236}">
                <a16:creationId xmlns:a16="http://schemas.microsoft.com/office/drawing/2014/main" id="{3779D09D-8CC1-6E7B-D3E8-92CD1D291A7E}"/>
              </a:ext>
            </a:extLst>
          </p:cNvPr>
          <p:cNvCxnSpPr>
            <a:cxnSpLocks/>
            <a:endCxn id="9" idx="0"/>
          </p:cNvCxnSpPr>
          <p:nvPr/>
        </p:nvCxnSpPr>
        <p:spPr>
          <a:xfrm>
            <a:off x="4580150" y="1530440"/>
            <a:ext cx="0" cy="369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37EAA3-B65C-A45F-084C-6B257D573F48}"/>
              </a:ext>
            </a:extLst>
          </p:cNvPr>
          <p:cNvCxnSpPr>
            <a:cxnSpLocks/>
            <a:stCxn id="9" idx="2"/>
            <a:endCxn id="10" idx="0"/>
          </p:cNvCxnSpPr>
          <p:nvPr/>
        </p:nvCxnSpPr>
        <p:spPr>
          <a:xfrm>
            <a:off x="4580150" y="2268903"/>
            <a:ext cx="0" cy="10763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2718E9A-A939-6729-A2CC-969589317194}"/>
              </a:ext>
            </a:extLst>
          </p:cNvPr>
          <p:cNvCxnSpPr>
            <a:cxnSpLocks/>
            <a:stCxn id="10" idx="2"/>
          </p:cNvCxnSpPr>
          <p:nvPr/>
        </p:nvCxnSpPr>
        <p:spPr>
          <a:xfrm>
            <a:off x="4580150" y="3714562"/>
            <a:ext cx="0" cy="5961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B0EB6C-3C63-F034-A93F-6F630771D264}"/>
              </a:ext>
            </a:extLst>
          </p:cNvPr>
          <p:cNvCxnSpPr>
            <a:stCxn id="11" idx="2"/>
          </p:cNvCxnSpPr>
          <p:nvPr/>
        </p:nvCxnSpPr>
        <p:spPr>
          <a:xfrm>
            <a:off x="4588314" y="4778648"/>
            <a:ext cx="0" cy="4399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09979E-C41F-A5F6-1BB9-44DA9BDEAFC1}"/>
              </a:ext>
            </a:extLst>
          </p:cNvPr>
          <p:cNvCxnSpPr>
            <a:cxnSpLocks/>
            <a:stCxn id="4" idx="3"/>
            <a:endCxn id="25" idx="1"/>
          </p:cNvCxnSpPr>
          <p:nvPr/>
        </p:nvCxnSpPr>
        <p:spPr>
          <a:xfrm>
            <a:off x="4786605" y="2075000"/>
            <a:ext cx="1175655" cy="1860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3995816-4273-84EF-2A02-3855CD1AC1F4}"/>
              </a:ext>
            </a:extLst>
          </p:cNvPr>
          <p:cNvSpPr txBox="1"/>
          <p:nvPr/>
        </p:nvSpPr>
        <p:spPr>
          <a:xfrm>
            <a:off x="5962260" y="1660849"/>
            <a:ext cx="2976466" cy="1200329"/>
          </a:xfrm>
          <a:prstGeom prst="rect">
            <a:avLst/>
          </a:prstGeom>
          <a:noFill/>
        </p:spPr>
        <p:txBody>
          <a:bodyPr wrap="square" rtlCol="0">
            <a:spAutoFit/>
          </a:bodyPr>
          <a:lstStyle/>
          <a:p>
            <a:r>
              <a:rPr lang="en-GB" dirty="0"/>
              <a:t>Normalizing the dataset</a:t>
            </a:r>
          </a:p>
          <a:p>
            <a:endParaRPr lang="en-GB" dirty="0"/>
          </a:p>
          <a:p>
            <a:r>
              <a:rPr lang="en-GB" dirty="0"/>
              <a:t>-Splitting into smaller tables</a:t>
            </a:r>
            <a:endParaRPr lang="en-IN" dirty="0"/>
          </a:p>
        </p:txBody>
      </p:sp>
      <p:cxnSp>
        <p:nvCxnSpPr>
          <p:cNvPr id="31" name="Straight Connector 30">
            <a:extLst>
              <a:ext uri="{FF2B5EF4-FFF2-40B4-BE49-F238E27FC236}">
                <a16:creationId xmlns:a16="http://schemas.microsoft.com/office/drawing/2014/main" id="{98DB9A75-379B-3E99-04AC-4DF8C8D7980A}"/>
              </a:ext>
            </a:extLst>
          </p:cNvPr>
          <p:cNvCxnSpPr>
            <a:cxnSpLocks/>
          </p:cNvCxnSpPr>
          <p:nvPr/>
        </p:nvCxnSpPr>
        <p:spPr>
          <a:xfrm flipH="1" flipV="1">
            <a:off x="3041782" y="2861178"/>
            <a:ext cx="1327278" cy="7031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52035C-876E-A97A-E3AB-96F0AE363A8F}"/>
              </a:ext>
            </a:extLst>
          </p:cNvPr>
          <p:cNvSpPr txBox="1"/>
          <p:nvPr/>
        </p:nvSpPr>
        <p:spPr>
          <a:xfrm>
            <a:off x="677333" y="1912775"/>
            <a:ext cx="2737657" cy="1200329"/>
          </a:xfrm>
          <a:prstGeom prst="rect">
            <a:avLst/>
          </a:prstGeom>
          <a:noFill/>
        </p:spPr>
        <p:txBody>
          <a:bodyPr wrap="square" rtlCol="0">
            <a:spAutoFit/>
          </a:bodyPr>
          <a:lstStyle/>
          <a:p>
            <a:r>
              <a:rPr lang="en-GB" dirty="0"/>
              <a:t>- Data Definition</a:t>
            </a:r>
          </a:p>
          <a:p>
            <a:r>
              <a:rPr lang="en-GB" dirty="0"/>
              <a:t>- Data Type</a:t>
            </a:r>
          </a:p>
          <a:p>
            <a:r>
              <a:rPr lang="en-GB" dirty="0"/>
              <a:t>- Constraints(Max, Min Values)</a:t>
            </a:r>
            <a:endParaRPr lang="en-IN" dirty="0"/>
          </a:p>
        </p:txBody>
      </p:sp>
      <p:cxnSp>
        <p:nvCxnSpPr>
          <p:cNvPr id="38" name="Straight Connector 37">
            <a:extLst>
              <a:ext uri="{FF2B5EF4-FFF2-40B4-BE49-F238E27FC236}">
                <a16:creationId xmlns:a16="http://schemas.microsoft.com/office/drawing/2014/main" id="{72030DA1-AA9B-9F12-8E93-13EFE5E42CE7}"/>
              </a:ext>
            </a:extLst>
          </p:cNvPr>
          <p:cNvCxnSpPr>
            <a:cxnSpLocks/>
            <a:stCxn id="59" idx="3"/>
          </p:cNvCxnSpPr>
          <p:nvPr/>
        </p:nvCxnSpPr>
        <p:spPr>
          <a:xfrm flipV="1">
            <a:off x="4786605" y="4217437"/>
            <a:ext cx="1309395" cy="35581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E0A3AF3-A83F-66B4-1A63-D1766AC4C3FA}"/>
              </a:ext>
            </a:extLst>
          </p:cNvPr>
          <p:cNvSpPr txBox="1"/>
          <p:nvPr/>
        </p:nvSpPr>
        <p:spPr>
          <a:xfrm>
            <a:off x="6167535" y="3872204"/>
            <a:ext cx="2024743" cy="646331"/>
          </a:xfrm>
          <a:prstGeom prst="rect">
            <a:avLst/>
          </a:prstGeom>
          <a:noFill/>
        </p:spPr>
        <p:txBody>
          <a:bodyPr wrap="square" rtlCol="0">
            <a:spAutoFit/>
          </a:bodyPr>
          <a:lstStyle/>
          <a:p>
            <a:r>
              <a:rPr lang="en-GB" dirty="0"/>
              <a:t>Filling missing values</a:t>
            </a:r>
            <a:endParaRPr lang="en-IN" dirty="0"/>
          </a:p>
        </p:txBody>
      </p:sp>
      <p:sp>
        <p:nvSpPr>
          <p:cNvPr id="56" name="Rectangle 55">
            <a:extLst>
              <a:ext uri="{FF2B5EF4-FFF2-40B4-BE49-F238E27FC236}">
                <a16:creationId xmlns:a16="http://schemas.microsoft.com/office/drawing/2014/main" id="{A29BE3C8-BA41-6080-6238-5428D1615B01}"/>
              </a:ext>
            </a:extLst>
          </p:cNvPr>
          <p:cNvSpPr/>
          <p:nvPr/>
        </p:nvSpPr>
        <p:spPr>
          <a:xfrm>
            <a:off x="4420363" y="5301401"/>
            <a:ext cx="384888" cy="324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4</a:t>
            </a:r>
            <a:endParaRPr lang="en-IN" dirty="0">
              <a:ln w="0"/>
              <a:solidFill>
                <a:schemeClr val="tx1"/>
              </a:solidFill>
              <a:effectLst>
                <a:outerShdw blurRad="38100" dist="19050" dir="2700000" algn="tl" rotWithShape="0">
                  <a:schemeClr val="dk1">
                    <a:alpha val="40000"/>
                  </a:schemeClr>
                </a:outerShdw>
              </a:effectLst>
            </a:endParaRPr>
          </a:p>
        </p:txBody>
      </p:sp>
      <p:sp>
        <p:nvSpPr>
          <p:cNvPr id="58" name="Rectangle 57">
            <a:extLst>
              <a:ext uri="{FF2B5EF4-FFF2-40B4-BE49-F238E27FC236}">
                <a16:creationId xmlns:a16="http://schemas.microsoft.com/office/drawing/2014/main" id="{284AE13B-C6E0-8D48-009E-98F36AA9B651}"/>
              </a:ext>
            </a:extLst>
          </p:cNvPr>
          <p:cNvSpPr/>
          <p:nvPr/>
        </p:nvSpPr>
        <p:spPr>
          <a:xfrm>
            <a:off x="4372171" y="3371846"/>
            <a:ext cx="384888" cy="324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2</a:t>
            </a:r>
            <a:endParaRPr lang="en-IN" dirty="0"/>
          </a:p>
        </p:txBody>
      </p:sp>
      <p:sp>
        <p:nvSpPr>
          <p:cNvPr id="59" name="Rectangle 58">
            <a:extLst>
              <a:ext uri="{FF2B5EF4-FFF2-40B4-BE49-F238E27FC236}">
                <a16:creationId xmlns:a16="http://schemas.microsoft.com/office/drawing/2014/main" id="{EE015CEA-C23D-7BA6-87E5-312CDCC8833C}"/>
              </a:ext>
            </a:extLst>
          </p:cNvPr>
          <p:cNvSpPr/>
          <p:nvPr/>
        </p:nvSpPr>
        <p:spPr>
          <a:xfrm>
            <a:off x="4369060" y="4355623"/>
            <a:ext cx="417545" cy="4352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3</a:t>
            </a:r>
            <a:endParaRPr lang="en-IN" dirty="0"/>
          </a:p>
        </p:txBody>
      </p:sp>
      <p:cxnSp>
        <p:nvCxnSpPr>
          <p:cNvPr id="67" name="Straight Connector 66">
            <a:extLst>
              <a:ext uri="{FF2B5EF4-FFF2-40B4-BE49-F238E27FC236}">
                <a16:creationId xmlns:a16="http://schemas.microsoft.com/office/drawing/2014/main" id="{CEA9BEDD-3E9E-B68B-D096-A99897DD653B}"/>
              </a:ext>
            </a:extLst>
          </p:cNvPr>
          <p:cNvCxnSpPr>
            <a:stCxn id="56" idx="1"/>
          </p:cNvCxnSpPr>
          <p:nvPr/>
        </p:nvCxnSpPr>
        <p:spPr>
          <a:xfrm flipH="1" flipV="1">
            <a:off x="3041782" y="4778648"/>
            <a:ext cx="1378581" cy="68497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345C58A-927B-3A27-F635-A2D93D547C3F}"/>
              </a:ext>
            </a:extLst>
          </p:cNvPr>
          <p:cNvSpPr txBox="1"/>
          <p:nvPr/>
        </p:nvSpPr>
        <p:spPr>
          <a:xfrm>
            <a:off x="839755" y="4217437"/>
            <a:ext cx="2202023" cy="1477328"/>
          </a:xfrm>
          <a:prstGeom prst="rect">
            <a:avLst/>
          </a:prstGeom>
          <a:noFill/>
        </p:spPr>
        <p:txBody>
          <a:bodyPr wrap="square" rtlCol="0">
            <a:spAutoFit/>
          </a:bodyPr>
          <a:lstStyle/>
          <a:p>
            <a:r>
              <a:rPr lang="en-GB" dirty="0"/>
              <a:t>Standardizing the formats</a:t>
            </a:r>
          </a:p>
          <a:p>
            <a:endParaRPr lang="en-GB" dirty="0"/>
          </a:p>
          <a:p>
            <a:r>
              <a:rPr lang="en-GB" dirty="0"/>
              <a:t>-such as country,  address etc</a:t>
            </a:r>
            <a:endParaRPr lang="en-IN" dirty="0"/>
          </a:p>
        </p:txBody>
      </p:sp>
      <p:cxnSp>
        <p:nvCxnSpPr>
          <p:cNvPr id="72" name="Straight Connector 71">
            <a:extLst>
              <a:ext uri="{FF2B5EF4-FFF2-40B4-BE49-F238E27FC236}">
                <a16:creationId xmlns:a16="http://schemas.microsoft.com/office/drawing/2014/main" id="{B903120C-471D-C042-A529-18B5EE003D05}"/>
              </a:ext>
            </a:extLst>
          </p:cNvPr>
          <p:cNvCxnSpPr>
            <a:cxnSpLocks/>
          </p:cNvCxnSpPr>
          <p:nvPr/>
        </p:nvCxnSpPr>
        <p:spPr>
          <a:xfrm>
            <a:off x="4612807" y="5650297"/>
            <a:ext cx="0" cy="48606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03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00AE-B3F9-CD4E-A3FD-F960A600E343}"/>
              </a:ext>
            </a:extLst>
          </p:cNvPr>
          <p:cNvSpPr>
            <a:spLocks noGrp="1"/>
          </p:cNvSpPr>
          <p:nvPr>
            <p:ph type="title"/>
          </p:nvPr>
        </p:nvSpPr>
        <p:spPr/>
        <p:txBody>
          <a:bodyPr/>
          <a:lstStyle/>
          <a:p>
            <a:r>
              <a:rPr lang="en-GB" dirty="0"/>
              <a:t>Normalizing the dataset</a:t>
            </a:r>
            <a:endParaRPr lang="en-IN" dirty="0"/>
          </a:p>
        </p:txBody>
      </p:sp>
      <p:sp>
        <p:nvSpPr>
          <p:cNvPr id="3" name="Content Placeholder 2">
            <a:extLst>
              <a:ext uri="{FF2B5EF4-FFF2-40B4-BE49-F238E27FC236}">
                <a16:creationId xmlns:a16="http://schemas.microsoft.com/office/drawing/2014/main" id="{0234DA7C-2C70-40E1-7749-271E1FE67D44}"/>
              </a:ext>
            </a:extLst>
          </p:cNvPr>
          <p:cNvSpPr>
            <a:spLocks noGrp="1"/>
          </p:cNvSpPr>
          <p:nvPr>
            <p:ph idx="1"/>
          </p:nvPr>
        </p:nvSpPr>
        <p:spPr>
          <a:xfrm>
            <a:off x="838200" y="1825624"/>
            <a:ext cx="10515600" cy="4873755"/>
          </a:xfrm>
        </p:spPr>
        <p:txBody>
          <a:bodyPr>
            <a:normAutofit/>
          </a:bodyPr>
          <a:lstStyle/>
          <a:p>
            <a:pPr algn="just">
              <a:lnSpc>
                <a:spcPct val="150000"/>
              </a:lnSpc>
            </a:pPr>
            <a:r>
              <a:rPr lang="en-GB" sz="1600" dirty="0">
                <a:latin typeface="Calibri" panose="020F0502020204030204" pitchFamily="34" charset="0"/>
                <a:cs typeface="Calibri" panose="020F0502020204030204" pitchFamily="34" charset="0"/>
              </a:rPr>
              <a:t>Splitting data into smaller tables for query optimization</a:t>
            </a:r>
          </a:p>
          <a:p>
            <a:pPr marL="0" indent="0" algn="just">
              <a:lnSpc>
                <a:spcPct val="150000"/>
              </a:lnSpc>
              <a:buNone/>
            </a:pPr>
            <a:r>
              <a:rPr lang="en-GB" sz="1600" dirty="0">
                <a:latin typeface="Calibri" panose="020F0502020204030204" pitchFamily="34" charset="0"/>
                <a:cs typeface="Calibri" panose="020F0502020204030204" pitchFamily="34" charset="0"/>
              </a:rPr>
              <a:t> ● There are a lot of fields in this table that belongs to one group, that can be broken down into smaller tables. </a:t>
            </a:r>
          </a:p>
          <a:p>
            <a:pPr marL="0" indent="0" algn="just">
              <a:lnSpc>
                <a:spcPct val="150000"/>
              </a:lnSpc>
              <a:buNone/>
            </a:pPr>
            <a:r>
              <a:rPr lang="en-GB" sz="1600" dirty="0">
                <a:latin typeface="Calibri" panose="020F0502020204030204" pitchFamily="34" charset="0"/>
                <a:cs typeface="Calibri" panose="020F0502020204030204" pitchFamily="34" charset="0"/>
              </a:rPr>
              <a:t> ● For this Project, we are attempting to break down the dataset into 3 Components</a:t>
            </a:r>
          </a:p>
          <a:p>
            <a:pPr marL="0" indent="0" algn="just">
              <a:lnSpc>
                <a:spcPct val="150000"/>
              </a:lnSpc>
              <a:buNone/>
            </a:pPr>
            <a:r>
              <a:rPr lang="en-GB" sz="1600" dirty="0">
                <a:latin typeface="Calibri" panose="020F0502020204030204" pitchFamily="34" charset="0"/>
                <a:cs typeface="Calibri" panose="020F0502020204030204" pitchFamily="34" charset="0"/>
              </a:rPr>
              <a:t>		 ○ Order Table </a:t>
            </a:r>
          </a:p>
          <a:p>
            <a:pPr marL="0" indent="0" algn="just">
              <a:lnSpc>
                <a:spcPct val="150000"/>
              </a:lnSpc>
              <a:buNone/>
            </a:pPr>
            <a:r>
              <a:rPr lang="en-GB" sz="1600" dirty="0">
                <a:latin typeface="Calibri" panose="020F0502020204030204" pitchFamily="34" charset="0"/>
                <a:cs typeface="Calibri" panose="020F0502020204030204" pitchFamily="34" charset="0"/>
              </a:rPr>
              <a:t>		 ○ Customer Table </a:t>
            </a:r>
          </a:p>
          <a:p>
            <a:pPr marL="0" indent="0" algn="just">
              <a:lnSpc>
                <a:spcPct val="150000"/>
              </a:lnSpc>
              <a:buNone/>
            </a:pPr>
            <a:r>
              <a:rPr lang="en-GB" sz="1600" dirty="0">
                <a:latin typeface="Calibri" panose="020F0502020204030204" pitchFamily="34" charset="0"/>
                <a:cs typeface="Calibri" panose="020F0502020204030204" pitchFamily="34" charset="0"/>
              </a:rPr>
              <a:t>		 ○ Product Table</a:t>
            </a:r>
          </a:p>
          <a:p>
            <a:pPr marL="0" indent="0" algn="just">
              <a:lnSpc>
                <a:spcPct val="150000"/>
              </a:lnSpc>
              <a:buNone/>
            </a:pPr>
            <a:r>
              <a:rPr lang="en-GB" sz="1600" dirty="0">
                <a:latin typeface="Calibri" panose="020F0502020204030204" pitchFamily="34" charset="0"/>
                <a:cs typeface="Calibri" panose="020F0502020204030204" pitchFamily="34" charset="0"/>
              </a:rPr>
              <a:t>● Even though there are specific columns such as Countries, and States that can have their own tables. Most of the columns fall under these categories, and using </a:t>
            </a:r>
            <a:r>
              <a:rPr lang="en-GB" sz="1600" dirty="0" err="1">
                <a:latin typeface="Calibri" panose="020F0502020204030204" pitchFamily="34" charset="0"/>
                <a:cs typeface="Calibri" panose="020F0502020204030204" pitchFamily="34" charset="0"/>
              </a:rPr>
              <a:t>VizierDB's</a:t>
            </a:r>
            <a:r>
              <a:rPr lang="en-GB" sz="1600" dirty="0">
                <a:latin typeface="Calibri" panose="020F0502020204030204" pitchFamily="34" charset="0"/>
                <a:cs typeface="Calibri" panose="020F0502020204030204" pitchFamily="34" charset="0"/>
              </a:rPr>
              <a:t> temp dataset, we can create these three tables, however, we will be providing the CREATE TABLE Script to go along with it as well</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356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D4E4-8140-C3C7-7EBB-DDF793299E0C}"/>
              </a:ext>
            </a:extLst>
          </p:cNvPr>
          <p:cNvSpPr>
            <a:spLocks noGrp="1"/>
          </p:cNvSpPr>
          <p:nvPr>
            <p:ph type="title"/>
          </p:nvPr>
        </p:nvSpPr>
        <p:spPr/>
        <p:txBody>
          <a:bodyPr/>
          <a:lstStyle/>
          <a:p>
            <a:r>
              <a:rPr lang="en-GB" dirty="0"/>
              <a:t>Standardizing Data</a:t>
            </a:r>
            <a:endParaRPr lang="en-IN" dirty="0"/>
          </a:p>
        </p:txBody>
      </p:sp>
      <p:sp>
        <p:nvSpPr>
          <p:cNvPr id="3" name="Content Placeholder 2">
            <a:extLst>
              <a:ext uri="{FF2B5EF4-FFF2-40B4-BE49-F238E27FC236}">
                <a16:creationId xmlns:a16="http://schemas.microsoft.com/office/drawing/2014/main" id="{5824C311-7CF5-5ED7-608C-51174E0E602C}"/>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 Standardizing is process to convert the data in a generalized format </a:t>
            </a:r>
          </a:p>
          <a:p>
            <a:pPr marL="0" indent="0">
              <a:buNone/>
            </a:pPr>
            <a:r>
              <a:rPr lang="en-GB" dirty="0">
                <a:latin typeface="Calibri" panose="020F0502020204030204" pitchFamily="34" charset="0"/>
                <a:cs typeface="Calibri" panose="020F0502020204030204" pitchFamily="34" charset="0"/>
              </a:rPr>
              <a:t>● Standardization helps to maintain data integrity, and are easily processed and accepted by applications without overhead transformation.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788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870E-96CA-27B5-1F9E-41E80CF3B0B1}"/>
              </a:ext>
            </a:extLst>
          </p:cNvPr>
          <p:cNvSpPr>
            <a:spLocks noGrp="1"/>
          </p:cNvSpPr>
          <p:nvPr>
            <p:ph type="title"/>
          </p:nvPr>
        </p:nvSpPr>
        <p:spPr>
          <a:xfrm>
            <a:off x="838200" y="365126"/>
            <a:ext cx="10515600" cy="801202"/>
          </a:xfrm>
        </p:spPr>
        <p:txBody>
          <a:bodyPr/>
          <a:lstStyle/>
          <a:p>
            <a:r>
              <a:rPr lang="en-GB" dirty="0"/>
              <a:t>Data Imputation &amp; Cleaning</a:t>
            </a:r>
            <a:endParaRPr lang="en-IN" dirty="0"/>
          </a:p>
        </p:txBody>
      </p:sp>
      <p:sp>
        <p:nvSpPr>
          <p:cNvPr id="3" name="Content Placeholder 2">
            <a:extLst>
              <a:ext uri="{FF2B5EF4-FFF2-40B4-BE49-F238E27FC236}">
                <a16:creationId xmlns:a16="http://schemas.microsoft.com/office/drawing/2014/main" id="{2A0DFD2E-5FD3-3186-0328-53363519E399}"/>
              </a:ext>
            </a:extLst>
          </p:cNvPr>
          <p:cNvSpPr>
            <a:spLocks noGrp="1"/>
          </p:cNvSpPr>
          <p:nvPr>
            <p:ph idx="1"/>
          </p:nvPr>
        </p:nvSpPr>
        <p:spPr>
          <a:xfrm>
            <a:off x="677334" y="1474237"/>
            <a:ext cx="8596668" cy="4567125"/>
          </a:xfrm>
        </p:spPr>
        <p:txBody>
          <a:bodyPr/>
          <a:lstStyle/>
          <a:p>
            <a:pPr marL="0" indent="0" algn="just">
              <a:buNone/>
            </a:pPr>
            <a:r>
              <a:rPr lang="en-GB" dirty="0">
                <a:latin typeface="Calibri" panose="020F0502020204030204" pitchFamily="34" charset="0"/>
                <a:cs typeface="Calibri" panose="020F0502020204030204" pitchFamily="34" charset="0"/>
              </a:rPr>
              <a:t>● Data can be incomplete due to various reasons such as manual entry, data, etc. Data Imputation &amp; Cleaning is required to streamline the data. </a:t>
            </a:r>
          </a:p>
          <a:p>
            <a:pPr marL="0" indent="0" algn="just">
              <a:buNone/>
            </a:pPr>
            <a:endParaRPr lang="en-GB" dirty="0">
              <a:latin typeface="Calibri" panose="020F0502020204030204" pitchFamily="34" charset="0"/>
              <a:cs typeface="Calibri" panose="020F0502020204030204" pitchFamily="34" charset="0"/>
            </a:endParaRPr>
          </a:p>
          <a:p>
            <a:pPr marL="0" indent="0" algn="just">
              <a:buNone/>
            </a:pPr>
            <a:r>
              <a:rPr lang="en-GB" dirty="0">
                <a:latin typeface="Calibri" panose="020F0502020204030204" pitchFamily="34" charset="0"/>
                <a:cs typeface="Calibri" panose="020F0502020204030204" pitchFamily="34" charset="0"/>
              </a:rPr>
              <a:t>● For this dataset, we want to ensure all the fields are intact, and follow defined constraints.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98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8510-5DC3-C46B-4464-021E2054636A}"/>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291425C8-ABCF-7BEE-9456-E541E75ADD0D}"/>
              </a:ext>
            </a:extLst>
          </p:cNvPr>
          <p:cNvSpPr>
            <a:spLocks noGrp="1"/>
          </p:cNvSpPr>
          <p:nvPr>
            <p:ph idx="1"/>
          </p:nvPr>
        </p:nvSpPr>
        <p:spPr/>
        <p:txBody>
          <a:bodyPr>
            <a:normAutofit/>
          </a:bodyPr>
          <a:lstStyle/>
          <a:p>
            <a:pPr marL="0" indent="0" algn="just">
              <a:buNone/>
            </a:pPr>
            <a:r>
              <a:rPr lang="en-GB" dirty="0">
                <a:latin typeface="Calibri" panose="020F0502020204030204" pitchFamily="34" charset="0"/>
                <a:cs typeface="Calibri" panose="020F0502020204030204" pitchFamily="34" charset="0"/>
              </a:rPr>
              <a:t>● Sourced Dataset consisted of many columns that has to be broken down into multiple tables. </a:t>
            </a:r>
          </a:p>
          <a:p>
            <a:pPr marL="0" indent="0" algn="just">
              <a:buNone/>
            </a:pPr>
            <a:r>
              <a:rPr lang="en-GB" dirty="0">
                <a:latin typeface="Calibri" panose="020F0502020204030204" pitchFamily="34" charset="0"/>
                <a:cs typeface="Calibri" panose="020F0502020204030204" pitchFamily="34" charset="0"/>
              </a:rPr>
              <a:t>● The Dataset consisted information about Order Details, Product Details, and Customers. </a:t>
            </a:r>
          </a:p>
          <a:p>
            <a:pPr marL="0" indent="0" algn="just">
              <a:buNone/>
            </a:pPr>
            <a:r>
              <a:rPr lang="en-GB" dirty="0">
                <a:latin typeface="Calibri" panose="020F0502020204030204" pitchFamily="34" charset="0"/>
                <a:cs typeface="Calibri" panose="020F0502020204030204" pitchFamily="34" charset="0"/>
              </a:rPr>
              <a:t>● Standardizing Columns such as Phone Number and Country. </a:t>
            </a:r>
          </a:p>
          <a:p>
            <a:pPr marL="0" indent="0" algn="just">
              <a:buNone/>
            </a:pPr>
            <a:r>
              <a:rPr lang="en-GB" dirty="0">
                <a:latin typeface="Calibri" panose="020F0502020204030204" pitchFamily="34" charset="0"/>
                <a:cs typeface="Calibri" panose="020F0502020204030204" pitchFamily="34" charset="0"/>
              </a:rPr>
              <a:t>● Certain Dataset fields required to be defaulted on NULL, and certain fields can be calculated based on other fields such as Sales and Deal Size. </a:t>
            </a:r>
          </a:p>
          <a:p>
            <a:pPr marL="0" indent="0" algn="just">
              <a:buNone/>
            </a:pPr>
            <a:r>
              <a:rPr lang="en-GB" dirty="0">
                <a:latin typeface="Calibri" panose="020F0502020204030204" pitchFamily="34" charset="0"/>
                <a:cs typeface="Calibri" panose="020F0502020204030204" pitchFamily="34" charset="0"/>
              </a:rPr>
              <a:t>● The outcome of the exercise is a to produce well-curated dataset.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994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0415-A743-5A2A-44EF-11EB75056A43}"/>
              </a:ext>
            </a:extLst>
          </p:cNvPr>
          <p:cNvSpPr>
            <a:spLocks noGrp="1"/>
          </p:cNvSpPr>
          <p:nvPr>
            <p:ph type="title"/>
          </p:nvPr>
        </p:nvSpPr>
        <p:spPr>
          <a:xfrm>
            <a:off x="677334" y="609600"/>
            <a:ext cx="8596668" cy="752669"/>
          </a:xfrm>
        </p:spPr>
        <p:txBody>
          <a:bodyPr/>
          <a:lstStyle/>
          <a:p>
            <a:r>
              <a:rPr lang="en-GB" dirty="0"/>
              <a:t>Introduction Dataset 1(</a:t>
            </a:r>
            <a:r>
              <a:rPr lang="en-GB"/>
              <a:t>Hotel Booking)</a:t>
            </a:r>
            <a:endParaRPr lang="en-IN" dirty="0"/>
          </a:p>
        </p:txBody>
      </p:sp>
      <p:sp>
        <p:nvSpPr>
          <p:cNvPr id="3" name="Content Placeholder 2">
            <a:extLst>
              <a:ext uri="{FF2B5EF4-FFF2-40B4-BE49-F238E27FC236}">
                <a16:creationId xmlns:a16="http://schemas.microsoft.com/office/drawing/2014/main" id="{35027CB0-E14B-7A29-4B04-B2F6A73A1EA0}"/>
              </a:ext>
            </a:extLst>
          </p:cNvPr>
          <p:cNvSpPr>
            <a:spLocks noGrp="1"/>
          </p:cNvSpPr>
          <p:nvPr>
            <p:ph idx="1"/>
          </p:nvPr>
        </p:nvSpPr>
        <p:spPr/>
        <p:txBody>
          <a:bodyPr/>
          <a:lstStyle/>
          <a:p>
            <a:pPr algn="just">
              <a:lnSpc>
                <a:spcPct val="150000"/>
              </a:lnSpc>
            </a:pPr>
            <a:r>
              <a:rPr lang="en-GB" sz="1800" dirty="0">
                <a:latin typeface="Times New Roman" panose="02020603050405020304" pitchFamily="18" charset="0"/>
                <a:cs typeface="Times New Roman" panose="02020603050405020304" pitchFamily="18" charset="0"/>
              </a:rPr>
              <a:t>The dataset named "Hotel Booking Demand," which can be accessed via the above Kaggle link, includes data about hotel reservations. This is an extensive compilation of information showing reservations for two different types of hotels—one is a city hotel, while the other is a resort hotel. The collection contains details on bookings that were either cancelled or not, as well as other features of hotel reservations.</a:t>
            </a:r>
          </a:p>
          <a:p>
            <a:pPr algn="just">
              <a:lnSpc>
                <a:spcPct val="150000"/>
              </a:lnSpc>
            </a:pPr>
            <a:r>
              <a:rPr lang="en-GB" sz="1800" dirty="0">
                <a:latin typeface="Times New Roman" panose="02020603050405020304" pitchFamily="18" charset="0"/>
                <a:cs typeface="Times New Roman" panose="02020603050405020304" pitchFamily="18" charset="0"/>
              </a:rPr>
              <a:t>URL: https://www.kaggle.com/datasets/jessemostipak/hotel-booking-demand/data</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2072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A5C4-CBEE-CBEA-0304-18BE792E6165}"/>
              </a:ext>
            </a:extLst>
          </p:cNvPr>
          <p:cNvSpPr>
            <a:spLocks noGrp="1"/>
          </p:cNvSpPr>
          <p:nvPr>
            <p:ph type="title"/>
          </p:nvPr>
        </p:nvSpPr>
        <p:spPr>
          <a:xfrm>
            <a:off x="677334" y="609600"/>
            <a:ext cx="8596668" cy="715347"/>
          </a:xfrm>
        </p:spPr>
        <p:txBody>
          <a:bodyPr/>
          <a:lstStyle/>
          <a:p>
            <a:r>
              <a:rPr lang="en-GB" dirty="0"/>
              <a:t>Key Features</a:t>
            </a:r>
            <a:endParaRPr lang="en-IN" dirty="0"/>
          </a:p>
        </p:txBody>
      </p:sp>
      <p:sp>
        <p:nvSpPr>
          <p:cNvPr id="3" name="Content Placeholder 2">
            <a:extLst>
              <a:ext uri="{FF2B5EF4-FFF2-40B4-BE49-F238E27FC236}">
                <a16:creationId xmlns:a16="http://schemas.microsoft.com/office/drawing/2014/main" id="{28C1261B-CE9B-E821-6175-055EE78DDDE0}"/>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Booking Details</a:t>
            </a:r>
            <a:r>
              <a:rPr lang="en-GB" sz="2000" b="0" i="0" dirty="0">
                <a:effectLst/>
                <a:latin typeface="Times New Roman" panose="02020603050405020304" pitchFamily="18" charset="0"/>
                <a:cs typeface="Times New Roman" panose="02020603050405020304" pitchFamily="18" charset="0"/>
              </a:rPr>
              <a:t>: Includes information about bookings made at the hotels, such as reservation status, booking dates, and lead times.</a:t>
            </a:r>
          </a:p>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Guest Information</a:t>
            </a:r>
            <a:r>
              <a:rPr lang="en-GB" sz="2000" b="0" i="0" dirty="0">
                <a:effectLst/>
                <a:latin typeface="Times New Roman" panose="02020603050405020304" pitchFamily="18" charset="0"/>
                <a:cs typeface="Times New Roman" panose="02020603050405020304" pitchFamily="18" charset="0"/>
              </a:rPr>
              <a:t>: Contains data about guests, including their demographics and the number of adults, children, and babies in the reservation.</a:t>
            </a:r>
          </a:p>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Reservation Specifics</a:t>
            </a:r>
            <a:r>
              <a:rPr lang="en-GB" sz="2000" b="0" i="0" dirty="0">
                <a:effectLst/>
                <a:latin typeface="Times New Roman" panose="02020603050405020304" pitchFamily="18" charset="0"/>
                <a:cs typeface="Times New Roman" panose="02020603050405020304" pitchFamily="18" charset="0"/>
              </a:rPr>
              <a:t>: Comprises details like room type, meal options, special requests, and room rates.</a:t>
            </a:r>
          </a:p>
          <a:p>
            <a:endParaRPr lang="en-IN" sz="2000" dirty="0"/>
          </a:p>
          <a:p>
            <a:endParaRPr lang="en-IN" sz="2000" dirty="0"/>
          </a:p>
        </p:txBody>
      </p:sp>
    </p:spTree>
    <p:extLst>
      <p:ext uri="{BB962C8B-B14F-4D97-AF65-F5344CB8AC3E}">
        <p14:creationId xmlns:p14="http://schemas.microsoft.com/office/powerpoint/2010/main" val="55761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F6BF-EEF5-9BF7-A040-681C1DF2BDE0}"/>
              </a:ext>
            </a:extLst>
          </p:cNvPr>
          <p:cNvSpPr>
            <a:spLocks noGrp="1"/>
          </p:cNvSpPr>
          <p:nvPr>
            <p:ph type="title"/>
          </p:nvPr>
        </p:nvSpPr>
        <p:spPr>
          <a:xfrm>
            <a:off x="677334" y="609600"/>
            <a:ext cx="8596668" cy="799322"/>
          </a:xfrm>
        </p:spPr>
        <p:txBody>
          <a:bodyPr/>
          <a:lstStyle/>
          <a:p>
            <a:r>
              <a:rPr lang="en-GB" dirty="0"/>
              <a:t>Key Features</a:t>
            </a:r>
            <a:endParaRPr lang="en-IN" dirty="0"/>
          </a:p>
        </p:txBody>
      </p:sp>
      <p:sp>
        <p:nvSpPr>
          <p:cNvPr id="3" name="Content Placeholder 2">
            <a:extLst>
              <a:ext uri="{FF2B5EF4-FFF2-40B4-BE49-F238E27FC236}">
                <a16:creationId xmlns:a16="http://schemas.microsoft.com/office/drawing/2014/main" id="{19D0AA5F-CB1C-D1F1-DF3A-AD1B75763B86}"/>
              </a:ext>
            </a:extLst>
          </p:cNvPr>
          <p:cNvSpPr>
            <a:spLocks noGrp="1"/>
          </p:cNvSpPr>
          <p:nvPr>
            <p:ph idx="1"/>
          </p:nvPr>
        </p:nvSpPr>
        <p:spPr>
          <a:xfrm>
            <a:off x="677334" y="2160589"/>
            <a:ext cx="8596668" cy="3773680"/>
          </a:xfrm>
        </p:spPr>
        <p:txBody>
          <a:bodyPr/>
          <a:lstStyle/>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Cancellation Records</a:t>
            </a:r>
            <a:r>
              <a:rPr lang="en-GB" sz="2000" b="0" i="0" dirty="0">
                <a:effectLst/>
                <a:latin typeface="Times New Roman" panose="02020603050405020304" pitchFamily="18" charset="0"/>
                <a:cs typeface="Times New Roman" panose="02020603050405020304" pitchFamily="18" charset="0"/>
              </a:rPr>
              <a:t>: Contains information on bookings that were cancelled.</a:t>
            </a:r>
          </a:p>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Market and Distribution Channels</a:t>
            </a:r>
            <a:r>
              <a:rPr lang="en-GB" sz="2000" b="0" i="0" dirty="0">
                <a:effectLst/>
                <a:latin typeface="Times New Roman" panose="02020603050405020304" pitchFamily="18" charset="0"/>
                <a:cs typeface="Times New Roman" panose="02020603050405020304" pitchFamily="18" charset="0"/>
              </a:rPr>
              <a:t>: Provides insights into how the reservations were made and through which channels.</a:t>
            </a:r>
          </a:p>
          <a:p>
            <a:pPr algn="just">
              <a:lnSpc>
                <a:spcPct val="150000"/>
              </a:lnSpc>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Seasonality and Length of Stay</a:t>
            </a:r>
            <a:r>
              <a:rPr lang="en-GB" sz="2000" b="0" i="0" dirty="0">
                <a:effectLst/>
                <a:latin typeface="Times New Roman" panose="02020603050405020304" pitchFamily="18" charset="0"/>
                <a:cs typeface="Times New Roman" panose="02020603050405020304" pitchFamily="18" charset="0"/>
              </a:rPr>
              <a:t>: Data about the duration of stay, arrival dates, and booking trends over time.</a:t>
            </a:r>
          </a:p>
          <a:p>
            <a:endParaRPr lang="en-IN" dirty="0"/>
          </a:p>
          <a:p>
            <a:endParaRPr lang="en-IN" dirty="0"/>
          </a:p>
        </p:txBody>
      </p:sp>
    </p:spTree>
    <p:extLst>
      <p:ext uri="{BB962C8B-B14F-4D97-AF65-F5344CB8AC3E}">
        <p14:creationId xmlns:p14="http://schemas.microsoft.com/office/powerpoint/2010/main" val="320871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37FB-3367-4735-1B4D-5A3087769F44}"/>
              </a:ext>
            </a:extLst>
          </p:cNvPr>
          <p:cNvSpPr>
            <a:spLocks noGrp="1"/>
          </p:cNvSpPr>
          <p:nvPr>
            <p:ph type="title"/>
          </p:nvPr>
        </p:nvSpPr>
        <p:spPr>
          <a:xfrm>
            <a:off x="677334" y="609600"/>
            <a:ext cx="8596668" cy="659363"/>
          </a:xfrm>
        </p:spPr>
        <p:txBody>
          <a:bodyPr/>
          <a:lstStyle/>
          <a:p>
            <a:r>
              <a:rPr lang="en-GB" dirty="0"/>
              <a:t>Dimensions of Dataset</a:t>
            </a:r>
            <a:endParaRPr lang="en-IN" dirty="0"/>
          </a:p>
        </p:txBody>
      </p:sp>
      <p:sp>
        <p:nvSpPr>
          <p:cNvPr id="3" name="Content Placeholder 2">
            <a:extLst>
              <a:ext uri="{FF2B5EF4-FFF2-40B4-BE49-F238E27FC236}">
                <a16:creationId xmlns:a16="http://schemas.microsoft.com/office/drawing/2014/main" id="{B2941844-7C6A-EA44-B272-7D77B7FDF2E9}"/>
              </a:ext>
            </a:extLst>
          </p:cNvPr>
          <p:cNvSpPr>
            <a:spLocks noGrp="1"/>
          </p:cNvSpPr>
          <p:nvPr>
            <p:ph idx="1"/>
          </p:nvPr>
        </p:nvSpPr>
        <p:spPr>
          <a:xfrm>
            <a:off x="677334" y="1707503"/>
            <a:ext cx="8596668" cy="4333860"/>
          </a:xfrm>
        </p:spPr>
        <p:txBody>
          <a:bodyPr/>
          <a:lstStyle/>
          <a:p>
            <a:r>
              <a:rPr lang="en-GB" dirty="0"/>
              <a:t>Dataset size: 16.86 MB</a:t>
            </a:r>
          </a:p>
          <a:p>
            <a:r>
              <a:rPr lang="en-GB" dirty="0"/>
              <a:t>Number of Columns: 32 columns</a:t>
            </a:r>
          </a:p>
          <a:p>
            <a:pPr marL="0" indent="0">
              <a:buNone/>
            </a:pPr>
            <a:r>
              <a:rPr lang="en-GB" dirty="0"/>
              <a:t>	* Integers- 17</a:t>
            </a:r>
          </a:p>
          <a:p>
            <a:pPr marL="0" indent="0">
              <a:buNone/>
            </a:pPr>
            <a:r>
              <a:rPr lang="en-GB" dirty="0"/>
              <a:t>	* Strings-   13</a:t>
            </a:r>
          </a:p>
          <a:p>
            <a:pPr marL="0" indent="0">
              <a:buNone/>
            </a:pPr>
            <a:r>
              <a:rPr lang="en-GB" dirty="0"/>
              <a:t>	* Decimal-  1</a:t>
            </a:r>
          </a:p>
          <a:p>
            <a:pPr marL="0" indent="0">
              <a:buNone/>
            </a:pPr>
            <a:r>
              <a:rPr lang="en-GB" dirty="0"/>
              <a:t>	* Other-     1</a:t>
            </a:r>
          </a:p>
          <a:p>
            <a:r>
              <a:rPr lang="en-IN" dirty="0"/>
              <a:t>Number of Rows: 119390 rows</a:t>
            </a:r>
            <a:endParaRPr lang="en-GB" dirty="0"/>
          </a:p>
          <a:p>
            <a:pPr marL="0" indent="0">
              <a:buNone/>
            </a:pPr>
            <a:endParaRPr lang="en-IN" dirty="0"/>
          </a:p>
        </p:txBody>
      </p:sp>
    </p:spTree>
    <p:extLst>
      <p:ext uri="{BB962C8B-B14F-4D97-AF65-F5344CB8AC3E}">
        <p14:creationId xmlns:p14="http://schemas.microsoft.com/office/powerpoint/2010/main" val="373442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E3E-D541-24B6-EA5F-730F4FFAE383}"/>
              </a:ext>
            </a:extLst>
          </p:cNvPr>
          <p:cNvSpPr>
            <a:spLocks noGrp="1"/>
          </p:cNvSpPr>
          <p:nvPr>
            <p:ph type="title"/>
          </p:nvPr>
        </p:nvSpPr>
        <p:spPr>
          <a:xfrm>
            <a:off x="677334" y="609600"/>
            <a:ext cx="8596668" cy="789992"/>
          </a:xfrm>
        </p:spPr>
        <p:txBody>
          <a:bodyPr/>
          <a:lstStyle/>
          <a:p>
            <a:r>
              <a:rPr lang="en-GB" dirty="0"/>
              <a:t>Column Names</a:t>
            </a:r>
            <a:endParaRPr lang="en-IN" dirty="0"/>
          </a:p>
        </p:txBody>
      </p:sp>
      <p:pic>
        <p:nvPicPr>
          <p:cNvPr id="4" name="Content Placeholder 4">
            <a:extLst>
              <a:ext uri="{FF2B5EF4-FFF2-40B4-BE49-F238E27FC236}">
                <a16:creationId xmlns:a16="http://schemas.microsoft.com/office/drawing/2014/main" id="{5E250330-66A5-C9F6-47F8-6BFC2A09AFA5}"/>
              </a:ext>
            </a:extLst>
          </p:cNvPr>
          <p:cNvPicPr>
            <a:picLocks noGrp="1" noChangeAspect="1"/>
          </p:cNvPicPr>
          <p:nvPr>
            <p:ph idx="1"/>
          </p:nvPr>
        </p:nvPicPr>
        <p:blipFill>
          <a:blip r:embed="rId2"/>
          <a:stretch>
            <a:fillRect/>
          </a:stretch>
        </p:blipFill>
        <p:spPr>
          <a:xfrm>
            <a:off x="1582144" y="1399592"/>
            <a:ext cx="3866933" cy="4912205"/>
          </a:xfrm>
        </p:spPr>
      </p:pic>
      <p:cxnSp>
        <p:nvCxnSpPr>
          <p:cNvPr id="25" name="Connector: Elbow 24">
            <a:extLst>
              <a:ext uri="{FF2B5EF4-FFF2-40B4-BE49-F238E27FC236}">
                <a16:creationId xmlns:a16="http://schemas.microsoft.com/office/drawing/2014/main" id="{AE3F62A3-9CA7-EA26-C088-DC3151C21E12}"/>
              </a:ext>
            </a:extLst>
          </p:cNvPr>
          <p:cNvCxnSpPr/>
          <p:nvPr/>
        </p:nvCxnSpPr>
        <p:spPr>
          <a:xfrm>
            <a:off x="3965510" y="3247053"/>
            <a:ext cx="1688841" cy="1240971"/>
          </a:xfrm>
          <a:prstGeom prst="bentConnector3">
            <a:avLst/>
          </a:prstGeom>
          <a:ln w="19050"/>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CAE03971-0712-9CDD-37EB-CC2D5C398CA0}"/>
              </a:ext>
            </a:extLst>
          </p:cNvPr>
          <p:cNvCxnSpPr>
            <a:cxnSpLocks/>
          </p:cNvCxnSpPr>
          <p:nvPr/>
        </p:nvCxnSpPr>
        <p:spPr>
          <a:xfrm flipV="1">
            <a:off x="3965510" y="4488024"/>
            <a:ext cx="1688841" cy="587829"/>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32A6D22-24C2-8BB3-1B2E-6233A4A8E13A}"/>
              </a:ext>
            </a:extLst>
          </p:cNvPr>
          <p:cNvCxnSpPr/>
          <p:nvPr/>
        </p:nvCxnSpPr>
        <p:spPr>
          <a:xfrm>
            <a:off x="4809930" y="4488024"/>
            <a:ext cx="103103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485168E-8DB5-F033-931D-2C0E660F7D39}"/>
              </a:ext>
            </a:extLst>
          </p:cNvPr>
          <p:cNvSpPr txBox="1"/>
          <p:nvPr/>
        </p:nvSpPr>
        <p:spPr>
          <a:xfrm>
            <a:off x="5840963" y="4012163"/>
            <a:ext cx="1688841" cy="646331"/>
          </a:xfrm>
          <a:prstGeom prst="rect">
            <a:avLst/>
          </a:prstGeom>
          <a:noFill/>
        </p:spPr>
        <p:txBody>
          <a:bodyPr wrap="square" rtlCol="0">
            <a:spAutoFit/>
          </a:bodyPr>
          <a:lstStyle/>
          <a:p>
            <a:r>
              <a:rPr lang="en-GB" dirty="0"/>
              <a:t>Null Values by Column</a:t>
            </a:r>
            <a:endParaRPr lang="en-IN" dirty="0"/>
          </a:p>
        </p:txBody>
      </p:sp>
    </p:spTree>
    <p:extLst>
      <p:ext uri="{BB962C8B-B14F-4D97-AF65-F5344CB8AC3E}">
        <p14:creationId xmlns:p14="http://schemas.microsoft.com/office/powerpoint/2010/main" val="308826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1C82-CAC2-0027-8BC9-D8D304F8DFB2}"/>
              </a:ext>
            </a:extLst>
          </p:cNvPr>
          <p:cNvSpPr>
            <a:spLocks noGrp="1"/>
          </p:cNvSpPr>
          <p:nvPr>
            <p:ph type="title"/>
          </p:nvPr>
        </p:nvSpPr>
        <p:spPr>
          <a:xfrm>
            <a:off x="677334" y="609600"/>
            <a:ext cx="8596668" cy="687355"/>
          </a:xfrm>
        </p:spPr>
        <p:txBody>
          <a:bodyPr/>
          <a:lstStyle/>
          <a:p>
            <a:r>
              <a:rPr lang="en-GB" dirty="0"/>
              <a:t>Data Cleaning</a:t>
            </a:r>
            <a:endParaRPr lang="en-IN" dirty="0"/>
          </a:p>
        </p:txBody>
      </p:sp>
      <p:sp>
        <p:nvSpPr>
          <p:cNvPr id="3" name="Content Placeholder 2">
            <a:extLst>
              <a:ext uri="{FF2B5EF4-FFF2-40B4-BE49-F238E27FC236}">
                <a16:creationId xmlns:a16="http://schemas.microsoft.com/office/drawing/2014/main" id="{D04F5BFB-3924-9438-FD87-F2C7A21E9FBA}"/>
              </a:ext>
            </a:extLst>
          </p:cNvPr>
          <p:cNvSpPr>
            <a:spLocks noGrp="1"/>
          </p:cNvSpPr>
          <p:nvPr>
            <p:ph idx="1"/>
          </p:nvPr>
        </p:nvSpPr>
        <p:spPr>
          <a:xfrm>
            <a:off x="677334" y="1483567"/>
            <a:ext cx="8596668" cy="4557795"/>
          </a:xfrm>
        </p:spPr>
        <p:txBody>
          <a:bodyPr/>
          <a:lstStyle/>
          <a:p>
            <a:pPr algn="just">
              <a:lnSpc>
                <a:spcPct val="150000"/>
              </a:lnSpc>
            </a:pPr>
            <a:r>
              <a:rPr lang="en-GB" dirty="0"/>
              <a:t>Extracting  the non-null values in every column and datatypes</a:t>
            </a:r>
          </a:p>
          <a:p>
            <a:pPr algn="just">
              <a:lnSpc>
                <a:spcPct val="150000"/>
              </a:lnSpc>
            </a:pPr>
            <a:r>
              <a:rPr lang="en-GB" dirty="0"/>
              <a:t>Converting the object datatype</a:t>
            </a:r>
          </a:p>
          <a:p>
            <a:pPr algn="just">
              <a:lnSpc>
                <a:spcPct val="150000"/>
              </a:lnSpc>
            </a:pPr>
            <a:r>
              <a:rPr lang="en-GB" dirty="0"/>
              <a:t>Creating a new column by combining three columns</a:t>
            </a:r>
          </a:p>
          <a:p>
            <a:pPr algn="just">
              <a:lnSpc>
                <a:spcPct val="150000"/>
              </a:lnSpc>
            </a:pPr>
            <a:r>
              <a:rPr lang="en-GB" dirty="0"/>
              <a:t>Finding the number of missing values in every column</a:t>
            </a:r>
          </a:p>
          <a:p>
            <a:pPr algn="just">
              <a:lnSpc>
                <a:spcPct val="150000"/>
              </a:lnSpc>
            </a:pPr>
            <a:r>
              <a:rPr lang="en-GB" dirty="0"/>
              <a:t>Finding the indexes of the missing value</a:t>
            </a:r>
          </a:p>
          <a:p>
            <a:pPr algn="just">
              <a:lnSpc>
                <a:spcPct val="150000"/>
              </a:lnSpc>
            </a:pPr>
            <a:r>
              <a:rPr lang="en-GB" dirty="0"/>
              <a:t>Removing unwanted columns</a:t>
            </a:r>
          </a:p>
          <a:p>
            <a:pPr algn="just">
              <a:lnSpc>
                <a:spcPct val="150000"/>
              </a:lnSpc>
            </a:pPr>
            <a:r>
              <a:rPr lang="en-GB" dirty="0"/>
              <a:t>Removing unwanted rows</a:t>
            </a:r>
          </a:p>
          <a:p>
            <a:pPr algn="just">
              <a:lnSpc>
                <a:spcPct val="150000"/>
              </a:lnSpc>
            </a:pPr>
            <a:r>
              <a:rPr lang="en-GB" dirty="0"/>
              <a:t>Filling the missing values of the column</a:t>
            </a:r>
          </a:p>
          <a:p>
            <a:pPr marL="0" indent="0">
              <a:buNone/>
            </a:pPr>
            <a:endParaRPr lang="en-GB" dirty="0"/>
          </a:p>
          <a:p>
            <a:endParaRPr lang="en-IN" dirty="0"/>
          </a:p>
          <a:p>
            <a:pPr marL="0" indent="0">
              <a:buNone/>
            </a:pPr>
            <a:endParaRPr lang="en-IN" dirty="0"/>
          </a:p>
        </p:txBody>
      </p:sp>
    </p:spTree>
    <p:extLst>
      <p:ext uri="{BB962C8B-B14F-4D97-AF65-F5344CB8AC3E}">
        <p14:creationId xmlns:p14="http://schemas.microsoft.com/office/powerpoint/2010/main" val="260355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F502-8ED3-5BBA-7D59-0A54CEC9BC4F}"/>
              </a:ext>
            </a:extLst>
          </p:cNvPr>
          <p:cNvSpPr>
            <a:spLocks noGrp="1"/>
          </p:cNvSpPr>
          <p:nvPr>
            <p:ph type="title"/>
          </p:nvPr>
        </p:nvSpPr>
        <p:spPr>
          <a:xfrm>
            <a:off x="677334" y="609600"/>
            <a:ext cx="8596668" cy="827314"/>
          </a:xfrm>
        </p:spPr>
        <p:txBody>
          <a:bodyPr/>
          <a:lstStyle/>
          <a:p>
            <a:r>
              <a:rPr lang="en-GB" dirty="0"/>
              <a:t>Null Values removed from the dataset</a:t>
            </a:r>
            <a:endParaRPr lang="en-IN" dirty="0"/>
          </a:p>
        </p:txBody>
      </p:sp>
      <p:pic>
        <p:nvPicPr>
          <p:cNvPr id="4" name="Content Placeholder 3">
            <a:extLst>
              <a:ext uri="{FF2B5EF4-FFF2-40B4-BE49-F238E27FC236}">
                <a16:creationId xmlns:a16="http://schemas.microsoft.com/office/drawing/2014/main" id="{D2DB9E56-CD67-629F-3EB6-7ACEE6767C23}"/>
              </a:ext>
            </a:extLst>
          </p:cNvPr>
          <p:cNvPicPr>
            <a:picLocks noGrp="1" noChangeAspect="1"/>
          </p:cNvPicPr>
          <p:nvPr>
            <p:ph idx="1"/>
          </p:nvPr>
        </p:nvPicPr>
        <p:blipFill>
          <a:blip r:embed="rId2"/>
          <a:stretch>
            <a:fillRect/>
          </a:stretch>
        </p:blipFill>
        <p:spPr>
          <a:xfrm>
            <a:off x="1352923" y="1488281"/>
            <a:ext cx="3676277" cy="4740464"/>
          </a:xfrm>
          <a:prstGeom prst="rect">
            <a:avLst/>
          </a:prstGeom>
        </p:spPr>
      </p:pic>
    </p:spTree>
    <p:extLst>
      <p:ext uri="{BB962C8B-B14F-4D97-AF65-F5344CB8AC3E}">
        <p14:creationId xmlns:p14="http://schemas.microsoft.com/office/powerpoint/2010/main" val="13011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192B-6C35-B4A5-5C7D-519E2D4432EA}"/>
              </a:ext>
            </a:extLst>
          </p:cNvPr>
          <p:cNvSpPr>
            <a:spLocks noGrp="1"/>
          </p:cNvSpPr>
          <p:nvPr>
            <p:ph type="title"/>
          </p:nvPr>
        </p:nvSpPr>
        <p:spPr>
          <a:xfrm>
            <a:off x="677334" y="466823"/>
            <a:ext cx="8596668" cy="789992"/>
          </a:xfrm>
        </p:spPr>
        <p:txBody>
          <a:bodyPr/>
          <a:lstStyle/>
          <a:p>
            <a:r>
              <a:rPr lang="en-GB" dirty="0"/>
              <a:t>Dataset Details</a:t>
            </a:r>
            <a:endParaRPr lang="en-IN" dirty="0"/>
          </a:p>
        </p:txBody>
      </p:sp>
      <p:sp>
        <p:nvSpPr>
          <p:cNvPr id="3" name="Content Placeholder 2">
            <a:extLst>
              <a:ext uri="{FF2B5EF4-FFF2-40B4-BE49-F238E27FC236}">
                <a16:creationId xmlns:a16="http://schemas.microsoft.com/office/drawing/2014/main" id="{CC7C1EA0-DEAF-6E35-F464-D6D61DE34DD9}"/>
              </a:ext>
            </a:extLst>
          </p:cNvPr>
          <p:cNvSpPr>
            <a:spLocks noGrp="1"/>
          </p:cNvSpPr>
          <p:nvPr>
            <p:ph idx="1"/>
          </p:nvPr>
        </p:nvSpPr>
        <p:spPr>
          <a:xfrm>
            <a:off x="677334" y="1604865"/>
            <a:ext cx="8596668" cy="4436497"/>
          </a:xfrm>
        </p:spPr>
        <p:txBody>
          <a:bodyPr>
            <a:normAutofit/>
          </a:bodyPr>
          <a:lstStyle/>
          <a:p>
            <a:r>
              <a:rPr lang="en-GB" dirty="0"/>
              <a:t>Before data cleaning:</a:t>
            </a:r>
          </a:p>
          <a:p>
            <a:pPr marL="0" indent="0">
              <a:buNone/>
            </a:pPr>
            <a:r>
              <a:rPr lang="en-GB" dirty="0"/>
              <a:t>	Columns -32</a:t>
            </a:r>
          </a:p>
          <a:p>
            <a:pPr marL="0" indent="0">
              <a:buNone/>
            </a:pPr>
            <a:r>
              <a:rPr lang="en-GB" dirty="0"/>
              <a:t>	Rows -</a:t>
            </a:r>
            <a:r>
              <a:rPr lang="en-IN" b="0" i="0" dirty="0">
                <a:solidFill>
                  <a:srgbClr val="242424"/>
                </a:solidFill>
                <a:effectLst/>
                <a:latin typeface="source-serif-pro"/>
              </a:rPr>
              <a:t>119390</a:t>
            </a:r>
          </a:p>
          <a:p>
            <a:pPr marL="0" indent="0">
              <a:buNone/>
            </a:pPr>
            <a:endParaRPr lang="en-IN" b="0" i="0" dirty="0">
              <a:solidFill>
                <a:srgbClr val="242424"/>
              </a:solidFill>
              <a:effectLst/>
              <a:latin typeface="source-serif-pro"/>
            </a:endParaRPr>
          </a:p>
          <a:p>
            <a:r>
              <a:rPr lang="en-IN" dirty="0">
                <a:solidFill>
                  <a:srgbClr val="242424"/>
                </a:solidFill>
                <a:latin typeface="source-serif-pro"/>
              </a:rPr>
              <a:t> After data cleaning:</a:t>
            </a:r>
          </a:p>
          <a:p>
            <a:pPr marL="457200" lvl="1" indent="0">
              <a:buNone/>
            </a:pPr>
            <a:r>
              <a:rPr lang="en-IN" sz="1800" dirty="0">
                <a:solidFill>
                  <a:srgbClr val="242424"/>
                </a:solidFill>
                <a:latin typeface="source-serif-pro"/>
              </a:rPr>
              <a:t>	Columns - 28</a:t>
            </a:r>
          </a:p>
          <a:p>
            <a:pPr marL="457200" lvl="1" indent="0">
              <a:buNone/>
            </a:pPr>
            <a:r>
              <a:rPr lang="en-IN" sz="1800" dirty="0">
                <a:solidFill>
                  <a:srgbClr val="242424"/>
                </a:solidFill>
                <a:latin typeface="source-serif-pro"/>
              </a:rPr>
              <a:t>	Rows - </a:t>
            </a:r>
            <a:r>
              <a:rPr lang="en-IN" sz="1800" b="0" i="0" dirty="0">
                <a:solidFill>
                  <a:srgbClr val="242424"/>
                </a:solidFill>
                <a:effectLst/>
                <a:latin typeface="source-serif-pro"/>
              </a:rPr>
              <a:t>103050</a:t>
            </a:r>
            <a:endParaRPr lang="en-IN" sz="1800" dirty="0">
              <a:solidFill>
                <a:srgbClr val="242424"/>
              </a:solidFill>
              <a:latin typeface="source-serif-pro"/>
            </a:endParaRPr>
          </a:p>
          <a:p>
            <a:pPr marL="0" indent="0">
              <a:buNone/>
            </a:pPr>
            <a:endParaRPr lang="en-IN" b="0" i="0" dirty="0">
              <a:solidFill>
                <a:srgbClr val="242424"/>
              </a:solidFill>
              <a:effectLst/>
              <a:latin typeface="source-serif-pro"/>
            </a:endParaRPr>
          </a:p>
          <a:p>
            <a:pPr marL="457200" lvl="1" indent="0">
              <a:buNone/>
            </a:pPr>
            <a:endParaRPr lang="en-IN" sz="1800" b="0" i="0" dirty="0">
              <a:solidFill>
                <a:srgbClr val="242424"/>
              </a:solidFill>
              <a:effectLst/>
              <a:latin typeface="source-serif-pro"/>
            </a:endParaRPr>
          </a:p>
          <a:p>
            <a:pPr marL="457200" lvl="1" indent="0">
              <a:buNone/>
            </a:pPr>
            <a:endParaRPr lang="en-IN" sz="1800" b="0" i="0" dirty="0">
              <a:solidFill>
                <a:srgbClr val="242424"/>
              </a:solidFill>
              <a:effectLst/>
              <a:latin typeface="source-serif-pro"/>
            </a:endParaRPr>
          </a:p>
          <a:p>
            <a:pPr lvl="1"/>
            <a:endParaRPr lang="en-IN" sz="1800" dirty="0">
              <a:solidFill>
                <a:srgbClr val="242424"/>
              </a:solidFill>
              <a:latin typeface="source-serif-pro"/>
            </a:endParaRPr>
          </a:p>
          <a:p>
            <a:pPr lvl="1"/>
            <a:endParaRPr lang="en-GB" sz="1800"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38689786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884</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source-serif-pro</vt:lpstr>
      <vt:lpstr>Times New Roman</vt:lpstr>
      <vt:lpstr>Trebuchet MS</vt:lpstr>
      <vt:lpstr>Wingdings 3</vt:lpstr>
      <vt:lpstr>Facet</vt:lpstr>
      <vt:lpstr>Data Curation Project</vt:lpstr>
      <vt:lpstr>Introduction Dataset 1(Hotel Booking)</vt:lpstr>
      <vt:lpstr>Key Features</vt:lpstr>
      <vt:lpstr>Key Features</vt:lpstr>
      <vt:lpstr>Dimensions of Dataset</vt:lpstr>
      <vt:lpstr>Column Names</vt:lpstr>
      <vt:lpstr>Data Cleaning</vt:lpstr>
      <vt:lpstr>Null Values removed from the dataset</vt:lpstr>
      <vt:lpstr>Dataset Details</vt:lpstr>
      <vt:lpstr>Introduction Dataset-2 (Sales Data)</vt:lpstr>
      <vt:lpstr>Dimensions of Dataset</vt:lpstr>
      <vt:lpstr>Issues identified in the dataset</vt:lpstr>
      <vt:lpstr>Methods used in the project</vt:lpstr>
      <vt:lpstr>Normalizing the dataset</vt:lpstr>
      <vt:lpstr>Standardizing Data</vt:lpstr>
      <vt:lpstr>Data Imputation &amp; Cleaning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Project</dc:title>
  <dc:creator>rahul reddy</dc:creator>
  <cp:lastModifiedBy>rahul reddy</cp:lastModifiedBy>
  <cp:revision>11</cp:revision>
  <dcterms:created xsi:type="dcterms:W3CDTF">2023-11-28T03:37:38Z</dcterms:created>
  <dcterms:modified xsi:type="dcterms:W3CDTF">2023-11-30T00:25:44Z</dcterms:modified>
</cp:coreProperties>
</file>