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5" r:id="rId3"/>
    <p:sldId id="279" r:id="rId4"/>
    <p:sldId id="280" r:id="rId5"/>
    <p:sldId id="281" r:id="rId6"/>
    <p:sldId id="282" r:id="rId7"/>
    <p:sldId id="296" r:id="rId8"/>
    <p:sldId id="291" r:id="rId9"/>
    <p:sldId id="292" r:id="rId10"/>
    <p:sldId id="294" r:id="rId11"/>
    <p:sldId id="295" r:id="rId12"/>
    <p:sldId id="283" r:id="rId13"/>
    <p:sldId id="284" r:id="rId14"/>
    <p:sldId id="285" r:id="rId15"/>
    <p:sldId id="286" r:id="rId16"/>
    <p:sldId id="289" r:id="rId17"/>
    <p:sldId id="290" r:id="rId18"/>
    <p:sldId id="293" r:id="rId19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ndara" panose="020E0502030303020204" pitchFamily="34" charset="0"/>
      <p:regular r:id="rId26"/>
      <p:bold r:id="rId27"/>
      <p:italic r:id="rId28"/>
      <p:boldItalic r:id="rId29"/>
    </p:embeddedFont>
    <p:embeddedFont>
      <p:font typeface="Corbel" panose="020B0503020204020204" pitchFamily="3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Source Sans Pro" panose="020B0503030403020204" pitchFamily="34" charset="0"/>
      <p:regular r:id="rId38"/>
      <p:bold r:id="rId39"/>
      <p:italic r:id="rId40"/>
      <p:boldItalic r:id="rId41"/>
    </p:embeddedFont>
    <p:embeddedFont>
      <p:font typeface="Source Serif Pro" panose="02040603050405020204" pitchFamily="18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4" autoAdjust="0"/>
    <p:restoredTop sz="94664"/>
  </p:normalViewPr>
  <p:slideViewPr>
    <p:cSldViewPr snapToGrid="0">
      <p:cViewPr varScale="1">
        <p:scale>
          <a:sx n="108" d="100"/>
          <a:sy n="108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6966C7-165A-8C8D-81B2-7854A4C9B7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51C95-368C-0809-6169-F26300612B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DFA8C-510E-224A-A6E7-37CF589DDA5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A3060-016B-00FA-D3E4-E92A477303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Data Curation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D4614-0295-974B-6E6F-6541F511AF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6BF80-DDE0-BD40-87AD-75CF8AEAF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284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Data Curation Project</a:t>
            </a: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c9c09178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c9c091786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>
  <p:cSld name="Title Slide with Image">
    <p:bg>
      <p:bgPr>
        <a:solidFill>
          <a:srgbClr val="F2F2F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1" y="0"/>
            <a:ext cx="8924343" cy="6858000"/>
          </a:xfrm>
          <a:custGeom>
            <a:avLst/>
            <a:gdLst/>
            <a:ahLst/>
            <a:cxnLst/>
            <a:rect l="l" t="t" r="r" b="b"/>
            <a:pathLst>
              <a:path w="9780102" h="432000" extrusionOk="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200400" y="2807544"/>
            <a:ext cx="8991600" cy="12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000"/>
              <a:buFont typeface="Corbel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9780588" y="2698612"/>
            <a:ext cx="2411412" cy="114824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1760000" y="6803351"/>
            <a:ext cx="432000" cy="54600"/>
          </a:xfrm>
          <a:prstGeom prst="rect">
            <a:avLst/>
          </a:prstGeom>
          <a:solidFill>
            <a:srgbClr val="D120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6" name="Google Shape;2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04748" y="6405587"/>
            <a:ext cx="2621567" cy="3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/>
          <p:nvPr/>
        </p:nvSpPr>
        <p:spPr>
          <a:xfrm>
            <a:off x="0" y="6803350"/>
            <a:ext cx="10390200" cy="54600"/>
          </a:xfrm>
          <a:prstGeom prst="rect">
            <a:avLst/>
          </a:prstGeom>
          <a:solidFill>
            <a:srgbClr val="D120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8" name="Google Shape;28;p2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432000" y="1512000"/>
            <a:ext cx="3600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3"/>
          </p:nvPr>
        </p:nvSpPr>
        <p:spPr>
          <a:xfrm>
            <a:off x="4301550" y="1511476"/>
            <a:ext cx="3600450" cy="467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4"/>
          </p:nvPr>
        </p:nvSpPr>
        <p:spPr>
          <a:xfrm>
            <a:off x="8171550" y="1511475"/>
            <a:ext cx="360045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2"/>
          </p:nvPr>
        </p:nvSpPr>
        <p:spPr>
          <a:xfrm>
            <a:off x="432000" y="1512000"/>
            <a:ext cx="2160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3"/>
          </p:nvPr>
        </p:nvSpPr>
        <p:spPr>
          <a:xfrm>
            <a:off x="2726412" y="1512000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4"/>
          </p:nvPr>
        </p:nvSpPr>
        <p:spPr>
          <a:xfrm>
            <a:off x="5021412" y="1512000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5"/>
          </p:nvPr>
        </p:nvSpPr>
        <p:spPr>
          <a:xfrm>
            <a:off x="7316412" y="1507535"/>
            <a:ext cx="2160588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6"/>
          </p:nvPr>
        </p:nvSpPr>
        <p:spPr>
          <a:xfrm>
            <a:off x="9611412" y="1507535"/>
            <a:ext cx="2160588" cy="468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F2F2F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000"/>
              <a:buFont typeface="Corbel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9780588" y="2698612"/>
            <a:ext cx="2411412" cy="114824"/>
          </a:xfrm>
          <a:prstGeom prst="rect">
            <a:avLst/>
          </a:prstGeom>
          <a:solidFill>
            <a:srgbClr val="D120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2">
            <a:alphaModFix/>
          </a:blip>
          <a:srcRect b="33528"/>
          <a:stretch/>
        </p:blipFill>
        <p:spPr>
          <a:xfrm>
            <a:off x="9780600" y="2227075"/>
            <a:ext cx="2411400" cy="4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6371350"/>
            <a:ext cx="9071045" cy="432000"/>
          </a:xfrm>
          <a:custGeom>
            <a:avLst/>
            <a:gdLst/>
            <a:ahLst/>
            <a:cxnLst/>
            <a:rect l="l" t="t" r="r" b="b"/>
            <a:pathLst>
              <a:path w="9780102" h="432000" extrusionOk="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Source Serif Pro"/>
              <a:buNone/>
              <a:defRPr sz="3200" b="1" i="0" u="none" strike="noStrike" cap="none">
                <a:solidFill>
                  <a:srgbClr val="3F3F3F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Source Serif Pro"/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Source Sans Pro"/>
              <a:buChar char="•"/>
              <a:defRPr sz="19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Source Sans Pro"/>
              <a:buChar char="•"/>
              <a:defRPr sz="17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Source Sans Pro"/>
              <a:buChar char="•"/>
              <a:defRPr sz="15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Source Sans Pro"/>
              <a:buChar char="•"/>
              <a:defRPr sz="15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Source Sans Pro"/>
              <a:buChar char="•"/>
              <a:defRPr sz="150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Char char="•"/>
              <a:defRPr sz="13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Char char="•"/>
              <a:defRPr sz="12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Char char="•"/>
              <a:defRPr sz="11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Char char="•"/>
              <a:defRPr sz="100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0" y="6803350"/>
            <a:ext cx="10390200" cy="54600"/>
          </a:xfrm>
          <a:prstGeom prst="rect">
            <a:avLst/>
          </a:prstGeom>
          <a:solidFill>
            <a:srgbClr val="D120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D120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04748" y="6405587"/>
            <a:ext cx="2621567" cy="3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383875" y="6453825"/>
            <a:ext cx="797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Presentation title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fdc.energy.gov/fuels/electricity_locations.html#/analyze?fuel=ELE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fdc.energy.gov/data_download/alt_fuel_stations_forma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ctrTitle"/>
          </p:nvPr>
        </p:nvSpPr>
        <p:spPr>
          <a:xfrm>
            <a:off x="3200400" y="1544049"/>
            <a:ext cx="8991600" cy="1056300"/>
          </a:xfrm>
          <a:prstGeom prst="rect">
            <a:avLst/>
          </a:prstGeom>
        </p:spPr>
        <p:txBody>
          <a:bodyPr spcFirstLastPara="1" wrap="square" lIns="180000" tIns="180000" rIns="252000" bIns="1800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CURATION PROJECT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3200400" y="2948164"/>
            <a:ext cx="6580200" cy="580800"/>
          </a:xfrm>
          <a:prstGeom prst="rect">
            <a:avLst/>
          </a:prstGeom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ELECTRIC VEHICLE CHARGING STATIONS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0" y="4517050"/>
            <a:ext cx="12192000" cy="1800832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180000" tIns="180000" rIns="180000" bIns="180000" anchor="t" anchorCtr="0">
            <a:spAutoFit/>
          </a:bodyPr>
          <a:lstStyle/>
          <a:p>
            <a:pPr marL="5029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 </a:t>
            </a:r>
            <a:endParaRPr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Sagar Shekhargouda Patil (A20501427) 	       Yuvraj Nikam (A20501952)                           Marut Pandya (A20518560)							</a:t>
            </a:r>
            <a:endParaRPr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GUIDANCE OF DR.BORIS GLAVIC</a:t>
            </a:r>
            <a:endParaRPr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72939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200" dirty="0">
              <a:effectLst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672939" y="349486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</a:rPr>
              <a:t>Solutions to data curation problems: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686F7-B41E-53B3-17AD-E81C9834B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06" y="908613"/>
            <a:ext cx="1005980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3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BE89C9-B53A-AA4F-56F5-89C25102B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09" y="1042416"/>
            <a:ext cx="10173582" cy="4520369"/>
          </a:xfrm>
          <a:prstGeom prst="rect">
            <a:avLst/>
          </a:prstGeom>
        </p:spPr>
      </p:pic>
      <p:sp>
        <p:nvSpPr>
          <p:cNvPr id="4" name="Google Shape;145;p22">
            <a:extLst>
              <a:ext uri="{FF2B5EF4-FFF2-40B4-BE49-F238E27FC236}">
                <a16:creationId xmlns:a16="http://schemas.microsoft.com/office/drawing/2014/main" id="{35ACDDA0-9EDA-2156-4980-1B1E23459BBC}"/>
              </a:ext>
            </a:extLst>
          </p:cNvPr>
          <p:cNvSpPr txBox="1">
            <a:spLocks/>
          </p:cNvSpPr>
          <p:nvPr/>
        </p:nvSpPr>
        <p:spPr>
          <a:xfrm>
            <a:off x="672939" y="349486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</a:rPr>
              <a:t>Solutions to data curation problems(Continued):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F4E071-2771-456A-1B81-92A0B950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6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Cleaned and transformed Data Results</a:t>
            </a: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b="0" i="0" dirty="0">
              <a:solidFill>
                <a:srgbClr val="333333"/>
              </a:solidFill>
              <a:effectLst/>
              <a:latin typeface="Source Sans 3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br>
              <a:rPr lang="en-US" sz="3200" dirty="0"/>
            </a:b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3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     </a:t>
            </a: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739425" y="636668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Results and Insights:</a:t>
            </a:r>
            <a:endParaRPr lang="en-US" sz="3200" b="1" dirty="0">
              <a:solidFill>
                <a:srgbClr val="3F3F3F"/>
              </a:solidFill>
              <a:latin typeface="Calibri" panose="020F0502020204030204" pitchFamily="34" charset="0"/>
              <a:ea typeface="Source Serif Pro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C5DEF1-6F32-F0AA-0A44-598A7038C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939" y="1980329"/>
            <a:ext cx="8369461" cy="38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7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b="0" i="0" dirty="0">
              <a:solidFill>
                <a:srgbClr val="333333"/>
              </a:solidFill>
              <a:effectLst/>
              <a:latin typeface="Source Sans 3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br>
              <a:rPr lang="en-US" sz="3200" dirty="0"/>
            </a:b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3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     </a:t>
            </a: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658425" y="565486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Results and Insights: (Continued)</a:t>
            </a:r>
            <a:endParaRPr lang="en-US" sz="3200" b="1" dirty="0">
              <a:solidFill>
                <a:srgbClr val="3F3F3F"/>
              </a:solidFill>
              <a:latin typeface="Calibri" panose="020F0502020204030204" pitchFamily="34" charset="0"/>
              <a:ea typeface="Source Serif Pro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29E07-9170-B51D-5295-04020E6EC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5851"/>
            <a:ext cx="5950527" cy="4593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B1E1D-DDDB-8047-0B1C-F99D9CC71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528" y="1355851"/>
            <a:ext cx="6035898" cy="46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1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b="0" i="0" dirty="0">
              <a:solidFill>
                <a:srgbClr val="333333"/>
              </a:solidFill>
              <a:effectLst/>
              <a:latin typeface="Source Sans 3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br>
              <a:rPr lang="en-US" sz="3200" dirty="0"/>
            </a:b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3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     </a:t>
            </a: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658425" y="539851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Results and Insights: (Continued)</a:t>
            </a:r>
            <a:endParaRPr lang="en-US" sz="3200" b="1" dirty="0">
              <a:solidFill>
                <a:srgbClr val="3F3F3F"/>
              </a:solidFill>
              <a:latin typeface="Calibri" panose="020F0502020204030204" pitchFamily="34" charset="0"/>
              <a:ea typeface="Source Serif Pro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F6F0F-0408-1C86-F417-22F7CF82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5984"/>
            <a:ext cx="6073870" cy="4657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9129BF-B91B-0606-FB5E-3E3CC64CC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50" y="1074515"/>
            <a:ext cx="5706250" cy="46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5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b="0" i="0" dirty="0">
              <a:solidFill>
                <a:srgbClr val="333333"/>
              </a:solidFill>
              <a:effectLst/>
              <a:latin typeface="Source Sans 3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br>
              <a:rPr lang="en-US" sz="3200" dirty="0"/>
            </a:b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3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     </a:t>
            </a: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658425" y="539851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Results and Insights: (Continued)</a:t>
            </a:r>
            <a:endParaRPr lang="en-US" sz="3200" b="1" dirty="0">
              <a:solidFill>
                <a:srgbClr val="3F3F3F"/>
              </a:solidFill>
              <a:latin typeface="Calibri" panose="020F0502020204030204" pitchFamily="34" charset="0"/>
              <a:ea typeface="Source Serif Pro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C560E-DD3A-BD28-0ABD-46EF0EE79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53" y="1209546"/>
            <a:ext cx="5299940" cy="4089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01DED-D9B5-5CCD-7595-A0ED640DB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84" y="1118155"/>
            <a:ext cx="6285655" cy="42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2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b="0" i="0" dirty="0">
              <a:solidFill>
                <a:srgbClr val="333333"/>
              </a:solidFill>
              <a:effectLst/>
              <a:latin typeface="Source Sans 3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br>
              <a:rPr lang="en-US" sz="3200" dirty="0"/>
            </a:b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3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     </a:t>
            </a: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123429" y="404525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Results and Insights:(Continued)</a:t>
            </a:r>
            <a:endParaRPr lang="en-US" sz="3200" b="1" dirty="0">
              <a:solidFill>
                <a:srgbClr val="3F3F3F"/>
              </a:solidFill>
              <a:latin typeface="Calibri" panose="020F0502020204030204" pitchFamily="34" charset="0"/>
              <a:ea typeface="Source Serif Pro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A26CA-FE3F-321C-A267-AFEFAB214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32" y="836524"/>
            <a:ext cx="11199197" cy="547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5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b="0" i="0" dirty="0">
              <a:solidFill>
                <a:srgbClr val="333333"/>
              </a:solidFill>
              <a:effectLst/>
              <a:latin typeface="Source Sans 3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br>
              <a:rPr lang="en-US" sz="3200" dirty="0"/>
            </a:b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3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     </a:t>
            </a: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17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658425" y="181034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Results and Insights: (Continued)</a:t>
            </a:r>
            <a:endParaRPr lang="en-US" sz="3200" b="1" dirty="0">
              <a:solidFill>
                <a:srgbClr val="3F3F3F"/>
              </a:solidFill>
              <a:latin typeface="Calibri" panose="020F0502020204030204" pitchFamily="34" charset="0"/>
              <a:ea typeface="Source Serif Pro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EAFD18-F602-B01D-E62F-078B38363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072" y="713606"/>
            <a:ext cx="5910072" cy="47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1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72939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18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736800" y="736800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</a:rPr>
              <a:t>Conclusion: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8921B-ECF1-9D7D-F5C8-C0AEF4CB495B}"/>
              </a:ext>
            </a:extLst>
          </p:cNvPr>
          <p:cNvSpPr txBox="1"/>
          <p:nvPr/>
        </p:nvSpPr>
        <p:spPr>
          <a:xfrm>
            <a:off x="475488" y="1355850"/>
            <a:ext cx="114369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cleaning and transformation efforts have successfully prepared the dataset for meaningful analysis.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accomplishments include: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Integrity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Ensured data integrity by addressing missing values and applying consistent formatting.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Readability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Renaming columns for clarity and utilizing regex patterns improved the readability and interpretability of categorical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 Time Information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Normalized the representation of time information in the 'Access_Days_Time'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Accessibility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transformation of credit card information into distinct columns facilitates a clear understanding of payment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 Naming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Special character removal and value replacement enhanced the standardization of station names, contributing to a cleaner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Phone Number Information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Filled missing phone numbers, handled multiple entries, and replaced ambiguous values to ensure uniformity in the 'Station_Phone' column.</a:t>
            </a:r>
          </a:p>
        </p:txBody>
      </p:sp>
    </p:spTree>
    <p:extLst>
      <p:ext uri="{BB962C8B-B14F-4D97-AF65-F5344CB8AC3E}">
        <p14:creationId xmlns:p14="http://schemas.microsoft.com/office/powerpoint/2010/main" val="271188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9" name="Google Shape;145;p22">
            <a:extLst>
              <a:ext uri="{FF2B5EF4-FFF2-40B4-BE49-F238E27FC236}">
                <a16:creationId xmlns:a16="http://schemas.microsoft.com/office/drawing/2014/main" id="{F55F04EA-5F04-A271-48AF-A4A8A972015B}"/>
              </a:ext>
            </a:extLst>
          </p:cNvPr>
          <p:cNvSpPr txBox="1">
            <a:spLocks/>
          </p:cNvSpPr>
          <p:nvPr/>
        </p:nvSpPr>
        <p:spPr>
          <a:xfrm>
            <a:off x="584400" y="584400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Source Serif Pro"/>
              </a:rPr>
              <a:t>Agenda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6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1" indent="-4191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Objective</a:t>
            </a:r>
          </a:p>
          <a:p>
            <a:pPr marL="914400" lvl="1" indent="-419100">
              <a:lnSpc>
                <a:spcPct val="115000"/>
              </a:lnSpc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Dataset Introduction</a:t>
            </a:r>
          </a:p>
          <a:p>
            <a:pPr marL="914400" lvl="1" indent="-419100">
              <a:lnSpc>
                <a:spcPct val="115000"/>
              </a:lnSpc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Data Quality Overview </a:t>
            </a:r>
          </a:p>
          <a:p>
            <a:pPr marL="914400" lvl="1" indent="-419100">
              <a:lnSpc>
                <a:spcPct val="115000"/>
              </a:lnSpc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Framework used in Data Curation Process</a:t>
            </a:r>
          </a:p>
          <a:p>
            <a:pPr marL="914400" lvl="1" indent="-419100">
              <a:lnSpc>
                <a:spcPct val="115000"/>
              </a:lnSpc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Data Cleaning and Transformation Tasks</a:t>
            </a:r>
          </a:p>
          <a:p>
            <a:pPr marL="914400" lvl="1" indent="-419100">
              <a:lnSpc>
                <a:spcPct val="115000"/>
              </a:lnSpc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Tools used</a:t>
            </a:r>
          </a:p>
          <a:p>
            <a:pPr marL="914400" lvl="1" indent="-419100">
              <a:lnSpc>
                <a:spcPct val="115000"/>
              </a:lnSpc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Results and Insights</a:t>
            </a:r>
          </a:p>
          <a:p>
            <a:pPr marL="914400" lvl="1" indent="-419100">
              <a:lnSpc>
                <a:spcPct val="115000"/>
              </a:lnSpc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Conclusion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31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9" name="Google Shape;145;p22">
            <a:extLst>
              <a:ext uri="{FF2B5EF4-FFF2-40B4-BE49-F238E27FC236}">
                <a16:creationId xmlns:a16="http://schemas.microsoft.com/office/drawing/2014/main" id="{F55F04EA-5F04-A271-48AF-A4A8A972015B}"/>
              </a:ext>
            </a:extLst>
          </p:cNvPr>
          <p:cNvSpPr txBox="1">
            <a:spLocks/>
          </p:cNvSpPr>
          <p:nvPr/>
        </p:nvSpPr>
        <p:spPr>
          <a:xfrm>
            <a:off x="864000" y="450696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Source Serif Pro"/>
              </a:rPr>
              <a:t>Objective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146;p22">
            <a:extLst>
              <a:ext uri="{FF2B5EF4-FFF2-40B4-BE49-F238E27FC236}">
                <a16:creationId xmlns:a16="http://schemas.microsoft.com/office/drawing/2014/main" id="{A9F1F567-402B-0564-7478-430A08126AE8}"/>
              </a:ext>
            </a:extLst>
          </p:cNvPr>
          <p:cNvSpPr txBox="1">
            <a:spLocks/>
          </p:cNvSpPr>
          <p:nvPr/>
        </p:nvSpPr>
        <p:spPr>
          <a:xfrm>
            <a:off x="719400" y="1044852"/>
            <a:ext cx="11409000" cy="4768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1" indent="-4191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The primary objective of this project is to harness the power of data curation techniques, specifically focusing on data cleaning and transformation processes. </a:t>
            </a:r>
          </a:p>
          <a:p>
            <a:pPr marL="914400" lvl="1" indent="-4191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Through meticulous data curation, our aim is to refine and cleanse the dataset, ensuring its accuracy and reliability. </a:t>
            </a:r>
          </a:p>
          <a:p>
            <a:pPr marL="914400" lvl="1" indent="-4191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By employing various data cleaning methods and transformative approaches, we intend to enhance the overall quality of the dataset.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6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736800" y="952800"/>
            <a:ext cx="10963599" cy="20731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Data source: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 Electric Vehicle Charging Stations</a:t>
            </a: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	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  <a:hlinkClick r:id="rId3"/>
              </a:rPr>
              <a:t>https://afdc.energy.gov/fuels/electricity_locations.html#/analyze?fuel=ELEC</a:t>
            </a:r>
            <a:endParaRPr lang="en-US" sz="20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Data source metadata:</a:t>
            </a: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	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  <a:hlinkClick r:id="rId4"/>
              </a:rPr>
              <a:t>https://afdc.energy.gov/data_download/alt_fuel_stations_format</a:t>
            </a:r>
            <a:endParaRPr lang="en-US" sz="20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495300" lvl="1">
              <a:lnSpc>
                <a:spcPct val="115000"/>
              </a:lnSpc>
              <a:buClr>
                <a:schemeClr val="dk1"/>
              </a:buClr>
              <a:buSzPts val="30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736800" y="736800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Dataset Introduction </a:t>
            </a:r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1AF19C-1C01-2943-E4D7-873707FD5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46196"/>
              </p:ext>
            </p:extLst>
          </p:nvPr>
        </p:nvGraphicFramePr>
        <p:xfrm>
          <a:off x="1593088" y="3025949"/>
          <a:ext cx="8127999" cy="1474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613547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517514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61957640"/>
                    </a:ext>
                  </a:extLst>
                </a:gridCol>
              </a:tblGrid>
              <a:tr h="3615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Modified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7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66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22.7MB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5286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344DA7-AE63-884A-7899-18FCE571A5AC}"/>
              </a:ext>
            </a:extLst>
          </p:cNvPr>
          <p:cNvSpPr txBox="1"/>
          <p:nvPr/>
        </p:nvSpPr>
        <p:spPr>
          <a:xfrm>
            <a:off x="1188720" y="4747260"/>
            <a:ext cx="8604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reduction due to:</a:t>
            </a:r>
          </a:p>
          <a:p>
            <a:r>
              <a:rPr lang="en-US" dirty="0"/>
              <a:t>● Deprecated columns as per metadata</a:t>
            </a:r>
          </a:p>
          <a:p>
            <a:r>
              <a:rPr lang="en-US" dirty="0"/>
              <a:t>● No curation tasks in the removed columns</a:t>
            </a:r>
          </a:p>
          <a:p>
            <a:r>
              <a:rPr lang="en-US" dirty="0"/>
              <a:t>● Many null/blank values</a:t>
            </a:r>
          </a:p>
        </p:txBody>
      </p:sp>
    </p:spTree>
    <p:extLst>
      <p:ext uri="{BB962C8B-B14F-4D97-AF65-F5344CB8AC3E}">
        <p14:creationId xmlns:p14="http://schemas.microsoft.com/office/powerpoint/2010/main" val="190200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Data quality relates to its accuracy, completeness, consistency, and validity.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I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dentifying data quality issues and correcting them, we would need data that is ideal for use. </a:t>
            </a: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Data quality issues arises due to following factors:	</a:t>
            </a:r>
          </a:p>
          <a:p>
            <a:pPr lvl="4"/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        	- Inaccurate Data		- Incomplete Data		 - Duplicate Data</a:t>
            </a:r>
          </a:p>
          <a:p>
            <a:pPr lvl="4"/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      	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- Inconsistent Data		- Unstructured Data		 - Irrelevant Data</a:t>
            </a: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We have identified such problems in our source dataset which we will discuss in further slides.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736800" y="736800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Data Quality Overview</a:t>
            </a:r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2890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We have used framework in data curation that uses a wide range of activities and processes done to create, manage, maintain, validate and showcase.</a:t>
            </a: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rPr>
              <a:t>Process Diagram : 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736800" y="736800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Framework used in Data Curation Process:</a:t>
            </a:r>
            <a:endParaRPr lang="en-US" sz="3200" b="1" dirty="0">
              <a:solidFill>
                <a:srgbClr val="3F3F3F"/>
              </a:solidFill>
              <a:latin typeface="Calibri" panose="020F0502020204030204" pitchFamily="34" charset="0"/>
              <a:ea typeface="Source Serif Pro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48EC0-F0AC-C625-9AF0-A9B095DD8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43" y="3191252"/>
            <a:ext cx="10372737" cy="196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;p22">
            <a:extLst>
              <a:ext uri="{FF2B5EF4-FFF2-40B4-BE49-F238E27FC236}">
                <a16:creationId xmlns:a16="http://schemas.microsoft.com/office/drawing/2014/main" id="{70ECE98F-799F-54A7-DEA4-DFF57B1EE3F2}"/>
              </a:ext>
            </a:extLst>
          </p:cNvPr>
          <p:cNvSpPr txBox="1">
            <a:spLocks/>
          </p:cNvSpPr>
          <p:nvPr/>
        </p:nvSpPr>
        <p:spPr>
          <a:xfrm>
            <a:off x="736800" y="736800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</a:rPr>
              <a:t>Tools used for Problem Identification and Curation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02028-49BC-7CC6-5830-4751CB895077}"/>
              </a:ext>
            </a:extLst>
          </p:cNvPr>
          <p:cNvSpPr txBox="1"/>
          <p:nvPr/>
        </p:nvSpPr>
        <p:spPr>
          <a:xfrm>
            <a:off x="520800" y="1499616"/>
            <a:ext cx="11150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Identification: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Microsoft Excel Spreadsheet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Vizier visualization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Curation :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Vizier Tool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Jupyter Notebook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Python Libraries :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 - Pandas is a Python library for data analysis and data manipulation. It offers data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structures and operations for manipulating numerical tables and time series.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 - Regex library for performing regular expression related operations over data.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BF609-10EA-7E1E-CD08-A730E76B1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48A2B9F-5FF7-47A7-DD29-04EAE9A7E022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55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58425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495300" lvl="1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marL="838200" lvl="1" indent="-342900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</a:endParaRPr>
          </a:p>
          <a:p>
            <a:pPr lvl="4"/>
            <a:endParaRPr lang="en-US" sz="2400" b="0" i="0" dirty="0">
              <a:solidFill>
                <a:srgbClr val="333333"/>
              </a:solidFill>
              <a:effectLst/>
              <a:latin typeface="Source Sans 3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736800" y="736800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</a:rPr>
              <a:t>Data Cleaning and Transformation Tasks</a:t>
            </a:r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  <a:sym typeface="Roboto"/>
              </a:rPr>
              <a:t>:</a:t>
            </a:r>
            <a:endParaRPr lang="en-US" sz="3200" b="1" dirty="0">
              <a:solidFill>
                <a:srgbClr val="3F3F3F"/>
              </a:solidFill>
              <a:latin typeface="Calibri" panose="020F0502020204030204" pitchFamily="34" charset="0"/>
              <a:ea typeface="Source Serif Pro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F2098-FF81-EA2A-6F66-9872B2A4E173}"/>
              </a:ext>
            </a:extLst>
          </p:cNvPr>
          <p:cNvSpPr txBox="1"/>
          <p:nvPr/>
        </p:nvSpPr>
        <p:spPr>
          <a:xfrm>
            <a:off x="1143000" y="1303422"/>
            <a:ext cx="103144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Values: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Imputed missing values in numeric columns ('EV_DC_Fast_Count').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Filled categorical columns with appropriate defaults ('EV_Network,' 'Provider,' 'Owner_Type_Code,' etc.).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Column Renaming: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Renamed 'EV_Network_Web' to 'Provider’.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Regex Pattern Matching: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Categorized 'Groups_With_Access_Code' values as 'Public' or 'Private' using regex patterns.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Time Information: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Modified 'Access_Days_Time,' categorized as "24 hours daily" or "Less than 24 hours"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Credit Card Information: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Transformed 'Cards_Accepted' into binary columns ('Credit,' 'Debit,' 'Cash,' 'No Payment Info’).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Special Character Removal: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Removed special characters from 'Station_Name’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Value Replacement: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Replaced specific values like 'NAME?' with 'NIU' in 'Station_Name' and null values with 'Not Available' in 'Station_Phone’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Handling Multiple Phone Numbers: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Retained the first phone number if multiple in 'Station_Phone’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Filling Missing Phone Numbers:</a:t>
            </a:r>
            <a:endParaRPr lang="en-US" sz="1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Replaced</a:t>
            </a:r>
            <a:r>
              <a:rPr lang="en-US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missing phone numbers in 'Station_Phone' with 'Not Available’</a:t>
            </a:r>
          </a:p>
        </p:txBody>
      </p:sp>
    </p:spTree>
    <p:extLst>
      <p:ext uri="{BB962C8B-B14F-4D97-AF65-F5344CB8AC3E}">
        <p14:creationId xmlns:p14="http://schemas.microsoft.com/office/powerpoint/2010/main" val="409084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03FD41-1127-D437-DD79-81C83748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" y="6422351"/>
            <a:ext cx="2057400" cy="381000"/>
          </a:xfrm>
          <a:prstGeom prst="rect">
            <a:avLst/>
          </a:prstGeom>
        </p:spPr>
      </p:pic>
      <p:sp>
        <p:nvSpPr>
          <p:cNvPr id="10" name="Google Shape;146;p22">
            <a:extLst>
              <a:ext uri="{FF2B5EF4-FFF2-40B4-BE49-F238E27FC236}">
                <a16:creationId xmlns:a16="http://schemas.microsoft.com/office/drawing/2014/main" id="{73A5DB5D-6898-9E54-859E-2359A60749B2}"/>
              </a:ext>
            </a:extLst>
          </p:cNvPr>
          <p:cNvSpPr txBox="1">
            <a:spLocks/>
          </p:cNvSpPr>
          <p:nvPr/>
        </p:nvSpPr>
        <p:spPr>
          <a:xfrm>
            <a:off x="672939" y="1355850"/>
            <a:ext cx="11409000" cy="4593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Quality Issues:</a:t>
            </a:r>
            <a:endParaRPr lang="en-US" sz="24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Incomplete or missing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Inconsistent data formats.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inaccuracies or errors.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Heterogeneity:</a:t>
            </a:r>
            <a:endParaRPr lang="en-US" sz="2400" b="0" i="0" u="none" strike="noStrike" dirty="0">
              <a:solidFill>
                <a:srgbClr val="0F0F0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sz="2400" b="0" i="0" u="none" strike="noStrike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Dealing with diverse data types and formats.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Metadata Complexity: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Developing and managing comprehensive metadata.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Ensuring consistency in metadata across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External Dependencies:</a:t>
            </a:r>
          </a:p>
          <a:p>
            <a:r>
              <a:rPr lang="en-US" sz="2400" b="1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sz="24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Managing changes or disruptions in external data such as deprecations of columns.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FD38C7-1EDB-0C8C-95C0-96AB174BC189}"/>
              </a:ext>
            </a:extLst>
          </p:cNvPr>
          <p:cNvSpPr txBox="1">
            <a:spLocks/>
          </p:cNvSpPr>
          <p:nvPr/>
        </p:nvSpPr>
        <p:spPr>
          <a:xfrm>
            <a:off x="11912400" y="65237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0000000-1234-1234-1234-123412341234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45;p22">
            <a:extLst>
              <a:ext uri="{FF2B5EF4-FFF2-40B4-BE49-F238E27FC236}">
                <a16:creationId xmlns:a16="http://schemas.microsoft.com/office/drawing/2014/main" id="{140DE94A-FB48-D6DD-0700-67868B59EDDD}"/>
              </a:ext>
            </a:extLst>
          </p:cNvPr>
          <p:cNvSpPr txBox="1">
            <a:spLocks/>
          </p:cNvSpPr>
          <p:nvPr/>
        </p:nvSpPr>
        <p:spPr>
          <a:xfrm>
            <a:off x="736800" y="736800"/>
            <a:ext cx="11328000" cy="43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3F3F3F"/>
                </a:solidFill>
                <a:latin typeface="Calibri" panose="020F0502020204030204" pitchFamily="34" charset="0"/>
                <a:ea typeface="Source Serif Pro"/>
                <a:cs typeface="Calibri" panose="020F0502020204030204" pitchFamily="34" charset="0"/>
              </a:rPr>
              <a:t>Challenges during data curation:</a:t>
            </a:r>
          </a:p>
        </p:txBody>
      </p:sp>
    </p:spTree>
    <p:extLst>
      <p:ext uri="{BB962C8B-B14F-4D97-AF65-F5344CB8AC3E}">
        <p14:creationId xmlns:p14="http://schemas.microsoft.com/office/powerpoint/2010/main" val="69122898"/>
      </p:ext>
    </p:extLst>
  </p:cSld>
  <p:clrMapOvr>
    <a:masterClrMapping/>
  </p:clrMapOvr>
</p:sld>
</file>

<file path=ppt/theme/theme1.xml><?xml version="1.0" encoding="utf-8"?>
<a:theme xmlns:a="http://schemas.openxmlformats.org/drawingml/2006/main" name="IllinoisTechPK">
  <a:themeElements>
    <a:clrScheme name="Custom 129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955</Words>
  <Application>Microsoft Macintosh PowerPoint</Application>
  <PresentationFormat>Widescreen</PresentationFormat>
  <Paragraphs>189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Roboto</vt:lpstr>
      <vt:lpstr>Candara</vt:lpstr>
      <vt:lpstr>Corbel</vt:lpstr>
      <vt:lpstr>Source Sans 3</vt:lpstr>
      <vt:lpstr>Source Sans Pro</vt:lpstr>
      <vt:lpstr>Arial</vt:lpstr>
      <vt:lpstr>Source Serif Pro</vt:lpstr>
      <vt:lpstr>IllinoisTechPK</vt:lpstr>
      <vt:lpstr>DATA CURATION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CURATION PROJECT</dc:title>
  <cp:lastModifiedBy>Pradnya Gaikwad</cp:lastModifiedBy>
  <cp:revision>59</cp:revision>
  <dcterms:modified xsi:type="dcterms:W3CDTF">2023-11-30T20:41:55Z</dcterms:modified>
</cp:coreProperties>
</file>