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9" r:id="rId2"/>
    <p:sldId id="260" r:id="rId3"/>
    <p:sldId id="283" r:id="rId4"/>
    <p:sldId id="285" r:id="rId5"/>
    <p:sldId id="286" r:id="rId6"/>
    <p:sldId id="287" r:id="rId7"/>
    <p:sldId id="288" r:id="rId8"/>
    <p:sldId id="290" r:id="rId9"/>
    <p:sldId id="28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2"/>
    <a:srgbClr val="FF9900"/>
    <a:srgbClr val="CC6600"/>
    <a:srgbClr val="FF9933"/>
    <a:srgbClr val="FF9966"/>
    <a:srgbClr val="B56D45"/>
    <a:srgbClr val="B66952"/>
    <a:srgbClr val="B54C2D"/>
    <a:srgbClr val="DF985C"/>
    <a:srgbClr val="DDA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07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1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3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4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41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6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7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9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1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0277FD-7DE6-41D4-930D-AC99F5AFE54E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1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3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3ED0CC-082F-4160-86E5-0D6041F12778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01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80" y="110435"/>
            <a:ext cx="11868450" cy="2648381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Literature Review on FEDEX:</a:t>
            </a:r>
            <a:br>
              <a:rPr lang="en-US" sz="6000" b="1" dirty="0">
                <a:solidFill>
                  <a:schemeClr val="tx1"/>
                </a:solidFill>
              </a:rPr>
            </a:br>
            <a:r>
              <a:rPr lang="en-US" sz="6000" b="1" dirty="0">
                <a:solidFill>
                  <a:schemeClr val="tx1"/>
                </a:solidFill>
              </a:rPr>
              <a:t>An </a:t>
            </a:r>
            <a:r>
              <a:rPr lang="en-US" sz="6000" b="1" dirty="0" err="1">
                <a:solidFill>
                  <a:schemeClr val="tx1"/>
                </a:solidFill>
              </a:rPr>
              <a:t>Explainability</a:t>
            </a:r>
            <a:r>
              <a:rPr lang="en-US" sz="6000" b="1" dirty="0">
                <a:solidFill>
                  <a:schemeClr val="tx1"/>
                </a:solidFill>
              </a:rPr>
              <a:t> Framework for Data Exploration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69923"/>
            <a:ext cx="5137125" cy="1110663"/>
          </a:xfrm>
        </p:spPr>
        <p:txBody>
          <a:bodyPr>
            <a:normAutofit fontScale="25000" lnSpcReduction="2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6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Shriya</a:t>
            </a:r>
            <a:r>
              <a:rPr lang="en-IN" sz="6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Prasanna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6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Girish Rajani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6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Subramanya </a:t>
            </a:r>
            <a:r>
              <a:rPr lang="en-IN" sz="6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ganesh</a:t>
            </a:r>
            <a:endParaRPr lang="en-IN" sz="64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endParaRPr lang="en-IN" sz="64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6796B94-7A46-9A40-F133-E8AC536BA655}"/>
              </a:ext>
            </a:extLst>
          </p:cNvPr>
          <p:cNvSpPr txBox="1"/>
          <p:nvPr/>
        </p:nvSpPr>
        <p:spPr>
          <a:xfrm>
            <a:off x="984183" y="1979052"/>
            <a:ext cx="8135103" cy="2262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Time Consuming</a:t>
            </a:r>
          </a:p>
          <a:p>
            <a:pPr marL="285750" indent="-28575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Have to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analyze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large number of rows </a:t>
            </a:r>
          </a:p>
          <a:p>
            <a:pPr marL="285750" indent="-28575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Formulate meaningful insights from the resulting </a:t>
            </a:r>
            <a:r>
              <a:rPr lang="en-IN" dirty="0" err="1">
                <a:latin typeface="Arial" panose="020B0604020202020204" pitchFamily="34" charset="0"/>
                <a:ea typeface="Arial" panose="020B0604020202020204" pitchFamily="34" charset="0"/>
              </a:rPr>
              <a:t>dataframe</a:t>
            </a:r>
            <a:endParaRPr lang="en-IN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Mundane work of visualizing each and every resulting </a:t>
            </a:r>
            <a:r>
              <a:rPr lang="en-IN" dirty="0" err="1">
                <a:latin typeface="Arial" panose="020B0604020202020204" pitchFamily="34" charset="0"/>
                <a:ea typeface="Arial" panose="020B0604020202020204" pitchFamily="34" charset="0"/>
              </a:rPr>
              <a:t>dataframe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61E7240-AF1B-6DAD-9950-FDDCF9E6E976}"/>
              </a:ext>
            </a:extLst>
          </p:cNvPr>
          <p:cNvSpPr txBox="1">
            <a:spLocks/>
          </p:cNvSpPr>
          <p:nvPr/>
        </p:nvSpPr>
        <p:spPr>
          <a:xfrm>
            <a:off x="1097280" y="2635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46362FC-256A-0567-DFDE-F84CF120CD31}"/>
              </a:ext>
            </a:extLst>
          </p:cNvPr>
          <p:cNvSpPr txBox="1">
            <a:spLocks/>
          </p:cNvSpPr>
          <p:nvPr/>
        </p:nvSpPr>
        <p:spPr>
          <a:xfrm>
            <a:off x="1249680" y="4159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1FACE5C-BA3F-04BF-97F9-D75A6AD62202}"/>
              </a:ext>
            </a:extLst>
          </p:cNvPr>
          <p:cNvSpPr txBox="1">
            <a:spLocks/>
          </p:cNvSpPr>
          <p:nvPr/>
        </p:nvSpPr>
        <p:spPr>
          <a:xfrm>
            <a:off x="1249680" y="26352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085C83-AB29-DD85-2819-7F3506FFED08}"/>
              </a:ext>
            </a:extLst>
          </p:cNvPr>
          <p:cNvSpPr txBox="1"/>
          <p:nvPr/>
        </p:nvSpPr>
        <p:spPr>
          <a:xfrm>
            <a:off x="1036320" y="277007"/>
            <a:ext cx="106626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Issues in 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114482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6796B94-7A46-9A40-F133-E8AC536BA655}"/>
              </a:ext>
            </a:extLst>
          </p:cNvPr>
          <p:cNvSpPr txBox="1"/>
          <p:nvPr/>
        </p:nvSpPr>
        <p:spPr>
          <a:xfrm>
            <a:off x="1097280" y="2065191"/>
            <a:ext cx="6880982" cy="3526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Fedex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is an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explainability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framework that helps during EDA</a:t>
            </a:r>
          </a:p>
          <a:p>
            <a:pPr marL="285750" indent="-28575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Helps us understand and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analyze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 results of the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dataframe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after performing a query</a:t>
            </a:r>
          </a:p>
          <a:p>
            <a:pPr marL="742950" lvl="1" indent="-28575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Identifies interesting patterns</a:t>
            </a:r>
          </a:p>
          <a:p>
            <a:pPr marL="742950" lvl="1" indent="-28575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Determines which sets of rows are interesting</a:t>
            </a:r>
            <a:endParaRPr lang="en-IN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Automatically creates visualizations and textual explanations</a:t>
            </a:r>
            <a:r>
              <a:rPr lang="en-IN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61E7240-AF1B-6DAD-9950-FDDCF9E6E976}"/>
              </a:ext>
            </a:extLst>
          </p:cNvPr>
          <p:cNvSpPr txBox="1">
            <a:spLocks/>
          </p:cNvSpPr>
          <p:nvPr/>
        </p:nvSpPr>
        <p:spPr>
          <a:xfrm>
            <a:off x="1097280" y="2635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46362FC-256A-0567-DFDE-F84CF120CD31}"/>
              </a:ext>
            </a:extLst>
          </p:cNvPr>
          <p:cNvSpPr txBox="1">
            <a:spLocks/>
          </p:cNvSpPr>
          <p:nvPr/>
        </p:nvSpPr>
        <p:spPr>
          <a:xfrm>
            <a:off x="1249680" y="4159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1FACE5C-BA3F-04BF-97F9-D75A6AD62202}"/>
              </a:ext>
            </a:extLst>
          </p:cNvPr>
          <p:cNvSpPr txBox="1">
            <a:spLocks/>
          </p:cNvSpPr>
          <p:nvPr/>
        </p:nvSpPr>
        <p:spPr>
          <a:xfrm>
            <a:off x="1249680" y="26352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085C83-AB29-DD85-2819-7F3506FFED08}"/>
              </a:ext>
            </a:extLst>
          </p:cNvPr>
          <p:cNvSpPr txBox="1"/>
          <p:nvPr/>
        </p:nvSpPr>
        <p:spPr>
          <a:xfrm>
            <a:off x="1036320" y="277007"/>
            <a:ext cx="106626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What is FEDEX?</a:t>
            </a:r>
          </a:p>
        </p:txBody>
      </p:sp>
    </p:spTree>
    <p:extLst>
      <p:ext uri="{BB962C8B-B14F-4D97-AF65-F5344CB8AC3E}">
        <p14:creationId xmlns:p14="http://schemas.microsoft.com/office/powerpoint/2010/main" val="100295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6796B94-7A46-9A40-F133-E8AC536BA655}"/>
              </a:ext>
            </a:extLst>
          </p:cNvPr>
          <p:cNvSpPr txBox="1"/>
          <p:nvPr/>
        </p:nvSpPr>
        <p:spPr>
          <a:xfrm>
            <a:off x="984183" y="1979052"/>
            <a:ext cx="8135103" cy="3207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Other similar frameworks such as </a:t>
            </a:r>
            <a:r>
              <a:rPr lang="en-IN" dirty="0" err="1">
                <a:latin typeface="Arial" panose="020B0604020202020204" pitchFamily="34" charset="0"/>
                <a:ea typeface="Arial" panose="020B0604020202020204" pitchFamily="34" charset="0"/>
              </a:rPr>
              <a:t>SeeDB</a:t>
            </a: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 and Rath can only: </a:t>
            </a:r>
          </a:p>
          <a:p>
            <a:pPr marL="742950" lvl="1" indent="-28575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generate visualizations</a:t>
            </a:r>
          </a:p>
          <a:p>
            <a:pPr marL="742950" lvl="1" indent="-28575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Recommend next exploratory step</a:t>
            </a:r>
          </a:p>
          <a:p>
            <a:pPr marL="742950" lvl="1" indent="-28575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Provide insight recommendations</a:t>
            </a:r>
          </a:p>
          <a:p>
            <a:pPr marL="285750" indent="-28575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latin typeface="Arial" panose="020B0604020202020204" pitchFamily="34" charset="0"/>
                <a:ea typeface="Arial" panose="020B0604020202020204" pitchFamily="34" charset="0"/>
              </a:rPr>
              <a:t>Fedex</a:t>
            </a: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 is the first system to automatically generate explanations along with visualizations w.r.t each query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61E7240-AF1B-6DAD-9950-FDDCF9E6E976}"/>
              </a:ext>
            </a:extLst>
          </p:cNvPr>
          <p:cNvSpPr txBox="1">
            <a:spLocks/>
          </p:cNvSpPr>
          <p:nvPr/>
        </p:nvSpPr>
        <p:spPr>
          <a:xfrm>
            <a:off x="1097280" y="2635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46362FC-256A-0567-DFDE-F84CF120CD31}"/>
              </a:ext>
            </a:extLst>
          </p:cNvPr>
          <p:cNvSpPr txBox="1">
            <a:spLocks/>
          </p:cNvSpPr>
          <p:nvPr/>
        </p:nvSpPr>
        <p:spPr>
          <a:xfrm>
            <a:off x="1249680" y="4159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1FACE5C-BA3F-04BF-97F9-D75A6AD62202}"/>
              </a:ext>
            </a:extLst>
          </p:cNvPr>
          <p:cNvSpPr txBox="1">
            <a:spLocks/>
          </p:cNvSpPr>
          <p:nvPr/>
        </p:nvSpPr>
        <p:spPr>
          <a:xfrm>
            <a:off x="1249680" y="26352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085C83-AB29-DD85-2819-7F3506FFED08}"/>
              </a:ext>
            </a:extLst>
          </p:cNvPr>
          <p:cNvSpPr txBox="1"/>
          <p:nvPr/>
        </p:nvSpPr>
        <p:spPr>
          <a:xfrm>
            <a:off x="1036320" y="277007"/>
            <a:ext cx="106626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Why </a:t>
            </a:r>
            <a:r>
              <a:rPr lang="en-IN" sz="48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Fedex</a:t>
            </a:r>
            <a:r>
              <a:rPr lang="en-IN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5270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6796B94-7A46-9A40-F133-E8AC536BA655}"/>
              </a:ext>
            </a:extLst>
          </p:cNvPr>
          <p:cNvSpPr txBox="1"/>
          <p:nvPr/>
        </p:nvSpPr>
        <p:spPr>
          <a:xfrm>
            <a:off x="1036320" y="1853203"/>
            <a:ext cx="8537504" cy="416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Fedex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employs a concept of interestingness and contribution in order to come up with the most appropriate explanation candidate</a:t>
            </a:r>
          </a:p>
          <a:p>
            <a:pPr marL="285750" indent="-28575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Pays more attention to sets of rows that are semantically related to reduce computation time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Interestingness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is defined by using </a:t>
            </a: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exceptionality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for queries such as </a:t>
            </a:r>
            <a:r>
              <a:rPr lang="en-IN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Filter, Join, Union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and </a:t>
            </a: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diversity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for </a:t>
            </a:r>
            <a:r>
              <a:rPr lang="en-IN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Group-By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queries by default</a:t>
            </a:r>
          </a:p>
          <a:p>
            <a:pPr marL="285750" indent="-28575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ea typeface="Arial" panose="020B0604020202020204" pitchFamily="34" charset="0"/>
              </a:rPr>
              <a:t>Contribution </a:t>
            </a: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of sets of rows to the interestingness of a column A: </a:t>
            </a:r>
          </a:p>
          <a:p>
            <a:pPr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effectLst/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If the interestingness of a column A decreases after removing set of rows R</a:t>
            </a:r>
            <a:r>
              <a:rPr lang="en-IN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Cambria Math" panose="02040503050406030204" pitchFamily="18" charset="0"/>
              </a:rPr>
              <a:t> and if the decrease is signifi</a:t>
            </a:r>
            <a:r>
              <a:rPr lang="en-IN" dirty="0">
                <a:latin typeface="Arial" panose="020B0604020202020204" pitchFamily="34" charset="0"/>
                <a:ea typeface="SimSun" panose="02010600030101010101" pitchFamily="2" charset="-122"/>
                <a:cs typeface="Cambria Math" panose="02040503050406030204" pitchFamily="18" charset="0"/>
              </a:rPr>
              <a:t>cant, R has a high contribution to the interestingness score</a:t>
            </a:r>
            <a:endParaRPr lang="en-I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61E7240-AF1B-6DAD-9950-FDDCF9E6E976}"/>
              </a:ext>
            </a:extLst>
          </p:cNvPr>
          <p:cNvSpPr txBox="1">
            <a:spLocks/>
          </p:cNvSpPr>
          <p:nvPr/>
        </p:nvSpPr>
        <p:spPr>
          <a:xfrm>
            <a:off x="1097280" y="2635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46362FC-256A-0567-DFDE-F84CF120CD31}"/>
              </a:ext>
            </a:extLst>
          </p:cNvPr>
          <p:cNvSpPr txBox="1">
            <a:spLocks/>
          </p:cNvSpPr>
          <p:nvPr/>
        </p:nvSpPr>
        <p:spPr>
          <a:xfrm>
            <a:off x="1249680" y="4159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1FACE5C-BA3F-04BF-97F9-D75A6AD62202}"/>
              </a:ext>
            </a:extLst>
          </p:cNvPr>
          <p:cNvSpPr txBox="1">
            <a:spLocks/>
          </p:cNvSpPr>
          <p:nvPr/>
        </p:nvSpPr>
        <p:spPr>
          <a:xfrm>
            <a:off x="1249680" y="26352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085C83-AB29-DD85-2819-7F3506FFED08}"/>
              </a:ext>
            </a:extLst>
          </p:cNvPr>
          <p:cNvSpPr txBox="1"/>
          <p:nvPr/>
        </p:nvSpPr>
        <p:spPr>
          <a:xfrm>
            <a:off x="1036320" y="277007"/>
            <a:ext cx="106626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How </a:t>
            </a:r>
            <a:r>
              <a:rPr lang="en-IN" sz="48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Fedex</a:t>
            </a:r>
            <a:r>
              <a:rPr lang="en-IN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878724-B315-EAF4-CA78-3870CCCA8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045" y="4997943"/>
            <a:ext cx="4502381" cy="3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7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085C83-AB29-DD85-2819-7F3506FFED08}"/>
              </a:ext>
            </a:extLst>
          </p:cNvPr>
          <p:cNvSpPr txBox="1"/>
          <p:nvPr/>
        </p:nvSpPr>
        <p:spPr>
          <a:xfrm>
            <a:off x="8141110" y="639097"/>
            <a:ext cx="3401961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How Fedex Works Cont’d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39E89-28D9-AA6A-44FD-D2E64C3D6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00" y="640081"/>
            <a:ext cx="6034815" cy="5054156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61E7240-AF1B-6DAD-9950-FDDCF9E6E976}"/>
              </a:ext>
            </a:extLst>
          </p:cNvPr>
          <p:cNvSpPr txBox="1">
            <a:spLocks/>
          </p:cNvSpPr>
          <p:nvPr/>
        </p:nvSpPr>
        <p:spPr>
          <a:xfrm>
            <a:off x="1097280" y="2635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46362FC-256A-0567-DFDE-F84CF120CD31}"/>
              </a:ext>
            </a:extLst>
          </p:cNvPr>
          <p:cNvSpPr txBox="1">
            <a:spLocks/>
          </p:cNvSpPr>
          <p:nvPr/>
        </p:nvSpPr>
        <p:spPr>
          <a:xfrm>
            <a:off x="1249680" y="4159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1FACE5C-BA3F-04BF-97F9-D75A6AD62202}"/>
              </a:ext>
            </a:extLst>
          </p:cNvPr>
          <p:cNvSpPr txBox="1">
            <a:spLocks/>
          </p:cNvSpPr>
          <p:nvPr/>
        </p:nvSpPr>
        <p:spPr>
          <a:xfrm>
            <a:off x="1249680" y="26352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43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085C83-AB29-DD85-2819-7F3506FFED08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Comparison of Fedex vs Baselines</a:t>
            </a:r>
          </a:p>
        </p:txBody>
      </p:sp>
      <p:pic>
        <p:nvPicPr>
          <p:cNvPr id="3" name="Picture 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8CE5A80-5926-FB2C-6AF2-AF235EF0C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776842"/>
            <a:ext cx="10916463" cy="3465974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61E7240-AF1B-6DAD-9950-FDDCF9E6E976}"/>
              </a:ext>
            </a:extLst>
          </p:cNvPr>
          <p:cNvSpPr txBox="1">
            <a:spLocks/>
          </p:cNvSpPr>
          <p:nvPr/>
        </p:nvSpPr>
        <p:spPr>
          <a:xfrm>
            <a:off x="1097280" y="2635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46362FC-256A-0567-DFDE-F84CF120CD31}"/>
              </a:ext>
            </a:extLst>
          </p:cNvPr>
          <p:cNvSpPr txBox="1">
            <a:spLocks/>
          </p:cNvSpPr>
          <p:nvPr/>
        </p:nvSpPr>
        <p:spPr>
          <a:xfrm>
            <a:off x="1249680" y="4159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1FACE5C-BA3F-04BF-97F9-D75A6AD62202}"/>
              </a:ext>
            </a:extLst>
          </p:cNvPr>
          <p:cNvSpPr txBox="1">
            <a:spLocks/>
          </p:cNvSpPr>
          <p:nvPr/>
        </p:nvSpPr>
        <p:spPr>
          <a:xfrm>
            <a:off x="1249680" y="26352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59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F085C83-AB29-DD85-2819-7F3506FFED08}"/>
              </a:ext>
            </a:extLst>
          </p:cNvPr>
          <p:cNvSpPr txBox="1"/>
          <p:nvPr/>
        </p:nvSpPr>
        <p:spPr>
          <a:xfrm>
            <a:off x="1198355" y="612477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Runtime of </a:t>
            </a:r>
            <a:r>
              <a:rPr lang="en-US" sz="60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Fedex</a:t>
            </a:r>
            <a:r>
              <a:rPr lang="en-US" sz="6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vs Baselines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61E7240-AF1B-6DAD-9950-FDDCF9E6E976}"/>
              </a:ext>
            </a:extLst>
          </p:cNvPr>
          <p:cNvSpPr txBox="1">
            <a:spLocks/>
          </p:cNvSpPr>
          <p:nvPr/>
        </p:nvSpPr>
        <p:spPr>
          <a:xfrm>
            <a:off x="1097280" y="2635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46362FC-256A-0567-DFDE-F84CF120CD31}"/>
              </a:ext>
            </a:extLst>
          </p:cNvPr>
          <p:cNvSpPr txBox="1">
            <a:spLocks/>
          </p:cNvSpPr>
          <p:nvPr/>
        </p:nvSpPr>
        <p:spPr>
          <a:xfrm>
            <a:off x="1249680" y="4159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1FACE5C-BA3F-04BF-97F9-D75A6AD62202}"/>
              </a:ext>
            </a:extLst>
          </p:cNvPr>
          <p:cNvSpPr txBox="1">
            <a:spLocks/>
          </p:cNvSpPr>
          <p:nvPr/>
        </p:nvSpPr>
        <p:spPr>
          <a:xfrm>
            <a:off x="1249680" y="26352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9CB5D-3454-9E31-CC65-9417BCF2F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830" y="1910833"/>
            <a:ext cx="8644414" cy="2440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61EE25-A1C4-92EF-CC3F-791C88197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521" y="4233142"/>
            <a:ext cx="3679917" cy="201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24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161E7240-AF1B-6DAD-9950-FDDCF9E6E976}"/>
              </a:ext>
            </a:extLst>
          </p:cNvPr>
          <p:cNvSpPr txBox="1">
            <a:spLocks/>
          </p:cNvSpPr>
          <p:nvPr/>
        </p:nvSpPr>
        <p:spPr>
          <a:xfrm>
            <a:off x="1097280" y="2635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46362FC-256A-0567-DFDE-F84CF120CD31}"/>
              </a:ext>
            </a:extLst>
          </p:cNvPr>
          <p:cNvSpPr txBox="1">
            <a:spLocks/>
          </p:cNvSpPr>
          <p:nvPr/>
        </p:nvSpPr>
        <p:spPr>
          <a:xfrm>
            <a:off x="1249680" y="4159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1FACE5C-BA3F-04BF-97F9-D75A6AD62202}"/>
              </a:ext>
            </a:extLst>
          </p:cNvPr>
          <p:cNvSpPr txBox="1">
            <a:spLocks/>
          </p:cNvSpPr>
          <p:nvPr/>
        </p:nvSpPr>
        <p:spPr>
          <a:xfrm>
            <a:off x="1249680" y="26352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085C83-AB29-DD85-2819-7F3506FFED08}"/>
              </a:ext>
            </a:extLst>
          </p:cNvPr>
          <p:cNvSpPr txBox="1"/>
          <p:nvPr/>
        </p:nvSpPr>
        <p:spPr>
          <a:xfrm>
            <a:off x="1036320" y="277007"/>
            <a:ext cx="106626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Implementing </a:t>
            </a:r>
            <a:r>
              <a:rPr lang="en-IN" sz="48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Fedex</a:t>
            </a:r>
            <a:r>
              <a:rPr lang="en-IN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on Divvy Project</a:t>
            </a:r>
          </a:p>
        </p:txBody>
      </p: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06981656-E9A2-0F79-FFC7-56D0FC60C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380" y="2443163"/>
            <a:ext cx="5647632" cy="37140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DE118D-3954-EB80-5DBC-A03BBC77B83F}"/>
              </a:ext>
            </a:extLst>
          </p:cNvPr>
          <p:cNvSpPr txBox="1"/>
          <p:nvPr/>
        </p:nvSpPr>
        <p:spPr>
          <a:xfrm>
            <a:off x="2764631" y="1820938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divvy_months_cleaned</a:t>
            </a:r>
            <a:r>
              <a:rPr lang="en-US" dirty="0"/>
              <a:t> WHERE </a:t>
            </a:r>
            <a:r>
              <a:rPr lang="en-US" dirty="0" err="1"/>
              <a:t>member_casual</a:t>
            </a:r>
            <a:r>
              <a:rPr lang="en-US" dirty="0"/>
              <a:t> = ‘casual’;</a:t>
            </a:r>
          </a:p>
        </p:txBody>
      </p:sp>
    </p:spTree>
    <p:extLst>
      <p:ext uri="{BB962C8B-B14F-4D97-AF65-F5344CB8AC3E}">
        <p14:creationId xmlns:p14="http://schemas.microsoft.com/office/powerpoint/2010/main" val="30578890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1835</TotalTime>
  <Words>276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Retrospect</vt:lpstr>
      <vt:lpstr>Literature Review on FEDEX: An Explainability Framework for Data Exploration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11 Years of Data for Rain to Snow Transition Zone</dc:title>
  <dc:creator>Shriya Prasanna</dc:creator>
  <cp:lastModifiedBy>Girish Rajani-Bathija</cp:lastModifiedBy>
  <cp:revision>34</cp:revision>
  <dcterms:created xsi:type="dcterms:W3CDTF">2023-04-29T06:06:38Z</dcterms:created>
  <dcterms:modified xsi:type="dcterms:W3CDTF">2023-11-27T18:20:19Z</dcterms:modified>
</cp:coreProperties>
</file>