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60" r:id="rId3"/>
    <p:sldId id="262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FF9900"/>
    <a:srgbClr val="CC6600"/>
    <a:srgbClr val="FF9933"/>
    <a:srgbClr val="FF9966"/>
    <a:srgbClr val="B56D45"/>
    <a:srgbClr val="B66952"/>
    <a:srgbClr val="B54C2D"/>
    <a:srgbClr val="DF985C"/>
    <a:srgbClr val="DDA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1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3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1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0" y="110435"/>
            <a:ext cx="11868450" cy="264838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Data Curation Project on</a:t>
            </a:r>
            <a:br>
              <a:rPr lang="en-US" sz="7200" b="1" dirty="0">
                <a:solidFill>
                  <a:schemeClr val="tx1"/>
                </a:solidFill>
              </a:rPr>
            </a:br>
            <a:r>
              <a:rPr lang="en-US" sz="7200" b="1" dirty="0">
                <a:solidFill>
                  <a:schemeClr val="tx1"/>
                </a:solidFill>
              </a:rPr>
              <a:t>Divvy Bike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69923"/>
            <a:ext cx="5137125" cy="1110663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Shriya Prasanna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Girish Rajani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6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Subramanya </a:t>
            </a:r>
            <a:r>
              <a:rPr lang="en-IN" sz="6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ganesh</a:t>
            </a:r>
            <a:endParaRPr lang="en-IN" sz="6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endParaRPr lang="en-IN" sz="6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796B94-7A46-9A40-F133-E8AC536BA655}"/>
              </a:ext>
            </a:extLst>
          </p:cNvPr>
          <p:cNvSpPr txBox="1"/>
          <p:nvPr/>
        </p:nvSpPr>
        <p:spPr>
          <a:xfrm>
            <a:off x="984183" y="1979052"/>
            <a:ext cx="8135103" cy="4460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September and October 2023 Divvy Bike Rides history data retrieved from </a:t>
            </a:r>
            <a:r>
              <a:rPr lang="en-IN" dirty="0">
                <a:hlinkClick r:id="rId2"/>
              </a:rPr>
              <a:t>Index of bucket "divvy-</a:t>
            </a:r>
            <a:r>
              <a:rPr lang="en-IN" dirty="0" err="1">
                <a:hlinkClick r:id="rId2"/>
              </a:rPr>
              <a:t>tripdata</a:t>
            </a:r>
            <a:r>
              <a:rPr lang="en-IN" dirty="0">
                <a:hlinkClick r:id="rId2"/>
              </a:rPr>
              <a:t>"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Chose this dataset to find out: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Number of rides per month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Member riders vs Casual riders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Find the busiest days of the week based on </a:t>
            </a:r>
            <a:r>
              <a:rPr lang="en-IN" dirty="0" err="1">
                <a:latin typeface="Arial" panose="020B0604020202020204" pitchFamily="34" charset="0"/>
                <a:ea typeface="Arial" panose="020B0604020202020204" pitchFamily="34" charset="0"/>
              </a:rPr>
              <a:t>avg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trip time per day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Datasets consists of  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13 attributes 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.csv format  over 1 million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 records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036320" y="27700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Divvy Bike Rides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F2F1E-482B-3386-64F1-C7355BDD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61" y="2857450"/>
            <a:ext cx="4684335" cy="11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7F5D-D3F7-CA9B-E6D4-97453F4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Workflow &amp; Problems In Data Quality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0979B-7AE8-EDB5-9389-E6053F07852C}"/>
              </a:ext>
            </a:extLst>
          </p:cNvPr>
          <p:cNvSpPr/>
          <p:nvPr/>
        </p:nvSpPr>
        <p:spPr>
          <a:xfrm>
            <a:off x="335609" y="1925052"/>
            <a:ext cx="1772653" cy="92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B6C8A-A96F-B4FF-80FB-BC9A4B35F3BF}"/>
              </a:ext>
            </a:extLst>
          </p:cNvPr>
          <p:cNvSpPr/>
          <p:nvPr/>
        </p:nvSpPr>
        <p:spPr>
          <a:xfrm>
            <a:off x="8015178" y="1925052"/>
            <a:ext cx="1772653" cy="92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Transformtion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8264D9-D981-9063-2114-1EA08D9D6C7F}"/>
              </a:ext>
            </a:extLst>
          </p:cNvPr>
          <p:cNvSpPr/>
          <p:nvPr/>
        </p:nvSpPr>
        <p:spPr>
          <a:xfrm>
            <a:off x="2931459" y="1925052"/>
            <a:ext cx="1772653" cy="92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Merged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7458BC-1C9B-FCEB-DE1F-83085B77542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08262" y="2388268"/>
            <a:ext cx="82319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0DA88E-CF3D-740A-FC90-0DB454BDFD5A}"/>
              </a:ext>
            </a:extLst>
          </p:cNvPr>
          <p:cNvCxnSpPr/>
          <p:nvPr/>
        </p:nvCxnSpPr>
        <p:spPr>
          <a:xfrm>
            <a:off x="4704112" y="2388267"/>
            <a:ext cx="74716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5F918D-438A-6423-C7AE-04AAD0B9E29F}"/>
              </a:ext>
            </a:extLst>
          </p:cNvPr>
          <p:cNvGrpSpPr/>
          <p:nvPr/>
        </p:nvGrpSpPr>
        <p:grpSpPr>
          <a:xfrm>
            <a:off x="455406" y="2775277"/>
            <a:ext cx="348727" cy="2145632"/>
            <a:chOff x="476025" y="2775277"/>
            <a:chExt cx="348727" cy="21456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7CC590-8D90-D41D-5329-0E2079FBC773}"/>
                </a:ext>
              </a:extLst>
            </p:cNvPr>
            <p:cNvCxnSpPr/>
            <p:nvPr/>
          </p:nvCxnSpPr>
          <p:spPr>
            <a:xfrm>
              <a:off x="496644" y="2775277"/>
              <a:ext cx="0" cy="2145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8CB833-C5AE-5D12-7A84-493C6C04A0F7}"/>
                </a:ext>
              </a:extLst>
            </p:cNvPr>
            <p:cNvCxnSpPr/>
            <p:nvPr/>
          </p:nvCxnSpPr>
          <p:spPr>
            <a:xfrm>
              <a:off x="496644" y="3590365"/>
              <a:ext cx="3281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4BD830-9585-F396-7CF0-B8F31920941C}"/>
                </a:ext>
              </a:extLst>
            </p:cNvPr>
            <p:cNvCxnSpPr/>
            <p:nvPr/>
          </p:nvCxnSpPr>
          <p:spPr>
            <a:xfrm>
              <a:off x="476025" y="4316505"/>
              <a:ext cx="3281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3A5252-7CEB-F169-117D-96FEE6A0C7D6}"/>
              </a:ext>
            </a:extLst>
          </p:cNvPr>
          <p:cNvCxnSpPr>
            <a:cxnSpLocks/>
          </p:cNvCxnSpPr>
          <p:nvPr/>
        </p:nvCxnSpPr>
        <p:spPr>
          <a:xfrm>
            <a:off x="3114339" y="2851484"/>
            <a:ext cx="0" cy="2069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358C2F-6B93-1E19-41BA-8BDCA2C60F19}"/>
              </a:ext>
            </a:extLst>
          </p:cNvPr>
          <p:cNvSpPr/>
          <p:nvPr/>
        </p:nvSpPr>
        <p:spPr>
          <a:xfrm>
            <a:off x="5478261" y="1925052"/>
            <a:ext cx="1772653" cy="92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8BACA-3915-DA8C-2012-C9AAABF65BE6}"/>
              </a:ext>
            </a:extLst>
          </p:cNvPr>
          <p:cNvCxnSpPr/>
          <p:nvPr/>
        </p:nvCxnSpPr>
        <p:spPr>
          <a:xfrm>
            <a:off x="7250914" y="2388267"/>
            <a:ext cx="74716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31C47B-BEBD-696F-FC0A-035FE271C123}"/>
              </a:ext>
            </a:extLst>
          </p:cNvPr>
          <p:cNvSpPr txBox="1"/>
          <p:nvPr/>
        </p:nvSpPr>
        <p:spPr>
          <a:xfrm>
            <a:off x="804133" y="3386428"/>
            <a:ext cx="212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Collected from Divvy Bikes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B2C98-B49E-A856-154D-7DE67C5BFBD6}"/>
              </a:ext>
            </a:extLst>
          </p:cNvPr>
          <p:cNvSpPr txBox="1"/>
          <p:nvPr/>
        </p:nvSpPr>
        <p:spPr>
          <a:xfrm>
            <a:off x="783247" y="4085672"/>
            <a:ext cx="2277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Zip files from AWS bucket</a:t>
            </a:r>
          </a:p>
          <a:p>
            <a:r>
              <a:rPr lang="en-US" sz="1400" dirty="0"/>
              <a:t>* Split the data files into 2 half’s and then loaded into vizier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F9866-CA35-D8A1-46A1-83A5B9AC6DFB}"/>
              </a:ext>
            </a:extLst>
          </p:cNvPr>
          <p:cNvCxnSpPr>
            <a:cxnSpLocks/>
          </p:cNvCxnSpPr>
          <p:nvPr/>
        </p:nvCxnSpPr>
        <p:spPr>
          <a:xfrm>
            <a:off x="3114339" y="3113378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4051F5-972C-CCEC-EC3B-4E83F5D64F58}"/>
              </a:ext>
            </a:extLst>
          </p:cNvPr>
          <p:cNvSpPr txBox="1"/>
          <p:nvPr/>
        </p:nvSpPr>
        <p:spPr>
          <a:xfrm>
            <a:off x="3377452" y="2962205"/>
            <a:ext cx="238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Pandas Package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0AE01-683C-3779-04EA-869CB862BD74}"/>
              </a:ext>
            </a:extLst>
          </p:cNvPr>
          <p:cNvSpPr txBox="1"/>
          <p:nvPr/>
        </p:nvSpPr>
        <p:spPr>
          <a:xfrm>
            <a:off x="3369777" y="3468976"/>
            <a:ext cx="23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data sets were vertically concatenated. </a:t>
            </a:r>
          </a:p>
          <a:p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FA595-73AB-0BA8-22F9-CFB045245872}"/>
              </a:ext>
            </a:extLst>
          </p:cNvPr>
          <p:cNvSpPr txBox="1"/>
          <p:nvPr/>
        </p:nvSpPr>
        <p:spPr>
          <a:xfrm>
            <a:off x="3368039" y="4058454"/>
            <a:ext cx="2384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Sept file -1 </a:t>
            </a:r>
          </a:p>
          <a:p>
            <a:r>
              <a:rPr lang="en-US" sz="1400" dirty="0"/>
              <a:t>Sept file 2</a:t>
            </a:r>
          </a:p>
          <a:p>
            <a:r>
              <a:rPr lang="en-US" sz="1400" dirty="0"/>
              <a:t>Oct file-1</a:t>
            </a:r>
          </a:p>
          <a:p>
            <a:r>
              <a:rPr lang="en-US" sz="1400" dirty="0"/>
              <a:t>Into 1 dataset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F73011-B00D-BE7C-A8BE-A5B2CA2254F4}"/>
              </a:ext>
            </a:extLst>
          </p:cNvPr>
          <p:cNvCxnSpPr>
            <a:cxnSpLocks/>
          </p:cNvCxnSpPr>
          <p:nvPr/>
        </p:nvCxnSpPr>
        <p:spPr>
          <a:xfrm>
            <a:off x="3106663" y="3680894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B346A6-B368-6C42-3793-EC20FCF936C8}"/>
              </a:ext>
            </a:extLst>
          </p:cNvPr>
          <p:cNvCxnSpPr>
            <a:cxnSpLocks/>
          </p:cNvCxnSpPr>
          <p:nvPr/>
        </p:nvCxnSpPr>
        <p:spPr>
          <a:xfrm>
            <a:off x="3103934" y="4194942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3823F8-A3AF-1D82-4EE0-50F47EB27DC3}"/>
              </a:ext>
            </a:extLst>
          </p:cNvPr>
          <p:cNvCxnSpPr>
            <a:cxnSpLocks/>
          </p:cNvCxnSpPr>
          <p:nvPr/>
        </p:nvCxnSpPr>
        <p:spPr>
          <a:xfrm flipH="1">
            <a:off x="5662782" y="2851484"/>
            <a:ext cx="15462" cy="3059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0B25E-2DBA-BF08-C450-B3D2C4B4AD99}"/>
              </a:ext>
            </a:extLst>
          </p:cNvPr>
          <p:cNvCxnSpPr>
            <a:cxnSpLocks/>
          </p:cNvCxnSpPr>
          <p:nvPr/>
        </p:nvCxnSpPr>
        <p:spPr>
          <a:xfrm>
            <a:off x="5678244" y="3113378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45902F-EC82-5511-7533-D9C4AD8C43F6}"/>
              </a:ext>
            </a:extLst>
          </p:cNvPr>
          <p:cNvSpPr txBox="1"/>
          <p:nvPr/>
        </p:nvSpPr>
        <p:spPr>
          <a:xfrm>
            <a:off x="5941356" y="2963397"/>
            <a:ext cx="238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Null values existed ? 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3A04D-889E-3779-08E8-B3B830799A78}"/>
              </a:ext>
            </a:extLst>
          </p:cNvPr>
          <p:cNvSpPr txBox="1"/>
          <p:nvPr/>
        </p:nvSpPr>
        <p:spPr>
          <a:xfrm>
            <a:off x="5921762" y="3534293"/>
            <a:ext cx="23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duplicates existed ? 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AF02F9-4F38-52E9-652A-AB7A26F5E1CC}"/>
              </a:ext>
            </a:extLst>
          </p:cNvPr>
          <p:cNvSpPr txBox="1"/>
          <p:nvPr/>
        </p:nvSpPr>
        <p:spPr>
          <a:xfrm>
            <a:off x="5931944" y="4033465"/>
            <a:ext cx="2384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format check, Date format was in dd-mm-</a:t>
            </a:r>
            <a:r>
              <a:rPr lang="en-US" sz="1400" dirty="0" err="1"/>
              <a:t>yyyy</a:t>
            </a:r>
            <a:r>
              <a:rPr lang="en-US" sz="1400" dirty="0"/>
              <a:t> </a:t>
            </a:r>
            <a:r>
              <a:rPr lang="en-US" sz="1400" dirty="0" err="1"/>
              <a:t>mm:ss</a:t>
            </a:r>
            <a:r>
              <a:rPr lang="en-US" sz="1400" dirty="0"/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C20403-0FE8-2904-580F-24B47B870651}"/>
              </a:ext>
            </a:extLst>
          </p:cNvPr>
          <p:cNvCxnSpPr>
            <a:cxnSpLocks/>
          </p:cNvCxnSpPr>
          <p:nvPr/>
        </p:nvCxnSpPr>
        <p:spPr>
          <a:xfrm>
            <a:off x="5670568" y="3680894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08B4F-9236-7C26-F3EF-9ABA6DAA9F82}"/>
              </a:ext>
            </a:extLst>
          </p:cNvPr>
          <p:cNvCxnSpPr>
            <a:cxnSpLocks/>
          </p:cNvCxnSpPr>
          <p:nvPr/>
        </p:nvCxnSpPr>
        <p:spPr>
          <a:xfrm>
            <a:off x="5667839" y="4194942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7445B7-3025-EB3D-9563-BFCFA5CF1A32}"/>
              </a:ext>
            </a:extLst>
          </p:cNvPr>
          <p:cNvCxnSpPr>
            <a:cxnSpLocks/>
          </p:cNvCxnSpPr>
          <p:nvPr/>
        </p:nvCxnSpPr>
        <p:spPr>
          <a:xfrm>
            <a:off x="5678243" y="4885890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28AC9B-9FEC-432E-BA8E-DDC7A3DC1564}"/>
              </a:ext>
            </a:extLst>
          </p:cNvPr>
          <p:cNvSpPr txBox="1"/>
          <p:nvPr/>
        </p:nvSpPr>
        <p:spPr>
          <a:xfrm>
            <a:off x="5975094" y="4732002"/>
            <a:ext cx="218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for Outliers ?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3838E2-FB51-4318-F4EC-9D5AD22738B5}"/>
              </a:ext>
            </a:extLst>
          </p:cNvPr>
          <p:cNvCxnSpPr>
            <a:cxnSpLocks/>
          </p:cNvCxnSpPr>
          <p:nvPr/>
        </p:nvCxnSpPr>
        <p:spPr>
          <a:xfrm flipH="1">
            <a:off x="8204444" y="2848337"/>
            <a:ext cx="7676" cy="1464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21E7A7-CB03-1BD6-5701-BFE6BB4EDA2F}"/>
              </a:ext>
            </a:extLst>
          </p:cNvPr>
          <p:cNvCxnSpPr>
            <a:cxnSpLocks/>
          </p:cNvCxnSpPr>
          <p:nvPr/>
        </p:nvCxnSpPr>
        <p:spPr>
          <a:xfrm>
            <a:off x="8212120" y="3110231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0F21E4-2CEA-E59C-D4B7-70B58A08AD0D}"/>
              </a:ext>
            </a:extLst>
          </p:cNvPr>
          <p:cNvSpPr txBox="1"/>
          <p:nvPr/>
        </p:nvSpPr>
        <p:spPr>
          <a:xfrm>
            <a:off x="8488755" y="2956252"/>
            <a:ext cx="222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format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7C3EE4-EF6C-97E7-B20B-439A049FCA5D}"/>
              </a:ext>
            </a:extLst>
          </p:cNvPr>
          <p:cNvSpPr txBox="1"/>
          <p:nvPr/>
        </p:nvSpPr>
        <p:spPr>
          <a:xfrm>
            <a:off x="8467558" y="3465829"/>
            <a:ext cx="23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Calculated the Trip Time 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7CB305-8A79-E17E-A1FB-2E510322F18D}"/>
              </a:ext>
            </a:extLst>
          </p:cNvPr>
          <p:cNvCxnSpPr>
            <a:cxnSpLocks/>
          </p:cNvCxnSpPr>
          <p:nvPr/>
        </p:nvCxnSpPr>
        <p:spPr>
          <a:xfrm>
            <a:off x="8204444" y="3677747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F19156-9067-BAC0-F242-976D60A28161}"/>
              </a:ext>
            </a:extLst>
          </p:cNvPr>
          <p:cNvSpPr/>
          <p:nvPr/>
        </p:nvSpPr>
        <p:spPr>
          <a:xfrm>
            <a:off x="10305536" y="1929181"/>
            <a:ext cx="1772653" cy="92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Visulization</a:t>
            </a:r>
            <a:r>
              <a:rPr lang="en-IN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04F297-2740-1550-61BF-85CA5397DA39}"/>
              </a:ext>
            </a:extLst>
          </p:cNvPr>
          <p:cNvCxnSpPr>
            <a:cxnSpLocks/>
          </p:cNvCxnSpPr>
          <p:nvPr/>
        </p:nvCxnSpPr>
        <p:spPr>
          <a:xfrm>
            <a:off x="10489883" y="2855613"/>
            <a:ext cx="0" cy="3430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3B355A-9E96-89D6-0208-B8756DEB9FEE}"/>
              </a:ext>
            </a:extLst>
          </p:cNvPr>
          <p:cNvCxnSpPr>
            <a:cxnSpLocks/>
          </p:cNvCxnSpPr>
          <p:nvPr/>
        </p:nvCxnSpPr>
        <p:spPr>
          <a:xfrm>
            <a:off x="10489883" y="3126722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EB6047-C628-B944-70F8-225AF68333E0}"/>
              </a:ext>
            </a:extLst>
          </p:cNvPr>
          <p:cNvSpPr txBox="1"/>
          <p:nvPr/>
        </p:nvSpPr>
        <p:spPr>
          <a:xfrm>
            <a:off x="10776025" y="3835313"/>
            <a:ext cx="116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of Bike riders per Member-causal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42B60-7792-7D68-561B-F076495B5027}"/>
              </a:ext>
            </a:extLst>
          </p:cNvPr>
          <p:cNvSpPr txBox="1"/>
          <p:nvPr/>
        </p:nvSpPr>
        <p:spPr>
          <a:xfrm>
            <a:off x="10835089" y="4808317"/>
            <a:ext cx="119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Riders per month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E3324-E7E0-9EF0-6831-A24E54B993AD}"/>
              </a:ext>
            </a:extLst>
          </p:cNvPr>
          <p:cNvCxnSpPr>
            <a:cxnSpLocks/>
          </p:cNvCxnSpPr>
          <p:nvPr/>
        </p:nvCxnSpPr>
        <p:spPr>
          <a:xfrm>
            <a:off x="10489883" y="4055307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294CD4-E251-2009-358A-D1D8B51F7631}"/>
              </a:ext>
            </a:extLst>
          </p:cNvPr>
          <p:cNvCxnSpPr>
            <a:cxnSpLocks/>
          </p:cNvCxnSpPr>
          <p:nvPr/>
        </p:nvCxnSpPr>
        <p:spPr>
          <a:xfrm>
            <a:off x="10513372" y="5000041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8F9A1C-A96A-6139-9668-626EC3056F55}"/>
              </a:ext>
            </a:extLst>
          </p:cNvPr>
          <p:cNvSpPr txBox="1"/>
          <p:nvPr/>
        </p:nvSpPr>
        <p:spPr>
          <a:xfrm>
            <a:off x="10754781" y="2941429"/>
            <a:ext cx="1169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Casual vs Member riders.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24289D-A019-692B-15DD-B187C04AD797}"/>
              </a:ext>
            </a:extLst>
          </p:cNvPr>
          <p:cNvSpPr txBox="1"/>
          <p:nvPr/>
        </p:nvSpPr>
        <p:spPr>
          <a:xfrm>
            <a:off x="10849561" y="5380058"/>
            <a:ext cx="116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Riders Per hour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3A9E0-3A18-6FC8-9B35-70B753FA7CA1}"/>
              </a:ext>
            </a:extLst>
          </p:cNvPr>
          <p:cNvSpPr txBox="1"/>
          <p:nvPr/>
        </p:nvSpPr>
        <p:spPr>
          <a:xfrm>
            <a:off x="10815253" y="5848240"/>
            <a:ext cx="116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Trip Time per Day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8525E4-B91F-74B1-2687-16DB0B15136D}"/>
              </a:ext>
            </a:extLst>
          </p:cNvPr>
          <p:cNvSpPr txBox="1"/>
          <p:nvPr/>
        </p:nvSpPr>
        <p:spPr>
          <a:xfrm>
            <a:off x="5959677" y="5153540"/>
            <a:ext cx="218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Dropped Unnecessary Columns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313629-C592-6721-C566-B0F6703945AB}"/>
              </a:ext>
            </a:extLst>
          </p:cNvPr>
          <p:cNvCxnSpPr>
            <a:cxnSpLocks/>
          </p:cNvCxnSpPr>
          <p:nvPr/>
        </p:nvCxnSpPr>
        <p:spPr>
          <a:xfrm>
            <a:off x="5662782" y="5387921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351668-6BEF-AC75-01C4-35701D8CBB3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742722" y="2365348"/>
            <a:ext cx="562814" cy="270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02A80-BE0D-3390-B306-7C151E9D1DF1}"/>
              </a:ext>
            </a:extLst>
          </p:cNvPr>
          <p:cNvCxnSpPr>
            <a:cxnSpLocks/>
          </p:cNvCxnSpPr>
          <p:nvPr/>
        </p:nvCxnSpPr>
        <p:spPr>
          <a:xfrm>
            <a:off x="10489883" y="5580809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E202B6-DCD3-8F81-9EC3-0E934F7D92E0}"/>
              </a:ext>
            </a:extLst>
          </p:cNvPr>
          <p:cNvCxnSpPr>
            <a:cxnSpLocks/>
          </p:cNvCxnSpPr>
          <p:nvPr/>
        </p:nvCxnSpPr>
        <p:spPr>
          <a:xfrm>
            <a:off x="10513371" y="6147787"/>
            <a:ext cx="321717" cy="0"/>
          </a:xfrm>
          <a:prstGeom prst="straightConnector1">
            <a:avLst/>
          </a:prstGeom>
          <a:ln w="41275"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Solving the Data Quality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68F05-0A76-2F40-7B3C-9D6569530CA5}"/>
              </a:ext>
            </a:extLst>
          </p:cNvPr>
          <p:cNvSpPr txBox="1"/>
          <p:nvPr/>
        </p:nvSpPr>
        <p:spPr>
          <a:xfrm>
            <a:off x="1342769" y="2084173"/>
            <a:ext cx="6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File size too big greater than 100 MB, problem loading in vizier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65EE7-73D2-48DD-9224-CD2D3843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34" y="2647463"/>
            <a:ext cx="5748074" cy="1563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AB226-A0C1-7D3B-4F25-FED341E0D312}"/>
              </a:ext>
            </a:extLst>
          </p:cNvPr>
          <p:cNvSpPr txBox="1"/>
          <p:nvPr/>
        </p:nvSpPr>
        <p:spPr>
          <a:xfrm>
            <a:off x="1342769" y="4404494"/>
            <a:ext cx="6540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IN" dirty="0"/>
              <a:t>Null Values Identified in columns : </a:t>
            </a:r>
            <a:r>
              <a:rPr lang="en-IN" dirty="0" err="1"/>
              <a:t>start_station_name</a:t>
            </a:r>
            <a:r>
              <a:rPr lang="en-IN" dirty="0"/>
              <a:t>, </a:t>
            </a:r>
            <a:r>
              <a:rPr lang="en-IN" dirty="0" err="1"/>
              <a:t>start_station_id</a:t>
            </a:r>
            <a:r>
              <a:rPr lang="en-IN" dirty="0"/>
              <a:t>, </a:t>
            </a:r>
            <a:r>
              <a:rPr lang="en-IN" dirty="0" err="1"/>
              <a:t>end_station_name</a:t>
            </a:r>
            <a:r>
              <a:rPr lang="en-IN" dirty="0"/>
              <a:t>, </a:t>
            </a:r>
            <a:r>
              <a:rPr lang="en-IN" dirty="0" err="1"/>
              <a:t>end_station_id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Dropped the data for this columns as there was no way to get this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1,203,479 to 910415.</a:t>
            </a:r>
          </a:p>
        </p:txBody>
      </p:sp>
    </p:spTree>
    <p:extLst>
      <p:ext uri="{BB962C8B-B14F-4D97-AF65-F5344CB8AC3E}">
        <p14:creationId xmlns:p14="http://schemas.microsoft.com/office/powerpoint/2010/main" val="29353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Solving the Data Quality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68F05-0A76-2F40-7B3C-9D6569530CA5}"/>
              </a:ext>
            </a:extLst>
          </p:cNvPr>
          <p:cNvSpPr txBox="1"/>
          <p:nvPr/>
        </p:nvSpPr>
        <p:spPr>
          <a:xfrm>
            <a:off x="1342768" y="2084173"/>
            <a:ext cx="10504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 Date-Time format was transformed from MM/DD/YYYY to different columns for better understanding of data.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started_hour</a:t>
            </a:r>
            <a:r>
              <a:rPr lang="en-IN" dirty="0"/>
              <a:t>, </a:t>
            </a:r>
            <a:r>
              <a:rPr lang="en-IN" dirty="0" err="1"/>
              <a:t>started_day</a:t>
            </a:r>
            <a:r>
              <a:rPr lang="en-IN" dirty="0"/>
              <a:t>, </a:t>
            </a:r>
            <a:r>
              <a:rPr lang="en-IN" dirty="0" err="1"/>
              <a:t>started_month</a:t>
            </a:r>
            <a:r>
              <a:rPr lang="en-IN" dirty="0"/>
              <a:t>, </a:t>
            </a:r>
            <a:r>
              <a:rPr lang="en-IN" dirty="0" err="1"/>
              <a:t>started_year</a:t>
            </a:r>
            <a:r>
              <a:rPr lang="en-IN" dirty="0"/>
              <a:t>, </a:t>
            </a:r>
            <a:r>
              <a:rPr lang="en-IN" dirty="0" err="1"/>
              <a:t>ended_hour</a:t>
            </a:r>
            <a:r>
              <a:rPr lang="en-IN" dirty="0"/>
              <a:t>, </a:t>
            </a:r>
            <a:r>
              <a:rPr lang="en-IN" dirty="0" err="1"/>
              <a:t>ended_day</a:t>
            </a:r>
            <a:r>
              <a:rPr lang="en-IN" dirty="0"/>
              <a:t>, </a:t>
            </a:r>
            <a:r>
              <a:rPr lang="en-IN" dirty="0" err="1"/>
              <a:t>ended_month</a:t>
            </a:r>
            <a:r>
              <a:rPr lang="en-IN" dirty="0"/>
              <a:t>, </a:t>
            </a:r>
            <a:r>
              <a:rPr lang="en-IN" dirty="0" err="1"/>
              <a:t>ended_year</a:t>
            </a:r>
            <a:r>
              <a:rPr lang="en-IN" dirty="0"/>
              <a:t>, Weekend ( Yes 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 New Columns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4.  Calculated Trip Time ( </a:t>
            </a:r>
            <a:r>
              <a:rPr lang="en-IN" dirty="0" err="1"/>
              <a:t>ended_at</a:t>
            </a:r>
            <a:r>
              <a:rPr lang="en-IN" dirty="0"/>
              <a:t> - </a:t>
            </a:r>
            <a:r>
              <a:rPr lang="en-IN" dirty="0" err="1"/>
              <a:t>started_at</a:t>
            </a:r>
            <a:r>
              <a:rPr lang="en-IN" dirty="0"/>
              <a:t>)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Dropped the columns </a:t>
            </a:r>
            <a:r>
              <a:rPr lang="en-IN" dirty="0" err="1"/>
              <a:t>started_at</a:t>
            </a:r>
            <a:r>
              <a:rPr lang="en-IN" dirty="0"/>
              <a:t> &amp; </a:t>
            </a:r>
            <a:r>
              <a:rPr lang="en-IN" dirty="0" err="1"/>
              <a:t>ended_at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9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Solving the Data Quality Problems</a:t>
            </a:r>
            <a:endParaRPr lang="en-IN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68F05-0A76-2F40-7B3C-9D6569530CA5}"/>
              </a:ext>
            </a:extLst>
          </p:cNvPr>
          <p:cNvSpPr txBox="1"/>
          <p:nvPr/>
        </p:nvSpPr>
        <p:spPr>
          <a:xfrm>
            <a:off x="1342768" y="2084173"/>
            <a:ext cx="10504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IN" dirty="0"/>
              <a:t>Handling Outliers: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trip time &lt;0 or trip time&gt; 480 is considered as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Dropped the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Include the number of outliers (%)</a:t>
            </a:r>
          </a:p>
        </p:txBody>
      </p:sp>
    </p:spTree>
    <p:extLst>
      <p:ext uri="{BB962C8B-B14F-4D97-AF65-F5344CB8AC3E}">
        <p14:creationId xmlns:p14="http://schemas.microsoft.com/office/powerpoint/2010/main" val="11232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Visualization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6F7A-4CD0-CE66-1698-4A1412B97804}"/>
              </a:ext>
            </a:extLst>
          </p:cNvPr>
          <p:cNvSpPr txBox="1"/>
          <p:nvPr/>
        </p:nvSpPr>
        <p:spPr>
          <a:xfrm>
            <a:off x="1097280" y="2070093"/>
            <a:ext cx="329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Casual vs Member riders Pie chat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7B523-C4E3-2846-8C7C-9E08896B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0" y="3037999"/>
            <a:ext cx="3002540" cy="30482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9D4C47B-1C43-E30F-5CA8-61B3C7B1482A}"/>
              </a:ext>
            </a:extLst>
          </p:cNvPr>
          <p:cNvGrpSpPr/>
          <p:nvPr/>
        </p:nvGrpSpPr>
        <p:grpSpPr>
          <a:xfrm>
            <a:off x="5054239" y="2110944"/>
            <a:ext cx="7137761" cy="3325442"/>
            <a:chOff x="5056959" y="2097091"/>
            <a:chExt cx="7137761" cy="33254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4435B9-D71A-6DC6-445F-53B8B8AFD1F4}"/>
                </a:ext>
              </a:extLst>
            </p:cNvPr>
            <p:cNvSpPr txBox="1"/>
            <p:nvPr/>
          </p:nvSpPr>
          <p:spPr>
            <a:xfrm>
              <a:off x="6096000" y="2097091"/>
              <a:ext cx="60987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Type of Bike riders per Member-causal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717C4B-5135-EE83-A2BB-E2D533A944DA}"/>
                </a:ext>
              </a:extLst>
            </p:cNvPr>
            <p:cNvSpPr/>
            <p:nvPr/>
          </p:nvSpPr>
          <p:spPr>
            <a:xfrm>
              <a:off x="6812280" y="2683242"/>
              <a:ext cx="129540" cy="1593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FC8273-F04F-9CDD-D950-023D6170E730}"/>
                </a:ext>
              </a:extLst>
            </p:cNvPr>
            <p:cNvGrpSpPr/>
            <p:nvPr/>
          </p:nvGrpSpPr>
          <p:grpSpPr>
            <a:xfrm>
              <a:off x="5056959" y="2567940"/>
              <a:ext cx="6098721" cy="2854593"/>
              <a:chOff x="5056959" y="2417895"/>
              <a:chExt cx="6098721" cy="285459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522DC0-5C26-C063-43A5-8DB4F1053875}"/>
                  </a:ext>
                </a:extLst>
              </p:cNvPr>
              <p:cNvGrpSpPr/>
              <p:nvPr/>
            </p:nvGrpSpPr>
            <p:grpSpPr>
              <a:xfrm>
                <a:off x="5056959" y="3208019"/>
                <a:ext cx="6098721" cy="2064469"/>
                <a:chOff x="4949179" y="3235001"/>
                <a:chExt cx="6098721" cy="206446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733CB84C-B3BD-A19D-2A29-48AE3B7D6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8711"/>
                <a:stretch/>
              </p:blipFill>
              <p:spPr>
                <a:xfrm>
                  <a:off x="4949179" y="3235001"/>
                  <a:ext cx="6098721" cy="2064469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37395FD-5C5C-58AC-69EE-365AC019F07D}"/>
                    </a:ext>
                  </a:extLst>
                </p:cNvPr>
                <p:cNvSpPr/>
                <p:nvPr/>
              </p:nvSpPr>
              <p:spPr>
                <a:xfrm>
                  <a:off x="8336692" y="3295135"/>
                  <a:ext cx="535459" cy="14745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7CA7A83-773E-C40C-A4B8-97BE01B04CAE}"/>
                    </a:ext>
                  </a:extLst>
                </p:cNvPr>
                <p:cNvSpPr/>
                <p:nvPr/>
              </p:nvSpPr>
              <p:spPr>
                <a:xfrm>
                  <a:off x="9761837" y="4118919"/>
                  <a:ext cx="535459" cy="653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4A4E40-F8C3-3E71-CBFD-66221E8CFC66}"/>
                  </a:ext>
                </a:extLst>
              </p:cNvPr>
              <p:cNvSpPr txBox="1"/>
              <p:nvPr/>
            </p:nvSpPr>
            <p:spPr>
              <a:xfrm>
                <a:off x="7005229" y="2417895"/>
                <a:ext cx="1974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- Member riders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5A6D6B-DF23-40FB-115F-DDE0FCDD33A6}"/>
                  </a:ext>
                </a:extLst>
              </p:cNvPr>
              <p:cNvSpPr/>
              <p:nvPr/>
            </p:nvSpPr>
            <p:spPr>
              <a:xfrm>
                <a:off x="6812280" y="2864384"/>
                <a:ext cx="129540" cy="15937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62033C-C45E-FAEA-30AB-840D75D5DE4E}"/>
                  </a:ext>
                </a:extLst>
              </p:cNvPr>
              <p:cNvSpPr txBox="1"/>
              <p:nvPr/>
            </p:nvSpPr>
            <p:spPr>
              <a:xfrm>
                <a:off x="7005229" y="2738391"/>
                <a:ext cx="1974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- Casual riders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1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Visualization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6F7A-4CD0-CE66-1698-4A1412B97804}"/>
              </a:ext>
            </a:extLst>
          </p:cNvPr>
          <p:cNvSpPr txBox="1"/>
          <p:nvPr/>
        </p:nvSpPr>
        <p:spPr>
          <a:xfrm>
            <a:off x="2374144" y="2202711"/>
            <a:ext cx="329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Rides Per Month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6E4DD-2A4B-F942-62DB-A7330111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0" y="2650861"/>
            <a:ext cx="5511034" cy="20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A3813-7C1E-10E3-4B28-0B24778F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86" y="3672840"/>
            <a:ext cx="5097518" cy="2329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E6786-8A50-ACB7-DD0D-6A1BB66B38A3}"/>
              </a:ext>
            </a:extLst>
          </p:cNvPr>
          <p:cNvSpPr txBox="1"/>
          <p:nvPr/>
        </p:nvSpPr>
        <p:spPr>
          <a:xfrm>
            <a:off x="7875373" y="3062130"/>
            <a:ext cx="238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Rides started per hour</a:t>
            </a:r>
          </a:p>
        </p:txBody>
      </p:sp>
    </p:spTree>
    <p:extLst>
      <p:ext uri="{BB962C8B-B14F-4D97-AF65-F5344CB8AC3E}">
        <p14:creationId xmlns:p14="http://schemas.microsoft.com/office/powerpoint/2010/main" val="42947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1E7240-AF1B-6DAD-9950-FDDCF9E6E976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6362FC-256A-0567-DFDE-F84CF120CD31}"/>
              </a:ext>
            </a:extLst>
          </p:cNvPr>
          <p:cNvSpPr txBox="1">
            <a:spLocks/>
          </p:cNvSpPr>
          <p:nvPr/>
        </p:nvSpPr>
        <p:spPr>
          <a:xfrm>
            <a:off x="1249680" y="4159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FACE5C-BA3F-04BF-97F9-D75A6AD62202}"/>
              </a:ext>
            </a:extLst>
          </p:cNvPr>
          <p:cNvSpPr txBox="1">
            <a:spLocks/>
          </p:cNvSpPr>
          <p:nvPr/>
        </p:nvSpPr>
        <p:spPr>
          <a:xfrm>
            <a:off x="1249680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85C83-AB29-DD85-2819-7F3506FFED08}"/>
              </a:ext>
            </a:extLst>
          </p:cNvPr>
          <p:cNvSpPr txBox="1"/>
          <p:nvPr/>
        </p:nvSpPr>
        <p:spPr>
          <a:xfrm>
            <a:off x="1184601" y="771737"/>
            <a:ext cx="10662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Visualization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6F7A-4CD0-CE66-1698-4A1412B97804}"/>
              </a:ext>
            </a:extLst>
          </p:cNvPr>
          <p:cNvSpPr txBox="1"/>
          <p:nvPr/>
        </p:nvSpPr>
        <p:spPr>
          <a:xfrm>
            <a:off x="4005236" y="2166806"/>
            <a:ext cx="329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Average Trip Time Per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8C330-2913-22A8-7F91-8997D907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96" y="2603621"/>
            <a:ext cx="7536833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7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</TotalTime>
  <Words>431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Data Curation Project on Divvy Bike Rides</vt:lpstr>
      <vt:lpstr>PowerPoint Presentation</vt:lpstr>
      <vt:lpstr>Overview of Workflow &amp; Problems In Data Quality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11 Years of Data for Rain to Snow Transition Zone</dc:title>
  <dc:creator>Shriya Prasanna</dc:creator>
  <cp:lastModifiedBy>Shriya Prasanna</cp:lastModifiedBy>
  <cp:revision>23</cp:revision>
  <dcterms:created xsi:type="dcterms:W3CDTF">2023-04-29T06:06:38Z</dcterms:created>
  <dcterms:modified xsi:type="dcterms:W3CDTF">2023-11-13T22:49:16Z</dcterms:modified>
</cp:coreProperties>
</file>