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b72737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b72737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76ab1d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76ab1d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back to the Vizier results, we can see row 6 contains a title with multiple commas. Each of these were incorrectly read as a delimiter in Vizier which we can see has shifted the columns more than once. However, there were multiple other movie titles with commas that parsed with no problem. We also attempted converting the dataset into JSON and Excel files but ran into timeout issues so to avoid spending too much time on the environment, we decided to work in a Jupyter notebook since we would be using mostly Python anyways.</a:t>
            </a:r>
            <a:endParaRPr>
              <a:highlight>
                <a:srgbClr val="FF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76ab1d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76ab1d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got over that hurdle, we could start to really do cleaning.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b7273777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b7273777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rewind to getting the data into Vizier. To get past the file size limit, we checked for null values and removed the columns that contained a high percentage of missing values. Fortunately the column names are descriptive so we could remove columns without it affecting any correlations.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76ab1d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276ab1d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took a subset of 250,000 entries which shaved the size down to 89MB. The dataset used for the project contains these 13 attributes.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587ef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0587ef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b2e00f21b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b2e00f21b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discovered include missing values and outliers, though one movie has a valid runtime of more than 50k minutes. Some columns contained more than 90% missing values. Some columns used a default value of 0 which might pose an issue. For example the average vote is a default of 0 if there are no voters. The genres column allows multiple genres but is stored as a single string. The release date entries contained strings and dates in different formats.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587ef1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0587ef1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b5c5e8a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b5c5e8a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76ab1d9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76ab1d9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0587ef1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0587ef1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dataset is cleaned and can be used for analysi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2e00f21b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2e00f21b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276ab1d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276ab1d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example, we chose to do some visualizations using Seaborn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276ab1d9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276ab1d9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budget vs rating plot using the cleaned ratings column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0587ef1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0587ef1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distribution of genres since we binarized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587ef1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587ef1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 distribution of releases by decade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b2e00f21b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b2e00f21b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b2e00f21b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b2e00f21b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snapshot of the </a:t>
            </a:r>
            <a:r>
              <a:rPr lang="en"/>
              <a:t>dataset</a:t>
            </a:r>
            <a:r>
              <a:rPr lang="en"/>
              <a:t> in Kaggle. We used this to quickly identify a dataset that contained plenty of opportunities to clean.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76ab1d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76ab1d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276ab1d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276ab1d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challenge we faced was the 100MB file size limit on Vizier. To get around this, we did a quick cleaning and used a subset of the original before we delve any deeper into the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76ab1d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76ab1d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challenge we ran into was when we tried to work in different environments. For example in the status column, we see 6 distinct responses in Python, but when the same code was run in Vizier, there appeared to be 5 more. We had to investigate this by looking at the raw file in Excel. There were 6 possible values in the original dataset as well, which indicated that the problem might be with how Vizier was reading the </a:t>
            </a:r>
            <a:r>
              <a:rPr lang="en"/>
              <a:t>dataset</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276ab1d9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276ab1d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needed to know how many movies were affected. Running this SQL query yielded 7 results. At first glance, the columns appeared to be shifted over by one column. Part of the title was in the genres column, the genre values were in the language column,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76ab1d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76ab1d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checked outside of Vizier but could not replicate the issue.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kshaypawar7/millions-of-movi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121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 Project:</a:t>
            </a:r>
            <a:endParaRPr/>
          </a:p>
          <a:p>
            <a:pPr indent="0" lvl="0" marL="0" rtl="0" algn="l">
              <a:spcBef>
                <a:spcPts val="0"/>
              </a:spcBef>
              <a:spcAft>
                <a:spcPts val="0"/>
              </a:spcAft>
              <a:buNone/>
            </a:pPr>
            <a:r>
              <a:rPr i="1" lang="en"/>
              <a:t>Movies</a:t>
            </a:r>
            <a:endParaRPr i="1"/>
          </a:p>
        </p:txBody>
      </p:sp>
      <p:sp>
        <p:nvSpPr>
          <p:cNvPr id="135" name="Google Shape;135;p13"/>
          <p:cNvSpPr txBox="1"/>
          <p:nvPr>
            <p:ph idx="1" type="subTitle"/>
          </p:nvPr>
        </p:nvSpPr>
        <p:spPr>
          <a:xfrm>
            <a:off x="5083950" y="3924925"/>
            <a:ext cx="3470700" cy="8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19</a:t>
            </a:r>
            <a:endParaRPr/>
          </a:p>
          <a:p>
            <a:pPr indent="0" lvl="0" marL="0" rtl="0" algn="l">
              <a:spcBef>
                <a:spcPts val="0"/>
              </a:spcBef>
              <a:spcAft>
                <a:spcPts val="0"/>
              </a:spcAft>
              <a:buNone/>
            </a:pPr>
            <a:r>
              <a:rPr lang="en"/>
              <a:t>Lisa He</a:t>
            </a:r>
            <a:endParaRPr/>
          </a:p>
          <a:p>
            <a:pPr indent="0" lvl="0" marL="0" rtl="0" algn="l">
              <a:spcBef>
                <a:spcPts val="0"/>
              </a:spcBef>
              <a:spcAft>
                <a:spcPts val="0"/>
              </a:spcAft>
              <a:buNone/>
            </a:pPr>
            <a:r>
              <a:rPr lang="en"/>
              <a:t>Chris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Vizier can incorrectly read CSV files</a:t>
            </a:r>
            <a:endParaRPr/>
          </a:p>
        </p:txBody>
      </p:sp>
      <p:sp>
        <p:nvSpPr>
          <p:cNvPr id="196" name="Google Shape;196;p22"/>
          <p:cNvSpPr txBox="1"/>
          <p:nvPr>
            <p:ph idx="1" type="body"/>
          </p:nvPr>
        </p:nvSpPr>
        <p:spPr>
          <a:xfrm>
            <a:off x="501450" y="3492525"/>
            <a:ext cx="8141100" cy="35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012"/>
              <a:t>Row 6:	Morning Musume. Tanjou 16 Shuunen Kinen Event "Watashitachi ga, Ima no Morning Musume. desu. 17 Nenme mo, Saa, Ikou ka.</a:t>
            </a:r>
            <a:endParaRPr sz="1012"/>
          </a:p>
        </p:txBody>
      </p:sp>
      <p:pic>
        <p:nvPicPr>
          <p:cNvPr id="197" name="Google Shape;197;p22"/>
          <p:cNvPicPr preferRelativeResize="0"/>
          <p:nvPr/>
        </p:nvPicPr>
        <p:blipFill>
          <a:blip r:embed="rId3">
            <a:alphaModFix/>
          </a:blip>
          <a:stretch>
            <a:fillRect/>
          </a:stretch>
        </p:blipFill>
        <p:spPr>
          <a:xfrm>
            <a:off x="477050" y="1650974"/>
            <a:ext cx="8189899" cy="1841550"/>
          </a:xfrm>
          <a:prstGeom prst="rect">
            <a:avLst/>
          </a:prstGeom>
          <a:noFill/>
          <a:ln>
            <a:noFill/>
          </a:ln>
        </p:spPr>
      </p:pic>
      <p:sp>
        <p:nvSpPr>
          <p:cNvPr id="198" name="Google Shape;198;p22"/>
          <p:cNvSpPr txBox="1"/>
          <p:nvPr/>
        </p:nvSpPr>
        <p:spPr>
          <a:xfrm>
            <a:off x="4131300" y="1307850"/>
            <a:ext cx="8814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Vizier</a:t>
            </a:r>
            <a:endParaRPr sz="16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Precleaning</a:t>
            </a:r>
            <a:endParaRPr/>
          </a:p>
        </p:txBody>
      </p:sp>
      <p:sp>
        <p:nvSpPr>
          <p:cNvPr id="204" name="Google Shape;204;p2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Steps</a:t>
            </a:r>
            <a:endParaRPr/>
          </a:p>
        </p:txBody>
      </p:sp>
      <p:sp>
        <p:nvSpPr>
          <p:cNvPr id="210" name="Google Shape;210;p24"/>
          <p:cNvSpPr txBox="1"/>
          <p:nvPr>
            <p:ph idx="1" type="body"/>
          </p:nvPr>
        </p:nvSpPr>
        <p:spPr>
          <a:xfrm>
            <a:off x="1297500" y="1567550"/>
            <a:ext cx="4283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file is too large for Vizier </a:t>
            </a:r>
            <a:r>
              <a:rPr lang="en" sz="1400"/>
              <a:t>(100MB cap)</a:t>
            </a:r>
            <a:endParaRPr sz="1400"/>
          </a:p>
          <a:p>
            <a:pPr indent="-317500" lvl="0" marL="457200" rtl="0" algn="l">
              <a:spcBef>
                <a:spcPts val="1200"/>
              </a:spcBef>
              <a:spcAft>
                <a:spcPts val="0"/>
              </a:spcAft>
              <a:buSzPts val="1400"/>
              <a:buAutoNum type="arabicPeriod"/>
            </a:pPr>
            <a:r>
              <a:rPr lang="en" sz="1400"/>
              <a:t>Check for null values in the larger dataset using Jupyter notebook</a:t>
            </a:r>
            <a:endParaRPr sz="1400"/>
          </a:p>
          <a:p>
            <a:pPr indent="-317500" lvl="0" marL="457200" rtl="0" algn="l">
              <a:spcBef>
                <a:spcPts val="0"/>
              </a:spcBef>
              <a:spcAft>
                <a:spcPts val="0"/>
              </a:spcAft>
              <a:buSzPts val="1400"/>
              <a:buAutoNum type="arabicPeriod"/>
            </a:pPr>
            <a:r>
              <a:rPr lang="en" sz="1400"/>
              <a:t>Remove columns that are largely null values or unhelpful for our end goal</a:t>
            </a:r>
            <a:endParaRPr sz="1400"/>
          </a:p>
        </p:txBody>
      </p:sp>
      <p:pic>
        <p:nvPicPr>
          <p:cNvPr id="211" name="Google Shape;211;p24"/>
          <p:cNvPicPr preferRelativeResize="0"/>
          <p:nvPr/>
        </p:nvPicPr>
        <p:blipFill>
          <a:blip r:embed="rId3">
            <a:alphaModFix/>
          </a:blip>
          <a:stretch>
            <a:fillRect/>
          </a:stretch>
        </p:blipFill>
        <p:spPr>
          <a:xfrm>
            <a:off x="5886400" y="758338"/>
            <a:ext cx="2247900" cy="381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Steps (cont.)</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342900" rtl="0" algn="l">
              <a:spcBef>
                <a:spcPts val="0"/>
              </a:spcBef>
              <a:spcAft>
                <a:spcPts val="1200"/>
              </a:spcAft>
              <a:buNone/>
            </a:pPr>
            <a:r>
              <a:rPr lang="en" sz="1400"/>
              <a:t>3. 		</a:t>
            </a:r>
            <a:r>
              <a:rPr lang="en" sz="1400"/>
              <a:t>Choose the first 250,000 values to lower the size down to ~90MB</a:t>
            </a:r>
            <a:endParaRPr/>
          </a:p>
        </p:txBody>
      </p:sp>
      <p:pic>
        <p:nvPicPr>
          <p:cNvPr id="218" name="Google Shape;218;p25"/>
          <p:cNvPicPr preferRelativeResize="0"/>
          <p:nvPr/>
        </p:nvPicPr>
        <p:blipFill>
          <a:blip r:embed="rId3">
            <a:alphaModFix/>
          </a:blip>
          <a:stretch>
            <a:fillRect/>
          </a:stretch>
        </p:blipFill>
        <p:spPr>
          <a:xfrm>
            <a:off x="2489563" y="2026600"/>
            <a:ext cx="4164875" cy="708300"/>
          </a:xfrm>
          <a:prstGeom prst="rect">
            <a:avLst/>
          </a:prstGeom>
          <a:noFill/>
          <a:ln>
            <a:noFill/>
          </a:ln>
        </p:spPr>
      </p:pic>
      <p:pic>
        <p:nvPicPr>
          <p:cNvPr id="219" name="Google Shape;219;p25"/>
          <p:cNvPicPr preferRelativeResize="0"/>
          <p:nvPr/>
        </p:nvPicPr>
        <p:blipFill>
          <a:blip r:embed="rId4">
            <a:alphaModFix/>
          </a:blip>
          <a:stretch>
            <a:fillRect/>
          </a:stretch>
        </p:blipFill>
        <p:spPr>
          <a:xfrm>
            <a:off x="3763175" y="2767200"/>
            <a:ext cx="1617650" cy="227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225" name="Google Shape;225;p2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 Missing Values and Outliers</a:t>
            </a:r>
            <a:endParaRPr/>
          </a:p>
        </p:txBody>
      </p:sp>
      <p:sp>
        <p:nvSpPr>
          <p:cNvPr id="231" name="Google Shape;23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Some entry values appear to be invalid or outliers</a:t>
            </a:r>
            <a:endParaRPr sz="1600"/>
          </a:p>
          <a:p>
            <a:pPr indent="-330200" lvl="0" marL="457200" rtl="0" algn="l">
              <a:spcBef>
                <a:spcPts val="1200"/>
              </a:spcBef>
              <a:spcAft>
                <a:spcPts val="0"/>
              </a:spcAft>
              <a:buSzPts val="1600"/>
              <a:buChar char="●"/>
            </a:pPr>
            <a:r>
              <a:rPr lang="en" sz="1600"/>
              <a:t>Many movies have a runtime of 0 minutes</a:t>
            </a:r>
            <a:endParaRPr sz="1600"/>
          </a:p>
          <a:p>
            <a:pPr indent="-330200" lvl="0" marL="457200" rtl="0" algn="l">
              <a:spcBef>
                <a:spcPts val="0"/>
              </a:spcBef>
              <a:spcAft>
                <a:spcPts val="0"/>
              </a:spcAft>
              <a:buSzPts val="1600"/>
              <a:buChar char="●"/>
            </a:pPr>
            <a:r>
              <a:rPr lang="en" sz="1600"/>
              <a:t>Upon closer look t</a:t>
            </a:r>
            <a:r>
              <a:rPr lang="en" sz="1600"/>
              <a:t>here is a valid entry for a documentary with a runtime of 51,420 minutes (</a:t>
            </a:r>
            <a:r>
              <a:rPr i="1" lang="en" sz="1600"/>
              <a:t>Logistics</a:t>
            </a:r>
            <a:r>
              <a:rPr lang="en" sz="1600"/>
              <a:t>, 2012)</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Missing Values and Outliers</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2"/>
                </a:solidFill>
              </a:rPr>
              <a:t>Missing values:</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Release date: impute with column mode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Genres: impute with "unknown"</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Runtime: impute with column mean</a:t>
            </a:r>
            <a:endParaRPr sz="1400">
              <a:solidFill>
                <a:schemeClr val="dk2"/>
              </a:solidFill>
            </a:endParaRPr>
          </a:p>
          <a:p>
            <a:pPr indent="0" lvl="0" marL="0" rtl="0" algn="l">
              <a:spcBef>
                <a:spcPts val="1200"/>
              </a:spcBef>
              <a:spcAft>
                <a:spcPts val="0"/>
              </a:spcAft>
              <a:buNone/>
            </a:pPr>
            <a:r>
              <a:rPr lang="en" sz="1400">
                <a:solidFill>
                  <a:schemeClr val="dk2"/>
                </a:solidFill>
              </a:rPr>
              <a:t>Outliers:</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Filled with column mean or mode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Some extreme values can be removed – unfortunately this means the record-breaking entry with a runtime of 51,420 minutes will be removed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Default Values</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chemeClr val="dk2"/>
                </a:solidFill>
              </a:rPr>
              <a:t>Issue:</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Column-specific answers, e.g. for column vote_average, the values can only be from 0 to 10 and have a default value of 0</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Revenue and budget also default to 0; some entries contain budget and invalid revenue, or vice versa</a:t>
            </a:r>
            <a:endParaRPr sz="1400">
              <a:solidFill>
                <a:schemeClr val="dk2"/>
              </a:solidFill>
            </a:endParaRPr>
          </a:p>
          <a:p>
            <a:pPr indent="0" lvl="0" marL="0" rtl="0" algn="l">
              <a:spcBef>
                <a:spcPts val="1200"/>
              </a:spcBef>
              <a:spcAft>
                <a:spcPts val="0"/>
              </a:spcAft>
              <a:buNone/>
            </a:pPr>
            <a:r>
              <a:rPr lang="en" sz="1400">
                <a:solidFill>
                  <a:schemeClr val="dk2"/>
                </a:solidFill>
              </a:rPr>
              <a:t>Solution:</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vote_average: replace default '0' with mode if there is a significant number of vote counts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Revenue and budget left as is (&gt;90% contain missing values)</a:t>
            </a:r>
            <a:endParaRPr sz="1400">
              <a:solidFill>
                <a:schemeClr val="dk2"/>
              </a:solidFill>
            </a:endParaRPr>
          </a:p>
          <a:p>
            <a:pPr indent="0" lvl="0" marL="0" rtl="0" algn="l">
              <a:spcBef>
                <a:spcPts val="1200"/>
              </a:spcBef>
              <a:spcAft>
                <a:spcPts val="1200"/>
              </a:spcAft>
              <a:buNone/>
            </a:pPr>
            <a:r>
              <a:t/>
            </a:r>
            <a:endParaRPr sz="14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Genres Column</a:t>
            </a:r>
            <a:endParaRPr/>
          </a:p>
        </p:txBody>
      </p:sp>
      <p:sp>
        <p:nvSpPr>
          <p:cNvPr id="249" name="Google Shape;24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Issue:</a:t>
            </a:r>
            <a:endParaRPr sz="1600"/>
          </a:p>
          <a:p>
            <a:pPr indent="-330200" lvl="0" marL="457200" rtl="0" algn="l">
              <a:spcBef>
                <a:spcPts val="1200"/>
              </a:spcBef>
              <a:spcAft>
                <a:spcPts val="0"/>
              </a:spcAft>
              <a:buSzPts val="1600"/>
              <a:buChar char="●"/>
            </a:pPr>
            <a:r>
              <a:rPr lang="en" sz="1600"/>
              <a:t>Values are delimited with a hyphen ('-') but are in the same column</a:t>
            </a:r>
            <a:endParaRPr sz="1600"/>
          </a:p>
          <a:p>
            <a:pPr indent="-330200" lvl="0" marL="457200" rtl="0" algn="l">
              <a:spcBef>
                <a:spcPts val="0"/>
              </a:spcBef>
              <a:spcAft>
                <a:spcPts val="0"/>
              </a:spcAft>
              <a:buSzPts val="1600"/>
              <a:buChar char="●"/>
            </a:pPr>
            <a:r>
              <a:rPr lang="en" sz="1600"/>
              <a:t>Cannot fill with column mode since the genres are evenly spread out and that would lead to information loss</a:t>
            </a:r>
            <a:endParaRPr sz="1600"/>
          </a:p>
          <a:p>
            <a:pPr indent="0" lvl="0" marL="0" rtl="0" algn="l">
              <a:spcBef>
                <a:spcPts val="1200"/>
              </a:spcBef>
              <a:spcAft>
                <a:spcPts val="0"/>
              </a:spcAft>
              <a:buNone/>
            </a:pPr>
            <a:r>
              <a:rPr lang="en" sz="1600"/>
              <a:t>Solution:</a:t>
            </a:r>
            <a:endParaRPr sz="1600"/>
          </a:p>
          <a:p>
            <a:pPr indent="-330200" lvl="0" marL="457200" rtl="0" algn="l">
              <a:spcBef>
                <a:spcPts val="1200"/>
              </a:spcBef>
              <a:spcAft>
                <a:spcPts val="0"/>
              </a:spcAft>
              <a:buSzPts val="1600"/>
              <a:buChar char="●"/>
            </a:pPr>
            <a:r>
              <a:rPr lang="en" sz="1600"/>
              <a:t>Replaced missing or invalid values with a default value ("unknown")</a:t>
            </a:r>
            <a:endParaRPr sz="1600"/>
          </a:p>
          <a:p>
            <a:pPr indent="-330200" lvl="0" marL="457200" rtl="0" algn="l">
              <a:spcBef>
                <a:spcPts val="0"/>
              </a:spcBef>
              <a:spcAft>
                <a:spcPts val="0"/>
              </a:spcAft>
              <a:buSzPts val="1600"/>
              <a:buChar char="●"/>
            </a:pPr>
            <a:r>
              <a:rPr lang="en" sz="1600"/>
              <a:t>Generate dummy variables for genres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Dataset</a:t>
            </a:r>
            <a:endParaRPr/>
          </a:p>
        </p:txBody>
      </p:sp>
      <p:sp>
        <p:nvSpPr>
          <p:cNvPr id="255" name="Google Shape;25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250,000 data points maintained</a:t>
            </a:r>
            <a:endParaRPr/>
          </a:p>
          <a:p>
            <a:pPr indent="-311150" lvl="0" marL="457200" rtl="0" algn="l">
              <a:spcBef>
                <a:spcPts val="0"/>
              </a:spcBef>
              <a:spcAft>
                <a:spcPts val="0"/>
              </a:spcAft>
              <a:buSzPts val="1300"/>
              <a:buChar char="●"/>
            </a:pPr>
            <a:r>
              <a:rPr lang="en"/>
              <a:t>32 columns</a:t>
            </a:r>
            <a:endParaRPr/>
          </a:p>
          <a:p>
            <a:pPr indent="-311150" lvl="0" marL="457200" rtl="0" algn="l">
              <a:spcBef>
                <a:spcPts val="0"/>
              </a:spcBef>
              <a:spcAft>
                <a:spcPts val="0"/>
              </a:spcAft>
              <a:buSzPts val="1300"/>
              <a:buChar char="●"/>
            </a:pPr>
            <a:r>
              <a:rPr lang="en"/>
              <a:t>0 missing values</a:t>
            </a:r>
            <a:endParaRPr/>
          </a:p>
        </p:txBody>
      </p:sp>
      <p:pic>
        <p:nvPicPr>
          <p:cNvPr id="256" name="Google Shape;256;p31"/>
          <p:cNvPicPr preferRelativeResize="0"/>
          <p:nvPr/>
        </p:nvPicPr>
        <p:blipFill rotWithShape="1">
          <a:blip r:embed="rId3">
            <a:alphaModFix/>
          </a:blip>
          <a:srcRect b="63274" l="0" r="0" t="0"/>
          <a:stretch/>
        </p:blipFill>
        <p:spPr>
          <a:xfrm>
            <a:off x="4684275" y="1216800"/>
            <a:ext cx="1746850" cy="1888950"/>
          </a:xfrm>
          <a:prstGeom prst="rect">
            <a:avLst/>
          </a:prstGeom>
          <a:noFill/>
          <a:ln>
            <a:noFill/>
          </a:ln>
        </p:spPr>
      </p:pic>
      <p:pic>
        <p:nvPicPr>
          <p:cNvPr id="257" name="Google Shape;257;p31"/>
          <p:cNvPicPr preferRelativeResize="0"/>
          <p:nvPr/>
        </p:nvPicPr>
        <p:blipFill rotWithShape="1">
          <a:blip r:embed="rId3">
            <a:alphaModFix/>
          </a:blip>
          <a:srcRect b="0" l="0" r="0" t="36580"/>
          <a:stretch/>
        </p:blipFill>
        <p:spPr>
          <a:xfrm>
            <a:off x="6589550" y="1216800"/>
            <a:ext cx="1746850" cy="326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704400"/>
            <a:ext cx="7038900" cy="6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hlinkClick r:id="rId3">
                  <a:extLst>
                    <a:ext uri="{A12FA001-AC4F-418D-AE19-62706E023703}">
                      <ahyp:hlinkClr val="tx"/>
                    </a:ext>
                  </a:extLst>
                </a:hlinkClick>
              </a:rPr>
              <a:t>Movies Daily Update Dataset (kaggle.com)</a:t>
            </a:r>
            <a:r>
              <a:rPr lang="en" sz="1600">
                <a:solidFill>
                  <a:schemeClr val="dk2"/>
                </a:solidFill>
              </a:rPr>
              <a:t> </a:t>
            </a:r>
            <a:endParaRPr sz="1600">
              <a:solidFill>
                <a:schemeClr val="dk2"/>
              </a:solidFill>
            </a:endParaRPr>
          </a:p>
          <a:p>
            <a:pPr indent="-330200" lvl="0" marL="457200" rtl="0" algn="l">
              <a:spcBef>
                <a:spcPts val="1200"/>
              </a:spcBef>
              <a:spcAft>
                <a:spcPts val="0"/>
              </a:spcAft>
              <a:buClr>
                <a:schemeClr val="dk2"/>
              </a:buClr>
              <a:buSzPts val="1600"/>
              <a:buChar char="●"/>
            </a:pPr>
            <a:r>
              <a:rPr lang="en" sz="1600">
                <a:solidFill>
                  <a:schemeClr val="dk2"/>
                </a:solidFill>
              </a:rPr>
              <a:t>~350 MB</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20 columns containing metadata for each movie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&gt;700,00 rows of movie data collected from the TMDB database</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The Movie Database (TMDB) is a popular, user editable database for movies and TV shows.</a:t>
            </a:r>
            <a:endParaRPr sz="1600">
              <a:solidFill>
                <a:schemeClr val="dk2"/>
              </a:solidFill>
            </a:endParaRPr>
          </a:p>
          <a:p>
            <a:pPr indent="-330200" lvl="0" marL="457200" rtl="0" algn="l">
              <a:spcBef>
                <a:spcPts val="0"/>
              </a:spcBef>
              <a:spcAft>
                <a:spcPts val="0"/>
              </a:spcAft>
              <a:buClr>
                <a:schemeClr val="dk2"/>
              </a:buClr>
              <a:buSzPts val="1600"/>
              <a:buChar char="●"/>
            </a:pPr>
            <a:r>
              <a:rPr lang="en" sz="1200">
                <a:solidFill>
                  <a:schemeClr val="dk2"/>
                </a:solidFill>
              </a:rPr>
              <a:t>Note: The dataset on Kaggle is updated daily and our working dataset is up to date as of 2023-11-14.</a:t>
            </a:r>
            <a:endParaRPr sz="1600">
              <a:solidFill>
                <a:schemeClr val="dk2"/>
              </a:solidFill>
            </a:endParaRPr>
          </a:p>
          <a:p>
            <a:pPr indent="0" lvl="0" marL="0" rtl="0" algn="l">
              <a:spcBef>
                <a:spcPts val="1200"/>
              </a:spcBef>
              <a:spcAft>
                <a:spcPts val="1200"/>
              </a:spcAft>
              <a:buNone/>
            </a:pPr>
            <a:r>
              <a:t/>
            </a:r>
            <a:endParaRPr sz="16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263" name="Google Shape;263;p3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9" name="Google Shape;269;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270" name="Google Shape;270;p33"/>
          <p:cNvPicPr preferRelativeResize="0"/>
          <p:nvPr/>
        </p:nvPicPr>
        <p:blipFill>
          <a:blip r:embed="rId3">
            <a:alphaModFix/>
          </a:blip>
          <a:stretch>
            <a:fillRect/>
          </a:stretch>
        </p:blipFill>
        <p:spPr>
          <a:xfrm>
            <a:off x="2170712" y="633475"/>
            <a:ext cx="4802575" cy="3876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34"/>
          <p:cNvPicPr preferRelativeResize="0"/>
          <p:nvPr/>
        </p:nvPicPr>
        <p:blipFill>
          <a:blip r:embed="rId3">
            <a:alphaModFix/>
          </a:blip>
          <a:stretch>
            <a:fillRect/>
          </a:stretch>
        </p:blipFill>
        <p:spPr>
          <a:xfrm>
            <a:off x="2068299" y="359675"/>
            <a:ext cx="5007401" cy="4424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3" name="Google Shape;28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35"/>
          <p:cNvPicPr preferRelativeResize="0"/>
          <p:nvPr/>
        </p:nvPicPr>
        <p:blipFill>
          <a:blip r:embed="rId3">
            <a:alphaModFix/>
          </a:blip>
          <a:stretch>
            <a:fillRect/>
          </a:stretch>
        </p:blipFill>
        <p:spPr>
          <a:xfrm>
            <a:off x="1855611" y="385488"/>
            <a:ext cx="5432774" cy="437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47" name="Google Shape;147;p15"/>
          <p:cNvSpPr txBox="1"/>
          <p:nvPr>
            <p:ph idx="1" type="body"/>
          </p:nvPr>
        </p:nvSpPr>
        <p:spPr>
          <a:xfrm>
            <a:off x="2028475" y="1674625"/>
            <a:ext cx="2224500" cy="292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'Id'</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'Title'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'Genres'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'Original_language'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'Overview'</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'popularity'</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'Release_date'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'Budget'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'Revenue'</a:t>
            </a:r>
            <a:endParaRPr sz="1400">
              <a:solidFill>
                <a:schemeClr val="dk2"/>
              </a:solidFill>
            </a:endParaRPr>
          </a:p>
          <a:p>
            <a:pPr indent="0" lvl="0" marL="0" rtl="0" algn="l">
              <a:spcBef>
                <a:spcPts val="1200"/>
              </a:spcBef>
              <a:spcAft>
                <a:spcPts val="0"/>
              </a:spcAft>
              <a:buNone/>
            </a:pPr>
            <a:r>
              <a:t/>
            </a:r>
            <a:endParaRPr sz="1400">
              <a:solidFill>
                <a:schemeClr val="dk2"/>
              </a:solidFill>
            </a:endParaRPr>
          </a:p>
          <a:p>
            <a:pPr indent="0" lvl="0" marL="0" rtl="0" algn="l">
              <a:spcBef>
                <a:spcPts val="1200"/>
              </a:spcBef>
              <a:spcAft>
                <a:spcPts val="1200"/>
              </a:spcAft>
              <a:buNone/>
            </a:pPr>
            <a:r>
              <a:t/>
            </a:r>
            <a:endParaRPr sz="1400">
              <a:solidFill>
                <a:schemeClr val="dk2"/>
              </a:solidFill>
            </a:endParaRPr>
          </a:p>
        </p:txBody>
      </p:sp>
      <p:sp>
        <p:nvSpPr>
          <p:cNvPr id="148" name="Google Shape;148;p15"/>
          <p:cNvSpPr txBox="1"/>
          <p:nvPr>
            <p:ph idx="1" type="body"/>
          </p:nvPr>
        </p:nvSpPr>
        <p:spPr>
          <a:xfrm>
            <a:off x="5847925" y="1646275"/>
            <a:ext cx="2224500" cy="298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‘Runtime’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‘Status’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‘Tagline’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‘Vote_average’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‘Vote_count’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‘Credits’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‘Keywords’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‘Poster_path’</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‘Backdrop_path’</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‘Recommendations’</a:t>
            </a:r>
            <a:endParaRPr sz="1400">
              <a:solidFill>
                <a:schemeClr val="dk2"/>
              </a:solidFill>
            </a:endParaRPr>
          </a:p>
          <a:p>
            <a:pPr indent="0" lvl="0" marL="0" rtl="0" algn="l">
              <a:spcBef>
                <a:spcPts val="1200"/>
              </a:spcBef>
              <a:spcAft>
                <a:spcPts val="1200"/>
              </a:spcAft>
              <a:buNone/>
            </a:pPr>
            <a:r>
              <a:t/>
            </a:r>
            <a:endParaRPr sz="1400">
              <a:solidFill>
                <a:schemeClr val="dk2"/>
              </a:solidFill>
            </a:endParaRPr>
          </a:p>
        </p:txBody>
      </p:sp>
      <p:sp>
        <p:nvSpPr>
          <p:cNvPr id="149" name="Google Shape;149;p15"/>
          <p:cNvSpPr txBox="1"/>
          <p:nvPr/>
        </p:nvSpPr>
        <p:spPr>
          <a:xfrm>
            <a:off x="3123300" y="1104650"/>
            <a:ext cx="2897400" cy="4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Lato"/>
                <a:ea typeface="Lato"/>
                <a:cs typeface="Lato"/>
                <a:sym typeface="Lato"/>
              </a:rPr>
              <a:t>Original Attributes</a:t>
            </a:r>
            <a:endParaRPr sz="16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Snapshot</a:t>
            </a:r>
            <a:endParaRPr/>
          </a:p>
        </p:txBody>
      </p:sp>
      <p:pic>
        <p:nvPicPr>
          <p:cNvPr id="155" name="Google Shape;155;p16"/>
          <p:cNvPicPr preferRelativeResize="0"/>
          <p:nvPr/>
        </p:nvPicPr>
        <p:blipFill>
          <a:blip r:embed="rId3">
            <a:alphaModFix/>
          </a:blip>
          <a:stretch>
            <a:fillRect/>
          </a:stretch>
        </p:blipFill>
        <p:spPr>
          <a:xfrm>
            <a:off x="1596963" y="1391975"/>
            <a:ext cx="5950074" cy="349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61" name="Google Shape;161;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Vizier's 100MB File Size Limit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Solution: Do a rough cleaning to remove largely empty columns and take a subset of the dataset</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Vizier can incorrectly read CSV files</a:t>
            </a:r>
            <a:endParaRPr/>
          </a:p>
        </p:txBody>
      </p:sp>
      <p:sp>
        <p:nvSpPr>
          <p:cNvPr id="173" name="Google Shape;173;p19"/>
          <p:cNvSpPr txBox="1"/>
          <p:nvPr>
            <p:ph idx="1" type="body"/>
          </p:nvPr>
        </p:nvSpPr>
        <p:spPr>
          <a:xfrm>
            <a:off x="14605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Jupyter Notebook</a:t>
            </a:r>
            <a:r>
              <a:rPr lang="en" sz="1600"/>
              <a:t>:</a:t>
            </a:r>
            <a:r>
              <a:rPr lang="en" sz="1600"/>
              <a:t>		</a:t>
            </a:r>
            <a:r>
              <a:rPr lang="en" sz="1600"/>
              <a:t>V</a:t>
            </a:r>
            <a:r>
              <a:rPr lang="en" sz="1600"/>
              <a:t>izier:			Excel:</a:t>
            </a:r>
            <a:endParaRPr sz="1600"/>
          </a:p>
        </p:txBody>
      </p:sp>
      <p:pic>
        <p:nvPicPr>
          <p:cNvPr id="174" name="Google Shape;174;p19"/>
          <p:cNvPicPr preferRelativeResize="0"/>
          <p:nvPr/>
        </p:nvPicPr>
        <p:blipFill>
          <a:blip r:embed="rId3">
            <a:alphaModFix/>
          </a:blip>
          <a:stretch>
            <a:fillRect/>
          </a:stretch>
        </p:blipFill>
        <p:spPr>
          <a:xfrm>
            <a:off x="1460575" y="1520650"/>
            <a:ext cx="1623300" cy="1402650"/>
          </a:xfrm>
          <a:prstGeom prst="rect">
            <a:avLst/>
          </a:prstGeom>
          <a:noFill/>
          <a:ln>
            <a:noFill/>
          </a:ln>
        </p:spPr>
      </p:pic>
      <p:pic>
        <p:nvPicPr>
          <p:cNvPr id="175" name="Google Shape;175;p19"/>
          <p:cNvPicPr preferRelativeResize="0"/>
          <p:nvPr/>
        </p:nvPicPr>
        <p:blipFill rotWithShape="1">
          <a:blip r:embed="rId4">
            <a:alphaModFix/>
          </a:blip>
          <a:srcRect b="2088" l="2583" r="1741" t="1683"/>
          <a:stretch/>
        </p:blipFill>
        <p:spPr>
          <a:xfrm>
            <a:off x="5499250" y="1483575"/>
            <a:ext cx="1919550" cy="3312875"/>
          </a:xfrm>
          <a:prstGeom prst="rect">
            <a:avLst/>
          </a:prstGeom>
          <a:noFill/>
          <a:ln>
            <a:noFill/>
          </a:ln>
        </p:spPr>
      </p:pic>
      <p:pic>
        <p:nvPicPr>
          <p:cNvPr id="176" name="Google Shape;176;p19"/>
          <p:cNvPicPr preferRelativeResize="0"/>
          <p:nvPr/>
        </p:nvPicPr>
        <p:blipFill>
          <a:blip r:embed="rId5">
            <a:alphaModFix/>
          </a:blip>
          <a:stretch>
            <a:fillRect/>
          </a:stretch>
        </p:blipFill>
        <p:spPr>
          <a:xfrm>
            <a:off x="3485813" y="1520650"/>
            <a:ext cx="1511925" cy="187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Vizier can incorrectly read CSV files</a:t>
            </a:r>
            <a:endParaRPr/>
          </a:p>
        </p:txBody>
      </p:sp>
      <p:pic>
        <p:nvPicPr>
          <p:cNvPr id="182" name="Google Shape;182;p20"/>
          <p:cNvPicPr preferRelativeResize="0"/>
          <p:nvPr/>
        </p:nvPicPr>
        <p:blipFill>
          <a:blip r:embed="rId3">
            <a:alphaModFix/>
          </a:blip>
          <a:stretch>
            <a:fillRect/>
          </a:stretch>
        </p:blipFill>
        <p:spPr>
          <a:xfrm>
            <a:off x="1276375" y="1678677"/>
            <a:ext cx="6591251" cy="2679225"/>
          </a:xfrm>
          <a:prstGeom prst="rect">
            <a:avLst/>
          </a:prstGeom>
          <a:noFill/>
          <a:ln>
            <a:noFill/>
          </a:ln>
        </p:spPr>
      </p:pic>
      <p:sp>
        <p:nvSpPr>
          <p:cNvPr id="183" name="Google Shape;183;p20"/>
          <p:cNvSpPr txBox="1"/>
          <p:nvPr/>
        </p:nvSpPr>
        <p:spPr>
          <a:xfrm>
            <a:off x="4131300" y="1307850"/>
            <a:ext cx="8814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Vizier</a:t>
            </a:r>
            <a:endParaRPr sz="16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Vizier can incorrectly read CSV files</a:t>
            </a:r>
            <a:endParaRPr/>
          </a:p>
        </p:txBody>
      </p:sp>
      <p:sp>
        <p:nvSpPr>
          <p:cNvPr id="189" name="Google Shape;189;p21"/>
          <p:cNvSpPr txBox="1"/>
          <p:nvPr>
            <p:ph idx="1" type="body"/>
          </p:nvPr>
        </p:nvSpPr>
        <p:spPr>
          <a:xfrm>
            <a:off x="3693150" y="1199125"/>
            <a:ext cx="1757700" cy="515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600"/>
              <a:t>Jupyter Notebook</a:t>
            </a:r>
            <a:endParaRPr sz="1600"/>
          </a:p>
        </p:txBody>
      </p:sp>
      <p:pic>
        <p:nvPicPr>
          <p:cNvPr id="190" name="Google Shape;190;p21"/>
          <p:cNvPicPr preferRelativeResize="0"/>
          <p:nvPr/>
        </p:nvPicPr>
        <p:blipFill>
          <a:blip r:embed="rId3">
            <a:alphaModFix/>
          </a:blip>
          <a:stretch>
            <a:fillRect/>
          </a:stretch>
        </p:blipFill>
        <p:spPr>
          <a:xfrm>
            <a:off x="228925" y="1684574"/>
            <a:ext cx="8686151" cy="169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