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7678de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7678de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089e5a4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089e5a4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17678de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17678de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89e5a4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089e5a4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089e5a4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089e5a4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089e5a4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089e5a4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89e5a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89e5a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89e5a4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89e5a4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89e5a4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089e5a4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474b0d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474b0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89e5a4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89e5a4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89e5a4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89e5a4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b474b0d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b474b0d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89e5a4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89e5a4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 setup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47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917"/>
              <a:t>Goal: </a:t>
            </a:r>
            <a:r>
              <a:rPr lang="en" sz="7917"/>
              <a:t>quantify the downstream impact</a:t>
            </a:r>
            <a:r>
              <a:rPr lang="en" sz="7917"/>
              <a:t> </a:t>
            </a:r>
            <a:r>
              <a:rPr lang="en" sz="7917"/>
              <a:t>automated data repairs on the fairness and accuracy ofML</a:t>
            </a:r>
            <a:r>
              <a:rPr lang="en" sz="7917"/>
              <a:t> models.</a:t>
            </a:r>
            <a:endParaRPr sz="7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2213300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 Nearest Neighbors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Xgboost decision Trees</a:t>
            </a:r>
            <a:endParaRPr sz="18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118125" y="2388625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Predictive Parity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Equal Opportunity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1044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00" y="1716375"/>
            <a:ext cx="336717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105" y="1716375"/>
            <a:ext cx="3773570" cy="11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1321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3166425"/>
            <a:ext cx="29271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00" y="1615000"/>
            <a:ext cx="3416400" cy="110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000" y="1282000"/>
            <a:ext cx="3296825" cy="1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5280850" y="3166425"/>
            <a:ext cx="29271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Conclusion</a:t>
            </a:r>
            <a:endParaRPr b="1" sz="11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We will discuss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implications found in the literature and present summarized results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future direction of the paper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Contributions (which were discussed in the introduction of the literature)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074750"/>
            <a:ext cx="70389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Critiques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general structure of the paper is a bit redundant because the conclusion is reiterated several times before the conclusion section.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 conjunction, the paper does not present all data before drawing a conclusion. For example, the authors conclude after presenting one table that automated cleaning technique shows a tendency for worsening fairness.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"59.3% of the times it has no significant impact on fairness. </a:t>
            </a:r>
            <a:r>
              <a:rPr b="1" lang="en" sz="1400">
                <a:solidFill>
                  <a:schemeClr val="dk2"/>
                </a:solidFill>
              </a:rPr>
              <a:t>Worryingly</a:t>
            </a:r>
            <a:r>
              <a:rPr lang="en" sz="1400">
                <a:solidFill>
                  <a:schemeClr val="dk2"/>
                </a:solidFill>
              </a:rPr>
              <a:t> however, when cleaning does have an impact on fairness, it is more likely to have an adverse impact (23.6%) than a positive one (17.1%)" page 5</a:t>
            </a:r>
            <a:endParaRPr sz="14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The authors decided that the </a:t>
            </a:r>
            <a:r>
              <a:rPr lang="en" sz="1200">
                <a:solidFill>
                  <a:schemeClr val="dk2"/>
                </a:solidFill>
              </a:rPr>
              <a:t>9.3% difference would be considered "no significant impact" while 6.5% between positive and adverse impacts is considered a significant enough to draw this conclusion. There doesn't seem to be clear criteria for this decision.</a:t>
            </a:r>
            <a:endParaRPr sz="12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paper also suggests to retire some datasets for being outdated but ultimately does not have the statistical evidence to back the claim.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 Quality Issues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Common techniques with data quality issues (e.g. missing tuples/values) include imputation and removal but how does this affect demographic fairness of the dataset?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Error detection and data repair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Main challenges/disparities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holistic data quality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effectiveness of data cleaning methods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ML model performance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Automated data cleaning techniques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have significant impact on model accuracy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more likely to worsen fairness than to improve it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Two Main Concerns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 poor data quality track disadvantaged groups?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 the data cleaning process of these disadvantaged data points impact fairness of the resulting ML models?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Essentially, are we aware of the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potential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 of any data that is cleaned (i.e. removed or imputed)?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2"/>
                </a:solidFill>
              </a:rPr>
              <a:t>5 well-known datasets commonly used in research on responsible ML and data management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Built over 26,000 ML models to evaluate the effects on fairness and accuracy with no synthetic noise and just the raw data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Error detection strategies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Missing values: NULL and NaN values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Outliers identification with standard deviation, interquartile range, and isolation forest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Label errors: any tuples that are labeled as error with cleanlab library and logistic regression as base classifier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Cleanlab identifies error labels by estimating the joint distribution between given and unknown labels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		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repair methods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Missing values: numerical values are filled with column mean or mode, categorical values are filled with column mode or a constant “dummy”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Outliers: replaced with column mean or 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 errors: Flipping the labels of flagged tuples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1 (RQ1)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Does the incidence of data errors track demographic group membership in ML fairness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RQ1 Preparation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5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 - squared significance test with threshold of p=0.05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Graphs are distinguished by dataset, sensitive attribute, error type, and detection strategy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Y-axis represents the </a:t>
            </a:r>
            <a:r>
              <a:rPr lang="en" sz="1100">
                <a:solidFill>
                  <a:schemeClr val="dk2"/>
                </a:solidFill>
              </a:rPr>
              <a:t>fraction of the tuples that are flagged as erroneous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RQ1 Results and Discussion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Mixed results in three types of errors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In heart dataset, </a:t>
            </a:r>
            <a:r>
              <a:rPr lang="en" sz="1100">
                <a:solidFill>
                  <a:schemeClr val="dk2"/>
                </a:solidFill>
              </a:rPr>
              <a:t>privileged</a:t>
            </a:r>
            <a:r>
              <a:rPr lang="en" sz="1100">
                <a:solidFill>
                  <a:schemeClr val="dk2"/>
                </a:solidFill>
              </a:rPr>
              <a:t> group has slightly higher FP rate (57.7% to 52.2%) and disadvantaged group has slightly higher FN rate (42% to 47.8%)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Potentially problematic since FN can exacerbate disadvantage and FP can amplify advantage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 u="sng">
                <a:solidFill>
                  <a:schemeClr val="dk2"/>
                </a:solidFill>
              </a:rPr>
              <a:t>Not enough evidence</a:t>
            </a:r>
            <a:r>
              <a:rPr lang="en" sz="1100">
                <a:solidFill>
                  <a:schemeClr val="dk2"/>
                </a:solidFill>
              </a:rPr>
              <a:t> to suggest  poor quality data tracks </a:t>
            </a:r>
            <a:r>
              <a:rPr lang="en" sz="1100">
                <a:solidFill>
                  <a:schemeClr val="dk2"/>
                </a:solidFill>
              </a:rPr>
              <a:t>disadvantaged</a:t>
            </a:r>
            <a:r>
              <a:rPr lang="en" sz="1100">
                <a:solidFill>
                  <a:schemeClr val="dk2"/>
                </a:solidFill>
              </a:rPr>
              <a:t> groups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2 (RQ2)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 common automated data cleaning techniques impact the fairness of ML models trained on the cleaned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