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17678de3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17678de3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17678de3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17678de3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089e5a4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089e5a4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17678de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17678de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17678de3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17678de3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17678de3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17678de3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089e5a4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089e5a4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089e5a4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089e5a4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089e5a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089e5a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89e5a4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089e5a4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089e5a4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089e5a4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474b0d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b474b0d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89e5a4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089e5a4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089e5a4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089e5a4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b474b0d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b474b0d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089e5a4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089e5a4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 setup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47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917"/>
              <a:t>Goal: </a:t>
            </a:r>
            <a:r>
              <a:rPr lang="en" sz="7917"/>
              <a:t>quantify the downstream impact</a:t>
            </a:r>
            <a:r>
              <a:rPr lang="en" sz="7917"/>
              <a:t> </a:t>
            </a:r>
            <a:r>
              <a:rPr lang="en" sz="7917"/>
              <a:t>automated data repairs on the fairness and accuracy ofML</a:t>
            </a:r>
            <a:r>
              <a:rPr lang="en" sz="7917"/>
              <a:t> models.</a:t>
            </a:r>
            <a:endParaRPr sz="7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2213300"/>
            <a:ext cx="26631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K Nearest Neighbors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Xgboost decision Trees</a:t>
            </a:r>
            <a:endParaRPr sz="18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5118125" y="2388625"/>
            <a:ext cx="26631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Methodology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Predictive Parity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Equal Opportunity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655500"/>
            <a:ext cx="70389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Strategies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2371000"/>
            <a:ext cx="7038900" cy="21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Different classifiers handle different errors with some exceptions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Missing values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Categorical errors - mislabeled values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Numerical errors - missing values / null values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Imputed values require consistency as either the mean </a:t>
            </a:r>
            <a:endParaRPr sz="1900"/>
          </a:p>
        </p:txBody>
      </p:sp>
      <p:sp>
        <p:nvSpPr>
          <p:cNvPr id="200" name="Google Shape;200;p23"/>
          <p:cNvSpPr txBox="1"/>
          <p:nvPr/>
        </p:nvSpPr>
        <p:spPr>
          <a:xfrm>
            <a:off x="3254600" y="1548225"/>
            <a:ext cx="3621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26,400 model </a:t>
            </a: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evaluation</a:t>
            </a: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RQ2 Results and Discussion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104488" y="3288550"/>
            <a:ext cx="34134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Accuracy: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Better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 results than insignificant 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Fairness: Although insignificant worsened </a:t>
            </a:r>
            <a:endParaRPr sz="14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00" y="1716375"/>
            <a:ext cx="336717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105" y="1716375"/>
            <a:ext cx="3773570" cy="11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5132188" y="3288550"/>
            <a:ext cx="34134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Higher % of insignificant results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Fairness worsened compared to slightly better accuracy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847400" y="1275900"/>
            <a:ext cx="1847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Missing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5915188" y="1275900"/>
            <a:ext cx="1847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Outliers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RQ2 Results and Discussion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08450" y="3364025"/>
            <a:ext cx="29271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Accuracy: highest among all cleaning 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Fairness: Similar positive, negative,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significant impact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800" y="1755275"/>
            <a:ext cx="3416400" cy="110207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3634950" y="1176525"/>
            <a:ext cx="18741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 Errors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316125" y="509175"/>
            <a:ext cx="70389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Repair Techniques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1316125" y="1598975"/>
            <a:ext cx="64914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 cleaning adapts to different models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 predictive parity than equal opportunity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Dummy imputation = improved fairness (22 vs 15)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Missing values : N/A new attribute folk dataset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Outliers Detection strategy: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SD : Improved fairness (16) ====== optimal flag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- CLAUSE:  (11) ======= High FN/ less flagged records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IQR : 4  ==== Flags many records/ less significant results / high FP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963" y="1375750"/>
            <a:ext cx="3296825" cy="15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316100" y="3040275"/>
            <a:ext cx="28185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XGBoost: Highest accuracy in general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Log-reg :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Highest accuracy ifor clean labels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KNN - insignificant accuracy impact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1316100" y="575800"/>
            <a:ext cx="4887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: Fairness / Accuracy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316100" y="1586500"/>
            <a:ext cx="2742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Avg model efficiency among rest</a:t>
            </a:r>
            <a:endParaRPr sz="1300"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impact to likely worsen fairness than improve</a:t>
            </a:r>
            <a:endParaRPr sz="1300"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4625975" y="3112275"/>
            <a:ext cx="30921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XGBoost: Least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benefit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from cleaning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Log-reg : Smallest -ve impact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KNN -Biggest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benefit from cleaning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719275"/>
            <a:ext cx="70389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567550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Difficult h</a:t>
            </a:r>
            <a:r>
              <a:rPr lang="en" sz="1500">
                <a:solidFill>
                  <a:schemeClr val="dk2"/>
                </a:solidFill>
              </a:rPr>
              <a:t>olistic study </a:t>
            </a:r>
            <a:r>
              <a:rPr lang="en" sz="1500">
                <a:solidFill>
                  <a:schemeClr val="dk2"/>
                </a:solidFill>
              </a:rPr>
              <a:t>requires further research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Fairness sensitive models : future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Insufficient evidence of demographic dependency/ negative impact on fairness /mitigate future impact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Research question: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Effective clean procedures? Additional empirical evaluation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New fairness-aware cleaning procedures? Cross validation?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Limitations: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Consider intersectionality of formulas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US-centric datasets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074750"/>
            <a:ext cx="70389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Critiques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The general structure of the paper is a bit redundant because the conclusion is reiterated several times before the conclusion section.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In conjunction, the paper does not present all data before drawing a conclusion. For example, the authors conclude after presenting one table that automated cleaning technique shows a tendency for worsening fairness.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"59.3% of the times it has no significant impact on fairness. </a:t>
            </a:r>
            <a:r>
              <a:rPr b="1" lang="en" sz="1400">
                <a:solidFill>
                  <a:schemeClr val="dk2"/>
                </a:solidFill>
              </a:rPr>
              <a:t>Worryingly</a:t>
            </a:r>
            <a:r>
              <a:rPr lang="en" sz="1400">
                <a:solidFill>
                  <a:schemeClr val="dk2"/>
                </a:solidFill>
              </a:rPr>
              <a:t> however, when cleaning does have an impact on fairness, it is more likely to have an adverse impact (23.6%) than a positive one (17.1%)" page 5</a:t>
            </a:r>
            <a:endParaRPr sz="14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The authors decided that the </a:t>
            </a:r>
            <a:r>
              <a:rPr lang="en" sz="1200">
                <a:solidFill>
                  <a:schemeClr val="dk2"/>
                </a:solidFill>
              </a:rPr>
              <a:t>9.3% difference would be considered "no significant impact" while 6.5% between positive and adverse impacts is considered a significant enough to draw this conclusion. There doesn't seem to be clear criteria for this decision.</a:t>
            </a:r>
            <a:endParaRPr sz="12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The paper also suggests to retire some datasets for being outdated but ultimately does not have the statistical evidence to back the claim.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Data Quality Issues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Common techniques with data quality issues (e.g. missing tuples/values) include imputation and removal but how does this affect demographic fairness of the dataset?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Error detection and data repair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Main challenges/disparities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holistic data quality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effectiveness of data cleaning methods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ML model performance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Automated data cleaning techniques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have significant impact on model accuracy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more likely to worsen fairness than to improve it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Two Main Concerns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oes poor data quality track disadvantaged groups?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oes the data cleaning process of these disadvantaged data points impact fairness of the resulting ML models?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Essentially, are we aware of the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potential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 of any data that is cleaned (i.e. removed or imputed)?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2"/>
                </a:solidFill>
              </a:rPr>
              <a:t>5 well-known datasets commonly used in research on responsible ML and data management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Built over 26,000 ML models to evaluate the effects on fairness and accuracy with no synthetic noise and just the raw data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Error detection strategies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Missing values: NULL and NaN values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Outliers identification with standard deviation, interquartile range, and isolation forest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Label errors: any tuples that are labeled as error with cleanlab library and logistic regression as base classifier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>
                <a:solidFill>
                  <a:schemeClr val="dk2"/>
                </a:solidFill>
              </a:rPr>
              <a:t>Cleanlab identifies error labels by estimating the joint distribution between given and unknown labels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		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Automated repair methods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Missing values: numerical values are filled with column mean or mode, categorical values are filled with column mode or a constant “dummy” 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Outliers: replaced with column mean or mode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 errors: Flipping the labels of flagged tuples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1 (RQ1)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1152475"/>
            <a:ext cx="82059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2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 u="sng">
                <a:solidFill>
                  <a:schemeClr val="dk2"/>
                </a:solidFill>
              </a:rPr>
              <a:t>Does the incidence of data errors track demographic group membership in ML fairness datasets?</a:t>
            </a:r>
            <a:endParaRPr i="1" sz="29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RQ1 Preparation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25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 - squared significance test with threshold of p=0.05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Graphs are distinguished by dataset, sensitive attribute, error type, and detection strategy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Y-axis represents the </a:t>
            </a:r>
            <a:r>
              <a:rPr lang="en" sz="1100">
                <a:solidFill>
                  <a:schemeClr val="dk2"/>
                </a:solidFill>
              </a:rPr>
              <a:t>fraction of the tuples that are flagged as erroneous 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2870375"/>
            <a:ext cx="66960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RQ1 Results and Discussion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2870375"/>
            <a:ext cx="66960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Mixed results in three types of errors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In heart dataset, </a:t>
            </a:r>
            <a:r>
              <a:rPr lang="en" sz="1100">
                <a:solidFill>
                  <a:schemeClr val="dk2"/>
                </a:solidFill>
              </a:rPr>
              <a:t>privileged</a:t>
            </a:r>
            <a:r>
              <a:rPr lang="en" sz="1100">
                <a:solidFill>
                  <a:schemeClr val="dk2"/>
                </a:solidFill>
              </a:rPr>
              <a:t> group has slightly higher FP rate (57.7% to 52.2%) and disadvantaged group has slightly higher FN rate (42% to 47.8%) 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Potentially problematic since FN can exacerbate disadvantage and FP can amplify advantage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 u="sng">
                <a:solidFill>
                  <a:schemeClr val="dk2"/>
                </a:solidFill>
              </a:rPr>
              <a:t>Not enough evidence</a:t>
            </a:r>
            <a:r>
              <a:rPr lang="en" sz="1100">
                <a:solidFill>
                  <a:schemeClr val="dk2"/>
                </a:solidFill>
              </a:rPr>
              <a:t> to suggest  poor quality data tracks </a:t>
            </a:r>
            <a:r>
              <a:rPr lang="en" sz="1100">
                <a:solidFill>
                  <a:schemeClr val="dk2"/>
                </a:solidFill>
              </a:rPr>
              <a:t>disadvantaged</a:t>
            </a:r>
            <a:r>
              <a:rPr lang="en" sz="1100">
                <a:solidFill>
                  <a:schemeClr val="dk2"/>
                </a:solidFill>
              </a:rPr>
              <a:t> groups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2 (RQ2)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1152475"/>
            <a:ext cx="82059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2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 u="sng">
                <a:solidFill>
                  <a:schemeClr val="dk2"/>
                </a:solidFill>
              </a:rPr>
              <a:t>Do common automated data cleaning techniques impact the fairness of ML models trained on the cleaned datasets?</a:t>
            </a:r>
            <a:endParaRPr i="1" sz="29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