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152"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Low angle exterior view of a modern building facade covered with aluminum discs under a clear, blue sky"/>
          <p:cNvSpPr>
            <a:spLocks noGrp="1"/>
          </p:cNvSpPr>
          <p:nvPr>
            <p:ph type="pic" sz="quarter" idx="21"/>
          </p:nvPr>
        </p:nvSpPr>
        <p:spPr>
          <a:xfrm>
            <a:off x="15417800" y="1270000"/>
            <a:ext cx="8144934" cy="5410200"/>
          </a:xfrm>
          <a:prstGeom prst="rect">
            <a:avLst/>
          </a:prstGeom>
        </p:spPr>
        <p:txBody>
          <a:bodyPr lIns="91439" tIns="45719" rIns="91439" bIns="45719">
            <a:noAutofit/>
          </a:bodyPr>
          <a:lstStyle/>
          <a:p>
            <a:endParaRPr/>
          </a:p>
        </p:txBody>
      </p:sp>
      <p:sp>
        <p:nvSpPr>
          <p:cNvPr id="125" name="Low angle view of a modern, curved building under a cloudy sky"/>
          <p:cNvSpPr>
            <a:spLocks noGrp="1"/>
          </p:cNvSpPr>
          <p:nvPr>
            <p:ph type="pic" sz="quarter" idx="22"/>
          </p:nvPr>
        </p:nvSpPr>
        <p:spPr>
          <a:xfrm>
            <a:off x="15443200" y="7086600"/>
            <a:ext cx="8138580" cy="5422900"/>
          </a:xfrm>
          <a:prstGeom prst="rect">
            <a:avLst/>
          </a:prstGeom>
        </p:spPr>
        <p:txBody>
          <a:bodyPr lIns="91439" tIns="45719" rIns="91439" bIns="45719">
            <a:noAutofit/>
          </a:bodyPr>
          <a:lstStyle/>
          <a:p>
            <a:endParaRPr/>
          </a:p>
        </p:txBody>
      </p:sp>
      <p:sp>
        <p:nvSpPr>
          <p:cNvPr id="126" name="View from inside a modern white building with glass panels, looking up to a bright, partly cloudy sky"/>
          <p:cNvSpPr>
            <a:spLocks noGrp="1"/>
          </p:cNvSpPr>
          <p:nvPr>
            <p:ph type="pic" idx="23"/>
          </p:nvPr>
        </p:nvSpPr>
        <p:spPr>
          <a:xfrm>
            <a:off x="-124635" y="1270000"/>
            <a:ext cx="16840169" cy="11243712"/>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bg>
      <p:bgPr>
        <a:solidFill>
          <a:srgbClr val="FFFFFF"/>
        </a:solidFill>
        <a:effectLst/>
      </p:bgPr>
    </p:bg>
    <p:spTree>
      <p:nvGrpSpPr>
        <p:cNvPr id="1" name=""/>
        <p:cNvGrpSpPr/>
        <p:nvPr/>
      </p:nvGrpSpPr>
      <p:grpSpPr>
        <a:xfrm>
          <a:off x="0" y="0"/>
          <a:ext cx="0" cy="0"/>
          <a:chOff x="0" y="0"/>
          <a:chExt cx="0" cy="0"/>
        </a:xfrm>
      </p:grpSpPr>
      <p:sp>
        <p:nvSpPr>
          <p:cNvPr id="134" name="Low angle view of the Azadi Tower in Tehran, Iran against a clear, bright sky"/>
          <p:cNvSpPr>
            <a:spLocks noGrp="1"/>
          </p:cNvSpPr>
          <p:nvPr>
            <p:ph type="pic" idx="21"/>
          </p:nvPr>
        </p:nvSpPr>
        <p:spPr>
          <a:xfrm>
            <a:off x="0" y="-1282700"/>
            <a:ext cx="24384000" cy="16281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bg>
      <p:bgPr>
        <a:solidFill>
          <a:srgbClr val="FFFFFF"/>
        </a:solidFill>
        <a:effectLst/>
      </p:bgPr>
    </p:bg>
    <p:spTree>
      <p:nvGrpSpPr>
        <p:cNvPr id="1" name=""/>
        <p:cNvGrpSpPr/>
        <p:nvPr/>
      </p:nvGrpSpPr>
      <p:grpSpPr>
        <a:xfrm>
          <a:off x="0" y="0"/>
          <a:ext cx="0" cy="0"/>
          <a:chOff x="0" y="0"/>
          <a:chExt cx="0" cy="0"/>
        </a:xfrm>
      </p:grpSpPr>
      <p:sp>
        <p:nvSpPr>
          <p:cNvPr id="21" name="View from inside a stone structure, looking out toward stairs and a clear, blue sky"/>
          <p:cNvSpPr>
            <a:spLocks noGrp="1"/>
          </p:cNvSpPr>
          <p:nvPr>
            <p:ph type="pic" idx="21"/>
          </p:nvPr>
        </p:nvSpPr>
        <p:spPr>
          <a:xfrm>
            <a:off x="0" y="-1270000"/>
            <a:ext cx="24384000" cy="16272934"/>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a:spLocks noGrp="1"/>
          </p:cNvSpPr>
          <p:nvPr>
            <p:ph type="pic" idx="21"/>
          </p:nvPr>
        </p:nvSpPr>
        <p:spPr>
          <a:xfrm>
            <a:off x="9271000" y="1270000"/>
            <a:ext cx="16764000" cy="111760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Small section of a modern shell bridge in Qingdao, Shandong, China with a partly cloudy sky above"/>
          <p:cNvSpPr>
            <a:spLocks noGrp="1"/>
          </p:cNvSpPr>
          <p:nvPr>
            <p:ph type="pic" idx="22"/>
          </p:nvPr>
        </p:nvSpPr>
        <p:spPr>
          <a:xfrm>
            <a:off x="9271000" y="1263848"/>
            <a:ext cx="16773843" cy="11188205"/>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7"/>
          <a:srcRect/>
          <a:stretch>
            <a:fillRect/>
          </a:stretch>
        </a:blip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GROUP -21…"/>
          <p:cNvSpPr txBox="1">
            <a:spLocks noGrp="1"/>
          </p:cNvSpPr>
          <p:nvPr>
            <p:ph type="body" idx="21"/>
          </p:nvPr>
        </p:nvSpPr>
        <p:spPr>
          <a:xfrm flipH="1">
            <a:off x="19867418" y="9082757"/>
            <a:ext cx="2565069" cy="273902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defTabSz="330200">
              <a:defRPr sz="3520"/>
            </a:pPr>
            <a:r>
              <a:rPr dirty="0"/>
              <a:t>GROUP -21</a:t>
            </a:r>
          </a:p>
          <a:p>
            <a:pPr defTabSz="330200">
              <a:defRPr sz="3520" i="1"/>
            </a:pPr>
            <a:r>
              <a:rPr dirty="0"/>
              <a:t>Samanta D</a:t>
            </a:r>
          </a:p>
          <a:p>
            <a:pPr defTabSz="330200">
              <a:defRPr sz="3520" i="1"/>
            </a:pPr>
            <a:r>
              <a:rPr dirty="0"/>
              <a:t>Lalitha V</a:t>
            </a:r>
          </a:p>
          <a:p>
            <a:pPr defTabSz="330200">
              <a:defRPr sz="3520" i="1"/>
            </a:pPr>
            <a:r>
              <a:rPr dirty="0"/>
              <a:t>Nithin R</a:t>
            </a:r>
          </a:p>
          <a:p>
            <a:pPr defTabSz="330200">
              <a:defRPr sz="3520"/>
            </a:pPr>
            <a:endParaRPr dirty="0"/>
          </a:p>
          <a:p>
            <a:pPr defTabSz="330200">
              <a:defRPr sz="3520"/>
            </a:pPr>
            <a:endParaRPr dirty="0"/>
          </a:p>
          <a:p>
            <a:pPr defTabSz="330200">
              <a:defRPr sz="3520"/>
            </a:pPr>
            <a:endParaRPr dirty="0"/>
          </a:p>
        </p:txBody>
      </p:sp>
      <p:sp>
        <p:nvSpPr>
          <p:cNvPr id="152" name="LITERATURE SURVEY"/>
          <p:cNvSpPr txBox="1">
            <a:spLocks noGrp="1"/>
          </p:cNvSpPr>
          <p:nvPr>
            <p:ph type="ctrTitle"/>
          </p:nvPr>
        </p:nvSpPr>
        <p:spPr>
          <a:xfrm>
            <a:off x="2773910" y="3002474"/>
            <a:ext cx="21971004" cy="2076581"/>
          </a:xfrm>
          <a:prstGeom prst="rect">
            <a:avLst/>
          </a:prstGeom>
        </p:spPr>
        <p:txBody>
          <a:bodyPr/>
          <a:lstStyle/>
          <a:p>
            <a:r>
              <a:t>LITERATURE SURVEY</a:t>
            </a:r>
          </a:p>
        </p:txBody>
      </p:sp>
      <p:sp>
        <p:nvSpPr>
          <p:cNvPr id="153" name="HypeR: Hypothetical Reasoning With What-If and How-To Queries Using a Probabilistic Causal Approach"/>
          <p:cNvSpPr txBox="1">
            <a:spLocks noGrp="1"/>
          </p:cNvSpPr>
          <p:nvPr>
            <p:ph type="subTitle" sz="quarter" idx="1"/>
          </p:nvPr>
        </p:nvSpPr>
        <p:spPr>
          <a:xfrm>
            <a:off x="2819236" y="6135582"/>
            <a:ext cx="16455125" cy="1793150"/>
          </a:xfrm>
          <a:prstGeom prst="rect">
            <a:avLst/>
          </a:prstGeom>
          <a:solidFill>
            <a:srgbClr val="FFFFFF"/>
          </a:solidFill>
        </p:spPr>
        <p:txBody>
          <a:bodyPr/>
          <a:lstStyle>
            <a:lvl1pPr defTabSz="457200">
              <a:defRPr sz="3900">
                <a:latin typeface="Times New Roman"/>
                <a:ea typeface="Times New Roman"/>
                <a:cs typeface="Times New Roman"/>
                <a:sym typeface="Times New Roman"/>
              </a:defRPr>
            </a:lvl1pPr>
          </a:lstStyle>
          <a:p>
            <a:r>
              <a:t>HypeR: Hypothetical Reasoning With What-If and How-To Queries Using a Probabilistic Causal Approach</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INTRODUCTION"/>
          <p:cNvSpPr txBox="1">
            <a:spLocks noGrp="1"/>
          </p:cNvSpPr>
          <p:nvPr>
            <p:ph type="title"/>
          </p:nvPr>
        </p:nvSpPr>
        <p:spPr>
          <a:prstGeom prst="rect">
            <a:avLst/>
          </a:prstGeom>
        </p:spPr>
        <p:txBody>
          <a:bodyPr/>
          <a:lstStyle/>
          <a:p>
            <a:r>
              <a:t>INTRODUCTION</a:t>
            </a:r>
          </a:p>
        </p:txBody>
      </p:sp>
      <p:sp>
        <p:nvSpPr>
          <p:cNvPr id="156" name="The paper introduces HypeR, a framework that supports what-if and how-to queries in databases by accounting for probabilistic dependencies among attributes using a probabilistic causal model.…"/>
          <p:cNvSpPr txBox="1">
            <a:spLocks noGrp="1"/>
          </p:cNvSpPr>
          <p:nvPr>
            <p:ph type="body" idx="1"/>
          </p:nvPr>
        </p:nvSpPr>
        <p:spPr>
          <a:prstGeom prst="rect">
            <a:avLst/>
          </a:prstGeom>
        </p:spPr>
        <p:txBody>
          <a:bodyPr/>
          <a:lstStyle/>
          <a:p>
            <a:r>
              <a:t>The paper introduces HypeR, a framework that supports what-if and how-to queries in databases by accounting for probabilistic dependencies among attributes using a probabilistic causal model.</a:t>
            </a:r>
          </a:p>
          <a:p>
            <a:r>
              <a:t>HypeR extends the SQL syntax to include operators for expressing hypothetical queries, defines their semantics, and provides efficient algorithms and optimizations to compute their results based on concepts from causality and probabilistic databases.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Highlighted Terms"/>
          <p:cNvSpPr txBox="1">
            <a:spLocks noGrp="1"/>
          </p:cNvSpPr>
          <p:nvPr>
            <p:ph type="title"/>
          </p:nvPr>
        </p:nvSpPr>
        <p:spPr>
          <a:prstGeom prst="rect">
            <a:avLst/>
          </a:prstGeom>
        </p:spPr>
        <p:txBody>
          <a:bodyPr/>
          <a:lstStyle/>
          <a:p>
            <a:r>
              <a:t>Highlighted Terms </a:t>
            </a:r>
          </a:p>
        </p:txBody>
      </p:sp>
      <p:sp>
        <p:nvSpPr>
          <p:cNvPr id="159" name="Probabilistic dependencies…"/>
          <p:cNvSpPr txBox="1">
            <a:spLocks noGrp="1"/>
          </p:cNvSpPr>
          <p:nvPr>
            <p:ph type="body" idx="1"/>
          </p:nvPr>
        </p:nvSpPr>
        <p:spPr>
          <a:prstGeom prst="rect">
            <a:avLst/>
          </a:prstGeom>
        </p:spPr>
        <p:txBody>
          <a:bodyPr/>
          <a:lstStyle/>
          <a:p>
            <a:r>
              <a:t>Probabilistic dependencies</a:t>
            </a:r>
          </a:p>
          <a:p>
            <a:r>
              <a:t>Probabilistic causal model</a:t>
            </a:r>
          </a:p>
          <a:p>
            <a:r>
              <a:t>Hypothetical queries</a:t>
            </a:r>
          </a:p>
          <a:p>
            <a:r>
              <a:t>Semantics</a:t>
            </a:r>
          </a:p>
          <a:p>
            <a:r>
              <a:t>Causality</a:t>
            </a:r>
          </a:p>
          <a:p>
            <a:r>
              <a:t>Probabilistic databases</a:t>
            </a:r>
          </a:p>
          <a:p>
            <a:r>
              <a:t>Optimization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robabilistic What-if queries"/>
          <p:cNvSpPr txBox="1">
            <a:spLocks noGrp="1"/>
          </p:cNvSpPr>
          <p:nvPr>
            <p:ph type="title"/>
          </p:nvPr>
        </p:nvSpPr>
        <p:spPr>
          <a:xfrm>
            <a:off x="1881358" y="1251516"/>
            <a:ext cx="21971001" cy="1433164"/>
          </a:xfrm>
          <a:prstGeom prst="rect">
            <a:avLst/>
          </a:prstGeom>
        </p:spPr>
        <p:txBody>
          <a:bodyPr/>
          <a:lstStyle/>
          <a:p>
            <a:r>
              <a:t>Probabilistic What-if queries</a:t>
            </a:r>
          </a:p>
        </p:txBody>
      </p:sp>
      <p:sp>
        <p:nvSpPr>
          <p:cNvPr id="162" name="These queries allow users to explore hypothetical scenarios by posing queries about the effect of hypothetical updates on a specific view of interest.…"/>
          <p:cNvSpPr txBox="1">
            <a:spLocks noGrp="1"/>
          </p:cNvSpPr>
          <p:nvPr>
            <p:ph type="body" idx="1"/>
          </p:nvPr>
        </p:nvSpPr>
        <p:spPr>
          <a:prstGeom prst="rect">
            <a:avLst/>
          </a:prstGeom>
        </p:spPr>
        <p:txBody>
          <a:bodyPr/>
          <a:lstStyle/>
          <a:p>
            <a:r>
              <a:t>These queries allow users to explore hypothetical scenarios by posing queries about the effect of hypothetical updates on a specific view of interest.</a:t>
            </a:r>
          </a:p>
          <a:p>
            <a:r>
              <a:t> Probabilistic Hypothetical Updates</a:t>
            </a:r>
          </a:p>
          <a:p>
            <a:r>
              <a:t> Probabilistic Relational Causal Models (PRCM)</a:t>
            </a:r>
          </a:p>
          <a:p>
            <a:r>
              <a:t> Semantics of Probabilistic What-If Queries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robabilistic How-to queries"/>
          <p:cNvSpPr txBox="1">
            <a:spLocks noGrp="1"/>
          </p:cNvSpPr>
          <p:nvPr>
            <p:ph type="title"/>
          </p:nvPr>
        </p:nvSpPr>
        <p:spPr>
          <a:prstGeom prst="rect">
            <a:avLst/>
          </a:prstGeom>
        </p:spPr>
        <p:txBody>
          <a:bodyPr/>
          <a:lstStyle/>
          <a:p>
            <a:r>
              <a:t>Probabilistic How-to queries</a:t>
            </a:r>
          </a:p>
        </p:txBody>
      </p:sp>
      <p:sp>
        <p:nvSpPr>
          <p:cNvPr id="165" name="These queries involve specifying a target effect that the user wants to achieve, and the system computes the appropriate hypothetical updates that need to be performed in the database to fulfill the goal.…"/>
          <p:cNvSpPr txBox="1">
            <a:spLocks noGrp="1"/>
          </p:cNvSpPr>
          <p:nvPr>
            <p:ph type="body" idx="1"/>
          </p:nvPr>
        </p:nvSpPr>
        <p:spPr>
          <a:prstGeom prst="rect">
            <a:avLst/>
          </a:prstGeom>
        </p:spPr>
        <p:txBody>
          <a:bodyPr/>
          <a:lstStyle/>
          <a:p>
            <a:r>
              <a:t>These queries involve specifying a target effect that the user wants to achieve, and the system computes the appropriate hypothetical updates that need to be performed in the database to fulfill the goal.</a:t>
            </a:r>
          </a:p>
          <a:p>
            <a:r>
              <a:t> Probabilistic Updates in How-to Queries </a:t>
            </a:r>
          </a:p>
          <a:p>
            <a:r>
              <a:t> Notations- Let 𝐷 be a standard multi-relational database; we use 𝐷 for both schema and instance (as a set of tuples). For each relation 𝑅 in 𝐷, Attr(𝑅) denotes the set of attributes of 𝑅 and A = ∪𝑅∈𝐷 Attr(𝑅) denotes the set of attributes in 𝐷.</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ros of HypeR"/>
          <p:cNvSpPr txBox="1">
            <a:spLocks noGrp="1"/>
          </p:cNvSpPr>
          <p:nvPr>
            <p:ph type="title"/>
          </p:nvPr>
        </p:nvSpPr>
        <p:spPr>
          <a:prstGeom prst="rect">
            <a:avLst/>
          </a:prstGeom>
        </p:spPr>
        <p:txBody>
          <a:bodyPr/>
          <a:lstStyle/>
          <a:p>
            <a:r>
              <a:t>Pros of HypeR</a:t>
            </a:r>
          </a:p>
        </p:txBody>
      </p:sp>
      <p:sp>
        <p:nvSpPr>
          <p:cNvPr id="168" name="Hypothetical Reasoning: HypeR enables users to reason about hypothetical updates and their effects on query results, providing valuable insights without modifying the actual database.…"/>
          <p:cNvSpPr txBox="1">
            <a:spLocks noGrp="1"/>
          </p:cNvSpPr>
          <p:nvPr>
            <p:ph type="body" idx="1"/>
          </p:nvPr>
        </p:nvSpPr>
        <p:spPr>
          <a:xfrm>
            <a:off x="1206500" y="2804736"/>
            <a:ext cx="21971000" cy="9699780"/>
          </a:xfrm>
          <a:prstGeom prst="rect">
            <a:avLst/>
          </a:prstGeom>
        </p:spPr>
        <p:txBody>
          <a:bodyPr/>
          <a:lstStyle/>
          <a:p>
            <a:pPr marL="603504" indent="-603504" defTabSz="2413955">
              <a:spcBef>
                <a:spcPts val="4400"/>
              </a:spcBef>
              <a:defRPr sz="4752"/>
            </a:pPr>
            <a:r>
              <a:t> Hypothetical Reasoning: HypeR enables users to reason about hypothetical updates and their effects on query results, providing valuable insights without modifying the actual database.</a:t>
            </a:r>
          </a:p>
          <a:p>
            <a:pPr marL="603504" indent="-603504" defTabSz="2413955">
              <a:spcBef>
                <a:spcPts val="4400"/>
              </a:spcBef>
              <a:defRPr sz="4752"/>
            </a:pPr>
            <a:r>
              <a:t> Probabilistic Causal Model: HypeR incorporates probabilistic causal dependencies among attributes, capturing collateral effects of updates and providing a more realistic representation of the data.</a:t>
            </a:r>
          </a:p>
          <a:p>
            <a:pPr marL="603504" indent="-603504" defTabSz="2413955">
              <a:spcBef>
                <a:spcPts val="4400"/>
              </a:spcBef>
              <a:defRPr sz="4752"/>
            </a:pPr>
            <a:r>
              <a:t> Complex Queries: HypeR supports complex what-if and how-to queries, including joins and aggregations, allowing users to analyze a wide range of hypothetical scenarios in relational domains.</a:t>
            </a:r>
          </a:p>
          <a:p>
            <a:pPr marL="603504" indent="-603504" defTabSz="2413955">
              <a:spcBef>
                <a:spcPts val="4400"/>
              </a:spcBef>
              <a:defRPr sz="4752"/>
            </a:pPr>
            <a:r>
              <a:t> Efficient Computation: HypeR employs efficient algorithms and optimizations from probabilistic databases and causal inference to compute query results, ensuring reasonable runtime performance.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ons of HypeR"/>
          <p:cNvSpPr txBox="1">
            <a:spLocks noGrp="1"/>
          </p:cNvSpPr>
          <p:nvPr>
            <p:ph type="title"/>
          </p:nvPr>
        </p:nvSpPr>
        <p:spPr>
          <a:prstGeom prst="rect">
            <a:avLst/>
          </a:prstGeom>
        </p:spPr>
        <p:txBody>
          <a:bodyPr/>
          <a:lstStyle/>
          <a:p>
            <a:r>
              <a:t>Cons of HypeR</a:t>
            </a:r>
          </a:p>
        </p:txBody>
      </p:sp>
      <p:sp>
        <p:nvSpPr>
          <p:cNvPr id="171" name="Dependency on Causal Model: HypeR assumes that the causal model is known a priori, which may not always be the case in real-world scenarios. In such cases, alternative approaches or assumptions need to be made.…"/>
          <p:cNvSpPr txBox="1">
            <a:spLocks noGrp="1"/>
          </p:cNvSpPr>
          <p:nvPr>
            <p:ph type="body" idx="1"/>
          </p:nvPr>
        </p:nvSpPr>
        <p:spPr>
          <a:prstGeom prst="rect">
            <a:avLst/>
          </a:prstGeom>
        </p:spPr>
        <p:txBody>
          <a:bodyPr/>
          <a:lstStyle/>
          <a:p>
            <a:r>
              <a:t> Dependency on Causal Model: HypeR assumes that the causal model is known a priori, which may not always be the case in real-world scenarios. In such cases, alternative approaches or assumptions need to be made.</a:t>
            </a:r>
          </a:p>
          <a:p>
            <a:r>
              <a:t> Discretization of Continuous Attributes: HypeR requires discretization of continuous attributes, which can introduce some level of approximation and may impact the quality of the results. </a:t>
            </a:r>
          </a:p>
          <a:p>
            <a:r>
              <a:t> Limited Support for Constraints: The paper does not explicitly mention support for database constraints or other semantic constraints, which may limit the applicability of HypeR in certain scenarios.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onclusion :-"/>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Conclusion :-</a:t>
            </a:r>
          </a:p>
        </p:txBody>
      </p:sp>
      <p:sp>
        <p:nvSpPr>
          <p:cNvPr id="174" name="Overall, the paper presents a comprehensive framework for hypothetical reasoning in relational databases, addressing both what-if and how-to queries. It introduces new operators, defines their semantics, and develops efficient algorithms for computing th"/>
          <p:cNvSpPr txBox="1">
            <a:spLocks noGrp="1"/>
          </p:cNvSpPr>
          <p:nvPr>
            <p:ph type="body" idx="1"/>
          </p:nvPr>
        </p:nvSpPr>
        <p:spPr>
          <a:prstGeom prst="rect">
            <a:avLst/>
          </a:prstGeom>
        </p:spPr>
        <p:txBody>
          <a:bodyPr/>
          <a:lstStyle/>
          <a:p>
            <a:r>
              <a:t> Overall, the paper presents a comprehensive framework for hypothetical reasoning in relational databases, addressing both what-if and how-to queries. It introduces new operators, defines their semantics, and develops efficient algorithms for computing the results. The experimental evaluation demonstrates the effectiveness and efficiency of the framework.</a:t>
            </a:r>
          </a:p>
        </p:txBody>
      </p:sp>
    </p:spTree>
  </p:cSld>
  <p:clrMapOvr>
    <a:masterClrMapping/>
  </p:clrMapOvr>
  <p:transition spd="med"/>
</p:sld>
</file>

<file path=ppt/theme/theme1.xml><?xml version="1.0" encoding="utf-8"?>
<a:theme xmlns:a="http://schemas.openxmlformats.org/drawingml/2006/main" name="33_DynamicLight">
  <a:themeElements>
    <a:clrScheme name="33_DynamicLight">
      <a:dk1>
        <a:srgbClr val="5E5E5E"/>
      </a:dk1>
      <a:lt1>
        <a:srgbClr val="005E00"/>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531</Words>
  <Application>Microsoft Office PowerPoint</Application>
  <PresentationFormat>Custom</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Helvetica Neue</vt:lpstr>
      <vt:lpstr>Helvetica Neue Medium</vt:lpstr>
      <vt:lpstr>Times New Roman</vt:lpstr>
      <vt:lpstr>33_DynamicLight</vt:lpstr>
      <vt:lpstr>LITERATURE SURVEY</vt:lpstr>
      <vt:lpstr>INTRODUCTION</vt:lpstr>
      <vt:lpstr>Highlighted Terms </vt:lpstr>
      <vt:lpstr>Probabilistic What-if queries</vt:lpstr>
      <vt:lpstr>Probabilistic How-to queries</vt:lpstr>
      <vt:lpstr>Pros of HypeR</vt:lpstr>
      <vt:lpstr>Cons of HypeR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cp:lastModifiedBy>nithin rajulapati</cp:lastModifiedBy>
  <cp:revision>1</cp:revision>
  <dcterms:modified xsi:type="dcterms:W3CDTF">2023-12-01T16:47:25Z</dcterms:modified>
</cp:coreProperties>
</file>