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67" r:id="rId7"/>
    <p:sldId id="268" r:id="rId8"/>
    <p:sldId id="282" r:id="rId9"/>
    <p:sldId id="271" r:id="rId10"/>
    <p:sldId id="275" r:id="rId11"/>
    <p:sldId id="276" r:id="rId12"/>
    <p:sldId id="272" r:id="rId13"/>
    <p:sldId id="273" r:id="rId14"/>
    <p:sldId id="277" r:id="rId15"/>
    <p:sldId id="278" r:id="rId16"/>
    <p:sldId id="279" r:id="rId17"/>
    <p:sldId id="283" r:id="rId18"/>
    <p:sldId id="280" r:id="rId19"/>
    <p:sldId id="281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288FF71-D584-DF0F-FCEA-291D59A6B969}" name="Kappeta Madhusudhan Reddy" initials="KR" userId="S::kmadhusudhanreddy@hawk.iit.edu::63526e0a-89ed-41de-b654-a066bc2f507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213368-27C7-4774-B307-69724CD96B48}" v="2928" dt="2023-11-30T21:49:02.859"/>
    <p1510:client id="{FD12A4C0-F54D-079B-79C4-0C6E8938289B}" v="108" dt="2023-12-01T03:07:35.637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274" autoAdjust="0"/>
  </p:normalViewPr>
  <p:slideViewPr>
    <p:cSldViewPr>
      <p:cViewPr varScale="1">
        <p:scale>
          <a:sx n="85" d="100"/>
          <a:sy n="85" d="100"/>
        </p:scale>
        <p:origin x="499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THA SAI TEJA REDDY" userId="647ddbec85bd53cb" providerId="LiveId" clId="{D67843C8-D2BD-46D3-97AB-EC0FBECEA548}"/>
    <pc:docChg chg="modSld">
      <pc:chgData name="KOTHA SAI TEJA REDDY" userId="647ddbec85bd53cb" providerId="LiveId" clId="{D67843C8-D2BD-46D3-97AB-EC0FBECEA548}" dt="2023-12-01T18:04:28.710" v="12" actId="1036"/>
      <pc:docMkLst>
        <pc:docMk/>
      </pc:docMkLst>
      <pc:sldChg chg="modSp mod">
        <pc:chgData name="KOTHA SAI TEJA REDDY" userId="647ddbec85bd53cb" providerId="LiveId" clId="{D67843C8-D2BD-46D3-97AB-EC0FBECEA548}" dt="2023-12-01T18:04:28.710" v="12" actId="1036"/>
        <pc:sldMkLst>
          <pc:docMk/>
          <pc:sldMk cId="3359181457" sldId="271"/>
        </pc:sldMkLst>
        <pc:spChg chg="mod">
          <ac:chgData name="KOTHA SAI TEJA REDDY" userId="647ddbec85bd53cb" providerId="LiveId" clId="{D67843C8-D2BD-46D3-97AB-EC0FBECEA548}" dt="2023-12-01T18:04:28.710" v="12" actId="1036"/>
          <ac:spMkLst>
            <pc:docMk/>
            <pc:sldMk cId="3359181457" sldId="271"/>
            <ac:spMk id="3" creationId="{775F1DC9-9F77-85F2-6D48-DFB8B8C528E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12/1/2023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12/1/2023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86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0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0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6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2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3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9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59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lacity.org/Public-Safety/Crime-Data-from-2020-to-Present/2nrs-mtv8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0814" y="422564"/>
            <a:ext cx="9144000" cy="4177145"/>
          </a:xfrm>
        </p:spPr>
        <p:txBody>
          <a:bodyPr/>
          <a:lstStyle/>
          <a:p>
            <a:r>
              <a:rPr lang="en-US" dirty="0"/>
              <a:t>Data Curation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9068" y="5105400"/>
            <a:ext cx="9267344" cy="15041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latin typeface="Calibri"/>
                <a:cs typeface="Calibri"/>
              </a:rPr>
              <a:t>Presented By: Group 22</a:t>
            </a:r>
          </a:p>
          <a:p>
            <a:endParaRPr lang="en-US" sz="2000" dirty="0">
              <a:latin typeface="Calibri"/>
              <a:cs typeface="Calibri"/>
            </a:endParaRPr>
          </a:p>
          <a:p>
            <a:r>
              <a:rPr lang="en-US" sz="2000" dirty="0">
                <a:latin typeface="Calibri"/>
                <a:cs typeface="Calibri"/>
              </a:rPr>
              <a:t>Sai teja </a:t>
            </a:r>
            <a:r>
              <a:rPr lang="en-US" sz="2000" err="1">
                <a:latin typeface="Calibri"/>
                <a:cs typeface="Calibri"/>
              </a:rPr>
              <a:t>reddy</a:t>
            </a:r>
            <a:r>
              <a:rPr lang="en-US" sz="2000" dirty="0">
                <a:latin typeface="Calibri"/>
                <a:cs typeface="Calibri"/>
              </a:rPr>
              <a:t> Kotha : </a:t>
            </a:r>
            <a:r>
              <a:rPr lang="en-US" sz="2000" dirty="0">
                <a:latin typeface="Calibri"/>
                <a:ea typeface="+mn-lt"/>
                <a:cs typeface="+mn-lt"/>
              </a:rPr>
              <a:t>A20547859</a:t>
            </a:r>
          </a:p>
          <a:p>
            <a:r>
              <a:rPr lang="en-US" sz="2000" err="1">
                <a:solidFill>
                  <a:srgbClr val="FFFFFF"/>
                </a:solidFill>
                <a:latin typeface="Calibri"/>
                <a:cs typeface="Arial"/>
              </a:rPr>
              <a:t>Nallamaddi</a:t>
            </a:r>
            <a:r>
              <a:rPr lang="en-US" sz="2000" dirty="0">
                <a:solidFill>
                  <a:srgbClr val="FFFFFF"/>
                </a:solidFill>
                <a:latin typeface="Calibri"/>
                <a:cs typeface="Arial"/>
              </a:rPr>
              <a:t> Nachiketh : 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A20549679</a:t>
            </a:r>
            <a:endParaRPr lang="en-US" sz="2000" dirty="0">
              <a:latin typeface="Calibri"/>
              <a:cs typeface="Calibri"/>
            </a:endParaRPr>
          </a:p>
          <a:p>
            <a:r>
              <a:rPr lang="en-US" sz="2000" dirty="0">
                <a:latin typeface="Calibri"/>
                <a:cs typeface="Arial"/>
              </a:rPr>
              <a:t>Madhusudhan Reddy </a:t>
            </a:r>
            <a:r>
              <a:rPr lang="en-US" sz="2000" err="1">
                <a:latin typeface="Calibri"/>
                <a:cs typeface="Arial"/>
              </a:rPr>
              <a:t>Kappeta</a:t>
            </a:r>
            <a:r>
              <a:rPr lang="en-US" sz="2000" dirty="0">
                <a:latin typeface="Calibri"/>
                <a:cs typeface="Arial"/>
              </a:rPr>
              <a:t> : A20548139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0611B-4133-E490-796C-37504EF4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Quality Problems &amp;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0A5F8-328B-7988-B781-41664381E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1124" y="1719952"/>
            <a:ext cx="10863623" cy="44522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alibri Light"/>
                <a:cs typeface="Calibri Light"/>
              </a:rPr>
              <a:t>E)  Multiple column can be removed which are </a:t>
            </a:r>
            <a:r>
              <a:rPr lang="en-US" b="1" dirty="0">
                <a:latin typeface="Calibri Light"/>
                <a:ea typeface="+mn-lt"/>
                <a:cs typeface="+mn-lt"/>
              </a:rPr>
              <a:t>redundant and not useful.</a:t>
            </a:r>
          </a:p>
          <a:p>
            <a:pPr marL="0" indent="0">
              <a:buNone/>
            </a:pPr>
            <a:r>
              <a:rPr lang="en-US" b="1" dirty="0">
                <a:latin typeface="Calibri Light"/>
                <a:cs typeface="Calibri Light"/>
              </a:rPr>
              <a:t>Solution</a:t>
            </a:r>
            <a:r>
              <a:rPr lang="en-US" dirty="0">
                <a:latin typeface="Calibri Light"/>
                <a:cs typeface="Calibri Light"/>
              </a:rPr>
              <a:t>: </a:t>
            </a:r>
            <a:r>
              <a:rPr lang="en-US" dirty="0">
                <a:latin typeface="Calibri Light"/>
                <a:ea typeface="+mn-lt"/>
                <a:cs typeface="+mn-lt"/>
              </a:rPr>
              <a:t>Removing columns that are redundant and not useful.</a:t>
            </a:r>
          </a:p>
          <a:p>
            <a:pPr marL="342900" indent="-342900"/>
            <a:r>
              <a:rPr lang="en-US" dirty="0">
                <a:latin typeface="Calibri Light"/>
                <a:ea typeface="+mn-lt"/>
                <a:cs typeface="+mn-lt"/>
              </a:rPr>
              <a:t>Part 1_2 : since there is no particular use from the data and no column description available in the source.</a:t>
            </a:r>
            <a:endParaRPr lang="en-US" dirty="0">
              <a:latin typeface="Calibri Light"/>
              <a:cs typeface="Calibri Light"/>
            </a:endParaRPr>
          </a:p>
          <a:p>
            <a:pPr marL="342900" indent="-342900"/>
            <a:r>
              <a:rPr lang="en-US" dirty="0">
                <a:latin typeface="Calibri Light"/>
                <a:ea typeface="+mn-lt"/>
                <a:cs typeface="+mn-lt"/>
              </a:rPr>
              <a:t>Area : Since Area name provides the complete details of the area</a:t>
            </a:r>
            <a:endParaRPr lang="en-US" dirty="0">
              <a:latin typeface="Calibri Light"/>
              <a:cs typeface="Calibri Light"/>
            </a:endParaRPr>
          </a:p>
          <a:p>
            <a:pPr marL="342900" indent="-342900"/>
            <a:r>
              <a:rPr lang="en-US" dirty="0">
                <a:latin typeface="Calibri Light"/>
                <a:ea typeface="+mn-lt"/>
                <a:cs typeface="+mn-lt"/>
              </a:rPr>
              <a:t>Status: Status is short form representation of status description column we will be removing the status column and rename the status Desc to Status.</a:t>
            </a:r>
            <a:endParaRPr lang="en-US" dirty="0">
              <a:latin typeface="Calibri Light"/>
              <a:cs typeface="Calibri Light"/>
            </a:endParaRPr>
          </a:p>
          <a:p>
            <a:pPr marL="342900" indent="-342900"/>
            <a:r>
              <a:rPr lang="en-US" dirty="0" err="1">
                <a:latin typeface="Calibri Light"/>
                <a:ea typeface="+mn-lt"/>
                <a:cs typeface="+mn-lt"/>
              </a:rPr>
              <a:t>Crm</a:t>
            </a:r>
            <a:r>
              <a:rPr lang="en-US" dirty="0">
                <a:latin typeface="Calibri Light"/>
                <a:ea typeface="+mn-lt"/>
                <a:cs typeface="+mn-lt"/>
              </a:rPr>
              <a:t> cd1 : contains redundant data i.e., same as </a:t>
            </a:r>
            <a:r>
              <a:rPr lang="en-US" dirty="0" err="1">
                <a:latin typeface="Calibri Light"/>
                <a:ea typeface="+mn-lt"/>
                <a:cs typeface="+mn-lt"/>
              </a:rPr>
              <a:t>Crm</a:t>
            </a:r>
            <a:r>
              <a:rPr lang="en-US" dirty="0">
                <a:latin typeface="Calibri Light"/>
                <a:ea typeface="+mn-lt"/>
                <a:cs typeface="+mn-lt"/>
              </a:rPr>
              <a:t> cd</a:t>
            </a:r>
            <a:endParaRPr lang="en-US" dirty="0">
              <a:latin typeface="Calibri Light"/>
              <a:cs typeface="Calibri Light"/>
            </a:endParaRPr>
          </a:p>
          <a:p>
            <a:pPr marL="342900" indent="-342900"/>
            <a:r>
              <a:rPr lang="en-US" dirty="0" err="1">
                <a:latin typeface="Calibri Light"/>
                <a:ea typeface="+mn-lt"/>
                <a:cs typeface="+mn-lt"/>
              </a:rPr>
              <a:t>Crm</a:t>
            </a:r>
            <a:r>
              <a:rPr lang="en-US" dirty="0">
                <a:latin typeface="Calibri Light"/>
                <a:ea typeface="+mn-lt"/>
                <a:cs typeface="+mn-lt"/>
              </a:rPr>
              <a:t> cd 3, </a:t>
            </a:r>
            <a:r>
              <a:rPr lang="en-US" dirty="0" err="1">
                <a:latin typeface="Calibri Light"/>
                <a:ea typeface="+mn-lt"/>
                <a:cs typeface="+mn-lt"/>
              </a:rPr>
              <a:t>Crm</a:t>
            </a:r>
            <a:r>
              <a:rPr lang="en-US" dirty="0">
                <a:latin typeface="Calibri Light"/>
                <a:ea typeface="+mn-lt"/>
                <a:cs typeface="+mn-lt"/>
              </a:rPr>
              <a:t> Cd 4: since they don't have any data.</a:t>
            </a:r>
            <a:endParaRPr lang="en-US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7013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8B88-A8B3-64CC-E9F5-832737AAB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Quality Problems &amp;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8B6BE-5EB4-CDB8-6997-415B831BD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2338" y="1658258"/>
            <a:ext cx="10533837" cy="45139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alibri Light"/>
                <a:cs typeface="Calibri Light"/>
              </a:rPr>
              <a:t>F) </a:t>
            </a:r>
            <a:r>
              <a:rPr lang="en-US" b="1" dirty="0">
                <a:latin typeface="Calibri Light"/>
                <a:ea typeface="+mn-lt"/>
                <a:cs typeface="+mn-lt"/>
              </a:rPr>
              <a:t>Presence of non-null values in "Cross Street" implies rounded addresses in the "Location" column.</a:t>
            </a:r>
          </a:p>
          <a:p>
            <a:pPr marL="0" indent="0">
              <a:buNone/>
            </a:pPr>
            <a:r>
              <a:rPr lang="en-US" b="1" dirty="0">
                <a:latin typeface="Calibri Light"/>
                <a:cs typeface="Calibri Light"/>
              </a:rPr>
              <a:t>Solution:</a:t>
            </a:r>
            <a:r>
              <a:rPr lang="en-US" dirty="0">
                <a:latin typeface="Calibri Light"/>
                <a:cs typeface="Calibri Light"/>
              </a:rPr>
              <a:t> </a:t>
            </a:r>
          </a:p>
          <a:p>
            <a:r>
              <a:rPr lang="en-US" dirty="0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Utilize latitude and longitude columns to enhance address accuracy.</a:t>
            </a:r>
          </a:p>
          <a:p>
            <a:r>
              <a:rPr lang="en-US" dirty="0">
                <a:latin typeface="Calibri Light"/>
                <a:ea typeface="+mn-lt"/>
                <a:cs typeface="+mn-lt"/>
              </a:rPr>
              <a:t>Replace "Location" values only for records with non-null "Cross Street."</a:t>
            </a:r>
            <a:endParaRPr lang="en-US">
              <a:latin typeface="Calibri Light"/>
              <a:cs typeface="Calibri Light"/>
            </a:endParaRPr>
          </a:p>
          <a:p>
            <a:r>
              <a:rPr lang="en-US" dirty="0">
                <a:latin typeface="Calibri Light"/>
                <a:cs typeface="Calibri Light"/>
              </a:rPr>
              <a:t>Remove Cross street column since it is no more required.</a:t>
            </a:r>
          </a:p>
          <a:p>
            <a:pPr marL="0" indent="0">
              <a:buNone/>
            </a:pPr>
            <a:r>
              <a:rPr lang="en-US" dirty="0"/>
              <a:t>                                                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26117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BBC9-9FE2-D7E1-2142-1747E63F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Quality Problems &amp;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F661A-FC10-7B43-BB66-72B2FC63C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793762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/>
              <a:t>Solution:</a:t>
            </a:r>
          </a:p>
          <a:p>
            <a:r>
              <a:rPr lang="en-US" u="sng"/>
              <a:t>Before Curation:</a:t>
            </a:r>
            <a:r>
              <a:rPr lang="en-US" dirty="0"/>
              <a:t>                                            </a:t>
            </a:r>
            <a:r>
              <a:rPr lang="en-US" u="sng"/>
              <a:t>After Curation: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DCBE48C-3FBC-F7B6-30F9-07443AC91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706" y="2978848"/>
            <a:ext cx="3573542" cy="3121617"/>
          </a:xfrm>
          <a:prstGeom prst="rect">
            <a:avLst/>
          </a:prstGeom>
        </p:spPr>
      </p:pic>
      <p:pic>
        <p:nvPicPr>
          <p:cNvPr id="8" name="Picture 7" descr="A screenshot of a table&#10;&#10;Description automatically generated">
            <a:extLst>
              <a:ext uri="{FF2B5EF4-FFF2-40B4-BE49-F238E27FC236}">
                <a16:creationId xmlns:a16="http://schemas.microsoft.com/office/drawing/2014/main" id="{4DC86780-BA04-6E13-F264-B6F3B37B7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081" y="2979605"/>
            <a:ext cx="4667766" cy="312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2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0E18-C01E-A42F-6A9D-E6C44EA4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Faced: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8B5E0-9DD9-209E-318A-F4EDEF7DB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706410"/>
            <a:ext cx="9845677" cy="44657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alibri Light"/>
                <a:cs typeface="Calibri Light"/>
              </a:rPr>
              <a:t>Challenge: Large Dataset and Platform Constraints</a:t>
            </a:r>
          </a:p>
          <a:p>
            <a:pPr marL="0" indent="0">
              <a:buNone/>
            </a:pPr>
            <a:r>
              <a:rPr lang="en-US">
                <a:latin typeface="Calibri Light"/>
                <a:cs typeface="Calibri Light"/>
              </a:rPr>
              <a:t>Data Size Dilemma:</a:t>
            </a:r>
          </a:p>
          <a:p>
            <a:r>
              <a:rPr lang="en-US">
                <a:latin typeface="Calibri Light"/>
                <a:cs typeface="Calibri Light"/>
              </a:rPr>
              <a:t>Original dataset: &gt;200 MB, 844k records.</a:t>
            </a:r>
          </a:p>
          <a:p>
            <a:r>
              <a:rPr lang="en-US">
                <a:latin typeface="Calibri Light"/>
                <a:cs typeface="Calibri Light"/>
              </a:rPr>
              <a:t>Vizier platform limit: 100 MB.</a:t>
            </a:r>
          </a:p>
          <a:p>
            <a:pPr marL="0" indent="0">
              <a:buNone/>
            </a:pPr>
            <a:r>
              <a:rPr lang="en-US">
                <a:latin typeface="Calibri Light"/>
                <a:cs typeface="Calibri Light"/>
              </a:rPr>
              <a:t>Strategic Data Restriction:</a:t>
            </a:r>
          </a:p>
          <a:p>
            <a:r>
              <a:rPr lang="en-US">
                <a:latin typeface="Calibri Light"/>
                <a:cs typeface="Calibri Light"/>
              </a:rPr>
              <a:t>Solution: Restrict data by date.</a:t>
            </a:r>
          </a:p>
          <a:p>
            <a:r>
              <a:rPr lang="en-US">
                <a:latin typeface="Calibri Light"/>
                <a:ea typeface="+mn-lt"/>
                <a:cs typeface="+mn-lt"/>
              </a:rPr>
              <a:t>Utilized Google Maps subscription API for "Location" column reverse geocoding. Overcame daily limitations, ensuring efficiency.</a:t>
            </a:r>
            <a:br>
              <a:rPr lang="en-US" sz="1200" dirty="0">
                <a:solidFill>
                  <a:srgbClr val="343541"/>
                </a:solidFill>
                <a:ea typeface="+mn-lt"/>
                <a:cs typeface="+mn-lt"/>
              </a:rPr>
            </a:br>
            <a:endParaRPr lang="en-US" sz="1200">
              <a:solidFill>
                <a:srgbClr val="343541"/>
              </a:solidFill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6BB0-3D19-9ED8-C5CA-68F58F37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 Dataset:</a:t>
            </a:r>
          </a:p>
        </p:txBody>
      </p: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9979E974-F3D9-A97E-5E2C-393A7242E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70" y="2212221"/>
            <a:ext cx="11920284" cy="43227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22AF0B-89A0-8BE0-C621-003450FD43D0}"/>
              </a:ext>
            </a:extLst>
          </p:cNvPr>
          <p:cNvSpPr txBox="1"/>
          <p:nvPr/>
        </p:nvSpPr>
        <p:spPr>
          <a:xfrm>
            <a:off x="907055" y="1708910"/>
            <a:ext cx="10702238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latin typeface="Calibri Light"/>
                <a:cs typeface="Calibri Light"/>
              </a:rPr>
              <a:t>Our final dataset contains 21 columns and 416182 rows.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6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0E8B-664F-C14B-C149-856A6034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8FDF2-EDE1-386B-2BAD-4BB350409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2189" y="2447815"/>
            <a:ext cx="9594224" cy="37243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latin typeface="Calibri Light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Crime Data from 2020 to Present | Los Angeles - Open Data Portal (lacity.org)</a:t>
            </a:r>
            <a:endParaRPr lang="en-US">
              <a:latin typeface="Calibri Light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46262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BC6FCEA0-6559-7DA1-5F58-BC4D51135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7" y="-3480"/>
            <a:ext cx="12231090" cy="685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7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Dataset?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91713" y="1927430"/>
            <a:ext cx="10074701" cy="42447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alibri Light"/>
                <a:cs typeface="Calibri Light"/>
              </a:rPr>
              <a:t>Crime Data from 2021 to present.</a:t>
            </a:r>
          </a:p>
          <a:p>
            <a:r>
              <a:rPr lang="en-US" dirty="0">
                <a:latin typeface="Calibri Light"/>
                <a:ea typeface="+mn-lt"/>
                <a:cs typeface="+mn-lt"/>
              </a:rPr>
              <a:t>This dataset reflects incidents of crime in the City of Los Angeles </a:t>
            </a:r>
            <a:r>
              <a:rPr lang="en-US">
                <a:latin typeface="Calibri Light"/>
                <a:ea typeface="+mn-lt"/>
                <a:cs typeface="+mn-lt"/>
              </a:rPr>
              <a:t>dating back to 2021.</a:t>
            </a:r>
          </a:p>
          <a:p>
            <a:r>
              <a:rPr lang="en-US" dirty="0">
                <a:latin typeface="Calibri Light"/>
                <a:cs typeface="Calibri Light"/>
              </a:rPr>
              <a:t>Ex: the crime details, weapon used, suspect details.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AD95A-4470-7D4E-6498-3EB1249EE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alibri Light"/>
                <a:cs typeface="Calibri Light"/>
              </a:rPr>
              <a:t>416182 Rows, 28 Columns, Each row indicates a crime incident.</a:t>
            </a:r>
          </a:p>
          <a:p>
            <a:endParaRPr lang="en-US" dirty="0">
              <a:latin typeface="Calibri Light"/>
              <a:cs typeface="Calibri Light"/>
            </a:endParaRPr>
          </a:p>
          <a:p>
            <a:endParaRPr lang="en-US" dirty="0">
              <a:latin typeface="Calibri Light"/>
              <a:cs typeface="Calibri Light"/>
            </a:endParaRPr>
          </a:p>
          <a:p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636B890-EC47-0C14-DE51-1DCD57EC8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49" y="2412863"/>
            <a:ext cx="11662158" cy="406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Quality Problems &amp; Solutions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97294" y="1708737"/>
            <a:ext cx="10633150" cy="44634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/>
              <a:t>A)   </a:t>
            </a:r>
            <a:r>
              <a:rPr lang="en-US" b="1">
                <a:latin typeface="Calibri Light"/>
                <a:cs typeface="Calibri Light"/>
              </a:rPr>
              <a:t>Columns are renamed to make it more </a:t>
            </a:r>
            <a:r>
              <a:rPr lang="en-US" b="1" dirty="0">
                <a:latin typeface="Calibri Light"/>
                <a:ea typeface="+mn-lt"/>
                <a:cs typeface="+mn-lt"/>
              </a:rPr>
              <a:t>description</a:t>
            </a:r>
            <a:r>
              <a:rPr lang="en-US" b="1" dirty="0">
                <a:latin typeface="Calibri Light"/>
                <a:cs typeface="Calibri Light"/>
              </a:rPr>
              <a:t>.</a:t>
            </a:r>
            <a:r>
              <a:rPr lang="en-US" b="1" dirty="0">
                <a:latin typeface="Calibri Light"/>
                <a:ea typeface="+mn-lt"/>
                <a:cs typeface="+mn-lt"/>
              </a:rPr>
              <a:t> </a:t>
            </a:r>
            <a:endParaRPr lang="en-US" b="1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>
                <a:latin typeface="Calibri Light"/>
                <a:ea typeface="+mn-lt"/>
                <a:cs typeface="+mn-lt"/>
              </a:rPr>
              <a:t>            Ex: LON, TIME_OCC, Crm_Cd, LAT, Premis_Cd, Premis_Cd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  <a:p>
            <a:pPr>
              <a:buAutoNum type="arabicParenR"/>
            </a:pPr>
            <a:endParaRPr lang="en-US" dirty="0"/>
          </a:p>
          <a:p>
            <a:pPr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59B42-D091-DCF5-84BE-57A1872E3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aseline="0">
                <a:solidFill>
                  <a:srgbClr val="FFFFFF"/>
                </a:solidFill>
                <a:latin typeface="Consolas"/>
              </a:rPr>
              <a:t>Data Quality Problems &amp; Solutions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13B5-071B-6DCE-688B-38DF93E10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10255941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/>
              <a:t>Solution:</a:t>
            </a:r>
            <a:endParaRPr lang="en-US"/>
          </a:p>
          <a:p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4EE63D-091A-4372-64DE-B7EB54C48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329" y="1840548"/>
            <a:ext cx="7930015" cy="473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8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E6248-0766-69E6-13F5-D70ACC1F4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aseline="0">
                <a:solidFill>
                  <a:srgbClr val="FFFFFF"/>
                </a:solidFill>
                <a:latin typeface="Consolas"/>
              </a:rPr>
              <a:t>Data Quality Problems &amp; Solutions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F1DC9-9F77-85F2-6D48-DFB8B8C52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8343" y="1628901"/>
            <a:ext cx="10475472" cy="46194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alibri Light"/>
                <a:cs typeface="Calibri Light"/>
              </a:rPr>
              <a:t>B) date columns are not properly </a:t>
            </a:r>
            <a:r>
              <a:rPr lang="en-US" b="1" dirty="0" err="1">
                <a:latin typeface="Calibri Light"/>
                <a:cs typeface="Calibri Light"/>
              </a:rPr>
              <a:t>formated</a:t>
            </a:r>
            <a:r>
              <a:rPr lang="en-US" b="1" dirty="0">
                <a:latin typeface="Calibri Light"/>
                <a:cs typeface="Calibri Light"/>
              </a:rPr>
              <a:t> and </a:t>
            </a:r>
            <a:r>
              <a:rPr lang="en-US" b="1" dirty="0" err="1">
                <a:latin typeface="Calibri Light"/>
                <a:cs typeface="Calibri Light"/>
              </a:rPr>
              <a:t>consistant</a:t>
            </a:r>
            <a:r>
              <a:rPr lang="en-US" b="1" dirty="0">
                <a:latin typeface="Calibri Light"/>
                <a:cs typeface="Calibri Light"/>
              </a:rPr>
              <a:t> across</a:t>
            </a:r>
            <a:r>
              <a:rPr lang="en-US" b="1" dirty="0">
                <a:latin typeface="Calibri Light"/>
                <a:ea typeface="+mn-lt"/>
                <a:cs typeface="+mn-lt"/>
              </a:rPr>
              <a:t> the dataset.</a:t>
            </a:r>
          </a:p>
          <a:p>
            <a:pPr marL="0" indent="0">
              <a:buNone/>
            </a:pPr>
            <a:r>
              <a:rPr lang="en-US" b="1" dirty="0">
                <a:latin typeface="Calibri Light"/>
                <a:cs typeface="Calibri Light"/>
              </a:rPr>
              <a:t>Solution:</a:t>
            </a:r>
          </a:p>
          <a:p>
            <a:pPr marL="0" indent="0">
              <a:buNone/>
            </a:pPr>
            <a:r>
              <a:rPr lang="en-US" dirty="0">
                <a:latin typeface="Calibri Light"/>
                <a:cs typeface="Calibri Light"/>
              </a:rPr>
              <a:t>    1) </a:t>
            </a:r>
            <a:r>
              <a:rPr lang="en-US" dirty="0">
                <a:latin typeface="Calibri Light"/>
                <a:ea typeface="+mn-lt"/>
                <a:cs typeface="+mn-lt"/>
              </a:rPr>
              <a:t>Standardize the Date Reported column date format to mm/dd/</a:t>
            </a:r>
            <a:r>
              <a:rPr lang="en-US" dirty="0" err="1">
                <a:latin typeface="Calibri Light"/>
                <a:ea typeface="+mn-lt"/>
                <a:cs typeface="+mn-lt"/>
              </a:rPr>
              <a:t>yyyy</a:t>
            </a:r>
            <a:r>
              <a:rPr lang="en-US" dirty="0">
                <a:latin typeface="Calibri Light"/>
                <a:ea typeface="+mn-lt"/>
                <a:cs typeface="+mn-lt"/>
              </a:rPr>
              <a:t>  format.</a:t>
            </a:r>
          </a:p>
          <a:p>
            <a:pPr marL="0" indent="0">
              <a:buNone/>
            </a:pPr>
            <a:r>
              <a:rPr lang="en-US" dirty="0">
                <a:latin typeface="Calibri Light"/>
                <a:cs typeface="Calibri Light"/>
              </a:rPr>
              <a:t>   2) </a:t>
            </a:r>
            <a:r>
              <a:rPr lang="en-US" dirty="0">
                <a:latin typeface="Calibri Light"/>
                <a:ea typeface="+mn-lt"/>
                <a:cs typeface="+mn-lt"/>
              </a:rPr>
              <a:t>Standardize the Date Occurred column date format to mm/dd/</a:t>
            </a:r>
            <a:r>
              <a:rPr lang="en-US" dirty="0" err="1">
                <a:latin typeface="Calibri Light"/>
                <a:ea typeface="+mn-lt"/>
                <a:cs typeface="+mn-lt"/>
              </a:rPr>
              <a:t>yyyy</a:t>
            </a:r>
            <a:r>
              <a:rPr lang="en-US" dirty="0">
                <a:latin typeface="Calibri Light"/>
                <a:ea typeface="+mn-lt"/>
                <a:cs typeface="+mn-lt"/>
              </a:rPr>
              <a:t> format.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       </a:t>
            </a:r>
          </a:p>
        </p:txBody>
      </p:sp>
      <p:pic>
        <p:nvPicPr>
          <p:cNvPr id="8" name="Picture 7" descr="A close up of a clock&#10;&#10;Description automatically generated">
            <a:extLst>
              <a:ext uri="{FF2B5EF4-FFF2-40B4-BE49-F238E27FC236}">
                <a16:creationId xmlns:a16="http://schemas.microsoft.com/office/drawing/2014/main" id="{2E38A43C-0367-7381-153E-17E27BB4F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893" y="4027465"/>
            <a:ext cx="6690003" cy="208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8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01DF7-3311-FE0B-C9FA-B8BF32666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Quality Problems &amp;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AA18E-E055-D6C2-319D-0BF02AC58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404" y="1635839"/>
            <a:ext cx="10865598" cy="4536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/>
              <a:t>C) Fixing Column Datatypes  </a:t>
            </a:r>
          </a:p>
          <a:p>
            <a:r>
              <a:rPr lang="en-US" b="1"/>
              <a:t>  Solution:</a:t>
            </a:r>
            <a:endParaRPr lang="en-US" b="1" u="sng"/>
          </a:p>
          <a:p>
            <a:pPr marL="0" indent="0">
              <a:buNone/>
            </a:pPr>
            <a:r>
              <a:rPr lang="en-US" dirty="0"/>
              <a:t>                                                      </a:t>
            </a:r>
            <a:endParaRPr lang="en-US" b="1" u="sn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F84D4F-6141-5CD1-62BE-995B981CE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435018"/>
              </p:ext>
            </p:extLst>
          </p:nvPr>
        </p:nvGraphicFramePr>
        <p:xfrm>
          <a:off x="2012782" y="2854228"/>
          <a:ext cx="8165466" cy="250035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721822">
                  <a:extLst>
                    <a:ext uri="{9D8B030D-6E8A-4147-A177-3AD203B41FA5}">
                      <a16:colId xmlns:a16="http://schemas.microsoft.com/office/drawing/2014/main" val="2888030020"/>
                    </a:ext>
                  </a:extLst>
                </a:gridCol>
                <a:gridCol w="2721822">
                  <a:extLst>
                    <a:ext uri="{9D8B030D-6E8A-4147-A177-3AD203B41FA5}">
                      <a16:colId xmlns:a16="http://schemas.microsoft.com/office/drawing/2014/main" val="3070795588"/>
                    </a:ext>
                  </a:extLst>
                </a:gridCol>
                <a:gridCol w="2721822">
                  <a:extLst>
                    <a:ext uri="{9D8B030D-6E8A-4147-A177-3AD203B41FA5}">
                      <a16:colId xmlns:a16="http://schemas.microsoft.com/office/drawing/2014/main" val="2649112920"/>
                    </a:ext>
                  </a:extLst>
                </a:gridCol>
              </a:tblGrid>
              <a:tr h="625089">
                <a:tc>
                  <a:txBody>
                    <a:bodyPr/>
                    <a:lstStyle/>
                    <a:p>
                      <a:r>
                        <a:rPr lang="en-US"/>
                        <a:t>Column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Before Curation 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After Curation 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49350"/>
                  </a:ext>
                </a:extLst>
              </a:tr>
              <a:tr h="625089">
                <a:tc>
                  <a:txBody>
                    <a:bodyPr/>
                    <a:lstStyle/>
                    <a:p>
                      <a:r>
                        <a:rPr lang="en-US"/>
                        <a:t>Date Reported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042630"/>
                  </a:ext>
                </a:extLst>
              </a:tr>
              <a:tr h="625089">
                <a:tc>
                  <a:txBody>
                    <a:bodyPr/>
                    <a:lstStyle/>
                    <a:p>
                      <a:r>
                        <a:rPr lang="en-US"/>
                        <a:t>Date Occurred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796611"/>
                  </a:ext>
                </a:extLst>
              </a:tr>
              <a:tr h="625089">
                <a:tc>
                  <a:txBody>
                    <a:bodyPr/>
                    <a:lstStyle/>
                    <a:p>
                      <a:r>
                        <a:rPr lang="en-US"/>
                        <a:t>Reported District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870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98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3D48-9A20-44C0-C3A6-23F76D24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Quality Problems &amp;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FB364-11A6-578D-93C0-FA3C0F9CC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887" y="1905000"/>
            <a:ext cx="11903451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/>
              <a:t>Solution:</a:t>
            </a:r>
            <a:endParaRPr lang="en-US"/>
          </a:p>
          <a:p>
            <a:r>
              <a:rPr lang="en-US" b="1" dirty="0"/>
              <a:t>                      </a:t>
            </a:r>
            <a:r>
              <a:rPr lang="en-US" u="sng"/>
              <a:t>Before Curation:</a:t>
            </a:r>
            <a:r>
              <a:rPr lang="en-US" dirty="0"/>
              <a:t> </a:t>
            </a:r>
            <a:r>
              <a:rPr lang="en-US" b="1" dirty="0"/>
              <a:t>                                                                 </a:t>
            </a:r>
            <a:r>
              <a:rPr lang="en-US" u="sng"/>
              <a:t>After Curation:</a:t>
            </a:r>
          </a:p>
        </p:txBody>
      </p:sp>
      <p:pic>
        <p:nvPicPr>
          <p:cNvPr id="6" name="Picture 5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C5ECB322-AE4A-E109-088C-9E5903055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85" y="2983607"/>
            <a:ext cx="6924541" cy="2860233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98CCED1-150E-0B79-3AC1-B92A9E252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768" y="3026066"/>
            <a:ext cx="4099877" cy="286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0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4D69-CE19-2F66-909C-AE672D16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Quality Problems &amp;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94A0D-7F63-04F1-C5CE-AE5224933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139" y="1719952"/>
            <a:ext cx="10979055" cy="44522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latin typeface="Calibri Light"/>
                <a:cs typeface="Calibri Light"/>
              </a:rPr>
              <a:t>D) Convert time in  "Time occurred" column from military format to hh:mm format.</a:t>
            </a:r>
          </a:p>
          <a:p>
            <a:pPr marL="0" indent="0">
              <a:buNone/>
            </a:pPr>
            <a:r>
              <a:rPr lang="en-US" b="1">
                <a:latin typeface="Calibri Light"/>
                <a:cs typeface="Calibri Light"/>
              </a:rPr>
              <a:t>Solution:</a:t>
            </a:r>
            <a:r>
              <a:rPr lang="en-US">
                <a:latin typeface="Calibri Light"/>
                <a:cs typeface="Calibri Light"/>
              </a:rPr>
              <a:t> </a:t>
            </a:r>
            <a:endParaRPr lang="en-US">
              <a:latin typeface="Calibri Light"/>
              <a:ea typeface="+mn-lt"/>
              <a:cs typeface="Calibri Ligh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</a:t>
            </a:r>
          </a:p>
        </p:txBody>
      </p:sp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7817625D-D9C7-839A-EFC4-0C2765478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028" y="3095882"/>
            <a:ext cx="3933667" cy="235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3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Custom" id="{37DB63F3-72C7-4A67-82CB-DE1EC68F0B1F}" vid="{1DDF8815-C24B-4878-AB18-C1C7DB7407A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2B82EB-80D3-4DDB-9A53-0D22163B57B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BA52FF4-E484-4953-8434-9402E3BE0A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FC92C0-A33F-467F-A65D-AA0CE0BD2B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89</TotalTime>
  <Words>549</Words>
  <Application>Microsoft Office PowerPoint</Application>
  <PresentationFormat>Custom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Corbel</vt:lpstr>
      <vt:lpstr>Custom</vt:lpstr>
      <vt:lpstr>Data Curation Project</vt:lpstr>
      <vt:lpstr>What is the Dataset?</vt:lpstr>
      <vt:lpstr>Dataset Overview</vt:lpstr>
      <vt:lpstr>Data Quality Problems &amp; Solutions</vt:lpstr>
      <vt:lpstr>Data Quality Problems &amp; Solutions</vt:lpstr>
      <vt:lpstr>Data Quality Problems &amp; Solutions</vt:lpstr>
      <vt:lpstr>Data Quality Problems &amp; Solutions</vt:lpstr>
      <vt:lpstr>Data Quality Problems &amp; Solutions</vt:lpstr>
      <vt:lpstr>Data Quality Problems &amp; Solutions</vt:lpstr>
      <vt:lpstr>Data Quality Problems &amp; Solutions</vt:lpstr>
      <vt:lpstr>Data Quality Problems &amp; Solutions</vt:lpstr>
      <vt:lpstr>Data Quality Problems &amp; Solutions</vt:lpstr>
      <vt:lpstr>Challenges Faced:</vt:lpstr>
      <vt:lpstr>Result Dataset:</vt:lpstr>
      <vt:lpstr>Reference: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KOTHA SAI TEJA REDDY</cp:lastModifiedBy>
  <cp:revision>944</cp:revision>
  <dcterms:created xsi:type="dcterms:W3CDTF">2023-11-26T01:21:17Z</dcterms:created>
  <dcterms:modified xsi:type="dcterms:W3CDTF">2023-12-01T19:12:11Z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