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29"/>
  </p:notesMasterIdLst>
  <p:sldIdLst>
    <p:sldId id="256" r:id="rId2"/>
    <p:sldId id="257" r:id="rId3"/>
    <p:sldId id="258" r:id="rId4"/>
    <p:sldId id="267" r:id="rId5"/>
    <p:sldId id="269" r:id="rId6"/>
    <p:sldId id="268" r:id="rId7"/>
    <p:sldId id="270" r:id="rId8"/>
    <p:sldId id="259" r:id="rId9"/>
    <p:sldId id="271" r:id="rId10"/>
    <p:sldId id="278" r:id="rId11"/>
    <p:sldId id="275" r:id="rId12"/>
    <p:sldId id="276" r:id="rId13"/>
    <p:sldId id="277" r:id="rId14"/>
    <p:sldId id="272" r:id="rId15"/>
    <p:sldId id="279" r:id="rId16"/>
    <p:sldId id="280" r:id="rId17"/>
    <p:sldId id="260" r:id="rId18"/>
    <p:sldId id="283" r:id="rId19"/>
    <p:sldId id="261" r:id="rId20"/>
    <p:sldId id="285" r:id="rId21"/>
    <p:sldId id="287" r:id="rId22"/>
    <p:sldId id="288" r:id="rId23"/>
    <p:sldId id="286" r:id="rId24"/>
    <p:sldId id="262" r:id="rId25"/>
    <p:sldId id="289" r:id="rId26"/>
    <p:sldId id="263" r:id="rId27"/>
    <p:sldId id="26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2E7E8"/>
    <a:srgbClr val="D7E6F9"/>
    <a:srgbClr val="D0D1D1"/>
    <a:srgbClr val="8E8482"/>
    <a:srgbClr val="8782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437" autoAdjust="0"/>
  </p:normalViewPr>
  <p:slideViewPr>
    <p:cSldViewPr snapToGrid="0">
      <p:cViewPr varScale="1">
        <p:scale>
          <a:sx n="58" d="100"/>
          <a:sy n="58" d="100"/>
        </p:scale>
        <p:origin x="42"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B3078B-6193-415B-82C4-EBAFB2447FF1}" type="datetimeFigureOut">
              <a:rPr lang="en-US" smtClean="0"/>
              <a:t>11/30/2023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08E90-BE89-43C6-8F97-E465B842B009}" type="slidenum">
              <a:rPr lang="en-US" smtClean="0"/>
              <a:t>‹#›</a:t>
            </a:fld>
            <a:endParaRPr lang="en-US"/>
          </a:p>
        </p:txBody>
      </p:sp>
    </p:spTree>
    <p:extLst>
      <p:ext uri="{BB962C8B-B14F-4D97-AF65-F5344CB8AC3E}">
        <p14:creationId xmlns:p14="http://schemas.microsoft.com/office/powerpoint/2010/main" val="1154477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 Good afternoon, everyone! We are CS520 Group 23, presenting on 'Computing Rule-Based Explanations by Leveraging Counterfactuals.'</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a:t>
            </a:fld>
            <a:endParaRPr lang="en-US"/>
          </a:p>
        </p:txBody>
      </p:sp>
    </p:spTree>
    <p:extLst>
      <p:ext uri="{BB962C8B-B14F-4D97-AF65-F5344CB8AC3E}">
        <p14:creationId xmlns:p14="http://schemas.microsoft.com/office/powerpoint/2010/main" val="23963437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10] In the first case, the system extracts ‘the most common’ features of customers who have already been rejected for a loan and checks whether the loan applicant meets the conditions. Although it does not identify how customers can be approved for a loan, the reasons for being rejected are clear and logical. This system judges the value of new data based on a set of the most common rules. This system can be said to be a rule-based explanation system. </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10</a:t>
            </a:fld>
            <a:endParaRPr lang="en-US"/>
          </a:p>
        </p:txBody>
      </p:sp>
    </p:spTree>
    <p:extLst>
      <p:ext uri="{BB962C8B-B14F-4D97-AF65-F5344CB8AC3E}">
        <p14:creationId xmlns:p14="http://schemas.microsoft.com/office/powerpoint/2010/main" val="3035537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11] According to the rule-based explanation system, when the three properties of Relevance, Global Consistency, and Interpretability are satisfied for a specific instance, it becomes a system that can explain that instance. Relevance means that the instance must be relevant to the rule. Global consistency means that all instances corresponding to the rule must be consistent. For example, in a loan review system, this means that all instances included in the rule must have been rejected for loans. Finally, Interpretability states that rules should be the most common and simple and, therefore, have a small cardinality. In other words, the redundant rule should be excluded as much as possible. In general, because it is realistically difficult to check all features, the scope of consistency checking in the paper is limited to the database, and this property is called data consistency.</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11</a:t>
            </a:fld>
            <a:endParaRPr lang="en-US"/>
          </a:p>
        </p:txBody>
      </p:sp>
    </p:spTree>
    <p:extLst>
      <p:ext uri="{BB962C8B-B14F-4D97-AF65-F5344CB8AC3E}">
        <p14:creationId xmlns:p14="http://schemas.microsoft.com/office/powerpoint/2010/main" val="128876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12] Counterfactual explanatory systems, on the other hand, are more purposive explanatory systems. In the second case, the banking system was able to specify the counterexamples related to customer’s features led to be declined. As such, the main purpose of a counterfactual explanation system is to identify counterfactual cases by checking whether the judgment outcome changes when the values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of</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the cases included in the existing rules change. </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12</a:t>
            </a:fld>
            <a:endParaRPr lang="en-US"/>
          </a:p>
        </p:txBody>
      </p:sp>
    </p:spTree>
    <p:extLst>
      <p:ext uri="{BB962C8B-B14F-4D97-AF65-F5344CB8AC3E}">
        <p14:creationId xmlns:p14="http://schemas.microsoft.com/office/powerpoint/2010/main" val="3857633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13] To be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a</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counterfactual instance, it is necessary to satisfy two properties. First, the instance must be feasible and plausible with respect to the original instance value. Feasibility imposes constraints on the new values, while plausibility imposes constraints on how the new values in the counterfactual instance differ from the target instance. The authors propose to express these two features as PLAF predicates, which are composed of a conjunction of predicates for each feature of an instance. Second, using a function that calculates the difference from the old value to the new value of each feature with respect to the target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instance, the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PLAF constraints are scored and ranked by their distance from the target instance.</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13</a:t>
            </a:fld>
            <a:endParaRPr lang="en-US"/>
          </a:p>
        </p:txBody>
      </p:sp>
    </p:spTree>
    <p:extLst>
      <p:ext uri="{BB962C8B-B14F-4D97-AF65-F5344CB8AC3E}">
        <p14:creationId xmlns:p14="http://schemas.microsoft.com/office/powerpoint/2010/main" val="1663781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14] The authors propose a new approach that integrates the two systems mentioned so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far, but</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requires a theoretical foundation to make it possible. In the paper, the author introduced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the "duality</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and duality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theorem"</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and proved the validity of the proposed algorithm by proving that the two systems have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"duality"</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that complements each other.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So</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what does ‘duality’ mean? In a mathematical sense, the term 'double' comes close to meaning a symmetrical relationship. Therefore, the author devotes part of the space to explaining the concepts of 'duality' and 'duality theorem' to prove that rule-based explanations and counterfactual explanations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are,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in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fact,</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symmetric and combinable systems.</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14</a:t>
            </a:fld>
            <a:endParaRPr lang="en-US"/>
          </a:p>
        </p:txBody>
      </p:sp>
    </p:spTree>
    <p:extLst>
      <p:ext uri="{BB962C8B-B14F-4D97-AF65-F5344CB8AC3E}">
        <p14:creationId xmlns:p14="http://schemas.microsoft.com/office/powerpoint/2010/main" val="32133832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15] In the paper, the duality of the two systems is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proved</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by proving the related lemmas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and the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Theorem. However, we can check duality in a more intuitive way.</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15</a:t>
            </a:fld>
            <a:endParaRPr lang="en-US"/>
          </a:p>
        </p:txBody>
      </p:sp>
    </p:spTree>
    <p:extLst>
      <p:ext uri="{BB962C8B-B14F-4D97-AF65-F5344CB8AC3E}">
        <p14:creationId xmlns:p14="http://schemas.microsoft.com/office/powerpoint/2010/main" val="1087599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16] By the consistency of the data mentioned by the author and the properties that a counterfactual instance must have, we were able to confirm that the corresponding instances consist only of common features. This means that despite the differences between some features, the two corresponding instances are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symmetric,</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and each feature forms a one-to-one relationship. Since we know that a one-to-one relationship has an inverse function, we can easily verify that two instances, or two systems, are a dual relationship. In conclusion, the rule-based explanation system and counterfactual explanation system are dual relationships, so they can be used in combination.</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16</a:t>
            </a:fld>
            <a:endParaRPr lang="en-US"/>
          </a:p>
        </p:txBody>
      </p:sp>
    </p:spTree>
    <p:extLst>
      <p:ext uri="{BB962C8B-B14F-4D97-AF65-F5344CB8AC3E}">
        <p14:creationId xmlns:p14="http://schemas.microsoft.com/office/powerpoint/2010/main" val="1808073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17] Following the discussion, we introduce three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algorithms,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GeneticRule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GeneticCF</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and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GreedyCF</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GeneticRule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is the base, and the others extend it with counterfactual explanations. </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17</a:t>
            </a:fld>
            <a:endParaRPr lang="en-US"/>
          </a:p>
        </p:txBody>
      </p:sp>
    </p:spTree>
    <p:extLst>
      <p:ext uri="{BB962C8B-B14F-4D97-AF65-F5344CB8AC3E}">
        <p14:creationId xmlns:p14="http://schemas.microsoft.com/office/powerpoint/2010/main" val="3643014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18] Due to time constraints, we recommend that you refer to our report for a detailed explanation, and only a brief explanation of each algorithm will be provided here. First,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GeneticRule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is the base algorithm of the other two algorithms and is responsible for finding rule combinations from a given data set. The other two algorithms are basically extension algorithms to genetic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rules but</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utilizing counterfactual explanation system through the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CFRules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function and the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consistentCF</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function. However,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GreedyRuleCF</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differs from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GeneticRuleCF</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in that it tries to achieve minimum cardinality by including only the optimal fit among candidates.</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18</a:t>
            </a:fld>
            <a:endParaRPr lang="en-US"/>
          </a:p>
        </p:txBody>
      </p:sp>
    </p:spTree>
    <p:extLst>
      <p:ext uri="{BB962C8B-B14F-4D97-AF65-F5344CB8AC3E}">
        <p14:creationId xmlns:p14="http://schemas.microsoft.com/office/powerpoint/2010/main" val="640975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19] In the paper, the authors mentioned the details and results of the experiments they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carried out</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to verify the effectiveness of the algorithm they developed. As in the case of algorithms, it is difficult to describe the specific details of individual experiments here, so only the results of the experiments will be described.</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19</a:t>
            </a:fld>
            <a:endParaRPr lang="en-US"/>
          </a:p>
        </p:txBody>
      </p:sp>
    </p:spTree>
    <p:extLst>
      <p:ext uri="{BB962C8B-B14F-4D97-AF65-F5344CB8AC3E}">
        <p14:creationId xmlns:p14="http://schemas.microsoft.com/office/powerpoint/2010/main" val="2474648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2]</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This paper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is related</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to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data provenance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and introduces an advanced explanation system for complex machine learning models. Our presentation follows the structure of the paper.</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2</a:t>
            </a:fld>
            <a:endParaRPr lang="en-US"/>
          </a:p>
        </p:txBody>
      </p:sp>
    </p:spTree>
    <p:extLst>
      <p:ext uri="{BB962C8B-B14F-4D97-AF65-F5344CB8AC3E}">
        <p14:creationId xmlns:p14="http://schemas.microsoft.com/office/powerpoint/2010/main" val="1575591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20] The four data sets shown in the table above were used to evaluate the algorithm. As you go from left to right, you can see that the data set becomes more complex and atypical. Note that the counterfactual explanation model applied to the newly introduced algorithm was considered a black box and was reflected in the form of borrowing the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GeCo</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model after evaluating 13 existing models. As benchmarking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systems, the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existing</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Anchor and </a:t>
            </a:r>
            <a:r>
              <a:rPr lang="en-US" sz="1800" kern="100" dirty="0" err="1">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MinSetCover</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 systems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were introduced.</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20</a:t>
            </a:fld>
            <a:endParaRPr lang="en-US"/>
          </a:p>
        </p:txBody>
      </p:sp>
    </p:spTree>
    <p:extLst>
      <p:ext uri="{BB962C8B-B14F-4D97-AF65-F5344CB8AC3E}">
        <p14:creationId xmlns:p14="http://schemas.microsoft.com/office/powerpoint/2010/main" val="16550949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21] The first evaluation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performed</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was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of</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quality in terms of consistency and interpretability. In other words, the evaluation concerns the effectiveness of the algorithm. The authors evaluated three algorithms and two benchmark algorithms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in</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the synthetic classifier version, which refers to the rule itself, and then performed the same evaluation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in</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the real classifier version. When tested against synthetic classifiers,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all</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new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algorithms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outperformed</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benchmarks, and when tested against real classifiers, the algorithms utilized by the counterfactual explanation system mainly outperformed other algorithms. Regarding the test results of the real classifier, the authors analyzed that the introduction of the counterfactual explanation system influenced improved consistency and effective redundancy control.</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21</a:t>
            </a:fld>
            <a:endParaRPr lang="en-US"/>
          </a:p>
        </p:txBody>
      </p:sp>
    </p:spTree>
    <p:extLst>
      <p:ext uri="{BB962C8B-B14F-4D97-AF65-F5344CB8AC3E}">
        <p14:creationId xmlns:p14="http://schemas.microsoft.com/office/powerpoint/2010/main" val="15919034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22] The second evaluation performed was in terms of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running time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comparison, that is, efficiency. When tested against synthetic classifiers, all new algorithms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outperformed</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benchmarks, but when tested against real classifiers, algorithms using counterfactual explanation systems showed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a</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significant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increase in run time.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The authors analyzed that the strong verification function provided by the counterfactual explanation system was the main cause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of the significantly</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increased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run time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with the complexity of the data.</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22</a:t>
            </a:fld>
            <a:endParaRPr lang="en-US"/>
          </a:p>
        </p:txBody>
      </p:sp>
    </p:spTree>
    <p:extLst>
      <p:ext uri="{BB962C8B-B14F-4D97-AF65-F5344CB8AC3E}">
        <p14:creationId xmlns:p14="http://schemas.microsoft.com/office/powerpoint/2010/main" val="29312082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23] Finally, the authors included an attempt to analyze the test results evaluated previously in more detail using microbenchmarks. The result shows that as data sets become more complex, the performance of the underlying counterfactual explanation system deteriorates significantly. The author points out that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this happens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because,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as data sets become more complex, the system places a stronger emphasis on finding consistent candidates.</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23</a:t>
            </a:fld>
            <a:endParaRPr lang="en-US"/>
          </a:p>
        </p:txBody>
      </p:sp>
    </p:spTree>
    <p:extLst>
      <p:ext uri="{BB962C8B-B14F-4D97-AF65-F5344CB8AC3E}">
        <p14:creationId xmlns:p14="http://schemas.microsoft.com/office/powerpoint/2010/main" val="5001508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24] In addition to previous evaluations, the authors acknowledged the limitations of the results and mentioned future improvement plans. In addition to the parts described in this paper, we would like to add some opinions we have discovered regarding the feasibility and effectiveness of the algorithm.</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24</a:t>
            </a:fld>
            <a:endParaRPr lang="en-US"/>
          </a:p>
        </p:txBody>
      </p:sp>
    </p:spTree>
    <p:extLst>
      <p:ext uri="{BB962C8B-B14F-4D97-AF65-F5344CB8AC3E}">
        <p14:creationId xmlns:p14="http://schemas.microsoft.com/office/powerpoint/2010/main" val="3110135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25] The authors presented the limitations of the algorithm they developed, and the improvements needed in the future, organized into the five above. However, these limitations are ultimately based on the lack of generality of the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data set</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and the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classifier. Due to this constraint, the algorithm may not be practical in practice, and there are also questions as to whether the prerequisite 'Duality' can be maintained when the reality of the data is added.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Furthermore,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because the counterfactual explanation model relies heavily on the black box, the newly developed algorithm is ultimately incomplete.</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25</a:t>
            </a:fld>
            <a:endParaRPr lang="en-US"/>
          </a:p>
        </p:txBody>
      </p:sp>
    </p:spTree>
    <p:extLst>
      <p:ext uri="{BB962C8B-B14F-4D97-AF65-F5344CB8AC3E}">
        <p14:creationId xmlns:p14="http://schemas.microsoft.com/office/powerpoint/2010/main" val="40665312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26] So far, in this paper, we have looked at the algorithm introduced by rule-based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explanations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that use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counterfactuals as a new explanation model for complex machine learning suitable for high risk. Our conclusion is that, although the algorithm has many limitations, it is meaningful to see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that there can exist</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 more consistent and efficient approach to complex data-based decision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automation.</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26</a:t>
            </a:fld>
            <a:endParaRPr lang="en-US"/>
          </a:p>
        </p:txBody>
      </p:sp>
    </p:spTree>
    <p:extLst>
      <p:ext uri="{BB962C8B-B14F-4D97-AF65-F5344CB8AC3E}">
        <p14:creationId xmlns:p14="http://schemas.microsoft.com/office/powerpoint/2010/main" val="3995946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맑은 고딕" panose="020B0503020000020004" pitchFamily="34" charset="-127"/>
              </a:rPr>
              <a:t>[Slide 27] Thank you for your attention. </a:t>
            </a:r>
            <a:r>
              <a:rPr lang="en-US" sz="1800">
                <a:effectLst/>
                <a:latin typeface="Calibri" panose="020F0502020204030204" pitchFamily="34" charset="0"/>
                <a:ea typeface="맑은 고딕" panose="020B0503020000020004" pitchFamily="34" charset="-127"/>
              </a:rPr>
              <a:t>We hope you found this overview </a:t>
            </a:r>
            <a:r>
              <a:rPr lang="en-US" sz="1800">
                <a:solidFill>
                  <a:srgbClr val="000000"/>
                </a:solidFill>
                <a:effectLst/>
                <a:latin typeface="Calibri" panose="020F0502020204030204" pitchFamily="34" charset="0"/>
                <a:ea typeface="맑은 고딕" panose="020B0503020000020004" pitchFamily="34" charset="-127"/>
              </a:rPr>
              <a:t>useful.</a:t>
            </a:r>
            <a:endParaRPr lang="en-US" dirty="0"/>
          </a:p>
        </p:txBody>
      </p:sp>
      <p:sp>
        <p:nvSpPr>
          <p:cNvPr id="4" name="Slide Number Placeholder 3"/>
          <p:cNvSpPr>
            <a:spLocks noGrp="1"/>
          </p:cNvSpPr>
          <p:nvPr>
            <p:ph type="sldNum" sz="quarter" idx="5"/>
          </p:nvPr>
        </p:nvSpPr>
        <p:spPr/>
        <p:txBody>
          <a:bodyPr/>
          <a:lstStyle/>
          <a:p>
            <a:fld id="{F1908E90-BE89-43C6-8F97-E465B842B009}" type="slidenum">
              <a:rPr lang="en-US" smtClean="0"/>
              <a:t>27</a:t>
            </a:fld>
            <a:endParaRPr lang="en-US"/>
          </a:p>
        </p:txBody>
      </p:sp>
    </p:spTree>
    <p:extLst>
      <p:ext uri="{BB962C8B-B14F-4D97-AF65-F5344CB8AC3E}">
        <p14:creationId xmlns:p14="http://schemas.microsoft.com/office/powerpoint/2010/main" val="281718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3] Before starting, let us talk about the concept 'Data Provenance’. Through the class, we learned that Data Provenance is a metadata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that describes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the data</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origin and creation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process.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However, here we explain Data Provenance as more straightforward through a slightly modified example from the paper we reviewed.</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3</a:t>
            </a:fld>
            <a:endParaRPr lang="en-US"/>
          </a:p>
        </p:txBody>
      </p:sp>
    </p:spTree>
    <p:extLst>
      <p:ext uri="{BB962C8B-B14F-4D97-AF65-F5344CB8AC3E}">
        <p14:creationId xmlns:p14="http://schemas.microsoft.com/office/powerpoint/2010/main" val="4154845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4] Let us assume that a customer named Jesse applies for a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loan</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and the bank uses an automated screening system. However, unfortunately, Jesse is deemed ineligible.</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4</a:t>
            </a:fld>
            <a:endParaRPr lang="en-US"/>
          </a:p>
        </p:txBody>
      </p:sp>
    </p:spTree>
    <p:extLst>
      <p:ext uri="{BB962C8B-B14F-4D97-AF65-F5344CB8AC3E}">
        <p14:creationId xmlns:p14="http://schemas.microsoft.com/office/powerpoint/2010/main" val="4269458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5] Here, imagine you are a bank clerk. You can either reply that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Jesse is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rejected because all of Jesse's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features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belong to the rejected group, or you can advise that she was rejected because she lacked certain features and that those features need to be updated. </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5</a:t>
            </a:fld>
            <a:endParaRPr lang="en-US"/>
          </a:p>
        </p:txBody>
      </p:sp>
    </p:spTree>
    <p:extLst>
      <p:ext uri="{BB962C8B-B14F-4D97-AF65-F5344CB8AC3E}">
        <p14:creationId xmlns:p14="http://schemas.microsoft.com/office/powerpoint/2010/main" val="224830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6] However, in any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case, the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bank's explanation system must be reasonable and fair, regardless of its complexity. Note that the bank's customers, including Jesse, are only interested in being evaluated for reasonable and fair reasons and are not interested in system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details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Therefore, we need to at least clarify where the basis and source of the data are.</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6</a:t>
            </a:fld>
            <a:endParaRPr lang="en-US"/>
          </a:p>
        </p:txBody>
      </p:sp>
    </p:spTree>
    <p:extLst>
      <p:ext uri="{BB962C8B-B14F-4D97-AF65-F5344CB8AC3E}">
        <p14:creationId xmlns:p14="http://schemas.microsoft.com/office/powerpoint/2010/main" val="3690275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7] Let us recall once again the definition of data provenance mentioned earlier. Connecting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this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with the previous example, we can conclude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that the provenance of the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data</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requires a reasonable algorithm for a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system,</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such as loan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screening,</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that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encompasses the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provenance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and the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application logic. With this goal in mind, the authors of the articles we reviewed introduced algorithms for more efficient and persuasive explanation systems.</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7</a:t>
            </a:fld>
            <a:endParaRPr lang="en-US"/>
          </a:p>
        </p:txBody>
      </p:sp>
    </p:spTree>
    <p:extLst>
      <p:ext uri="{BB962C8B-B14F-4D97-AF65-F5344CB8AC3E}">
        <p14:creationId xmlns:p14="http://schemas.microsoft.com/office/powerpoint/2010/main" val="3220749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8] Now, let us talk about some terminology involved. We will briefly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explain the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key terms 'rule-based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explanation',</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'counterfactual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explanation'</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and 'duality’.</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8</a:t>
            </a:fld>
            <a:endParaRPr lang="en-US"/>
          </a:p>
        </p:txBody>
      </p:sp>
    </p:spTree>
    <p:extLst>
      <p:ext uri="{BB962C8B-B14F-4D97-AF65-F5344CB8AC3E}">
        <p14:creationId xmlns:p14="http://schemas.microsoft.com/office/powerpoint/2010/main" val="868371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9] Before we begin the explanation,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let us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recall the example we looked at in the last step. We have seen that a bank can have two types of explanation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system.</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9</a:t>
            </a:fld>
            <a:endParaRPr lang="en-US"/>
          </a:p>
        </p:txBody>
      </p:sp>
    </p:spTree>
    <p:extLst>
      <p:ext uri="{BB962C8B-B14F-4D97-AF65-F5344CB8AC3E}">
        <p14:creationId xmlns:p14="http://schemas.microsoft.com/office/powerpoint/2010/main" val="4154476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Thursday, November 30, 2023</a:t>
            </a:fld>
            <a:endParaRPr lang="en-US" dirty="0"/>
          </a:p>
        </p:txBody>
      </p:sp>
    </p:spTree>
    <p:extLst>
      <p:ext uri="{BB962C8B-B14F-4D97-AF65-F5344CB8AC3E}">
        <p14:creationId xmlns:p14="http://schemas.microsoft.com/office/powerpoint/2010/main" val="41498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Thursday, November 30, 2023</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491432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Thursday, November 30, 2023</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004124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Thursday, November 30, 2023</a:t>
            </a:fld>
            <a:endParaRPr lang="en-US" dirty="0"/>
          </a:p>
        </p:txBody>
      </p:sp>
    </p:spTree>
    <p:extLst>
      <p:ext uri="{BB962C8B-B14F-4D97-AF65-F5344CB8AC3E}">
        <p14:creationId xmlns:p14="http://schemas.microsoft.com/office/powerpoint/2010/main" val="4168230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Thursday, November 30, 2023</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98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Thursday, November 30, 2023</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502873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Thursday, November 30, 2023</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220212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Thursday, November 30, 2023</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2376551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Thursday, November 30, 2023</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414864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Thursday, November 30, 2023</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314658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Thursday, November 30, 2023</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58806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Thursday, November 30, 2023</a:t>
            </a:fld>
            <a:endParaRPr lang="en-US" dirty="0"/>
          </a:p>
        </p:txBody>
      </p:sp>
    </p:spTree>
    <p:extLst>
      <p:ext uri="{BB962C8B-B14F-4D97-AF65-F5344CB8AC3E}">
        <p14:creationId xmlns:p14="http://schemas.microsoft.com/office/powerpoint/2010/main" val="1577809548"/>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p:titleStyle>
    <p:bodyStyle>
      <a:lvl1pPr marL="450000" indent="-448056" algn="l" defTabSz="914400" rtl="0" eaLnBrk="1" latinLnBrk="0" hangingPunct="1">
        <a:lnSpc>
          <a:spcPct val="120000"/>
        </a:lnSpc>
        <a:spcBef>
          <a:spcPts val="1000"/>
        </a:spcBef>
        <a:buFont typeface="Calibri Light" panose="020F0302020204030204" pitchFamily="34" charset="0"/>
        <a:buChar char="→"/>
        <a:defRPr sz="2200" kern="1200">
          <a:solidFill>
            <a:schemeClr val="tx2">
              <a:alpha val="55000"/>
            </a:schemeClr>
          </a:solidFill>
          <a:latin typeface="+mn-lt"/>
          <a:ea typeface="+mn-ea"/>
          <a:cs typeface="+mn-cs"/>
        </a:defRPr>
      </a:lvl1pPr>
      <a:lvl2pPr marL="9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2pPr>
      <a:lvl3pPr marL="13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3pPr>
      <a:lvl4pPr marL="18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4pPr>
      <a:lvl5pPr marL="22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github.com/GibbsG/GeneticCF"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10.xml"/><Relationship Id="rId4" Type="http://schemas.openxmlformats.org/officeDocument/2006/relationships/image" Target="../media/image25.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1AC9065-C961-45DA-BF0F-07DE2452B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collection of geometric shapes&#10;&#10;Description automatically generated">
            <a:extLst>
              <a:ext uri="{FF2B5EF4-FFF2-40B4-BE49-F238E27FC236}">
                <a16:creationId xmlns:a16="http://schemas.microsoft.com/office/drawing/2014/main" id="{D8A09490-64CC-6A1B-A671-A3B2AD3263CA}"/>
              </a:ext>
            </a:extLst>
          </p:cNvPr>
          <p:cNvPicPr>
            <a:picLocks noChangeAspect="1"/>
          </p:cNvPicPr>
          <p:nvPr/>
        </p:nvPicPr>
        <p:blipFill rotWithShape="1">
          <a:blip r:embed="rId3"/>
          <a:srcRect t="5241" b="16088"/>
          <a:stretch/>
        </p:blipFill>
        <p:spPr>
          <a:xfrm>
            <a:off x="20" y="10"/>
            <a:ext cx="12191980" cy="6857990"/>
          </a:xfrm>
          <a:prstGeom prst="rect">
            <a:avLst/>
          </a:prstGeom>
        </p:spPr>
      </p:pic>
      <p:sp>
        <p:nvSpPr>
          <p:cNvPr id="28" name="Rectangle 27">
            <a:extLst>
              <a:ext uri="{FF2B5EF4-FFF2-40B4-BE49-F238E27FC236}">
                <a16:creationId xmlns:a16="http://schemas.microsoft.com/office/drawing/2014/main" id="{339A0505-A6DD-4BC1-9CA6-9D202A949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0000"/>
            <a:ext cx="8256588" cy="5544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1C3B19-0465-5C44-414B-C9DD1E6FF76D}"/>
              </a:ext>
            </a:extLst>
          </p:cNvPr>
          <p:cNvSpPr>
            <a:spLocks noGrp="1"/>
          </p:cNvSpPr>
          <p:nvPr>
            <p:ph type="ctrTitle"/>
          </p:nvPr>
        </p:nvSpPr>
        <p:spPr>
          <a:xfrm>
            <a:off x="450000" y="894969"/>
            <a:ext cx="7380000" cy="2954655"/>
          </a:xfrm>
        </p:spPr>
        <p:txBody>
          <a:bodyPr>
            <a:normAutofit/>
          </a:bodyPr>
          <a:lstStyle/>
          <a:p>
            <a:r>
              <a:rPr lang="en-US" sz="4000" i="0" dirty="0">
                <a:latin typeface="Tahoma" panose="020B0604030504040204" pitchFamily="34" charset="0"/>
                <a:ea typeface="Tahoma" panose="020B0604030504040204" pitchFamily="34" charset="0"/>
                <a:cs typeface="Tahoma" panose="020B0604030504040204" pitchFamily="34" charset="0"/>
              </a:rPr>
              <a:t>CS520 Group Project</a:t>
            </a:r>
            <a:br>
              <a:rPr lang="en-US" sz="4000" i="0" dirty="0">
                <a:latin typeface="Tahoma" panose="020B0604030504040204" pitchFamily="34" charset="0"/>
                <a:ea typeface="Tahoma" panose="020B0604030504040204" pitchFamily="34" charset="0"/>
                <a:cs typeface="Tahoma" panose="020B0604030504040204" pitchFamily="34" charset="0"/>
              </a:rPr>
            </a:br>
            <a:r>
              <a:rPr lang="en-US" sz="4000" i="0" dirty="0">
                <a:latin typeface="Tahoma" panose="020B0604030504040204" pitchFamily="34" charset="0"/>
                <a:ea typeface="Tahoma" panose="020B0604030504040204" pitchFamily="34" charset="0"/>
                <a:cs typeface="Tahoma" panose="020B0604030504040204" pitchFamily="34" charset="0"/>
              </a:rPr>
              <a:t>- Paper Review for</a:t>
            </a:r>
            <a:br>
              <a:rPr lang="en-US" sz="4000" dirty="0">
                <a:latin typeface="Tahoma" panose="020B0604030504040204" pitchFamily="34" charset="0"/>
                <a:ea typeface="Tahoma" panose="020B0604030504040204" pitchFamily="34" charset="0"/>
                <a:cs typeface="Tahoma" panose="020B0604030504040204" pitchFamily="34" charset="0"/>
              </a:rPr>
            </a:br>
            <a:r>
              <a:rPr lang="en-US" sz="4000" i="0" dirty="0">
                <a:latin typeface="Tahoma" panose="020B0604030504040204" pitchFamily="34" charset="0"/>
                <a:ea typeface="Tahoma" panose="020B0604030504040204" pitchFamily="34" charset="0"/>
                <a:cs typeface="Tahoma" panose="020B0604030504040204" pitchFamily="34" charset="0"/>
              </a:rPr>
              <a:t>‘Computing Rule-Based Explanations by Leveraging Counterfactuals’</a:t>
            </a:r>
          </a:p>
        </p:txBody>
      </p:sp>
      <p:sp>
        <p:nvSpPr>
          <p:cNvPr id="3" name="Subtitle 2">
            <a:extLst>
              <a:ext uri="{FF2B5EF4-FFF2-40B4-BE49-F238E27FC236}">
                <a16:creationId xmlns:a16="http://schemas.microsoft.com/office/drawing/2014/main" id="{0CD60E17-DCE7-B688-B59D-EB278C298E26}"/>
              </a:ext>
            </a:extLst>
          </p:cNvPr>
          <p:cNvSpPr>
            <a:spLocks noGrp="1"/>
          </p:cNvSpPr>
          <p:nvPr>
            <p:ph type="subTitle" idx="1"/>
          </p:nvPr>
        </p:nvSpPr>
        <p:spPr>
          <a:xfrm>
            <a:off x="450000" y="4471416"/>
            <a:ext cx="7380000" cy="1293303"/>
          </a:xfrm>
        </p:spPr>
        <p:txBody>
          <a:bodyPr>
            <a:normAutofit fontScale="92500" lnSpcReduction="20000"/>
          </a:bodyPr>
          <a:lstStyle/>
          <a:p>
            <a:pPr algn="r">
              <a:lnSpc>
                <a:spcPct val="110000"/>
              </a:lnSpc>
            </a:pPr>
            <a:r>
              <a:rPr lang="en-US" sz="1600" b="1" dirty="0">
                <a:solidFill>
                  <a:srgbClr val="E2E7E8"/>
                </a:solidFill>
                <a:latin typeface="Tahoma" panose="020B0604030504040204" pitchFamily="34" charset="0"/>
                <a:ea typeface="Tahoma" panose="020B0604030504040204" pitchFamily="34" charset="0"/>
                <a:cs typeface="Tahoma" panose="020B0604030504040204" pitchFamily="34" charset="0"/>
              </a:rPr>
              <a:t>CS520 Group 23</a:t>
            </a:r>
          </a:p>
          <a:p>
            <a:pPr algn="r">
              <a:lnSpc>
                <a:spcPct val="110000"/>
              </a:lnSpc>
            </a:pPr>
            <a:r>
              <a:rPr lang="en-US" sz="1600" b="1" dirty="0">
                <a:solidFill>
                  <a:srgbClr val="E2E7E8"/>
                </a:solidFill>
                <a:latin typeface="Tahoma" panose="020B0604030504040204" pitchFamily="34" charset="0"/>
                <a:ea typeface="Tahoma" panose="020B0604030504040204" pitchFamily="34" charset="0"/>
                <a:cs typeface="Tahoma" panose="020B0604030504040204" pitchFamily="34" charset="0"/>
              </a:rPr>
              <a:t>Fatima </a:t>
            </a:r>
            <a:r>
              <a:rPr lang="en-US" sz="1600" b="1" dirty="0" err="1">
                <a:solidFill>
                  <a:srgbClr val="E2E7E8"/>
                </a:solidFill>
                <a:latin typeface="Tahoma" panose="020B0604030504040204" pitchFamily="34" charset="0"/>
                <a:ea typeface="Tahoma" panose="020B0604030504040204" pitchFamily="34" charset="0"/>
                <a:cs typeface="Tahoma" panose="020B0604030504040204" pitchFamily="34" charset="0"/>
              </a:rPr>
              <a:t>Vahora</a:t>
            </a:r>
            <a:r>
              <a:rPr lang="en-US" sz="1600" b="1" dirty="0">
                <a:solidFill>
                  <a:srgbClr val="E2E7E8"/>
                </a:solidFill>
                <a:latin typeface="Tahoma" panose="020B0604030504040204" pitchFamily="34" charset="0"/>
                <a:ea typeface="Tahoma" panose="020B0604030504040204" pitchFamily="34" charset="0"/>
                <a:cs typeface="Tahoma" panose="020B0604030504040204" pitchFamily="34" charset="0"/>
              </a:rPr>
              <a:t>(A20555359)</a:t>
            </a:r>
          </a:p>
          <a:p>
            <a:pPr algn="r">
              <a:lnSpc>
                <a:spcPct val="110000"/>
              </a:lnSpc>
            </a:pPr>
            <a:r>
              <a:rPr lang="en-US" sz="1600" b="1" dirty="0">
                <a:solidFill>
                  <a:srgbClr val="E2E7E8"/>
                </a:solidFill>
                <a:latin typeface="Tahoma" panose="020B0604030504040204" pitchFamily="34" charset="0"/>
                <a:ea typeface="Tahoma" panose="020B0604030504040204" pitchFamily="34" charset="0"/>
                <a:cs typeface="Tahoma" panose="020B0604030504040204" pitchFamily="34" charset="0"/>
              </a:rPr>
              <a:t>Haeun Suh(A20542585)</a:t>
            </a:r>
          </a:p>
          <a:p>
            <a:pPr algn="r">
              <a:lnSpc>
                <a:spcPct val="110000"/>
              </a:lnSpc>
            </a:pPr>
            <a:r>
              <a:rPr lang="en-US" sz="1600" b="1" dirty="0">
                <a:solidFill>
                  <a:srgbClr val="E2E7E8"/>
                </a:solidFill>
                <a:latin typeface="Tahoma" panose="020B0604030504040204" pitchFamily="34" charset="0"/>
                <a:ea typeface="Tahoma" panose="020B0604030504040204" pitchFamily="34" charset="0"/>
                <a:cs typeface="Tahoma" panose="020B0604030504040204" pitchFamily="34" charset="0"/>
              </a:rPr>
              <a:t>Prashant </a:t>
            </a:r>
            <a:r>
              <a:rPr lang="en-US" sz="1600" b="1" dirty="0" err="1">
                <a:solidFill>
                  <a:srgbClr val="E2E7E8"/>
                </a:solidFill>
                <a:latin typeface="Tahoma" panose="020B0604030504040204" pitchFamily="34" charset="0"/>
                <a:ea typeface="Tahoma" panose="020B0604030504040204" pitchFamily="34" charset="0"/>
                <a:cs typeface="Tahoma" panose="020B0604030504040204" pitchFamily="34" charset="0"/>
              </a:rPr>
              <a:t>Ravic</a:t>
            </a:r>
            <a:r>
              <a:rPr lang="en-US" sz="1600" b="1" dirty="0">
                <a:solidFill>
                  <a:srgbClr val="E2E7E8"/>
                </a:solidFill>
                <a:latin typeface="Tahoma" panose="020B0604030504040204" pitchFamily="34" charset="0"/>
                <a:ea typeface="Tahoma" panose="020B0604030504040204" pitchFamily="34" charset="0"/>
                <a:cs typeface="Tahoma" panose="020B0604030504040204" pitchFamily="34" charset="0"/>
              </a:rPr>
              <a:t>(A20499010)</a:t>
            </a:r>
          </a:p>
        </p:txBody>
      </p:sp>
      <p:cxnSp>
        <p:nvCxnSpPr>
          <p:cNvPr id="30" name="Straight Connector 29">
            <a:extLst>
              <a:ext uri="{FF2B5EF4-FFF2-40B4-BE49-F238E27FC236}">
                <a16:creationId xmlns:a16="http://schemas.microsoft.com/office/drawing/2014/main" id="{D2CC4060-6621-49EA-A90C-71567A9226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122000"/>
            <a:ext cx="73800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4621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F339-9F30-B7A2-298E-A66EB6DF5C2D}"/>
              </a:ext>
            </a:extLst>
          </p:cNvPr>
          <p:cNvSpPr>
            <a:spLocks noGrp="1"/>
          </p:cNvSpPr>
          <p:nvPr>
            <p:ph type="title"/>
          </p:nvPr>
        </p:nvSpPr>
        <p:spPr>
          <a:xfrm>
            <a:off x="448056" y="388800"/>
            <a:ext cx="11301984" cy="646331"/>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Rule-Based Explanation VS Counterfactual Explanation</a:t>
            </a:r>
          </a:p>
        </p:txBody>
      </p:sp>
      <p:grpSp>
        <p:nvGrpSpPr>
          <p:cNvPr id="5" name="Group 4">
            <a:extLst>
              <a:ext uri="{FF2B5EF4-FFF2-40B4-BE49-F238E27FC236}">
                <a16:creationId xmlns:a16="http://schemas.microsoft.com/office/drawing/2014/main" id="{BD4CFE4B-BC84-365E-824D-9ABC0795AC10}"/>
              </a:ext>
            </a:extLst>
          </p:cNvPr>
          <p:cNvGrpSpPr/>
          <p:nvPr/>
        </p:nvGrpSpPr>
        <p:grpSpPr>
          <a:xfrm>
            <a:off x="835374" y="2273279"/>
            <a:ext cx="4638812" cy="2672323"/>
            <a:chOff x="660338" y="1215777"/>
            <a:chExt cx="4638812" cy="2672323"/>
          </a:xfrm>
        </p:grpSpPr>
        <p:sp>
          <p:nvSpPr>
            <p:cNvPr id="6" name="Rectangle 5">
              <a:extLst>
                <a:ext uri="{FF2B5EF4-FFF2-40B4-BE49-F238E27FC236}">
                  <a16:creationId xmlns:a16="http://schemas.microsoft.com/office/drawing/2014/main" id="{9A38D54E-AB7F-D012-9F9B-D7AF6B7B0FA3}"/>
                </a:ext>
              </a:extLst>
            </p:cNvPr>
            <p:cNvSpPr/>
            <p:nvPr/>
          </p:nvSpPr>
          <p:spPr>
            <a:xfrm>
              <a:off x="660338" y="1215777"/>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EB75C9E-279C-3DE7-EF64-9A7D5795673B}"/>
                </a:ext>
              </a:extLst>
            </p:cNvPr>
            <p:cNvPicPr>
              <a:picLocks noChangeAspect="1"/>
            </p:cNvPicPr>
            <p:nvPr/>
          </p:nvPicPr>
          <p:blipFill>
            <a:blip r:embed="rId3">
              <a:alphaModFix/>
            </a:blip>
            <a:stretch>
              <a:fillRect/>
            </a:stretch>
          </p:blipFill>
          <p:spPr>
            <a:xfrm>
              <a:off x="774920" y="1390511"/>
              <a:ext cx="4363059" cy="2314898"/>
            </a:xfrm>
            <a:prstGeom prst="rect">
              <a:avLst/>
            </a:prstGeom>
          </p:spPr>
        </p:pic>
      </p:grpSp>
      <p:grpSp>
        <p:nvGrpSpPr>
          <p:cNvPr id="8" name="Group 7">
            <a:extLst>
              <a:ext uri="{FF2B5EF4-FFF2-40B4-BE49-F238E27FC236}">
                <a16:creationId xmlns:a16="http://schemas.microsoft.com/office/drawing/2014/main" id="{ED4283BE-E84F-164D-9640-05B420871330}"/>
              </a:ext>
            </a:extLst>
          </p:cNvPr>
          <p:cNvGrpSpPr/>
          <p:nvPr/>
        </p:nvGrpSpPr>
        <p:grpSpPr>
          <a:xfrm>
            <a:off x="6453511" y="2273279"/>
            <a:ext cx="4638812" cy="2672323"/>
            <a:chOff x="1293905" y="1704734"/>
            <a:chExt cx="4638812" cy="2672323"/>
          </a:xfrm>
        </p:grpSpPr>
        <p:sp>
          <p:nvSpPr>
            <p:cNvPr id="9" name="Rectangle 8">
              <a:extLst>
                <a:ext uri="{FF2B5EF4-FFF2-40B4-BE49-F238E27FC236}">
                  <a16:creationId xmlns:a16="http://schemas.microsoft.com/office/drawing/2014/main" id="{C7DDDC9F-77E7-C40A-9AAF-B48EDAD09202}"/>
                </a:ext>
              </a:extLst>
            </p:cNvPr>
            <p:cNvSpPr/>
            <p:nvPr/>
          </p:nvSpPr>
          <p:spPr>
            <a:xfrm>
              <a:off x="1293905" y="1704734"/>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6CFD578-1DAD-2DCF-30DB-9C16C0167CC3}"/>
                </a:ext>
              </a:extLst>
            </p:cNvPr>
            <p:cNvPicPr>
              <a:picLocks noChangeAspect="1"/>
            </p:cNvPicPr>
            <p:nvPr/>
          </p:nvPicPr>
          <p:blipFill>
            <a:blip r:embed="rId4">
              <a:alphaModFix amt="35000"/>
            </a:blip>
            <a:stretch>
              <a:fillRect/>
            </a:stretch>
          </p:blipFill>
          <p:spPr>
            <a:xfrm>
              <a:off x="1397285" y="1805082"/>
              <a:ext cx="4420850" cy="2394234"/>
            </a:xfrm>
            <a:prstGeom prst="rect">
              <a:avLst/>
            </a:prstGeom>
          </p:spPr>
        </p:pic>
      </p:grpSp>
      <p:sp>
        <p:nvSpPr>
          <p:cNvPr id="3" name="TextBox 2">
            <a:extLst>
              <a:ext uri="{FF2B5EF4-FFF2-40B4-BE49-F238E27FC236}">
                <a16:creationId xmlns:a16="http://schemas.microsoft.com/office/drawing/2014/main" id="{91252D29-B8C0-675A-F1BF-5DF45EB3D4DC}"/>
              </a:ext>
            </a:extLst>
          </p:cNvPr>
          <p:cNvSpPr txBox="1"/>
          <p:nvPr/>
        </p:nvSpPr>
        <p:spPr>
          <a:xfrm>
            <a:off x="835374" y="5211774"/>
            <a:ext cx="10256949" cy="646331"/>
          </a:xfrm>
          <a:custGeom>
            <a:avLst/>
            <a:gdLst>
              <a:gd name="connsiteX0" fmla="*/ 0 w 10256949"/>
              <a:gd name="connsiteY0" fmla="*/ 0 h 646331"/>
              <a:gd name="connsiteX1" fmla="*/ 569831 w 10256949"/>
              <a:gd name="connsiteY1" fmla="*/ 0 h 646331"/>
              <a:gd name="connsiteX2" fmla="*/ 1139661 w 10256949"/>
              <a:gd name="connsiteY2" fmla="*/ 0 h 646331"/>
              <a:gd name="connsiteX3" fmla="*/ 1709492 w 10256949"/>
              <a:gd name="connsiteY3" fmla="*/ 0 h 646331"/>
              <a:gd name="connsiteX4" fmla="*/ 2381891 w 10256949"/>
              <a:gd name="connsiteY4" fmla="*/ 0 h 646331"/>
              <a:gd name="connsiteX5" fmla="*/ 2644014 w 10256949"/>
              <a:gd name="connsiteY5" fmla="*/ 0 h 646331"/>
              <a:gd name="connsiteX6" fmla="*/ 3418983 w 10256949"/>
              <a:gd name="connsiteY6" fmla="*/ 0 h 646331"/>
              <a:gd name="connsiteX7" fmla="*/ 3886244 w 10256949"/>
              <a:gd name="connsiteY7" fmla="*/ 0 h 646331"/>
              <a:gd name="connsiteX8" fmla="*/ 4456075 w 10256949"/>
              <a:gd name="connsiteY8" fmla="*/ 0 h 646331"/>
              <a:gd name="connsiteX9" fmla="*/ 5025905 w 10256949"/>
              <a:gd name="connsiteY9" fmla="*/ 0 h 646331"/>
              <a:gd name="connsiteX10" fmla="*/ 5595736 w 10256949"/>
              <a:gd name="connsiteY10" fmla="*/ 0 h 646331"/>
              <a:gd name="connsiteX11" fmla="*/ 6268136 w 10256949"/>
              <a:gd name="connsiteY11" fmla="*/ 0 h 646331"/>
              <a:gd name="connsiteX12" fmla="*/ 6735397 w 10256949"/>
              <a:gd name="connsiteY12" fmla="*/ 0 h 646331"/>
              <a:gd name="connsiteX13" fmla="*/ 7305227 w 10256949"/>
              <a:gd name="connsiteY13" fmla="*/ 0 h 646331"/>
              <a:gd name="connsiteX14" fmla="*/ 7567349 w 10256949"/>
              <a:gd name="connsiteY14" fmla="*/ 0 h 646331"/>
              <a:gd name="connsiteX15" fmla="*/ 7829471 w 10256949"/>
              <a:gd name="connsiteY15" fmla="*/ 0 h 646331"/>
              <a:gd name="connsiteX16" fmla="*/ 8399302 w 10256949"/>
              <a:gd name="connsiteY16" fmla="*/ 0 h 646331"/>
              <a:gd name="connsiteX17" fmla="*/ 8866563 w 10256949"/>
              <a:gd name="connsiteY17" fmla="*/ 0 h 646331"/>
              <a:gd name="connsiteX18" fmla="*/ 9333824 w 10256949"/>
              <a:gd name="connsiteY18" fmla="*/ 0 h 646331"/>
              <a:gd name="connsiteX19" fmla="*/ 9698515 w 10256949"/>
              <a:gd name="connsiteY19" fmla="*/ 0 h 646331"/>
              <a:gd name="connsiteX20" fmla="*/ 10256949 w 10256949"/>
              <a:gd name="connsiteY20" fmla="*/ 0 h 646331"/>
              <a:gd name="connsiteX21" fmla="*/ 10256949 w 10256949"/>
              <a:gd name="connsiteY21" fmla="*/ 329629 h 646331"/>
              <a:gd name="connsiteX22" fmla="*/ 10256949 w 10256949"/>
              <a:gd name="connsiteY22" fmla="*/ 646331 h 646331"/>
              <a:gd name="connsiteX23" fmla="*/ 9584549 w 10256949"/>
              <a:gd name="connsiteY23" fmla="*/ 646331 h 646331"/>
              <a:gd name="connsiteX24" fmla="*/ 9014719 w 10256949"/>
              <a:gd name="connsiteY24" fmla="*/ 646331 h 646331"/>
              <a:gd name="connsiteX25" fmla="*/ 8650027 w 10256949"/>
              <a:gd name="connsiteY25" fmla="*/ 646331 h 646331"/>
              <a:gd name="connsiteX26" fmla="*/ 8285335 w 10256949"/>
              <a:gd name="connsiteY26" fmla="*/ 646331 h 646331"/>
              <a:gd name="connsiteX27" fmla="*/ 7920644 w 10256949"/>
              <a:gd name="connsiteY27" fmla="*/ 646331 h 646331"/>
              <a:gd name="connsiteX28" fmla="*/ 7248244 w 10256949"/>
              <a:gd name="connsiteY28" fmla="*/ 646331 h 646331"/>
              <a:gd name="connsiteX29" fmla="*/ 6575844 w 10256949"/>
              <a:gd name="connsiteY29" fmla="*/ 646331 h 646331"/>
              <a:gd name="connsiteX30" fmla="*/ 6211152 w 10256949"/>
              <a:gd name="connsiteY30" fmla="*/ 646331 h 646331"/>
              <a:gd name="connsiteX31" fmla="*/ 5846461 w 10256949"/>
              <a:gd name="connsiteY31" fmla="*/ 646331 h 646331"/>
              <a:gd name="connsiteX32" fmla="*/ 5071491 w 10256949"/>
              <a:gd name="connsiteY32" fmla="*/ 646331 h 646331"/>
              <a:gd name="connsiteX33" fmla="*/ 4296522 w 10256949"/>
              <a:gd name="connsiteY33" fmla="*/ 646331 h 646331"/>
              <a:gd name="connsiteX34" fmla="*/ 3726691 w 10256949"/>
              <a:gd name="connsiteY34" fmla="*/ 646331 h 646331"/>
              <a:gd name="connsiteX35" fmla="*/ 3259430 w 10256949"/>
              <a:gd name="connsiteY35" fmla="*/ 646331 h 646331"/>
              <a:gd name="connsiteX36" fmla="*/ 2894739 w 10256949"/>
              <a:gd name="connsiteY36" fmla="*/ 646331 h 646331"/>
              <a:gd name="connsiteX37" fmla="*/ 2222339 w 10256949"/>
              <a:gd name="connsiteY37" fmla="*/ 646331 h 646331"/>
              <a:gd name="connsiteX38" fmla="*/ 1447369 w 10256949"/>
              <a:gd name="connsiteY38" fmla="*/ 646331 h 646331"/>
              <a:gd name="connsiteX39" fmla="*/ 774969 w 10256949"/>
              <a:gd name="connsiteY39" fmla="*/ 646331 h 646331"/>
              <a:gd name="connsiteX40" fmla="*/ 0 w 10256949"/>
              <a:gd name="connsiteY40" fmla="*/ 646331 h 646331"/>
              <a:gd name="connsiteX41" fmla="*/ 0 w 10256949"/>
              <a:gd name="connsiteY41" fmla="*/ 329629 h 646331"/>
              <a:gd name="connsiteX42" fmla="*/ 0 w 10256949"/>
              <a:gd name="connsiteY42"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0256949" h="646331" fill="none" extrusionOk="0">
                <a:moveTo>
                  <a:pt x="0" y="0"/>
                </a:moveTo>
                <a:cubicBezTo>
                  <a:pt x="176537" y="-60739"/>
                  <a:pt x="352045" y="9114"/>
                  <a:pt x="569831" y="0"/>
                </a:cubicBezTo>
                <a:cubicBezTo>
                  <a:pt x="787617" y="-9114"/>
                  <a:pt x="883465" y="6965"/>
                  <a:pt x="1139661" y="0"/>
                </a:cubicBezTo>
                <a:cubicBezTo>
                  <a:pt x="1395857" y="-6965"/>
                  <a:pt x="1554755" y="5179"/>
                  <a:pt x="1709492" y="0"/>
                </a:cubicBezTo>
                <a:cubicBezTo>
                  <a:pt x="1864229" y="-5179"/>
                  <a:pt x="2247277" y="43053"/>
                  <a:pt x="2381891" y="0"/>
                </a:cubicBezTo>
                <a:cubicBezTo>
                  <a:pt x="2516505" y="-43053"/>
                  <a:pt x="2529527" y="15860"/>
                  <a:pt x="2644014" y="0"/>
                </a:cubicBezTo>
                <a:cubicBezTo>
                  <a:pt x="2758501" y="-15860"/>
                  <a:pt x="3040891" y="8545"/>
                  <a:pt x="3418983" y="0"/>
                </a:cubicBezTo>
                <a:cubicBezTo>
                  <a:pt x="3797075" y="-8545"/>
                  <a:pt x="3708248" y="20840"/>
                  <a:pt x="3886244" y="0"/>
                </a:cubicBezTo>
                <a:cubicBezTo>
                  <a:pt x="4064240" y="-20840"/>
                  <a:pt x="4315786" y="15853"/>
                  <a:pt x="4456075" y="0"/>
                </a:cubicBezTo>
                <a:cubicBezTo>
                  <a:pt x="4596364" y="-15853"/>
                  <a:pt x="4816056" y="32189"/>
                  <a:pt x="5025905" y="0"/>
                </a:cubicBezTo>
                <a:cubicBezTo>
                  <a:pt x="5235754" y="-32189"/>
                  <a:pt x="5450133" y="59717"/>
                  <a:pt x="5595736" y="0"/>
                </a:cubicBezTo>
                <a:cubicBezTo>
                  <a:pt x="5741339" y="-59717"/>
                  <a:pt x="6114253" y="59252"/>
                  <a:pt x="6268136" y="0"/>
                </a:cubicBezTo>
                <a:cubicBezTo>
                  <a:pt x="6422019" y="-59252"/>
                  <a:pt x="6598232" y="14674"/>
                  <a:pt x="6735397" y="0"/>
                </a:cubicBezTo>
                <a:cubicBezTo>
                  <a:pt x="6872562" y="-14674"/>
                  <a:pt x="7077753" y="62101"/>
                  <a:pt x="7305227" y="0"/>
                </a:cubicBezTo>
                <a:cubicBezTo>
                  <a:pt x="7532701" y="-62101"/>
                  <a:pt x="7440185" y="16931"/>
                  <a:pt x="7567349" y="0"/>
                </a:cubicBezTo>
                <a:cubicBezTo>
                  <a:pt x="7694513" y="-16931"/>
                  <a:pt x="7709652" y="25598"/>
                  <a:pt x="7829471" y="0"/>
                </a:cubicBezTo>
                <a:cubicBezTo>
                  <a:pt x="7949290" y="-25598"/>
                  <a:pt x="8201949" y="10043"/>
                  <a:pt x="8399302" y="0"/>
                </a:cubicBezTo>
                <a:cubicBezTo>
                  <a:pt x="8596655" y="-10043"/>
                  <a:pt x="8716093" y="30226"/>
                  <a:pt x="8866563" y="0"/>
                </a:cubicBezTo>
                <a:cubicBezTo>
                  <a:pt x="9017033" y="-30226"/>
                  <a:pt x="9210266" y="19971"/>
                  <a:pt x="9333824" y="0"/>
                </a:cubicBezTo>
                <a:cubicBezTo>
                  <a:pt x="9457382" y="-19971"/>
                  <a:pt x="9583393" y="38755"/>
                  <a:pt x="9698515" y="0"/>
                </a:cubicBezTo>
                <a:cubicBezTo>
                  <a:pt x="9813637" y="-38755"/>
                  <a:pt x="10062406" y="16061"/>
                  <a:pt x="10256949" y="0"/>
                </a:cubicBezTo>
                <a:cubicBezTo>
                  <a:pt x="10262022" y="110685"/>
                  <a:pt x="10240406" y="263395"/>
                  <a:pt x="10256949" y="329629"/>
                </a:cubicBezTo>
                <a:cubicBezTo>
                  <a:pt x="10273492" y="395863"/>
                  <a:pt x="10241860" y="568175"/>
                  <a:pt x="10256949" y="646331"/>
                </a:cubicBezTo>
                <a:cubicBezTo>
                  <a:pt x="10012922" y="655271"/>
                  <a:pt x="9841204" y="582326"/>
                  <a:pt x="9584549" y="646331"/>
                </a:cubicBezTo>
                <a:cubicBezTo>
                  <a:pt x="9327894" y="710336"/>
                  <a:pt x="9298318" y="620871"/>
                  <a:pt x="9014719" y="646331"/>
                </a:cubicBezTo>
                <a:cubicBezTo>
                  <a:pt x="8731120" y="671791"/>
                  <a:pt x="8825665" y="626230"/>
                  <a:pt x="8650027" y="646331"/>
                </a:cubicBezTo>
                <a:cubicBezTo>
                  <a:pt x="8474389" y="666432"/>
                  <a:pt x="8422812" y="607219"/>
                  <a:pt x="8285335" y="646331"/>
                </a:cubicBezTo>
                <a:cubicBezTo>
                  <a:pt x="8147858" y="685443"/>
                  <a:pt x="7996177" y="628248"/>
                  <a:pt x="7920644" y="646331"/>
                </a:cubicBezTo>
                <a:cubicBezTo>
                  <a:pt x="7845111" y="664414"/>
                  <a:pt x="7498021" y="614879"/>
                  <a:pt x="7248244" y="646331"/>
                </a:cubicBezTo>
                <a:cubicBezTo>
                  <a:pt x="6998467" y="677783"/>
                  <a:pt x="6893711" y="594841"/>
                  <a:pt x="6575844" y="646331"/>
                </a:cubicBezTo>
                <a:cubicBezTo>
                  <a:pt x="6257977" y="697821"/>
                  <a:pt x="6307343" y="637410"/>
                  <a:pt x="6211152" y="646331"/>
                </a:cubicBezTo>
                <a:cubicBezTo>
                  <a:pt x="6114961" y="655252"/>
                  <a:pt x="5925460" y="625841"/>
                  <a:pt x="5846461" y="646331"/>
                </a:cubicBezTo>
                <a:cubicBezTo>
                  <a:pt x="5767462" y="666821"/>
                  <a:pt x="5244904" y="636495"/>
                  <a:pt x="5071491" y="646331"/>
                </a:cubicBezTo>
                <a:cubicBezTo>
                  <a:pt x="4898078" y="656167"/>
                  <a:pt x="4469002" y="622276"/>
                  <a:pt x="4296522" y="646331"/>
                </a:cubicBezTo>
                <a:cubicBezTo>
                  <a:pt x="4124042" y="670386"/>
                  <a:pt x="3897032" y="603832"/>
                  <a:pt x="3726691" y="646331"/>
                </a:cubicBezTo>
                <a:cubicBezTo>
                  <a:pt x="3556350" y="688830"/>
                  <a:pt x="3363665" y="642936"/>
                  <a:pt x="3259430" y="646331"/>
                </a:cubicBezTo>
                <a:cubicBezTo>
                  <a:pt x="3155195" y="649726"/>
                  <a:pt x="3051104" y="603346"/>
                  <a:pt x="2894739" y="646331"/>
                </a:cubicBezTo>
                <a:cubicBezTo>
                  <a:pt x="2738374" y="689316"/>
                  <a:pt x="2452567" y="588822"/>
                  <a:pt x="2222339" y="646331"/>
                </a:cubicBezTo>
                <a:cubicBezTo>
                  <a:pt x="1992111" y="703840"/>
                  <a:pt x="1715841" y="585003"/>
                  <a:pt x="1447369" y="646331"/>
                </a:cubicBezTo>
                <a:cubicBezTo>
                  <a:pt x="1178897" y="707659"/>
                  <a:pt x="1045534" y="633141"/>
                  <a:pt x="774969" y="646331"/>
                </a:cubicBezTo>
                <a:cubicBezTo>
                  <a:pt x="504404" y="659521"/>
                  <a:pt x="274562" y="578882"/>
                  <a:pt x="0" y="646331"/>
                </a:cubicBezTo>
                <a:cubicBezTo>
                  <a:pt x="-6426" y="502454"/>
                  <a:pt x="17410" y="462753"/>
                  <a:pt x="0" y="329629"/>
                </a:cubicBezTo>
                <a:cubicBezTo>
                  <a:pt x="-17410" y="196505"/>
                  <a:pt x="39535" y="114812"/>
                  <a:pt x="0" y="0"/>
                </a:cubicBezTo>
                <a:close/>
              </a:path>
              <a:path w="10256949" h="646331" stroke="0" extrusionOk="0">
                <a:moveTo>
                  <a:pt x="0" y="0"/>
                </a:moveTo>
                <a:cubicBezTo>
                  <a:pt x="281461" y="-34708"/>
                  <a:pt x="619451" y="4910"/>
                  <a:pt x="774969" y="0"/>
                </a:cubicBezTo>
                <a:cubicBezTo>
                  <a:pt x="930487" y="-4910"/>
                  <a:pt x="917226" y="6910"/>
                  <a:pt x="1037092" y="0"/>
                </a:cubicBezTo>
                <a:cubicBezTo>
                  <a:pt x="1156958" y="-6910"/>
                  <a:pt x="1449418" y="63883"/>
                  <a:pt x="1812061" y="0"/>
                </a:cubicBezTo>
                <a:cubicBezTo>
                  <a:pt x="2174704" y="-63883"/>
                  <a:pt x="1999830" y="4547"/>
                  <a:pt x="2176753" y="0"/>
                </a:cubicBezTo>
                <a:cubicBezTo>
                  <a:pt x="2353676" y="-4547"/>
                  <a:pt x="2423333" y="40022"/>
                  <a:pt x="2541444" y="0"/>
                </a:cubicBezTo>
                <a:cubicBezTo>
                  <a:pt x="2659555" y="-40022"/>
                  <a:pt x="2788156" y="26424"/>
                  <a:pt x="2906136" y="0"/>
                </a:cubicBezTo>
                <a:cubicBezTo>
                  <a:pt x="3024116" y="-26424"/>
                  <a:pt x="3217826" y="34724"/>
                  <a:pt x="3373397" y="0"/>
                </a:cubicBezTo>
                <a:cubicBezTo>
                  <a:pt x="3528968" y="-34724"/>
                  <a:pt x="3624630" y="27382"/>
                  <a:pt x="3840658" y="0"/>
                </a:cubicBezTo>
                <a:cubicBezTo>
                  <a:pt x="4056686" y="-27382"/>
                  <a:pt x="4126860" y="16554"/>
                  <a:pt x="4205349" y="0"/>
                </a:cubicBezTo>
                <a:cubicBezTo>
                  <a:pt x="4283838" y="-16554"/>
                  <a:pt x="4478713" y="31519"/>
                  <a:pt x="4570041" y="0"/>
                </a:cubicBezTo>
                <a:cubicBezTo>
                  <a:pt x="4661369" y="-31519"/>
                  <a:pt x="4901384" y="35918"/>
                  <a:pt x="5037302" y="0"/>
                </a:cubicBezTo>
                <a:cubicBezTo>
                  <a:pt x="5173220" y="-35918"/>
                  <a:pt x="5405004" y="35047"/>
                  <a:pt x="5504563" y="0"/>
                </a:cubicBezTo>
                <a:cubicBezTo>
                  <a:pt x="5604122" y="-35047"/>
                  <a:pt x="5911014" y="15032"/>
                  <a:pt x="6074393" y="0"/>
                </a:cubicBezTo>
                <a:cubicBezTo>
                  <a:pt x="6237772" y="-15032"/>
                  <a:pt x="6538195" y="50731"/>
                  <a:pt x="6849363" y="0"/>
                </a:cubicBezTo>
                <a:cubicBezTo>
                  <a:pt x="7160531" y="-50731"/>
                  <a:pt x="7237758" y="40226"/>
                  <a:pt x="7419193" y="0"/>
                </a:cubicBezTo>
                <a:cubicBezTo>
                  <a:pt x="7600628" y="-40226"/>
                  <a:pt x="7658412" y="50480"/>
                  <a:pt x="7886454" y="0"/>
                </a:cubicBezTo>
                <a:cubicBezTo>
                  <a:pt x="8114496" y="-50480"/>
                  <a:pt x="8203861" y="39505"/>
                  <a:pt x="8353715" y="0"/>
                </a:cubicBezTo>
                <a:cubicBezTo>
                  <a:pt x="8503569" y="-39505"/>
                  <a:pt x="8731420" y="33387"/>
                  <a:pt x="9026115" y="0"/>
                </a:cubicBezTo>
                <a:cubicBezTo>
                  <a:pt x="9320810" y="-33387"/>
                  <a:pt x="9452193" y="10733"/>
                  <a:pt x="9595946" y="0"/>
                </a:cubicBezTo>
                <a:cubicBezTo>
                  <a:pt x="9739699" y="-10733"/>
                  <a:pt x="9987047" y="23514"/>
                  <a:pt x="10256949" y="0"/>
                </a:cubicBezTo>
                <a:cubicBezTo>
                  <a:pt x="10288871" y="91011"/>
                  <a:pt x="10242772" y="237373"/>
                  <a:pt x="10256949" y="303776"/>
                </a:cubicBezTo>
                <a:cubicBezTo>
                  <a:pt x="10271126" y="370179"/>
                  <a:pt x="10219243" y="531952"/>
                  <a:pt x="10256949" y="646331"/>
                </a:cubicBezTo>
                <a:cubicBezTo>
                  <a:pt x="10137562" y="657323"/>
                  <a:pt x="10055189" y="645984"/>
                  <a:pt x="9994827" y="646331"/>
                </a:cubicBezTo>
                <a:cubicBezTo>
                  <a:pt x="9934465" y="646678"/>
                  <a:pt x="9670739" y="618267"/>
                  <a:pt x="9424996" y="646331"/>
                </a:cubicBezTo>
                <a:cubicBezTo>
                  <a:pt x="9179253" y="674395"/>
                  <a:pt x="9158741" y="631077"/>
                  <a:pt x="9060305" y="646331"/>
                </a:cubicBezTo>
                <a:cubicBezTo>
                  <a:pt x="8961869" y="661585"/>
                  <a:pt x="8648460" y="615006"/>
                  <a:pt x="8387905" y="646331"/>
                </a:cubicBezTo>
                <a:cubicBezTo>
                  <a:pt x="8127350" y="677656"/>
                  <a:pt x="8229587" y="633819"/>
                  <a:pt x="8125783" y="646331"/>
                </a:cubicBezTo>
                <a:cubicBezTo>
                  <a:pt x="8021979" y="658843"/>
                  <a:pt x="7926600" y="603208"/>
                  <a:pt x="7761091" y="646331"/>
                </a:cubicBezTo>
                <a:cubicBezTo>
                  <a:pt x="7595582" y="689454"/>
                  <a:pt x="7278468" y="634890"/>
                  <a:pt x="6986122" y="646331"/>
                </a:cubicBezTo>
                <a:cubicBezTo>
                  <a:pt x="6693776" y="657772"/>
                  <a:pt x="6805921" y="637171"/>
                  <a:pt x="6724000" y="646331"/>
                </a:cubicBezTo>
                <a:cubicBezTo>
                  <a:pt x="6642079" y="655491"/>
                  <a:pt x="6333777" y="598457"/>
                  <a:pt x="6051600" y="646331"/>
                </a:cubicBezTo>
                <a:cubicBezTo>
                  <a:pt x="5769423" y="694205"/>
                  <a:pt x="5609714" y="566048"/>
                  <a:pt x="5379200" y="646331"/>
                </a:cubicBezTo>
                <a:cubicBezTo>
                  <a:pt x="5148686" y="726614"/>
                  <a:pt x="4997106" y="610658"/>
                  <a:pt x="4809369" y="646331"/>
                </a:cubicBezTo>
                <a:cubicBezTo>
                  <a:pt x="4621632" y="682004"/>
                  <a:pt x="4507939" y="590897"/>
                  <a:pt x="4342108" y="646331"/>
                </a:cubicBezTo>
                <a:cubicBezTo>
                  <a:pt x="4176277" y="701765"/>
                  <a:pt x="4150549" y="623396"/>
                  <a:pt x="4079986" y="646331"/>
                </a:cubicBezTo>
                <a:cubicBezTo>
                  <a:pt x="4009423" y="669266"/>
                  <a:pt x="3598621" y="587575"/>
                  <a:pt x="3305017" y="646331"/>
                </a:cubicBezTo>
                <a:cubicBezTo>
                  <a:pt x="3011413" y="705087"/>
                  <a:pt x="2953885" y="606072"/>
                  <a:pt x="2837756" y="646331"/>
                </a:cubicBezTo>
                <a:cubicBezTo>
                  <a:pt x="2721627" y="686590"/>
                  <a:pt x="2321803" y="590242"/>
                  <a:pt x="2165356" y="646331"/>
                </a:cubicBezTo>
                <a:cubicBezTo>
                  <a:pt x="2008909" y="702420"/>
                  <a:pt x="1717257" y="629374"/>
                  <a:pt x="1595525" y="646331"/>
                </a:cubicBezTo>
                <a:cubicBezTo>
                  <a:pt x="1473793" y="663288"/>
                  <a:pt x="1208406" y="625905"/>
                  <a:pt x="923125" y="646331"/>
                </a:cubicBezTo>
                <a:cubicBezTo>
                  <a:pt x="637844" y="666757"/>
                  <a:pt x="305239" y="583120"/>
                  <a:pt x="0" y="646331"/>
                </a:cubicBezTo>
                <a:cubicBezTo>
                  <a:pt x="-17750" y="524945"/>
                  <a:pt x="23809" y="395330"/>
                  <a:pt x="0" y="329629"/>
                </a:cubicBezTo>
                <a:cubicBezTo>
                  <a:pt x="-23809" y="263928"/>
                  <a:pt x="20737" y="162067"/>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Rule-Based Explanation system is conjunctions of predicates on features consistently leading to certain outcomes and descriptively provide core reasons for decisions. </a:t>
            </a:r>
          </a:p>
        </p:txBody>
      </p:sp>
      <p:sp>
        <p:nvSpPr>
          <p:cNvPr id="4" name="TextBox 3">
            <a:extLst>
              <a:ext uri="{FF2B5EF4-FFF2-40B4-BE49-F238E27FC236}">
                <a16:creationId xmlns:a16="http://schemas.microsoft.com/office/drawing/2014/main" id="{2132BD9F-851A-1108-8242-1586411178D4}"/>
              </a:ext>
            </a:extLst>
          </p:cNvPr>
          <p:cNvSpPr txBox="1"/>
          <p:nvPr/>
        </p:nvSpPr>
        <p:spPr>
          <a:xfrm>
            <a:off x="4446547" y="1469539"/>
            <a:ext cx="3034602" cy="369332"/>
          </a:xfrm>
          <a:custGeom>
            <a:avLst/>
            <a:gdLst>
              <a:gd name="connsiteX0" fmla="*/ 0 w 3034602"/>
              <a:gd name="connsiteY0" fmla="*/ 0 h 369332"/>
              <a:gd name="connsiteX1" fmla="*/ 475421 w 3034602"/>
              <a:gd name="connsiteY1" fmla="*/ 0 h 369332"/>
              <a:gd name="connsiteX2" fmla="*/ 981188 w 3034602"/>
              <a:gd name="connsiteY2" fmla="*/ 0 h 369332"/>
              <a:gd name="connsiteX3" fmla="*/ 1547647 w 3034602"/>
              <a:gd name="connsiteY3" fmla="*/ 0 h 369332"/>
              <a:gd name="connsiteX4" fmla="*/ 2114106 w 3034602"/>
              <a:gd name="connsiteY4" fmla="*/ 0 h 369332"/>
              <a:gd name="connsiteX5" fmla="*/ 3034602 w 3034602"/>
              <a:gd name="connsiteY5" fmla="*/ 0 h 369332"/>
              <a:gd name="connsiteX6" fmla="*/ 3034602 w 3034602"/>
              <a:gd name="connsiteY6" fmla="*/ 369332 h 369332"/>
              <a:gd name="connsiteX7" fmla="*/ 2589527 w 3034602"/>
              <a:gd name="connsiteY7" fmla="*/ 369332 h 369332"/>
              <a:gd name="connsiteX8" fmla="*/ 2174798 w 3034602"/>
              <a:gd name="connsiteY8" fmla="*/ 369332 h 369332"/>
              <a:gd name="connsiteX9" fmla="*/ 1729723 w 3034602"/>
              <a:gd name="connsiteY9" fmla="*/ 369332 h 369332"/>
              <a:gd name="connsiteX10" fmla="*/ 1163264 w 3034602"/>
              <a:gd name="connsiteY10" fmla="*/ 369332 h 369332"/>
              <a:gd name="connsiteX11" fmla="*/ 718189 w 3034602"/>
              <a:gd name="connsiteY11" fmla="*/ 369332 h 369332"/>
              <a:gd name="connsiteX12" fmla="*/ 0 w 3034602"/>
              <a:gd name="connsiteY12" fmla="*/ 369332 h 369332"/>
              <a:gd name="connsiteX13" fmla="*/ 0 w 3034602"/>
              <a:gd name="connsiteY13"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34602" h="369332" fill="none" extrusionOk="0">
                <a:moveTo>
                  <a:pt x="0" y="0"/>
                </a:moveTo>
                <a:cubicBezTo>
                  <a:pt x="230860" y="-51405"/>
                  <a:pt x="342206" y="25796"/>
                  <a:pt x="475421" y="0"/>
                </a:cubicBezTo>
                <a:cubicBezTo>
                  <a:pt x="608636" y="-25796"/>
                  <a:pt x="805424" y="16526"/>
                  <a:pt x="981188" y="0"/>
                </a:cubicBezTo>
                <a:cubicBezTo>
                  <a:pt x="1156952" y="-16526"/>
                  <a:pt x="1433011" y="58799"/>
                  <a:pt x="1547647" y="0"/>
                </a:cubicBezTo>
                <a:cubicBezTo>
                  <a:pt x="1662283" y="-58799"/>
                  <a:pt x="1845964" y="14459"/>
                  <a:pt x="2114106" y="0"/>
                </a:cubicBezTo>
                <a:cubicBezTo>
                  <a:pt x="2382248" y="-14459"/>
                  <a:pt x="2738942" y="47384"/>
                  <a:pt x="3034602" y="0"/>
                </a:cubicBezTo>
                <a:cubicBezTo>
                  <a:pt x="3055383" y="120866"/>
                  <a:pt x="3018473" y="196967"/>
                  <a:pt x="3034602" y="369332"/>
                </a:cubicBezTo>
                <a:cubicBezTo>
                  <a:pt x="2937990" y="395968"/>
                  <a:pt x="2794173" y="354763"/>
                  <a:pt x="2589527" y="369332"/>
                </a:cubicBezTo>
                <a:cubicBezTo>
                  <a:pt x="2384881" y="383901"/>
                  <a:pt x="2356206" y="321179"/>
                  <a:pt x="2174798" y="369332"/>
                </a:cubicBezTo>
                <a:cubicBezTo>
                  <a:pt x="1993390" y="417485"/>
                  <a:pt x="1853399" y="325201"/>
                  <a:pt x="1729723" y="369332"/>
                </a:cubicBezTo>
                <a:cubicBezTo>
                  <a:pt x="1606048" y="413463"/>
                  <a:pt x="1290460" y="361339"/>
                  <a:pt x="1163264" y="369332"/>
                </a:cubicBezTo>
                <a:cubicBezTo>
                  <a:pt x="1036068" y="377325"/>
                  <a:pt x="875288" y="355846"/>
                  <a:pt x="718189" y="369332"/>
                </a:cubicBezTo>
                <a:cubicBezTo>
                  <a:pt x="561091" y="382818"/>
                  <a:pt x="270462" y="310944"/>
                  <a:pt x="0" y="369332"/>
                </a:cubicBezTo>
                <a:cubicBezTo>
                  <a:pt x="-113" y="231339"/>
                  <a:pt x="27926" y="122828"/>
                  <a:pt x="0" y="0"/>
                </a:cubicBezTo>
                <a:close/>
              </a:path>
              <a:path w="3034602" h="369332" stroke="0" extrusionOk="0">
                <a:moveTo>
                  <a:pt x="0" y="0"/>
                </a:moveTo>
                <a:cubicBezTo>
                  <a:pt x="237771" y="-12883"/>
                  <a:pt x="389690" y="50557"/>
                  <a:pt x="566459" y="0"/>
                </a:cubicBezTo>
                <a:cubicBezTo>
                  <a:pt x="743228" y="-50557"/>
                  <a:pt x="793882" y="14571"/>
                  <a:pt x="981188" y="0"/>
                </a:cubicBezTo>
                <a:cubicBezTo>
                  <a:pt x="1168494" y="-14571"/>
                  <a:pt x="1356182" y="28488"/>
                  <a:pt x="1547647" y="0"/>
                </a:cubicBezTo>
                <a:cubicBezTo>
                  <a:pt x="1739112" y="-28488"/>
                  <a:pt x="1786514" y="47548"/>
                  <a:pt x="1992722" y="0"/>
                </a:cubicBezTo>
                <a:cubicBezTo>
                  <a:pt x="2198931" y="-47548"/>
                  <a:pt x="2297039" y="17406"/>
                  <a:pt x="2437797" y="0"/>
                </a:cubicBezTo>
                <a:cubicBezTo>
                  <a:pt x="2578555" y="-17406"/>
                  <a:pt x="2895983" y="51165"/>
                  <a:pt x="3034602" y="0"/>
                </a:cubicBezTo>
                <a:cubicBezTo>
                  <a:pt x="3040096" y="94349"/>
                  <a:pt x="3033057" y="248270"/>
                  <a:pt x="3034602" y="369332"/>
                </a:cubicBezTo>
                <a:cubicBezTo>
                  <a:pt x="2895093" y="387040"/>
                  <a:pt x="2691782" y="362103"/>
                  <a:pt x="2468143" y="369332"/>
                </a:cubicBezTo>
                <a:cubicBezTo>
                  <a:pt x="2244504" y="376561"/>
                  <a:pt x="2112680" y="336736"/>
                  <a:pt x="1962376" y="369332"/>
                </a:cubicBezTo>
                <a:cubicBezTo>
                  <a:pt x="1812072" y="401928"/>
                  <a:pt x="1714696" y="339318"/>
                  <a:pt x="1486955" y="369332"/>
                </a:cubicBezTo>
                <a:cubicBezTo>
                  <a:pt x="1259214" y="399346"/>
                  <a:pt x="1146981" y="353482"/>
                  <a:pt x="1011534" y="369332"/>
                </a:cubicBezTo>
                <a:cubicBezTo>
                  <a:pt x="876087" y="385182"/>
                  <a:pt x="778753" y="362153"/>
                  <a:pt x="596805" y="369332"/>
                </a:cubicBezTo>
                <a:cubicBezTo>
                  <a:pt x="414857" y="376511"/>
                  <a:pt x="177466" y="300190"/>
                  <a:pt x="0" y="369332"/>
                </a:cubicBezTo>
                <a:cubicBezTo>
                  <a:pt x="-33341" y="285285"/>
                  <a:pt x="6452" y="169655"/>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Rule-Based Explanation</a:t>
            </a:r>
          </a:p>
        </p:txBody>
      </p:sp>
    </p:spTree>
    <p:extLst>
      <p:ext uri="{BB962C8B-B14F-4D97-AF65-F5344CB8AC3E}">
        <p14:creationId xmlns:p14="http://schemas.microsoft.com/office/powerpoint/2010/main" val="3858651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F339-9F30-B7A2-298E-A66EB6DF5C2D}"/>
              </a:ext>
            </a:extLst>
          </p:cNvPr>
          <p:cNvSpPr>
            <a:spLocks noGrp="1"/>
          </p:cNvSpPr>
          <p:nvPr>
            <p:ph type="title"/>
          </p:nvPr>
        </p:nvSpPr>
        <p:spPr>
          <a:xfrm>
            <a:off x="448056" y="388800"/>
            <a:ext cx="11301984" cy="586580"/>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Rule-Based Explanation VS Counterfactual Explanation</a:t>
            </a:r>
          </a:p>
        </p:txBody>
      </p:sp>
      <p:grpSp>
        <p:nvGrpSpPr>
          <p:cNvPr id="5" name="Group 4">
            <a:extLst>
              <a:ext uri="{FF2B5EF4-FFF2-40B4-BE49-F238E27FC236}">
                <a16:creationId xmlns:a16="http://schemas.microsoft.com/office/drawing/2014/main" id="{BD4CFE4B-BC84-365E-824D-9ABC0795AC10}"/>
              </a:ext>
            </a:extLst>
          </p:cNvPr>
          <p:cNvGrpSpPr/>
          <p:nvPr/>
        </p:nvGrpSpPr>
        <p:grpSpPr>
          <a:xfrm>
            <a:off x="835374" y="2273279"/>
            <a:ext cx="4638812" cy="2672323"/>
            <a:chOff x="660338" y="1215777"/>
            <a:chExt cx="4638812" cy="2672323"/>
          </a:xfrm>
        </p:grpSpPr>
        <p:sp>
          <p:nvSpPr>
            <p:cNvPr id="6" name="Rectangle 5">
              <a:extLst>
                <a:ext uri="{FF2B5EF4-FFF2-40B4-BE49-F238E27FC236}">
                  <a16:creationId xmlns:a16="http://schemas.microsoft.com/office/drawing/2014/main" id="{9A38D54E-AB7F-D012-9F9B-D7AF6B7B0FA3}"/>
                </a:ext>
              </a:extLst>
            </p:cNvPr>
            <p:cNvSpPr/>
            <p:nvPr/>
          </p:nvSpPr>
          <p:spPr>
            <a:xfrm>
              <a:off x="660338" y="1215777"/>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EB75C9E-279C-3DE7-EF64-9A7D5795673B}"/>
                </a:ext>
              </a:extLst>
            </p:cNvPr>
            <p:cNvPicPr>
              <a:picLocks noChangeAspect="1"/>
            </p:cNvPicPr>
            <p:nvPr/>
          </p:nvPicPr>
          <p:blipFill>
            <a:blip r:embed="rId3">
              <a:alphaModFix/>
            </a:blip>
            <a:stretch>
              <a:fillRect/>
            </a:stretch>
          </p:blipFill>
          <p:spPr>
            <a:xfrm>
              <a:off x="774920" y="1390511"/>
              <a:ext cx="4363059" cy="2314898"/>
            </a:xfrm>
            <a:prstGeom prst="rect">
              <a:avLst/>
            </a:prstGeom>
          </p:spPr>
        </p:pic>
      </p:grpSp>
      <p:sp>
        <p:nvSpPr>
          <p:cNvPr id="3" name="TextBox 2">
            <a:extLst>
              <a:ext uri="{FF2B5EF4-FFF2-40B4-BE49-F238E27FC236}">
                <a16:creationId xmlns:a16="http://schemas.microsoft.com/office/drawing/2014/main" id="{F7340BA4-D9D7-44FF-B00F-3DBD4183976B}"/>
              </a:ext>
            </a:extLst>
          </p:cNvPr>
          <p:cNvSpPr txBox="1"/>
          <p:nvPr/>
        </p:nvSpPr>
        <p:spPr>
          <a:xfrm>
            <a:off x="6199833" y="4024247"/>
            <a:ext cx="5275385" cy="1477328"/>
          </a:xfrm>
          <a:custGeom>
            <a:avLst/>
            <a:gdLst>
              <a:gd name="connsiteX0" fmla="*/ 0 w 5275385"/>
              <a:gd name="connsiteY0" fmla="*/ 0 h 1477328"/>
              <a:gd name="connsiteX1" fmla="*/ 480646 w 5275385"/>
              <a:gd name="connsiteY1" fmla="*/ 0 h 1477328"/>
              <a:gd name="connsiteX2" fmla="*/ 961292 w 5275385"/>
              <a:gd name="connsiteY2" fmla="*/ 0 h 1477328"/>
              <a:gd name="connsiteX3" fmla="*/ 1441939 w 5275385"/>
              <a:gd name="connsiteY3" fmla="*/ 0 h 1477328"/>
              <a:gd name="connsiteX4" fmla="*/ 1975339 w 5275385"/>
              <a:gd name="connsiteY4" fmla="*/ 0 h 1477328"/>
              <a:gd name="connsiteX5" fmla="*/ 2455985 w 5275385"/>
              <a:gd name="connsiteY5" fmla="*/ 0 h 1477328"/>
              <a:gd name="connsiteX6" fmla="*/ 2883877 w 5275385"/>
              <a:gd name="connsiteY6" fmla="*/ 0 h 1477328"/>
              <a:gd name="connsiteX7" fmla="*/ 3311769 w 5275385"/>
              <a:gd name="connsiteY7" fmla="*/ 0 h 1477328"/>
              <a:gd name="connsiteX8" fmla="*/ 3950677 w 5275385"/>
              <a:gd name="connsiteY8" fmla="*/ 0 h 1477328"/>
              <a:gd name="connsiteX9" fmla="*/ 4589585 w 5275385"/>
              <a:gd name="connsiteY9" fmla="*/ 0 h 1477328"/>
              <a:gd name="connsiteX10" fmla="*/ 5275385 w 5275385"/>
              <a:gd name="connsiteY10" fmla="*/ 0 h 1477328"/>
              <a:gd name="connsiteX11" fmla="*/ 5275385 w 5275385"/>
              <a:gd name="connsiteY11" fmla="*/ 507216 h 1477328"/>
              <a:gd name="connsiteX12" fmla="*/ 5275385 w 5275385"/>
              <a:gd name="connsiteY12" fmla="*/ 1014432 h 1477328"/>
              <a:gd name="connsiteX13" fmla="*/ 5275385 w 5275385"/>
              <a:gd name="connsiteY13" fmla="*/ 1477328 h 1477328"/>
              <a:gd name="connsiteX14" fmla="*/ 4636477 w 5275385"/>
              <a:gd name="connsiteY14" fmla="*/ 1477328 h 1477328"/>
              <a:gd name="connsiteX15" fmla="*/ 3997570 w 5275385"/>
              <a:gd name="connsiteY15" fmla="*/ 1477328 h 1477328"/>
              <a:gd name="connsiteX16" fmla="*/ 3305908 w 5275385"/>
              <a:gd name="connsiteY16" fmla="*/ 1477328 h 1477328"/>
              <a:gd name="connsiteX17" fmla="*/ 2667000 w 5275385"/>
              <a:gd name="connsiteY17" fmla="*/ 1477328 h 1477328"/>
              <a:gd name="connsiteX18" fmla="*/ 2080846 w 5275385"/>
              <a:gd name="connsiteY18" fmla="*/ 1477328 h 1477328"/>
              <a:gd name="connsiteX19" fmla="*/ 1441939 w 5275385"/>
              <a:gd name="connsiteY19" fmla="*/ 1477328 h 1477328"/>
              <a:gd name="connsiteX20" fmla="*/ 750277 w 5275385"/>
              <a:gd name="connsiteY20" fmla="*/ 1477328 h 1477328"/>
              <a:gd name="connsiteX21" fmla="*/ 0 w 5275385"/>
              <a:gd name="connsiteY21" fmla="*/ 1477328 h 1477328"/>
              <a:gd name="connsiteX22" fmla="*/ 0 w 5275385"/>
              <a:gd name="connsiteY22" fmla="*/ 1014432 h 1477328"/>
              <a:gd name="connsiteX23" fmla="*/ 0 w 5275385"/>
              <a:gd name="connsiteY23" fmla="*/ 492443 h 1477328"/>
              <a:gd name="connsiteX24" fmla="*/ 0 w 5275385"/>
              <a:gd name="connsiteY24"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75385" h="1477328" fill="none" extrusionOk="0">
                <a:moveTo>
                  <a:pt x="0" y="0"/>
                </a:moveTo>
                <a:cubicBezTo>
                  <a:pt x="140843" y="-45768"/>
                  <a:pt x="262006" y="32332"/>
                  <a:pt x="480646" y="0"/>
                </a:cubicBezTo>
                <a:cubicBezTo>
                  <a:pt x="699286" y="-32332"/>
                  <a:pt x="771099" y="1028"/>
                  <a:pt x="961292" y="0"/>
                </a:cubicBezTo>
                <a:cubicBezTo>
                  <a:pt x="1151485" y="-1028"/>
                  <a:pt x="1231200" y="10360"/>
                  <a:pt x="1441939" y="0"/>
                </a:cubicBezTo>
                <a:cubicBezTo>
                  <a:pt x="1652678" y="-10360"/>
                  <a:pt x="1786885" y="4608"/>
                  <a:pt x="1975339" y="0"/>
                </a:cubicBezTo>
                <a:cubicBezTo>
                  <a:pt x="2163793" y="-4608"/>
                  <a:pt x="2276020" y="21119"/>
                  <a:pt x="2455985" y="0"/>
                </a:cubicBezTo>
                <a:cubicBezTo>
                  <a:pt x="2635950" y="-21119"/>
                  <a:pt x="2738994" y="17259"/>
                  <a:pt x="2883877" y="0"/>
                </a:cubicBezTo>
                <a:cubicBezTo>
                  <a:pt x="3028760" y="-17259"/>
                  <a:pt x="3123294" y="29717"/>
                  <a:pt x="3311769" y="0"/>
                </a:cubicBezTo>
                <a:cubicBezTo>
                  <a:pt x="3500244" y="-29717"/>
                  <a:pt x="3740382" y="69367"/>
                  <a:pt x="3950677" y="0"/>
                </a:cubicBezTo>
                <a:cubicBezTo>
                  <a:pt x="4160972" y="-69367"/>
                  <a:pt x="4408557" y="45618"/>
                  <a:pt x="4589585" y="0"/>
                </a:cubicBezTo>
                <a:cubicBezTo>
                  <a:pt x="4770613" y="-45618"/>
                  <a:pt x="5087399" y="21527"/>
                  <a:pt x="5275385" y="0"/>
                </a:cubicBezTo>
                <a:cubicBezTo>
                  <a:pt x="5332413" y="178953"/>
                  <a:pt x="5255209" y="385023"/>
                  <a:pt x="5275385" y="507216"/>
                </a:cubicBezTo>
                <a:cubicBezTo>
                  <a:pt x="5295561" y="629409"/>
                  <a:pt x="5247902" y="864462"/>
                  <a:pt x="5275385" y="1014432"/>
                </a:cubicBezTo>
                <a:cubicBezTo>
                  <a:pt x="5302868" y="1164402"/>
                  <a:pt x="5263706" y="1323294"/>
                  <a:pt x="5275385" y="1477328"/>
                </a:cubicBezTo>
                <a:cubicBezTo>
                  <a:pt x="5038058" y="1483043"/>
                  <a:pt x="4833818" y="1467638"/>
                  <a:pt x="4636477" y="1477328"/>
                </a:cubicBezTo>
                <a:cubicBezTo>
                  <a:pt x="4439136" y="1487018"/>
                  <a:pt x="4271457" y="1456125"/>
                  <a:pt x="3997570" y="1477328"/>
                </a:cubicBezTo>
                <a:cubicBezTo>
                  <a:pt x="3723683" y="1498531"/>
                  <a:pt x="3615757" y="1454917"/>
                  <a:pt x="3305908" y="1477328"/>
                </a:cubicBezTo>
                <a:cubicBezTo>
                  <a:pt x="2996059" y="1499739"/>
                  <a:pt x="2893253" y="1459189"/>
                  <a:pt x="2667000" y="1477328"/>
                </a:cubicBezTo>
                <a:cubicBezTo>
                  <a:pt x="2440747" y="1495467"/>
                  <a:pt x="2301803" y="1448941"/>
                  <a:pt x="2080846" y="1477328"/>
                </a:cubicBezTo>
                <a:cubicBezTo>
                  <a:pt x="1859889" y="1505715"/>
                  <a:pt x="1686267" y="1402113"/>
                  <a:pt x="1441939" y="1477328"/>
                </a:cubicBezTo>
                <a:cubicBezTo>
                  <a:pt x="1197611" y="1552543"/>
                  <a:pt x="1016816" y="1435468"/>
                  <a:pt x="750277" y="1477328"/>
                </a:cubicBezTo>
                <a:cubicBezTo>
                  <a:pt x="483738" y="1519188"/>
                  <a:pt x="311840" y="1461525"/>
                  <a:pt x="0" y="1477328"/>
                </a:cubicBezTo>
                <a:cubicBezTo>
                  <a:pt x="-39594" y="1368587"/>
                  <a:pt x="39505" y="1135027"/>
                  <a:pt x="0" y="1014432"/>
                </a:cubicBezTo>
                <a:cubicBezTo>
                  <a:pt x="-39505" y="893837"/>
                  <a:pt x="21515" y="730213"/>
                  <a:pt x="0" y="492443"/>
                </a:cubicBezTo>
                <a:cubicBezTo>
                  <a:pt x="-21515" y="254673"/>
                  <a:pt x="56616" y="164898"/>
                  <a:pt x="0" y="0"/>
                </a:cubicBezTo>
                <a:close/>
              </a:path>
              <a:path w="5275385" h="1477328" stroke="0" extrusionOk="0">
                <a:moveTo>
                  <a:pt x="0" y="0"/>
                </a:moveTo>
                <a:cubicBezTo>
                  <a:pt x="212982" y="-82456"/>
                  <a:pt x="480224" y="35964"/>
                  <a:pt x="691662" y="0"/>
                </a:cubicBezTo>
                <a:cubicBezTo>
                  <a:pt x="903100" y="-35964"/>
                  <a:pt x="986840" y="19284"/>
                  <a:pt x="1119554" y="0"/>
                </a:cubicBezTo>
                <a:cubicBezTo>
                  <a:pt x="1252268" y="-19284"/>
                  <a:pt x="1562035" y="7052"/>
                  <a:pt x="1811216" y="0"/>
                </a:cubicBezTo>
                <a:cubicBezTo>
                  <a:pt x="2060397" y="-7052"/>
                  <a:pt x="2083778" y="13064"/>
                  <a:pt x="2291862" y="0"/>
                </a:cubicBezTo>
                <a:cubicBezTo>
                  <a:pt x="2499946" y="-13064"/>
                  <a:pt x="2635831" y="10567"/>
                  <a:pt x="2772508" y="0"/>
                </a:cubicBezTo>
                <a:cubicBezTo>
                  <a:pt x="2909185" y="-10567"/>
                  <a:pt x="3019692" y="51958"/>
                  <a:pt x="3253154" y="0"/>
                </a:cubicBezTo>
                <a:cubicBezTo>
                  <a:pt x="3486616" y="-51958"/>
                  <a:pt x="3657602" y="44533"/>
                  <a:pt x="3786554" y="0"/>
                </a:cubicBezTo>
                <a:cubicBezTo>
                  <a:pt x="3915506" y="-44533"/>
                  <a:pt x="4148718" y="3011"/>
                  <a:pt x="4319954" y="0"/>
                </a:cubicBezTo>
                <a:cubicBezTo>
                  <a:pt x="4491190" y="-3011"/>
                  <a:pt x="4803291" y="66053"/>
                  <a:pt x="5275385" y="0"/>
                </a:cubicBezTo>
                <a:cubicBezTo>
                  <a:pt x="5299274" y="118503"/>
                  <a:pt x="5261121" y="331253"/>
                  <a:pt x="5275385" y="462896"/>
                </a:cubicBezTo>
                <a:cubicBezTo>
                  <a:pt x="5289649" y="594539"/>
                  <a:pt x="5225167" y="790598"/>
                  <a:pt x="5275385" y="970112"/>
                </a:cubicBezTo>
                <a:cubicBezTo>
                  <a:pt x="5325603" y="1149626"/>
                  <a:pt x="5239076" y="1353466"/>
                  <a:pt x="5275385" y="1477328"/>
                </a:cubicBezTo>
                <a:cubicBezTo>
                  <a:pt x="5139698" y="1522858"/>
                  <a:pt x="5021412" y="1431373"/>
                  <a:pt x="4794739" y="1477328"/>
                </a:cubicBezTo>
                <a:cubicBezTo>
                  <a:pt x="4568066" y="1523283"/>
                  <a:pt x="4450620" y="1448946"/>
                  <a:pt x="4261339" y="1477328"/>
                </a:cubicBezTo>
                <a:cubicBezTo>
                  <a:pt x="4072058" y="1505710"/>
                  <a:pt x="4017063" y="1432189"/>
                  <a:pt x="3833446" y="1477328"/>
                </a:cubicBezTo>
                <a:cubicBezTo>
                  <a:pt x="3649829" y="1522467"/>
                  <a:pt x="3501941" y="1442284"/>
                  <a:pt x="3300046" y="1477328"/>
                </a:cubicBezTo>
                <a:cubicBezTo>
                  <a:pt x="3098151" y="1512372"/>
                  <a:pt x="2845167" y="1447288"/>
                  <a:pt x="2713893" y="1477328"/>
                </a:cubicBezTo>
                <a:cubicBezTo>
                  <a:pt x="2582619" y="1507368"/>
                  <a:pt x="2167306" y="1406363"/>
                  <a:pt x="2022231" y="1477328"/>
                </a:cubicBezTo>
                <a:cubicBezTo>
                  <a:pt x="1877156" y="1548293"/>
                  <a:pt x="1635873" y="1449337"/>
                  <a:pt x="1383323" y="1477328"/>
                </a:cubicBezTo>
                <a:cubicBezTo>
                  <a:pt x="1130773" y="1505319"/>
                  <a:pt x="854307" y="1414530"/>
                  <a:pt x="691662" y="1477328"/>
                </a:cubicBezTo>
                <a:cubicBezTo>
                  <a:pt x="529017" y="1540126"/>
                  <a:pt x="257889" y="1421410"/>
                  <a:pt x="0" y="1477328"/>
                </a:cubicBezTo>
                <a:cubicBezTo>
                  <a:pt x="-42218" y="1295326"/>
                  <a:pt x="22336" y="1150121"/>
                  <a:pt x="0" y="1029205"/>
                </a:cubicBezTo>
                <a:cubicBezTo>
                  <a:pt x="-22336" y="908289"/>
                  <a:pt x="42290" y="795021"/>
                  <a:pt x="0" y="566309"/>
                </a:cubicBezTo>
                <a:cubicBezTo>
                  <a:pt x="-42290" y="337597"/>
                  <a:pt x="51753" y="175492"/>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Relevance: 𝑥</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i</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I</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NST𝑅</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Global Consistency: ∀𝑥 ∈ I</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NST𝑅</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𝐶(𝑥) ≤ 0.5</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Interpretability: min(|I</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NST𝑅</a:t>
            </a:r>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Data Consistency: ∀𝑥</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k</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D ∩ I</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NST𝑅</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𝐶(𝑥) ≤ 0.5</a:t>
            </a:r>
          </a:p>
        </p:txBody>
      </p:sp>
      <p:sp>
        <p:nvSpPr>
          <p:cNvPr id="4" name="TextBox 3">
            <a:extLst>
              <a:ext uri="{FF2B5EF4-FFF2-40B4-BE49-F238E27FC236}">
                <a16:creationId xmlns:a16="http://schemas.microsoft.com/office/drawing/2014/main" id="{226FD87F-D288-8E9E-A5BD-59B84E02B9D9}"/>
              </a:ext>
            </a:extLst>
          </p:cNvPr>
          <p:cNvSpPr txBox="1"/>
          <p:nvPr/>
        </p:nvSpPr>
        <p:spPr>
          <a:xfrm>
            <a:off x="6199833" y="1618686"/>
            <a:ext cx="5275385" cy="2031325"/>
          </a:xfrm>
          <a:custGeom>
            <a:avLst/>
            <a:gdLst>
              <a:gd name="connsiteX0" fmla="*/ 0 w 5275385"/>
              <a:gd name="connsiteY0" fmla="*/ 0 h 2031325"/>
              <a:gd name="connsiteX1" fmla="*/ 691662 w 5275385"/>
              <a:gd name="connsiteY1" fmla="*/ 0 h 2031325"/>
              <a:gd name="connsiteX2" fmla="*/ 1172308 w 5275385"/>
              <a:gd name="connsiteY2" fmla="*/ 0 h 2031325"/>
              <a:gd name="connsiteX3" fmla="*/ 1705708 w 5275385"/>
              <a:gd name="connsiteY3" fmla="*/ 0 h 2031325"/>
              <a:gd name="connsiteX4" fmla="*/ 2186354 w 5275385"/>
              <a:gd name="connsiteY4" fmla="*/ 0 h 2031325"/>
              <a:gd name="connsiteX5" fmla="*/ 2614246 w 5275385"/>
              <a:gd name="connsiteY5" fmla="*/ 0 h 2031325"/>
              <a:gd name="connsiteX6" fmla="*/ 3042139 w 5275385"/>
              <a:gd name="connsiteY6" fmla="*/ 0 h 2031325"/>
              <a:gd name="connsiteX7" fmla="*/ 3681046 w 5275385"/>
              <a:gd name="connsiteY7" fmla="*/ 0 h 2031325"/>
              <a:gd name="connsiteX8" fmla="*/ 4319954 w 5275385"/>
              <a:gd name="connsiteY8" fmla="*/ 0 h 2031325"/>
              <a:gd name="connsiteX9" fmla="*/ 5275385 w 5275385"/>
              <a:gd name="connsiteY9" fmla="*/ 0 h 2031325"/>
              <a:gd name="connsiteX10" fmla="*/ 5275385 w 5275385"/>
              <a:gd name="connsiteY10" fmla="*/ 528145 h 2031325"/>
              <a:gd name="connsiteX11" fmla="*/ 5275385 w 5275385"/>
              <a:gd name="connsiteY11" fmla="*/ 1056289 h 2031325"/>
              <a:gd name="connsiteX12" fmla="*/ 5275385 w 5275385"/>
              <a:gd name="connsiteY12" fmla="*/ 1564120 h 2031325"/>
              <a:gd name="connsiteX13" fmla="*/ 5275385 w 5275385"/>
              <a:gd name="connsiteY13" fmla="*/ 2031325 h 2031325"/>
              <a:gd name="connsiteX14" fmla="*/ 4583723 w 5275385"/>
              <a:gd name="connsiteY14" fmla="*/ 2031325 h 2031325"/>
              <a:gd name="connsiteX15" fmla="*/ 3892062 w 5275385"/>
              <a:gd name="connsiteY15" fmla="*/ 2031325 h 2031325"/>
              <a:gd name="connsiteX16" fmla="*/ 3253154 w 5275385"/>
              <a:gd name="connsiteY16" fmla="*/ 2031325 h 2031325"/>
              <a:gd name="connsiteX17" fmla="*/ 2667000 w 5275385"/>
              <a:gd name="connsiteY17" fmla="*/ 2031325 h 2031325"/>
              <a:gd name="connsiteX18" fmla="*/ 2028092 w 5275385"/>
              <a:gd name="connsiteY18" fmla="*/ 2031325 h 2031325"/>
              <a:gd name="connsiteX19" fmla="*/ 1336431 w 5275385"/>
              <a:gd name="connsiteY19" fmla="*/ 2031325 h 2031325"/>
              <a:gd name="connsiteX20" fmla="*/ 803031 w 5275385"/>
              <a:gd name="connsiteY20" fmla="*/ 2031325 h 2031325"/>
              <a:gd name="connsiteX21" fmla="*/ 0 w 5275385"/>
              <a:gd name="connsiteY21" fmla="*/ 2031325 h 2031325"/>
              <a:gd name="connsiteX22" fmla="*/ 0 w 5275385"/>
              <a:gd name="connsiteY22" fmla="*/ 1543807 h 2031325"/>
              <a:gd name="connsiteX23" fmla="*/ 0 w 5275385"/>
              <a:gd name="connsiteY23" fmla="*/ 1056289 h 2031325"/>
              <a:gd name="connsiteX24" fmla="*/ 0 w 5275385"/>
              <a:gd name="connsiteY24" fmla="*/ 548458 h 2031325"/>
              <a:gd name="connsiteX25" fmla="*/ 0 w 5275385"/>
              <a:gd name="connsiteY25" fmla="*/ 0 h 203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275385" h="2031325" fill="none" extrusionOk="0">
                <a:moveTo>
                  <a:pt x="0" y="0"/>
                </a:moveTo>
                <a:cubicBezTo>
                  <a:pt x="182548" y="-18793"/>
                  <a:pt x="434558" y="59512"/>
                  <a:pt x="691662" y="0"/>
                </a:cubicBezTo>
                <a:cubicBezTo>
                  <a:pt x="948766" y="-59512"/>
                  <a:pt x="963612" y="11178"/>
                  <a:pt x="1172308" y="0"/>
                </a:cubicBezTo>
                <a:cubicBezTo>
                  <a:pt x="1381004" y="-11178"/>
                  <a:pt x="1517254" y="4608"/>
                  <a:pt x="1705708" y="0"/>
                </a:cubicBezTo>
                <a:cubicBezTo>
                  <a:pt x="1894162" y="-4608"/>
                  <a:pt x="2006389" y="21119"/>
                  <a:pt x="2186354" y="0"/>
                </a:cubicBezTo>
                <a:cubicBezTo>
                  <a:pt x="2366319" y="-21119"/>
                  <a:pt x="2469363" y="17259"/>
                  <a:pt x="2614246" y="0"/>
                </a:cubicBezTo>
                <a:cubicBezTo>
                  <a:pt x="2759129" y="-17259"/>
                  <a:pt x="2843761" y="24928"/>
                  <a:pt x="3042139" y="0"/>
                </a:cubicBezTo>
                <a:cubicBezTo>
                  <a:pt x="3240517" y="-24928"/>
                  <a:pt x="3476405" y="74327"/>
                  <a:pt x="3681046" y="0"/>
                </a:cubicBezTo>
                <a:cubicBezTo>
                  <a:pt x="3885687" y="-74327"/>
                  <a:pt x="4138926" y="45618"/>
                  <a:pt x="4319954" y="0"/>
                </a:cubicBezTo>
                <a:cubicBezTo>
                  <a:pt x="4500982" y="-45618"/>
                  <a:pt x="4840654" y="22680"/>
                  <a:pt x="5275385" y="0"/>
                </a:cubicBezTo>
                <a:cubicBezTo>
                  <a:pt x="5335080" y="260986"/>
                  <a:pt x="5224909" y="359350"/>
                  <a:pt x="5275385" y="528145"/>
                </a:cubicBezTo>
                <a:cubicBezTo>
                  <a:pt x="5325861" y="696940"/>
                  <a:pt x="5230115" y="887468"/>
                  <a:pt x="5275385" y="1056289"/>
                </a:cubicBezTo>
                <a:cubicBezTo>
                  <a:pt x="5320655" y="1225110"/>
                  <a:pt x="5242707" y="1458941"/>
                  <a:pt x="5275385" y="1564120"/>
                </a:cubicBezTo>
                <a:cubicBezTo>
                  <a:pt x="5308063" y="1669299"/>
                  <a:pt x="5245328" y="1817188"/>
                  <a:pt x="5275385" y="2031325"/>
                </a:cubicBezTo>
                <a:cubicBezTo>
                  <a:pt x="5072740" y="2054531"/>
                  <a:pt x="4730385" y="2018143"/>
                  <a:pt x="4583723" y="2031325"/>
                </a:cubicBezTo>
                <a:cubicBezTo>
                  <a:pt x="4437061" y="2044507"/>
                  <a:pt x="4197121" y="2007343"/>
                  <a:pt x="3892062" y="2031325"/>
                </a:cubicBezTo>
                <a:cubicBezTo>
                  <a:pt x="3587003" y="2055307"/>
                  <a:pt x="3479407" y="2013186"/>
                  <a:pt x="3253154" y="2031325"/>
                </a:cubicBezTo>
                <a:cubicBezTo>
                  <a:pt x="3026901" y="2049464"/>
                  <a:pt x="2887957" y="2002938"/>
                  <a:pt x="2667000" y="2031325"/>
                </a:cubicBezTo>
                <a:cubicBezTo>
                  <a:pt x="2446043" y="2059712"/>
                  <a:pt x="2275943" y="1959900"/>
                  <a:pt x="2028092" y="2031325"/>
                </a:cubicBezTo>
                <a:cubicBezTo>
                  <a:pt x="1780241" y="2102750"/>
                  <a:pt x="1597001" y="1988679"/>
                  <a:pt x="1336431" y="2031325"/>
                </a:cubicBezTo>
                <a:cubicBezTo>
                  <a:pt x="1075861" y="2073971"/>
                  <a:pt x="991691" y="1969455"/>
                  <a:pt x="803031" y="2031325"/>
                </a:cubicBezTo>
                <a:cubicBezTo>
                  <a:pt x="614371" y="2093195"/>
                  <a:pt x="288187" y="2029818"/>
                  <a:pt x="0" y="2031325"/>
                </a:cubicBezTo>
                <a:cubicBezTo>
                  <a:pt x="-12703" y="1840101"/>
                  <a:pt x="42216" y="1684958"/>
                  <a:pt x="0" y="1543807"/>
                </a:cubicBezTo>
                <a:cubicBezTo>
                  <a:pt x="-42216" y="1402656"/>
                  <a:pt x="36634" y="1274334"/>
                  <a:pt x="0" y="1056289"/>
                </a:cubicBezTo>
                <a:cubicBezTo>
                  <a:pt x="-36634" y="838244"/>
                  <a:pt x="22428" y="693874"/>
                  <a:pt x="0" y="548458"/>
                </a:cubicBezTo>
                <a:cubicBezTo>
                  <a:pt x="-22428" y="403042"/>
                  <a:pt x="54826" y="114029"/>
                  <a:pt x="0" y="0"/>
                </a:cubicBezTo>
                <a:close/>
              </a:path>
              <a:path w="5275385" h="2031325" stroke="0" extrusionOk="0">
                <a:moveTo>
                  <a:pt x="0" y="0"/>
                </a:moveTo>
                <a:cubicBezTo>
                  <a:pt x="212982" y="-82456"/>
                  <a:pt x="480224" y="35964"/>
                  <a:pt x="691662" y="0"/>
                </a:cubicBezTo>
                <a:cubicBezTo>
                  <a:pt x="903100" y="-35964"/>
                  <a:pt x="986840" y="19284"/>
                  <a:pt x="1119554" y="0"/>
                </a:cubicBezTo>
                <a:cubicBezTo>
                  <a:pt x="1252268" y="-19284"/>
                  <a:pt x="1562035" y="7052"/>
                  <a:pt x="1811216" y="0"/>
                </a:cubicBezTo>
                <a:cubicBezTo>
                  <a:pt x="2060397" y="-7052"/>
                  <a:pt x="2083778" y="13064"/>
                  <a:pt x="2291862" y="0"/>
                </a:cubicBezTo>
                <a:cubicBezTo>
                  <a:pt x="2499946" y="-13064"/>
                  <a:pt x="2635831" y="10567"/>
                  <a:pt x="2772508" y="0"/>
                </a:cubicBezTo>
                <a:cubicBezTo>
                  <a:pt x="2909185" y="-10567"/>
                  <a:pt x="3019692" y="51958"/>
                  <a:pt x="3253154" y="0"/>
                </a:cubicBezTo>
                <a:cubicBezTo>
                  <a:pt x="3486616" y="-51958"/>
                  <a:pt x="3657602" y="44533"/>
                  <a:pt x="3786554" y="0"/>
                </a:cubicBezTo>
                <a:cubicBezTo>
                  <a:pt x="3915506" y="-44533"/>
                  <a:pt x="4148718" y="3011"/>
                  <a:pt x="4319954" y="0"/>
                </a:cubicBezTo>
                <a:cubicBezTo>
                  <a:pt x="4491190" y="-3011"/>
                  <a:pt x="4803291" y="66053"/>
                  <a:pt x="5275385" y="0"/>
                </a:cubicBezTo>
                <a:cubicBezTo>
                  <a:pt x="5284153" y="222705"/>
                  <a:pt x="5240041" y="338634"/>
                  <a:pt x="5275385" y="467205"/>
                </a:cubicBezTo>
                <a:cubicBezTo>
                  <a:pt x="5310729" y="595777"/>
                  <a:pt x="5249353" y="749420"/>
                  <a:pt x="5275385" y="995349"/>
                </a:cubicBezTo>
                <a:cubicBezTo>
                  <a:pt x="5301417" y="1241278"/>
                  <a:pt x="5269874" y="1334233"/>
                  <a:pt x="5275385" y="1482867"/>
                </a:cubicBezTo>
                <a:cubicBezTo>
                  <a:pt x="5280896" y="1631501"/>
                  <a:pt x="5274827" y="1764852"/>
                  <a:pt x="5275385" y="2031325"/>
                </a:cubicBezTo>
                <a:cubicBezTo>
                  <a:pt x="4960302" y="2069569"/>
                  <a:pt x="4901063" y="2023597"/>
                  <a:pt x="4583723" y="2031325"/>
                </a:cubicBezTo>
                <a:cubicBezTo>
                  <a:pt x="4266383" y="2039053"/>
                  <a:pt x="4334189" y="1983275"/>
                  <a:pt x="4155831" y="2031325"/>
                </a:cubicBezTo>
                <a:cubicBezTo>
                  <a:pt x="3977473" y="2079375"/>
                  <a:pt x="3824326" y="1996281"/>
                  <a:pt x="3622431" y="2031325"/>
                </a:cubicBezTo>
                <a:cubicBezTo>
                  <a:pt x="3420536" y="2066369"/>
                  <a:pt x="3169971" y="2006695"/>
                  <a:pt x="3036277" y="2031325"/>
                </a:cubicBezTo>
                <a:cubicBezTo>
                  <a:pt x="2902583" y="2055955"/>
                  <a:pt x="2488732" y="1958679"/>
                  <a:pt x="2344616" y="2031325"/>
                </a:cubicBezTo>
                <a:cubicBezTo>
                  <a:pt x="2200500" y="2103971"/>
                  <a:pt x="1958258" y="2003334"/>
                  <a:pt x="1705708" y="2031325"/>
                </a:cubicBezTo>
                <a:cubicBezTo>
                  <a:pt x="1453158" y="2059316"/>
                  <a:pt x="1181263" y="1970581"/>
                  <a:pt x="1014046" y="2031325"/>
                </a:cubicBezTo>
                <a:cubicBezTo>
                  <a:pt x="846829" y="2092069"/>
                  <a:pt x="471047" y="1975807"/>
                  <a:pt x="0" y="2031325"/>
                </a:cubicBezTo>
                <a:cubicBezTo>
                  <a:pt x="-51192" y="1933803"/>
                  <a:pt x="11423" y="1785947"/>
                  <a:pt x="0" y="1584434"/>
                </a:cubicBezTo>
                <a:cubicBezTo>
                  <a:pt x="-11423" y="1382921"/>
                  <a:pt x="18949" y="1245531"/>
                  <a:pt x="0" y="1117229"/>
                </a:cubicBezTo>
                <a:cubicBezTo>
                  <a:pt x="-18949" y="988928"/>
                  <a:pt x="1174" y="790844"/>
                  <a:pt x="0" y="670337"/>
                </a:cubicBezTo>
                <a:cubicBezTo>
                  <a:pt x="-1174" y="549830"/>
                  <a:pt x="16721" y="300970"/>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An arbitrary instance: 𝑥</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Prediction by classifier for 𝑥: C(𝑥) </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predicate of x by rule R: R(𝑥) </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set of all instances that satisfy rule R: </a:t>
            </a:r>
          </a:p>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I</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NST𝑅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{𝑥|𝑥 ∈ I</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NST𝑅</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R(𝑥) = 1}</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database with m instance 𝑥: D = {𝑥</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1</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𝑥</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m</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An input instance: 𝑥</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i</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1" name="TextBox 10">
            <a:extLst>
              <a:ext uri="{FF2B5EF4-FFF2-40B4-BE49-F238E27FC236}">
                <a16:creationId xmlns:a16="http://schemas.microsoft.com/office/drawing/2014/main" id="{29FAA96B-74F4-CA16-5DF0-C2619458DCEB}"/>
              </a:ext>
            </a:extLst>
          </p:cNvPr>
          <p:cNvSpPr txBox="1"/>
          <p:nvPr/>
        </p:nvSpPr>
        <p:spPr>
          <a:xfrm>
            <a:off x="1647666" y="1618686"/>
            <a:ext cx="3014227" cy="369332"/>
          </a:xfrm>
          <a:custGeom>
            <a:avLst/>
            <a:gdLst>
              <a:gd name="connsiteX0" fmla="*/ 0 w 3014227"/>
              <a:gd name="connsiteY0" fmla="*/ 0 h 369332"/>
              <a:gd name="connsiteX1" fmla="*/ 472229 w 3014227"/>
              <a:gd name="connsiteY1" fmla="*/ 0 h 369332"/>
              <a:gd name="connsiteX2" fmla="*/ 974600 w 3014227"/>
              <a:gd name="connsiteY2" fmla="*/ 0 h 369332"/>
              <a:gd name="connsiteX3" fmla="*/ 1537256 w 3014227"/>
              <a:gd name="connsiteY3" fmla="*/ 0 h 369332"/>
              <a:gd name="connsiteX4" fmla="*/ 2099911 w 3014227"/>
              <a:gd name="connsiteY4" fmla="*/ 0 h 369332"/>
              <a:gd name="connsiteX5" fmla="*/ 3014227 w 3014227"/>
              <a:gd name="connsiteY5" fmla="*/ 0 h 369332"/>
              <a:gd name="connsiteX6" fmla="*/ 3014227 w 3014227"/>
              <a:gd name="connsiteY6" fmla="*/ 369332 h 369332"/>
              <a:gd name="connsiteX7" fmla="*/ 2572140 w 3014227"/>
              <a:gd name="connsiteY7" fmla="*/ 369332 h 369332"/>
              <a:gd name="connsiteX8" fmla="*/ 2160196 w 3014227"/>
              <a:gd name="connsiteY8" fmla="*/ 369332 h 369332"/>
              <a:gd name="connsiteX9" fmla="*/ 1718109 w 3014227"/>
              <a:gd name="connsiteY9" fmla="*/ 369332 h 369332"/>
              <a:gd name="connsiteX10" fmla="*/ 1155454 w 3014227"/>
              <a:gd name="connsiteY10" fmla="*/ 369332 h 369332"/>
              <a:gd name="connsiteX11" fmla="*/ 713367 w 3014227"/>
              <a:gd name="connsiteY11" fmla="*/ 369332 h 369332"/>
              <a:gd name="connsiteX12" fmla="*/ 0 w 3014227"/>
              <a:gd name="connsiteY12" fmla="*/ 369332 h 369332"/>
              <a:gd name="connsiteX13" fmla="*/ 0 w 3014227"/>
              <a:gd name="connsiteY13"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14227" h="369332" fill="none" extrusionOk="0">
                <a:moveTo>
                  <a:pt x="0" y="0"/>
                </a:moveTo>
                <a:cubicBezTo>
                  <a:pt x="131899" y="-23426"/>
                  <a:pt x="355360" y="42468"/>
                  <a:pt x="472229" y="0"/>
                </a:cubicBezTo>
                <a:cubicBezTo>
                  <a:pt x="589098" y="-42468"/>
                  <a:pt x="840982" y="44278"/>
                  <a:pt x="974600" y="0"/>
                </a:cubicBezTo>
                <a:cubicBezTo>
                  <a:pt x="1108218" y="-44278"/>
                  <a:pt x="1298204" y="37370"/>
                  <a:pt x="1537256" y="0"/>
                </a:cubicBezTo>
                <a:cubicBezTo>
                  <a:pt x="1776308" y="-37370"/>
                  <a:pt x="1933195" y="58824"/>
                  <a:pt x="2099911" y="0"/>
                </a:cubicBezTo>
                <a:cubicBezTo>
                  <a:pt x="2266627" y="-58824"/>
                  <a:pt x="2658280" y="21649"/>
                  <a:pt x="3014227" y="0"/>
                </a:cubicBezTo>
                <a:cubicBezTo>
                  <a:pt x="3035008" y="120866"/>
                  <a:pt x="2998098" y="196967"/>
                  <a:pt x="3014227" y="369332"/>
                </a:cubicBezTo>
                <a:cubicBezTo>
                  <a:pt x="2883819" y="380300"/>
                  <a:pt x="2791241" y="335114"/>
                  <a:pt x="2572140" y="369332"/>
                </a:cubicBezTo>
                <a:cubicBezTo>
                  <a:pt x="2353039" y="403550"/>
                  <a:pt x="2335024" y="359075"/>
                  <a:pt x="2160196" y="369332"/>
                </a:cubicBezTo>
                <a:cubicBezTo>
                  <a:pt x="1985368" y="379589"/>
                  <a:pt x="1821433" y="334343"/>
                  <a:pt x="1718109" y="369332"/>
                </a:cubicBezTo>
                <a:cubicBezTo>
                  <a:pt x="1614785" y="404321"/>
                  <a:pt x="1349000" y="337932"/>
                  <a:pt x="1155454" y="369332"/>
                </a:cubicBezTo>
                <a:cubicBezTo>
                  <a:pt x="961908" y="400732"/>
                  <a:pt x="899999" y="316775"/>
                  <a:pt x="713367" y="369332"/>
                </a:cubicBezTo>
                <a:cubicBezTo>
                  <a:pt x="526735" y="421889"/>
                  <a:pt x="197586" y="361560"/>
                  <a:pt x="0" y="369332"/>
                </a:cubicBezTo>
                <a:cubicBezTo>
                  <a:pt x="-113" y="231339"/>
                  <a:pt x="27926" y="122828"/>
                  <a:pt x="0" y="0"/>
                </a:cubicBezTo>
                <a:close/>
              </a:path>
              <a:path w="3014227" h="369332" stroke="0" extrusionOk="0">
                <a:moveTo>
                  <a:pt x="0" y="0"/>
                </a:moveTo>
                <a:cubicBezTo>
                  <a:pt x="278029" y="-13916"/>
                  <a:pt x="365636" y="25021"/>
                  <a:pt x="562656" y="0"/>
                </a:cubicBezTo>
                <a:cubicBezTo>
                  <a:pt x="759676" y="-25021"/>
                  <a:pt x="777706" y="29134"/>
                  <a:pt x="974600" y="0"/>
                </a:cubicBezTo>
                <a:cubicBezTo>
                  <a:pt x="1171494" y="-29134"/>
                  <a:pt x="1268716" y="48141"/>
                  <a:pt x="1537256" y="0"/>
                </a:cubicBezTo>
                <a:cubicBezTo>
                  <a:pt x="1805796" y="-48141"/>
                  <a:pt x="1806749" y="9421"/>
                  <a:pt x="1979342" y="0"/>
                </a:cubicBezTo>
                <a:cubicBezTo>
                  <a:pt x="2151935" y="-9421"/>
                  <a:pt x="2202867" y="21070"/>
                  <a:pt x="2421429" y="0"/>
                </a:cubicBezTo>
                <a:cubicBezTo>
                  <a:pt x="2639991" y="-21070"/>
                  <a:pt x="2829083" y="29858"/>
                  <a:pt x="3014227" y="0"/>
                </a:cubicBezTo>
                <a:cubicBezTo>
                  <a:pt x="3019721" y="94349"/>
                  <a:pt x="3012682" y="248270"/>
                  <a:pt x="3014227" y="369332"/>
                </a:cubicBezTo>
                <a:cubicBezTo>
                  <a:pt x="2792091" y="374247"/>
                  <a:pt x="2635802" y="367778"/>
                  <a:pt x="2451571" y="369332"/>
                </a:cubicBezTo>
                <a:cubicBezTo>
                  <a:pt x="2267340" y="370886"/>
                  <a:pt x="2058419" y="316851"/>
                  <a:pt x="1949200" y="369332"/>
                </a:cubicBezTo>
                <a:cubicBezTo>
                  <a:pt x="1839981" y="421813"/>
                  <a:pt x="1599566" y="351842"/>
                  <a:pt x="1476971" y="369332"/>
                </a:cubicBezTo>
                <a:cubicBezTo>
                  <a:pt x="1354376" y="386822"/>
                  <a:pt x="1130347" y="354839"/>
                  <a:pt x="1004742" y="369332"/>
                </a:cubicBezTo>
                <a:cubicBezTo>
                  <a:pt x="879137" y="383825"/>
                  <a:pt x="772002" y="323607"/>
                  <a:pt x="592798" y="369332"/>
                </a:cubicBezTo>
                <a:cubicBezTo>
                  <a:pt x="413594" y="415057"/>
                  <a:pt x="247062" y="304719"/>
                  <a:pt x="0" y="369332"/>
                </a:cubicBezTo>
                <a:cubicBezTo>
                  <a:pt x="-33341" y="285285"/>
                  <a:pt x="6452" y="169655"/>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Rule-Based Explanation</a:t>
            </a:r>
          </a:p>
        </p:txBody>
      </p:sp>
    </p:spTree>
    <p:extLst>
      <p:ext uri="{BB962C8B-B14F-4D97-AF65-F5344CB8AC3E}">
        <p14:creationId xmlns:p14="http://schemas.microsoft.com/office/powerpoint/2010/main" val="3114414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F339-9F30-B7A2-298E-A66EB6DF5C2D}"/>
              </a:ext>
            </a:extLst>
          </p:cNvPr>
          <p:cNvSpPr>
            <a:spLocks noGrp="1"/>
          </p:cNvSpPr>
          <p:nvPr>
            <p:ph type="title"/>
          </p:nvPr>
        </p:nvSpPr>
        <p:spPr>
          <a:xfrm>
            <a:off x="448056" y="388800"/>
            <a:ext cx="11301984" cy="465310"/>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Rule-Based Explanation VS Counterfactual Explanation</a:t>
            </a:r>
          </a:p>
        </p:txBody>
      </p:sp>
      <p:grpSp>
        <p:nvGrpSpPr>
          <p:cNvPr id="5" name="Group 4">
            <a:extLst>
              <a:ext uri="{FF2B5EF4-FFF2-40B4-BE49-F238E27FC236}">
                <a16:creationId xmlns:a16="http://schemas.microsoft.com/office/drawing/2014/main" id="{BD4CFE4B-BC84-365E-824D-9ABC0795AC10}"/>
              </a:ext>
            </a:extLst>
          </p:cNvPr>
          <p:cNvGrpSpPr/>
          <p:nvPr/>
        </p:nvGrpSpPr>
        <p:grpSpPr>
          <a:xfrm>
            <a:off x="835374" y="2273279"/>
            <a:ext cx="4638812" cy="2672323"/>
            <a:chOff x="660338" y="1215777"/>
            <a:chExt cx="4638812" cy="2672323"/>
          </a:xfrm>
        </p:grpSpPr>
        <p:sp>
          <p:nvSpPr>
            <p:cNvPr id="6" name="Rectangle 5">
              <a:extLst>
                <a:ext uri="{FF2B5EF4-FFF2-40B4-BE49-F238E27FC236}">
                  <a16:creationId xmlns:a16="http://schemas.microsoft.com/office/drawing/2014/main" id="{9A38D54E-AB7F-D012-9F9B-D7AF6B7B0FA3}"/>
                </a:ext>
              </a:extLst>
            </p:cNvPr>
            <p:cNvSpPr/>
            <p:nvPr/>
          </p:nvSpPr>
          <p:spPr>
            <a:xfrm>
              <a:off x="660338" y="1215777"/>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EB75C9E-279C-3DE7-EF64-9A7D5795673B}"/>
                </a:ext>
              </a:extLst>
            </p:cNvPr>
            <p:cNvPicPr>
              <a:picLocks noChangeAspect="1"/>
            </p:cNvPicPr>
            <p:nvPr/>
          </p:nvPicPr>
          <p:blipFill>
            <a:blip r:embed="rId3">
              <a:alphaModFix amt="20000"/>
            </a:blip>
            <a:stretch>
              <a:fillRect/>
            </a:stretch>
          </p:blipFill>
          <p:spPr>
            <a:xfrm>
              <a:off x="774920" y="1390511"/>
              <a:ext cx="4363059" cy="2314898"/>
            </a:xfrm>
            <a:prstGeom prst="rect">
              <a:avLst/>
            </a:prstGeom>
          </p:spPr>
        </p:pic>
      </p:grpSp>
      <p:grpSp>
        <p:nvGrpSpPr>
          <p:cNvPr id="8" name="Group 7">
            <a:extLst>
              <a:ext uri="{FF2B5EF4-FFF2-40B4-BE49-F238E27FC236}">
                <a16:creationId xmlns:a16="http://schemas.microsoft.com/office/drawing/2014/main" id="{ED4283BE-E84F-164D-9640-05B420871330}"/>
              </a:ext>
            </a:extLst>
          </p:cNvPr>
          <p:cNvGrpSpPr/>
          <p:nvPr/>
        </p:nvGrpSpPr>
        <p:grpSpPr>
          <a:xfrm>
            <a:off x="6453511" y="2273279"/>
            <a:ext cx="4638812" cy="2672323"/>
            <a:chOff x="1293905" y="1704734"/>
            <a:chExt cx="4638812" cy="2672323"/>
          </a:xfrm>
        </p:grpSpPr>
        <p:sp>
          <p:nvSpPr>
            <p:cNvPr id="9" name="Rectangle 8">
              <a:extLst>
                <a:ext uri="{FF2B5EF4-FFF2-40B4-BE49-F238E27FC236}">
                  <a16:creationId xmlns:a16="http://schemas.microsoft.com/office/drawing/2014/main" id="{C7DDDC9F-77E7-C40A-9AAF-B48EDAD09202}"/>
                </a:ext>
              </a:extLst>
            </p:cNvPr>
            <p:cNvSpPr/>
            <p:nvPr/>
          </p:nvSpPr>
          <p:spPr>
            <a:xfrm>
              <a:off x="1293905" y="1704734"/>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6CFD578-1DAD-2DCF-30DB-9C16C0167CC3}"/>
                </a:ext>
              </a:extLst>
            </p:cNvPr>
            <p:cNvPicPr>
              <a:picLocks noChangeAspect="1"/>
            </p:cNvPicPr>
            <p:nvPr/>
          </p:nvPicPr>
          <p:blipFill>
            <a:blip r:embed="rId4">
              <a:alphaModFix/>
            </a:blip>
            <a:stretch>
              <a:fillRect/>
            </a:stretch>
          </p:blipFill>
          <p:spPr>
            <a:xfrm>
              <a:off x="1397285" y="1805082"/>
              <a:ext cx="4420850" cy="2394234"/>
            </a:xfrm>
            <a:prstGeom prst="rect">
              <a:avLst/>
            </a:prstGeom>
          </p:spPr>
        </p:pic>
      </p:grpSp>
      <p:sp>
        <p:nvSpPr>
          <p:cNvPr id="3" name="TextBox 2">
            <a:extLst>
              <a:ext uri="{FF2B5EF4-FFF2-40B4-BE49-F238E27FC236}">
                <a16:creationId xmlns:a16="http://schemas.microsoft.com/office/drawing/2014/main" id="{8695AD21-ED18-4FDB-13E4-9A88731F4D37}"/>
              </a:ext>
            </a:extLst>
          </p:cNvPr>
          <p:cNvSpPr txBox="1"/>
          <p:nvPr/>
        </p:nvSpPr>
        <p:spPr>
          <a:xfrm>
            <a:off x="835374" y="5211774"/>
            <a:ext cx="10256949" cy="923330"/>
          </a:xfrm>
          <a:custGeom>
            <a:avLst/>
            <a:gdLst>
              <a:gd name="connsiteX0" fmla="*/ 0 w 10256949"/>
              <a:gd name="connsiteY0" fmla="*/ 0 h 923330"/>
              <a:gd name="connsiteX1" fmla="*/ 569831 w 10256949"/>
              <a:gd name="connsiteY1" fmla="*/ 0 h 923330"/>
              <a:gd name="connsiteX2" fmla="*/ 1139661 w 10256949"/>
              <a:gd name="connsiteY2" fmla="*/ 0 h 923330"/>
              <a:gd name="connsiteX3" fmla="*/ 1709492 w 10256949"/>
              <a:gd name="connsiteY3" fmla="*/ 0 h 923330"/>
              <a:gd name="connsiteX4" fmla="*/ 2381891 w 10256949"/>
              <a:gd name="connsiteY4" fmla="*/ 0 h 923330"/>
              <a:gd name="connsiteX5" fmla="*/ 2644014 w 10256949"/>
              <a:gd name="connsiteY5" fmla="*/ 0 h 923330"/>
              <a:gd name="connsiteX6" fmla="*/ 3418983 w 10256949"/>
              <a:gd name="connsiteY6" fmla="*/ 0 h 923330"/>
              <a:gd name="connsiteX7" fmla="*/ 3886244 w 10256949"/>
              <a:gd name="connsiteY7" fmla="*/ 0 h 923330"/>
              <a:gd name="connsiteX8" fmla="*/ 4456075 w 10256949"/>
              <a:gd name="connsiteY8" fmla="*/ 0 h 923330"/>
              <a:gd name="connsiteX9" fmla="*/ 5025905 w 10256949"/>
              <a:gd name="connsiteY9" fmla="*/ 0 h 923330"/>
              <a:gd name="connsiteX10" fmla="*/ 5595736 w 10256949"/>
              <a:gd name="connsiteY10" fmla="*/ 0 h 923330"/>
              <a:gd name="connsiteX11" fmla="*/ 6268136 w 10256949"/>
              <a:gd name="connsiteY11" fmla="*/ 0 h 923330"/>
              <a:gd name="connsiteX12" fmla="*/ 6735397 w 10256949"/>
              <a:gd name="connsiteY12" fmla="*/ 0 h 923330"/>
              <a:gd name="connsiteX13" fmla="*/ 7305227 w 10256949"/>
              <a:gd name="connsiteY13" fmla="*/ 0 h 923330"/>
              <a:gd name="connsiteX14" fmla="*/ 7567349 w 10256949"/>
              <a:gd name="connsiteY14" fmla="*/ 0 h 923330"/>
              <a:gd name="connsiteX15" fmla="*/ 7829471 w 10256949"/>
              <a:gd name="connsiteY15" fmla="*/ 0 h 923330"/>
              <a:gd name="connsiteX16" fmla="*/ 8399302 w 10256949"/>
              <a:gd name="connsiteY16" fmla="*/ 0 h 923330"/>
              <a:gd name="connsiteX17" fmla="*/ 8866563 w 10256949"/>
              <a:gd name="connsiteY17" fmla="*/ 0 h 923330"/>
              <a:gd name="connsiteX18" fmla="*/ 9333824 w 10256949"/>
              <a:gd name="connsiteY18" fmla="*/ 0 h 923330"/>
              <a:gd name="connsiteX19" fmla="*/ 9698515 w 10256949"/>
              <a:gd name="connsiteY19" fmla="*/ 0 h 923330"/>
              <a:gd name="connsiteX20" fmla="*/ 10256949 w 10256949"/>
              <a:gd name="connsiteY20" fmla="*/ 0 h 923330"/>
              <a:gd name="connsiteX21" fmla="*/ 10256949 w 10256949"/>
              <a:gd name="connsiteY21" fmla="*/ 470898 h 923330"/>
              <a:gd name="connsiteX22" fmla="*/ 10256949 w 10256949"/>
              <a:gd name="connsiteY22" fmla="*/ 923330 h 923330"/>
              <a:gd name="connsiteX23" fmla="*/ 9584549 w 10256949"/>
              <a:gd name="connsiteY23" fmla="*/ 923330 h 923330"/>
              <a:gd name="connsiteX24" fmla="*/ 9014719 w 10256949"/>
              <a:gd name="connsiteY24" fmla="*/ 923330 h 923330"/>
              <a:gd name="connsiteX25" fmla="*/ 8650027 w 10256949"/>
              <a:gd name="connsiteY25" fmla="*/ 923330 h 923330"/>
              <a:gd name="connsiteX26" fmla="*/ 8285335 w 10256949"/>
              <a:gd name="connsiteY26" fmla="*/ 923330 h 923330"/>
              <a:gd name="connsiteX27" fmla="*/ 7920644 w 10256949"/>
              <a:gd name="connsiteY27" fmla="*/ 923330 h 923330"/>
              <a:gd name="connsiteX28" fmla="*/ 7248244 w 10256949"/>
              <a:gd name="connsiteY28" fmla="*/ 923330 h 923330"/>
              <a:gd name="connsiteX29" fmla="*/ 6575844 w 10256949"/>
              <a:gd name="connsiteY29" fmla="*/ 923330 h 923330"/>
              <a:gd name="connsiteX30" fmla="*/ 6211152 w 10256949"/>
              <a:gd name="connsiteY30" fmla="*/ 923330 h 923330"/>
              <a:gd name="connsiteX31" fmla="*/ 5846461 w 10256949"/>
              <a:gd name="connsiteY31" fmla="*/ 923330 h 923330"/>
              <a:gd name="connsiteX32" fmla="*/ 5071491 w 10256949"/>
              <a:gd name="connsiteY32" fmla="*/ 923330 h 923330"/>
              <a:gd name="connsiteX33" fmla="*/ 4296522 w 10256949"/>
              <a:gd name="connsiteY33" fmla="*/ 923330 h 923330"/>
              <a:gd name="connsiteX34" fmla="*/ 3726691 w 10256949"/>
              <a:gd name="connsiteY34" fmla="*/ 923330 h 923330"/>
              <a:gd name="connsiteX35" fmla="*/ 3259430 w 10256949"/>
              <a:gd name="connsiteY35" fmla="*/ 923330 h 923330"/>
              <a:gd name="connsiteX36" fmla="*/ 2894739 w 10256949"/>
              <a:gd name="connsiteY36" fmla="*/ 923330 h 923330"/>
              <a:gd name="connsiteX37" fmla="*/ 2222339 w 10256949"/>
              <a:gd name="connsiteY37" fmla="*/ 923330 h 923330"/>
              <a:gd name="connsiteX38" fmla="*/ 1447369 w 10256949"/>
              <a:gd name="connsiteY38" fmla="*/ 923330 h 923330"/>
              <a:gd name="connsiteX39" fmla="*/ 774969 w 10256949"/>
              <a:gd name="connsiteY39" fmla="*/ 923330 h 923330"/>
              <a:gd name="connsiteX40" fmla="*/ 0 w 10256949"/>
              <a:gd name="connsiteY40" fmla="*/ 923330 h 923330"/>
              <a:gd name="connsiteX41" fmla="*/ 0 w 10256949"/>
              <a:gd name="connsiteY41" fmla="*/ 470898 h 923330"/>
              <a:gd name="connsiteX42" fmla="*/ 0 w 10256949"/>
              <a:gd name="connsiteY42"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0256949" h="923330" fill="none" extrusionOk="0">
                <a:moveTo>
                  <a:pt x="0" y="0"/>
                </a:moveTo>
                <a:cubicBezTo>
                  <a:pt x="176537" y="-60739"/>
                  <a:pt x="352045" y="9114"/>
                  <a:pt x="569831" y="0"/>
                </a:cubicBezTo>
                <a:cubicBezTo>
                  <a:pt x="787617" y="-9114"/>
                  <a:pt x="883465" y="6965"/>
                  <a:pt x="1139661" y="0"/>
                </a:cubicBezTo>
                <a:cubicBezTo>
                  <a:pt x="1395857" y="-6965"/>
                  <a:pt x="1554755" y="5179"/>
                  <a:pt x="1709492" y="0"/>
                </a:cubicBezTo>
                <a:cubicBezTo>
                  <a:pt x="1864229" y="-5179"/>
                  <a:pt x="2247277" y="43053"/>
                  <a:pt x="2381891" y="0"/>
                </a:cubicBezTo>
                <a:cubicBezTo>
                  <a:pt x="2516505" y="-43053"/>
                  <a:pt x="2529527" y="15860"/>
                  <a:pt x="2644014" y="0"/>
                </a:cubicBezTo>
                <a:cubicBezTo>
                  <a:pt x="2758501" y="-15860"/>
                  <a:pt x="3040891" y="8545"/>
                  <a:pt x="3418983" y="0"/>
                </a:cubicBezTo>
                <a:cubicBezTo>
                  <a:pt x="3797075" y="-8545"/>
                  <a:pt x="3708248" y="20840"/>
                  <a:pt x="3886244" y="0"/>
                </a:cubicBezTo>
                <a:cubicBezTo>
                  <a:pt x="4064240" y="-20840"/>
                  <a:pt x="4315786" y="15853"/>
                  <a:pt x="4456075" y="0"/>
                </a:cubicBezTo>
                <a:cubicBezTo>
                  <a:pt x="4596364" y="-15853"/>
                  <a:pt x="4816056" y="32189"/>
                  <a:pt x="5025905" y="0"/>
                </a:cubicBezTo>
                <a:cubicBezTo>
                  <a:pt x="5235754" y="-32189"/>
                  <a:pt x="5450133" y="59717"/>
                  <a:pt x="5595736" y="0"/>
                </a:cubicBezTo>
                <a:cubicBezTo>
                  <a:pt x="5741339" y="-59717"/>
                  <a:pt x="6114253" y="59252"/>
                  <a:pt x="6268136" y="0"/>
                </a:cubicBezTo>
                <a:cubicBezTo>
                  <a:pt x="6422019" y="-59252"/>
                  <a:pt x="6598232" y="14674"/>
                  <a:pt x="6735397" y="0"/>
                </a:cubicBezTo>
                <a:cubicBezTo>
                  <a:pt x="6872562" y="-14674"/>
                  <a:pt x="7077753" y="62101"/>
                  <a:pt x="7305227" y="0"/>
                </a:cubicBezTo>
                <a:cubicBezTo>
                  <a:pt x="7532701" y="-62101"/>
                  <a:pt x="7440185" y="16931"/>
                  <a:pt x="7567349" y="0"/>
                </a:cubicBezTo>
                <a:cubicBezTo>
                  <a:pt x="7694513" y="-16931"/>
                  <a:pt x="7709652" y="25598"/>
                  <a:pt x="7829471" y="0"/>
                </a:cubicBezTo>
                <a:cubicBezTo>
                  <a:pt x="7949290" y="-25598"/>
                  <a:pt x="8201949" y="10043"/>
                  <a:pt x="8399302" y="0"/>
                </a:cubicBezTo>
                <a:cubicBezTo>
                  <a:pt x="8596655" y="-10043"/>
                  <a:pt x="8716093" y="30226"/>
                  <a:pt x="8866563" y="0"/>
                </a:cubicBezTo>
                <a:cubicBezTo>
                  <a:pt x="9017033" y="-30226"/>
                  <a:pt x="9210266" y="19971"/>
                  <a:pt x="9333824" y="0"/>
                </a:cubicBezTo>
                <a:cubicBezTo>
                  <a:pt x="9457382" y="-19971"/>
                  <a:pt x="9583393" y="38755"/>
                  <a:pt x="9698515" y="0"/>
                </a:cubicBezTo>
                <a:cubicBezTo>
                  <a:pt x="9813637" y="-38755"/>
                  <a:pt x="10062406" y="16061"/>
                  <a:pt x="10256949" y="0"/>
                </a:cubicBezTo>
                <a:cubicBezTo>
                  <a:pt x="10277163" y="152194"/>
                  <a:pt x="10202541" y="332282"/>
                  <a:pt x="10256949" y="470898"/>
                </a:cubicBezTo>
                <a:cubicBezTo>
                  <a:pt x="10311357" y="609514"/>
                  <a:pt x="10235830" y="818200"/>
                  <a:pt x="10256949" y="923330"/>
                </a:cubicBezTo>
                <a:cubicBezTo>
                  <a:pt x="10012922" y="932270"/>
                  <a:pt x="9841204" y="859325"/>
                  <a:pt x="9584549" y="923330"/>
                </a:cubicBezTo>
                <a:cubicBezTo>
                  <a:pt x="9327894" y="987335"/>
                  <a:pt x="9298318" y="897870"/>
                  <a:pt x="9014719" y="923330"/>
                </a:cubicBezTo>
                <a:cubicBezTo>
                  <a:pt x="8731120" y="948790"/>
                  <a:pt x="8825665" y="903229"/>
                  <a:pt x="8650027" y="923330"/>
                </a:cubicBezTo>
                <a:cubicBezTo>
                  <a:pt x="8474389" y="943431"/>
                  <a:pt x="8422812" y="884218"/>
                  <a:pt x="8285335" y="923330"/>
                </a:cubicBezTo>
                <a:cubicBezTo>
                  <a:pt x="8147858" y="962442"/>
                  <a:pt x="7996177" y="905247"/>
                  <a:pt x="7920644" y="923330"/>
                </a:cubicBezTo>
                <a:cubicBezTo>
                  <a:pt x="7845111" y="941413"/>
                  <a:pt x="7498021" y="891878"/>
                  <a:pt x="7248244" y="923330"/>
                </a:cubicBezTo>
                <a:cubicBezTo>
                  <a:pt x="6998467" y="954782"/>
                  <a:pt x="6893711" y="871840"/>
                  <a:pt x="6575844" y="923330"/>
                </a:cubicBezTo>
                <a:cubicBezTo>
                  <a:pt x="6257977" y="974820"/>
                  <a:pt x="6307343" y="914409"/>
                  <a:pt x="6211152" y="923330"/>
                </a:cubicBezTo>
                <a:cubicBezTo>
                  <a:pt x="6114961" y="932251"/>
                  <a:pt x="5925460" y="902840"/>
                  <a:pt x="5846461" y="923330"/>
                </a:cubicBezTo>
                <a:cubicBezTo>
                  <a:pt x="5767462" y="943820"/>
                  <a:pt x="5244904" y="913494"/>
                  <a:pt x="5071491" y="923330"/>
                </a:cubicBezTo>
                <a:cubicBezTo>
                  <a:pt x="4898078" y="933166"/>
                  <a:pt x="4469002" y="899275"/>
                  <a:pt x="4296522" y="923330"/>
                </a:cubicBezTo>
                <a:cubicBezTo>
                  <a:pt x="4124042" y="947385"/>
                  <a:pt x="3897032" y="880831"/>
                  <a:pt x="3726691" y="923330"/>
                </a:cubicBezTo>
                <a:cubicBezTo>
                  <a:pt x="3556350" y="965829"/>
                  <a:pt x="3363665" y="919935"/>
                  <a:pt x="3259430" y="923330"/>
                </a:cubicBezTo>
                <a:cubicBezTo>
                  <a:pt x="3155195" y="926725"/>
                  <a:pt x="3051104" y="880345"/>
                  <a:pt x="2894739" y="923330"/>
                </a:cubicBezTo>
                <a:cubicBezTo>
                  <a:pt x="2738374" y="966315"/>
                  <a:pt x="2452567" y="865821"/>
                  <a:pt x="2222339" y="923330"/>
                </a:cubicBezTo>
                <a:cubicBezTo>
                  <a:pt x="1992111" y="980839"/>
                  <a:pt x="1715841" y="862002"/>
                  <a:pt x="1447369" y="923330"/>
                </a:cubicBezTo>
                <a:cubicBezTo>
                  <a:pt x="1178897" y="984658"/>
                  <a:pt x="1045534" y="910140"/>
                  <a:pt x="774969" y="923330"/>
                </a:cubicBezTo>
                <a:cubicBezTo>
                  <a:pt x="504404" y="936520"/>
                  <a:pt x="274562" y="855881"/>
                  <a:pt x="0" y="923330"/>
                </a:cubicBezTo>
                <a:cubicBezTo>
                  <a:pt x="-10697" y="790971"/>
                  <a:pt x="46896" y="627253"/>
                  <a:pt x="0" y="470898"/>
                </a:cubicBezTo>
                <a:cubicBezTo>
                  <a:pt x="-46896" y="314543"/>
                  <a:pt x="45545" y="156186"/>
                  <a:pt x="0" y="0"/>
                </a:cubicBezTo>
                <a:close/>
              </a:path>
              <a:path w="10256949" h="923330" stroke="0" extrusionOk="0">
                <a:moveTo>
                  <a:pt x="0" y="0"/>
                </a:moveTo>
                <a:cubicBezTo>
                  <a:pt x="281461" y="-34708"/>
                  <a:pt x="619451" y="4910"/>
                  <a:pt x="774969" y="0"/>
                </a:cubicBezTo>
                <a:cubicBezTo>
                  <a:pt x="930487" y="-4910"/>
                  <a:pt x="917226" y="6910"/>
                  <a:pt x="1037092" y="0"/>
                </a:cubicBezTo>
                <a:cubicBezTo>
                  <a:pt x="1156958" y="-6910"/>
                  <a:pt x="1449418" y="63883"/>
                  <a:pt x="1812061" y="0"/>
                </a:cubicBezTo>
                <a:cubicBezTo>
                  <a:pt x="2174704" y="-63883"/>
                  <a:pt x="1999830" y="4547"/>
                  <a:pt x="2176753" y="0"/>
                </a:cubicBezTo>
                <a:cubicBezTo>
                  <a:pt x="2353676" y="-4547"/>
                  <a:pt x="2423333" y="40022"/>
                  <a:pt x="2541444" y="0"/>
                </a:cubicBezTo>
                <a:cubicBezTo>
                  <a:pt x="2659555" y="-40022"/>
                  <a:pt x="2788156" y="26424"/>
                  <a:pt x="2906136" y="0"/>
                </a:cubicBezTo>
                <a:cubicBezTo>
                  <a:pt x="3024116" y="-26424"/>
                  <a:pt x="3217826" y="34724"/>
                  <a:pt x="3373397" y="0"/>
                </a:cubicBezTo>
                <a:cubicBezTo>
                  <a:pt x="3528968" y="-34724"/>
                  <a:pt x="3624630" y="27382"/>
                  <a:pt x="3840658" y="0"/>
                </a:cubicBezTo>
                <a:cubicBezTo>
                  <a:pt x="4056686" y="-27382"/>
                  <a:pt x="4126860" y="16554"/>
                  <a:pt x="4205349" y="0"/>
                </a:cubicBezTo>
                <a:cubicBezTo>
                  <a:pt x="4283838" y="-16554"/>
                  <a:pt x="4478713" y="31519"/>
                  <a:pt x="4570041" y="0"/>
                </a:cubicBezTo>
                <a:cubicBezTo>
                  <a:pt x="4661369" y="-31519"/>
                  <a:pt x="4901384" y="35918"/>
                  <a:pt x="5037302" y="0"/>
                </a:cubicBezTo>
                <a:cubicBezTo>
                  <a:pt x="5173220" y="-35918"/>
                  <a:pt x="5405004" y="35047"/>
                  <a:pt x="5504563" y="0"/>
                </a:cubicBezTo>
                <a:cubicBezTo>
                  <a:pt x="5604122" y="-35047"/>
                  <a:pt x="5911014" y="15032"/>
                  <a:pt x="6074393" y="0"/>
                </a:cubicBezTo>
                <a:cubicBezTo>
                  <a:pt x="6237772" y="-15032"/>
                  <a:pt x="6538195" y="50731"/>
                  <a:pt x="6849363" y="0"/>
                </a:cubicBezTo>
                <a:cubicBezTo>
                  <a:pt x="7160531" y="-50731"/>
                  <a:pt x="7237758" y="40226"/>
                  <a:pt x="7419193" y="0"/>
                </a:cubicBezTo>
                <a:cubicBezTo>
                  <a:pt x="7600628" y="-40226"/>
                  <a:pt x="7658412" y="50480"/>
                  <a:pt x="7886454" y="0"/>
                </a:cubicBezTo>
                <a:cubicBezTo>
                  <a:pt x="8114496" y="-50480"/>
                  <a:pt x="8203861" y="39505"/>
                  <a:pt x="8353715" y="0"/>
                </a:cubicBezTo>
                <a:cubicBezTo>
                  <a:pt x="8503569" y="-39505"/>
                  <a:pt x="8731420" y="33387"/>
                  <a:pt x="9026115" y="0"/>
                </a:cubicBezTo>
                <a:cubicBezTo>
                  <a:pt x="9320810" y="-33387"/>
                  <a:pt x="9452193" y="10733"/>
                  <a:pt x="9595946" y="0"/>
                </a:cubicBezTo>
                <a:cubicBezTo>
                  <a:pt x="9739699" y="-10733"/>
                  <a:pt x="9987047" y="23514"/>
                  <a:pt x="10256949" y="0"/>
                </a:cubicBezTo>
                <a:cubicBezTo>
                  <a:pt x="10294082" y="92831"/>
                  <a:pt x="10245780" y="257406"/>
                  <a:pt x="10256949" y="433965"/>
                </a:cubicBezTo>
                <a:cubicBezTo>
                  <a:pt x="10268118" y="610525"/>
                  <a:pt x="10213150" y="809494"/>
                  <a:pt x="10256949" y="923330"/>
                </a:cubicBezTo>
                <a:cubicBezTo>
                  <a:pt x="10137562" y="934322"/>
                  <a:pt x="10055189" y="922983"/>
                  <a:pt x="9994827" y="923330"/>
                </a:cubicBezTo>
                <a:cubicBezTo>
                  <a:pt x="9934465" y="923677"/>
                  <a:pt x="9670739" y="895266"/>
                  <a:pt x="9424996" y="923330"/>
                </a:cubicBezTo>
                <a:cubicBezTo>
                  <a:pt x="9179253" y="951394"/>
                  <a:pt x="9158741" y="908076"/>
                  <a:pt x="9060305" y="923330"/>
                </a:cubicBezTo>
                <a:cubicBezTo>
                  <a:pt x="8961869" y="938584"/>
                  <a:pt x="8648460" y="892005"/>
                  <a:pt x="8387905" y="923330"/>
                </a:cubicBezTo>
                <a:cubicBezTo>
                  <a:pt x="8127350" y="954655"/>
                  <a:pt x="8229587" y="910818"/>
                  <a:pt x="8125783" y="923330"/>
                </a:cubicBezTo>
                <a:cubicBezTo>
                  <a:pt x="8021979" y="935842"/>
                  <a:pt x="7926600" y="880207"/>
                  <a:pt x="7761091" y="923330"/>
                </a:cubicBezTo>
                <a:cubicBezTo>
                  <a:pt x="7595582" y="966453"/>
                  <a:pt x="7278468" y="911889"/>
                  <a:pt x="6986122" y="923330"/>
                </a:cubicBezTo>
                <a:cubicBezTo>
                  <a:pt x="6693776" y="934771"/>
                  <a:pt x="6805921" y="914170"/>
                  <a:pt x="6724000" y="923330"/>
                </a:cubicBezTo>
                <a:cubicBezTo>
                  <a:pt x="6642079" y="932490"/>
                  <a:pt x="6333777" y="875456"/>
                  <a:pt x="6051600" y="923330"/>
                </a:cubicBezTo>
                <a:cubicBezTo>
                  <a:pt x="5769423" y="971204"/>
                  <a:pt x="5609714" y="843047"/>
                  <a:pt x="5379200" y="923330"/>
                </a:cubicBezTo>
                <a:cubicBezTo>
                  <a:pt x="5148686" y="1003613"/>
                  <a:pt x="4997106" y="887657"/>
                  <a:pt x="4809369" y="923330"/>
                </a:cubicBezTo>
                <a:cubicBezTo>
                  <a:pt x="4621632" y="959003"/>
                  <a:pt x="4507939" y="867896"/>
                  <a:pt x="4342108" y="923330"/>
                </a:cubicBezTo>
                <a:cubicBezTo>
                  <a:pt x="4176277" y="978764"/>
                  <a:pt x="4150549" y="900395"/>
                  <a:pt x="4079986" y="923330"/>
                </a:cubicBezTo>
                <a:cubicBezTo>
                  <a:pt x="4009423" y="946265"/>
                  <a:pt x="3598621" y="864574"/>
                  <a:pt x="3305017" y="923330"/>
                </a:cubicBezTo>
                <a:cubicBezTo>
                  <a:pt x="3011413" y="982086"/>
                  <a:pt x="2953885" y="883071"/>
                  <a:pt x="2837756" y="923330"/>
                </a:cubicBezTo>
                <a:cubicBezTo>
                  <a:pt x="2721627" y="963589"/>
                  <a:pt x="2321803" y="867241"/>
                  <a:pt x="2165356" y="923330"/>
                </a:cubicBezTo>
                <a:cubicBezTo>
                  <a:pt x="2008909" y="979419"/>
                  <a:pt x="1717257" y="906373"/>
                  <a:pt x="1595525" y="923330"/>
                </a:cubicBezTo>
                <a:cubicBezTo>
                  <a:pt x="1473793" y="940287"/>
                  <a:pt x="1208406" y="902904"/>
                  <a:pt x="923125" y="923330"/>
                </a:cubicBezTo>
                <a:cubicBezTo>
                  <a:pt x="637844" y="943756"/>
                  <a:pt x="305239" y="860119"/>
                  <a:pt x="0" y="923330"/>
                </a:cubicBezTo>
                <a:cubicBezTo>
                  <a:pt x="-43243" y="731489"/>
                  <a:pt x="6148" y="571042"/>
                  <a:pt x="0" y="470898"/>
                </a:cubicBezTo>
                <a:cubicBezTo>
                  <a:pt x="-6148" y="370754"/>
                  <a:pt x="1826" y="109679"/>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Counterfactual Explanation system is an explanation system with a more purposeful nature, aiming to identify the counterfactual features(or instances) that can change the predicate result from ‘undesired’ to ‘desired’.</a:t>
            </a:r>
          </a:p>
        </p:txBody>
      </p:sp>
      <p:sp>
        <p:nvSpPr>
          <p:cNvPr id="4" name="TextBox 3">
            <a:extLst>
              <a:ext uri="{FF2B5EF4-FFF2-40B4-BE49-F238E27FC236}">
                <a16:creationId xmlns:a16="http://schemas.microsoft.com/office/drawing/2014/main" id="{1C9A7EFB-CF80-9EC8-DD3B-4830AD3132F0}"/>
              </a:ext>
            </a:extLst>
          </p:cNvPr>
          <p:cNvSpPr txBox="1"/>
          <p:nvPr/>
        </p:nvSpPr>
        <p:spPr>
          <a:xfrm>
            <a:off x="4283185" y="1586195"/>
            <a:ext cx="3361325" cy="369332"/>
          </a:xfrm>
          <a:custGeom>
            <a:avLst/>
            <a:gdLst>
              <a:gd name="connsiteX0" fmla="*/ 0 w 3361325"/>
              <a:gd name="connsiteY0" fmla="*/ 0 h 369332"/>
              <a:gd name="connsiteX1" fmla="*/ 526608 w 3361325"/>
              <a:gd name="connsiteY1" fmla="*/ 0 h 369332"/>
              <a:gd name="connsiteX2" fmla="*/ 1086828 w 3361325"/>
              <a:gd name="connsiteY2" fmla="*/ 0 h 369332"/>
              <a:gd name="connsiteX3" fmla="*/ 1714276 w 3361325"/>
              <a:gd name="connsiteY3" fmla="*/ 0 h 369332"/>
              <a:gd name="connsiteX4" fmla="*/ 2341723 w 3361325"/>
              <a:gd name="connsiteY4" fmla="*/ 0 h 369332"/>
              <a:gd name="connsiteX5" fmla="*/ 3361325 w 3361325"/>
              <a:gd name="connsiteY5" fmla="*/ 0 h 369332"/>
              <a:gd name="connsiteX6" fmla="*/ 3361325 w 3361325"/>
              <a:gd name="connsiteY6" fmla="*/ 369332 h 369332"/>
              <a:gd name="connsiteX7" fmla="*/ 2868331 w 3361325"/>
              <a:gd name="connsiteY7" fmla="*/ 369332 h 369332"/>
              <a:gd name="connsiteX8" fmla="*/ 2408950 w 3361325"/>
              <a:gd name="connsiteY8" fmla="*/ 369332 h 369332"/>
              <a:gd name="connsiteX9" fmla="*/ 1915955 w 3361325"/>
              <a:gd name="connsiteY9" fmla="*/ 369332 h 369332"/>
              <a:gd name="connsiteX10" fmla="*/ 1288508 w 3361325"/>
              <a:gd name="connsiteY10" fmla="*/ 369332 h 369332"/>
              <a:gd name="connsiteX11" fmla="*/ 795514 w 3361325"/>
              <a:gd name="connsiteY11" fmla="*/ 369332 h 369332"/>
              <a:gd name="connsiteX12" fmla="*/ 0 w 3361325"/>
              <a:gd name="connsiteY12" fmla="*/ 369332 h 369332"/>
              <a:gd name="connsiteX13" fmla="*/ 0 w 3361325"/>
              <a:gd name="connsiteY13"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61325" h="369332" fill="none" extrusionOk="0">
                <a:moveTo>
                  <a:pt x="0" y="0"/>
                </a:moveTo>
                <a:cubicBezTo>
                  <a:pt x="120656" y="-42910"/>
                  <a:pt x="342845" y="28453"/>
                  <a:pt x="526608" y="0"/>
                </a:cubicBezTo>
                <a:cubicBezTo>
                  <a:pt x="710371" y="-28453"/>
                  <a:pt x="840276" y="37423"/>
                  <a:pt x="1086828" y="0"/>
                </a:cubicBezTo>
                <a:cubicBezTo>
                  <a:pt x="1333380" y="-37423"/>
                  <a:pt x="1541369" y="19897"/>
                  <a:pt x="1714276" y="0"/>
                </a:cubicBezTo>
                <a:cubicBezTo>
                  <a:pt x="1887183" y="-19897"/>
                  <a:pt x="2123195" y="12975"/>
                  <a:pt x="2341723" y="0"/>
                </a:cubicBezTo>
                <a:cubicBezTo>
                  <a:pt x="2560251" y="-12975"/>
                  <a:pt x="3016533" y="67384"/>
                  <a:pt x="3361325" y="0"/>
                </a:cubicBezTo>
                <a:cubicBezTo>
                  <a:pt x="3382106" y="120866"/>
                  <a:pt x="3345196" y="196967"/>
                  <a:pt x="3361325" y="369332"/>
                </a:cubicBezTo>
                <a:cubicBezTo>
                  <a:pt x="3176343" y="390685"/>
                  <a:pt x="3032105" y="330693"/>
                  <a:pt x="2868331" y="369332"/>
                </a:cubicBezTo>
                <a:cubicBezTo>
                  <a:pt x="2704557" y="407971"/>
                  <a:pt x="2523652" y="351912"/>
                  <a:pt x="2408950" y="369332"/>
                </a:cubicBezTo>
                <a:cubicBezTo>
                  <a:pt x="2294248" y="386752"/>
                  <a:pt x="2077152" y="367635"/>
                  <a:pt x="1915955" y="369332"/>
                </a:cubicBezTo>
                <a:cubicBezTo>
                  <a:pt x="1754758" y="371029"/>
                  <a:pt x="1561511" y="323976"/>
                  <a:pt x="1288508" y="369332"/>
                </a:cubicBezTo>
                <a:cubicBezTo>
                  <a:pt x="1015505" y="414688"/>
                  <a:pt x="895413" y="359909"/>
                  <a:pt x="795514" y="369332"/>
                </a:cubicBezTo>
                <a:cubicBezTo>
                  <a:pt x="695615" y="378755"/>
                  <a:pt x="379394" y="302417"/>
                  <a:pt x="0" y="369332"/>
                </a:cubicBezTo>
                <a:cubicBezTo>
                  <a:pt x="-113" y="231339"/>
                  <a:pt x="27926" y="122828"/>
                  <a:pt x="0" y="0"/>
                </a:cubicBezTo>
                <a:close/>
              </a:path>
              <a:path w="3361325" h="369332" stroke="0" extrusionOk="0">
                <a:moveTo>
                  <a:pt x="0" y="0"/>
                </a:moveTo>
                <a:cubicBezTo>
                  <a:pt x="185923" y="-21522"/>
                  <a:pt x="479908" y="8074"/>
                  <a:pt x="627447" y="0"/>
                </a:cubicBezTo>
                <a:cubicBezTo>
                  <a:pt x="774986" y="-8074"/>
                  <a:pt x="979285" y="31859"/>
                  <a:pt x="1086828" y="0"/>
                </a:cubicBezTo>
                <a:cubicBezTo>
                  <a:pt x="1194371" y="-31859"/>
                  <a:pt x="1422994" y="42742"/>
                  <a:pt x="1714276" y="0"/>
                </a:cubicBezTo>
                <a:cubicBezTo>
                  <a:pt x="2005558" y="-42742"/>
                  <a:pt x="2048094" y="35607"/>
                  <a:pt x="2207270" y="0"/>
                </a:cubicBezTo>
                <a:cubicBezTo>
                  <a:pt x="2366446" y="-35607"/>
                  <a:pt x="2539209" y="13979"/>
                  <a:pt x="2700264" y="0"/>
                </a:cubicBezTo>
                <a:cubicBezTo>
                  <a:pt x="2861319" y="-13979"/>
                  <a:pt x="3064059" y="62176"/>
                  <a:pt x="3361325" y="0"/>
                </a:cubicBezTo>
                <a:cubicBezTo>
                  <a:pt x="3366819" y="94349"/>
                  <a:pt x="3359780" y="248270"/>
                  <a:pt x="3361325" y="369332"/>
                </a:cubicBezTo>
                <a:cubicBezTo>
                  <a:pt x="3154436" y="412984"/>
                  <a:pt x="2997509" y="366490"/>
                  <a:pt x="2733878" y="369332"/>
                </a:cubicBezTo>
                <a:cubicBezTo>
                  <a:pt x="2470247" y="372174"/>
                  <a:pt x="2433050" y="322349"/>
                  <a:pt x="2173657" y="369332"/>
                </a:cubicBezTo>
                <a:cubicBezTo>
                  <a:pt x="1914264" y="416315"/>
                  <a:pt x="1844278" y="306973"/>
                  <a:pt x="1647049" y="369332"/>
                </a:cubicBezTo>
                <a:cubicBezTo>
                  <a:pt x="1449820" y="431691"/>
                  <a:pt x="1356218" y="344055"/>
                  <a:pt x="1120442" y="369332"/>
                </a:cubicBezTo>
                <a:cubicBezTo>
                  <a:pt x="884666" y="394609"/>
                  <a:pt x="820979" y="365378"/>
                  <a:pt x="661061" y="369332"/>
                </a:cubicBezTo>
                <a:cubicBezTo>
                  <a:pt x="501143" y="373286"/>
                  <a:pt x="303655" y="315167"/>
                  <a:pt x="0" y="369332"/>
                </a:cubicBezTo>
                <a:cubicBezTo>
                  <a:pt x="-33341" y="285285"/>
                  <a:pt x="6452" y="169655"/>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Counterfactual Explanation</a:t>
            </a:r>
          </a:p>
        </p:txBody>
      </p:sp>
    </p:spTree>
    <p:extLst>
      <p:ext uri="{BB962C8B-B14F-4D97-AF65-F5344CB8AC3E}">
        <p14:creationId xmlns:p14="http://schemas.microsoft.com/office/powerpoint/2010/main" val="483114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F339-9F30-B7A2-298E-A66EB6DF5C2D}"/>
              </a:ext>
            </a:extLst>
          </p:cNvPr>
          <p:cNvSpPr>
            <a:spLocks noGrp="1"/>
          </p:cNvSpPr>
          <p:nvPr>
            <p:ph type="title"/>
          </p:nvPr>
        </p:nvSpPr>
        <p:spPr>
          <a:xfrm>
            <a:off x="448056" y="388800"/>
            <a:ext cx="11301984" cy="525600"/>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Rule-Based Explanation VS Counterfactual Explanation</a:t>
            </a:r>
          </a:p>
        </p:txBody>
      </p:sp>
      <p:grpSp>
        <p:nvGrpSpPr>
          <p:cNvPr id="8" name="Group 7">
            <a:extLst>
              <a:ext uri="{FF2B5EF4-FFF2-40B4-BE49-F238E27FC236}">
                <a16:creationId xmlns:a16="http://schemas.microsoft.com/office/drawing/2014/main" id="{ED4283BE-E84F-164D-9640-05B420871330}"/>
              </a:ext>
            </a:extLst>
          </p:cNvPr>
          <p:cNvGrpSpPr/>
          <p:nvPr/>
        </p:nvGrpSpPr>
        <p:grpSpPr>
          <a:xfrm>
            <a:off x="6453511" y="2273279"/>
            <a:ext cx="4638812" cy="2672323"/>
            <a:chOff x="1293905" y="1704734"/>
            <a:chExt cx="4638812" cy="2672323"/>
          </a:xfrm>
        </p:grpSpPr>
        <p:sp>
          <p:nvSpPr>
            <p:cNvPr id="9" name="Rectangle 8">
              <a:extLst>
                <a:ext uri="{FF2B5EF4-FFF2-40B4-BE49-F238E27FC236}">
                  <a16:creationId xmlns:a16="http://schemas.microsoft.com/office/drawing/2014/main" id="{C7DDDC9F-77E7-C40A-9AAF-B48EDAD09202}"/>
                </a:ext>
              </a:extLst>
            </p:cNvPr>
            <p:cNvSpPr/>
            <p:nvPr/>
          </p:nvSpPr>
          <p:spPr>
            <a:xfrm>
              <a:off x="1293905" y="1704734"/>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6CFD578-1DAD-2DCF-30DB-9C16C0167CC3}"/>
                </a:ext>
              </a:extLst>
            </p:cNvPr>
            <p:cNvPicPr>
              <a:picLocks noChangeAspect="1"/>
            </p:cNvPicPr>
            <p:nvPr/>
          </p:nvPicPr>
          <p:blipFill>
            <a:blip r:embed="rId3">
              <a:alphaModFix/>
            </a:blip>
            <a:stretch>
              <a:fillRect/>
            </a:stretch>
          </p:blipFill>
          <p:spPr>
            <a:xfrm>
              <a:off x="1397285" y="1805082"/>
              <a:ext cx="4420850" cy="2394234"/>
            </a:xfrm>
            <a:prstGeom prst="rect">
              <a:avLst/>
            </a:prstGeom>
          </p:spPr>
        </p:pic>
      </p:grpSp>
      <p:sp>
        <p:nvSpPr>
          <p:cNvPr id="3" name="TextBox 2">
            <a:extLst>
              <a:ext uri="{FF2B5EF4-FFF2-40B4-BE49-F238E27FC236}">
                <a16:creationId xmlns:a16="http://schemas.microsoft.com/office/drawing/2014/main" id="{8AE907AD-6891-176D-FD64-9D0350AF517B}"/>
              </a:ext>
            </a:extLst>
          </p:cNvPr>
          <p:cNvSpPr txBox="1"/>
          <p:nvPr/>
        </p:nvSpPr>
        <p:spPr>
          <a:xfrm>
            <a:off x="371789" y="4311266"/>
            <a:ext cx="5366701" cy="2308324"/>
          </a:xfrm>
          <a:custGeom>
            <a:avLst/>
            <a:gdLst>
              <a:gd name="connsiteX0" fmla="*/ 0 w 5366701"/>
              <a:gd name="connsiteY0" fmla="*/ 0 h 2308324"/>
              <a:gd name="connsiteX1" fmla="*/ 703634 w 5366701"/>
              <a:gd name="connsiteY1" fmla="*/ 0 h 2308324"/>
              <a:gd name="connsiteX2" fmla="*/ 1192600 w 5366701"/>
              <a:gd name="connsiteY2" fmla="*/ 0 h 2308324"/>
              <a:gd name="connsiteX3" fmla="*/ 1735233 w 5366701"/>
              <a:gd name="connsiteY3" fmla="*/ 0 h 2308324"/>
              <a:gd name="connsiteX4" fmla="*/ 2224199 w 5366701"/>
              <a:gd name="connsiteY4" fmla="*/ 0 h 2308324"/>
              <a:gd name="connsiteX5" fmla="*/ 2659498 w 5366701"/>
              <a:gd name="connsiteY5" fmla="*/ 0 h 2308324"/>
              <a:gd name="connsiteX6" fmla="*/ 3094798 w 5366701"/>
              <a:gd name="connsiteY6" fmla="*/ 0 h 2308324"/>
              <a:gd name="connsiteX7" fmla="*/ 3744765 w 5366701"/>
              <a:gd name="connsiteY7" fmla="*/ 0 h 2308324"/>
              <a:gd name="connsiteX8" fmla="*/ 4394732 w 5366701"/>
              <a:gd name="connsiteY8" fmla="*/ 0 h 2308324"/>
              <a:gd name="connsiteX9" fmla="*/ 5366701 w 5366701"/>
              <a:gd name="connsiteY9" fmla="*/ 0 h 2308324"/>
              <a:gd name="connsiteX10" fmla="*/ 5366701 w 5366701"/>
              <a:gd name="connsiteY10" fmla="*/ 600164 h 2308324"/>
              <a:gd name="connsiteX11" fmla="*/ 5366701 w 5366701"/>
              <a:gd name="connsiteY11" fmla="*/ 1200328 h 2308324"/>
              <a:gd name="connsiteX12" fmla="*/ 5366701 w 5366701"/>
              <a:gd name="connsiteY12" fmla="*/ 1777409 h 2308324"/>
              <a:gd name="connsiteX13" fmla="*/ 5366701 w 5366701"/>
              <a:gd name="connsiteY13" fmla="*/ 2308324 h 2308324"/>
              <a:gd name="connsiteX14" fmla="*/ 4663067 w 5366701"/>
              <a:gd name="connsiteY14" fmla="*/ 2308324 h 2308324"/>
              <a:gd name="connsiteX15" fmla="*/ 3959433 w 5366701"/>
              <a:gd name="connsiteY15" fmla="*/ 2308324 h 2308324"/>
              <a:gd name="connsiteX16" fmla="*/ 3309466 w 5366701"/>
              <a:gd name="connsiteY16" fmla="*/ 2308324 h 2308324"/>
              <a:gd name="connsiteX17" fmla="*/ 2713166 w 5366701"/>
              <a:gd name="connsiteY17" fmla="*/ 2308324 h 2308324"/>
              <a:gd name="connsiteX18" fmla="*/ 2063198 w 5366701"/>
              <a:gd name="connsiteY18" fmla="*/ 2308324 h 2308324"/>
              <a:gd name="connsiteX19" fmla="*/ 1359564 w 5366701"/>
              <a:gd name="connsiteY19" fmla="*/ 2308324 h 2308324"/>
              <a:gd name="connsiteX20" fmla="*/ 816931 w 5366701"/>
              <a:gd name="connsiteY20" fmla="*/ 2308324 h 2308324"/>
              <a:gd name="connsiteX21" fmla="*/ 0 w 5366701"/>
              <a:gd name="connsiteY21" fmla="*/ 2308324 h 2308324"/>
              <a:gd name="connsiteX22" fmla="*/ 0 w 5366701"/>
              <a:gd name="connsiteY22" fmla="*/ 1754326 h 2308324"/>
              <a:gd name="connsiteX23" fmla="*/ 0 w 5366701"/>
              <a:gd name="connsiteY23" fmla="*/ 1200328 h 2308324"/>
              <a:gd name="connsiteX24" fmla="*/ 0 w 5366701"/>
              <a:gd name="connsiteY24" fmla="*/ 623247 h 2308324"/>
              <a:gd name="connsiteX25" fmla="*/ 0 w 5366701"/>
              <a:gd name="connsiteY25" fmla="*/ 0 h 230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66701" h="2308324" fill="none" extrusionOk="0">
                <a:moveTo>
                  <a:pt x="0" y="0"/>
                </a:moveTo>
                <a:cubicBezTo>
                  <a:pt x="247626" y="-72138"/>
                  <a:pt x="417638" y="9071"/>
                  <a:pt x="703634" y="0"/>
                </a:cubicBezTo>
                <a:cubicBezTo>
                  <a:pt x="989630" y="-9071"/>
                  <a:pt x="998117" y="13489"/>
                  <a:pt x="1192600" y="0"/>
                </a:cubicBezTo>
                <a:cubicBezTo>
                  <a:pt x="1387083" y="-13489"/>
                  <a:pt x="1508731" y="49671"/>
                  <a:pt x="1735233" y="0"/>
                </a:cubicBezTo>
                <a:cubicBezTo>
                  <a:pt x="1961735" y="-49671"/>
                  <a:pt x="2106641" y="23926"/>
                  <a:pt x="2224199" y="0"/>
                </a:cubicBezTo>
                <a:cubicBezTo>
                  <a:pt x="2341757" y="-23926"/>
                  <a:pt x="2557057" y="16239"/>
                  <a:pt x="2659498" y="0"/>
                </a:cubicBezTo>
                <a:cubicBezTo>
                  <a:pt x="2761939" y="-16239"/>
                  <a:pt x="2940004" y="15123"/>
                  <a:pt x="3094798" y="0"/>
                </a:cubicBezTo>
                <a:cubicBezTo>
                  <a:pt x="3249592" y="-15123"/>
                  <a:pt x="3599027" y="40423"/>
                  <a:pt x="3744765" y="0"/>
                </a:cubicBezTo>
                <a:cubicBezTo>
                  <a:pt x="3890503" y="-40423"/>
                  <a:pt x="4185222" y="67378"/>
                  <a:pt x="4394732" y="0"/>
                </a:cubicBezTo>
                <a:cubicBezTo>
                  <a:pt x="4604242" y="-67378"/>
                  <a:pt x="5060177" y="42234"/>
                  <a:pt x="5366701" y="0"/>
                </a:cubicBezTo>
                <a:cubicBezTo>
                  <a:pt x="5397017" y="255695"/>
                  <a:pt x="5328118" y="452960"/>
                  <a:pt x="5366701" y="600164"/>
                </a:cubicBezTo>
                <a:cubicBezTo>
                  <a:pt x="5405284" y="747368"/>
                  <a:pt x="5308036" y="938045"/>
                  <a:pt x="5366701" y="1200328"/>
                </a:cubicBezTo>
                <a:cubicBezTo>
                  <a:pt x="5425366" y="1462611"/>
                  <a:pt x="5354076" y="1568958"/>
                  <a:pt x="5366701" y="1777409"/>
                </a:cubicBezTo>
                <a:cubicBezTo>
                  <a:pt x="5379326" y="1985860"/>
                  <a:pt x="5308866" y="2152133"/>
                  <a:pt x="5366701" y="2308324"/>
                </a:cubicBezTo>
                <a:cubicBezTo>
                  <a:pt x="5204559" y="2353372"/>
                  <a:pt x="4986758" y="2232937"/>
                  <a:pt x="4663067" y="2308324"/>
                </a:cubicBezTo>
                <a:cubicBezTo>
                  <a:pt x="4339376" y="2383711"/>
                  <a:pt x="4198356" y="2270905"/>
                  <a:pt x="3959433" y="2308324"/>
                </a:cubicBezTo>
                <a:cubicBezTo>
                  <a:pt x="3720510" y="2345743"/>
                  <a:pt x="3565960" y="2306700"/>
                  <a:pt x="3309466" y="2308324"/>
                </a:cubicBezTo>
                <a:cubicBezTo>
                  <a:pt x="3052972" y="2309948"/>
                  <a:pt x="2919929" y="2284273"/>
                  <a:pt x="2713166" y="2308324"/>
                </a:cubicBezTo>
                <a:cubicBezTo>
                  <a:pt x="2506403" y="2332375"/>
                  <a:pt x="2271619" y="2279209"/>
                  <a:pt x="2063198" y="2308324"/>
                </a:cubicBezTo>
                <a:cubicBezTo>
                  <a:pt x="1854777" y="2337439"/>
                  <a:pt x="1534238" y="2302614"/>
                  <a:pt x="1359564" y="2308324"/>
                </a:cubicBezTo>
                <a:cubicBezTo>
                  <a:pt x="1184890" y="2314034"/>
                  <a:pt x="1042361" y="2257352"/>
                  <a:pt x="816931" y="2308324"/>
                </a:cubicBezTo>
                <a:cubicBezTo>
                  <a:pt x="591501" y="2359296"/>
                  <a:pt x="393294" y="2212453"/>
                  <a:pt x="0" y="2308324"/>
                </a:cubicBezTo>
                <a:cubicBezTo>
                  <a:pt x="-35116" y="2143183"/>
                  <a:pt x="39398" y="1868557"/>
                  <a:pt x="0" y="1754326"/>
                </a:cubicBezTo>
                <a:cubicBezTo>
                  <a:pt x="-39398" y="1640095"/>
                  <a:pt x="6342" y="1337999"/>
                  <a:pt x="0" y="1200328"/>
                </a:cubicBezTo>
                <a:cubicBezTo>
                  <a:pt x="-6342" y="1062657"/>
                  <a:pt x="52242" y="906306"/>
                  <a:pt x="0" y="623247"/>
                </a:cubicBezTo>
                <a:cubicBezTo>
                  <a:pt x="-52242" y="340188"/>
                  <a:pt x="44072" y="161020"/>
                  <a:pt x="0" y="0"/>
                </a:cubicBezTo>
                <a:close/>
              </a:path>
              <a:path w="5366701" h="2308324" stroke="0" extrusionOk="0">
                <a:moveTo>
                  <a:pt x="0" y="0"/>
                </a:moveTo>
                <a:cubicBezTo>
                  <a:pt x="259287" y="-26823"/>
                  <a:pt x="387678" y="59705"/>
                  <a:pt x="703634" y="0"/>
                </a:cubicBezTo>
                <a:cubicBezTo>
                  <a:pt x="1019590" y="-59705"/>
                  <a:pt x="1050258" y="10544"/>
                  <a:pt x="1138933" y="0"/>
                </a:cubicBezTo>
                <a:cubicBezTo>
                  <a:pt x="1227608" y="-10544"/>
                  <a:pt x="1582927" y="55547"/>
                  <a:pt x="1842567" y="0"/>
                </a:cubicBezTo>
                <a:cubicBezTo>
                  <a:pt x="2102207" y="-55547"/>
                  <a:pt x="2139114" y="41411"/>
                  <a:pt x="2331533" y="0"/>
                </a:cubicBezTo>
                <a:cubicBezTo>
                  <a:pt x="2523952" y="-41411"/>
                  <a:pt x="2594411" y="30584"/>
                  <a:pt x="2820500" y="0"/>
                </a:cubicBezTo>
                <a:cubicBezTo>
                  <a:pt x="3046589" y="-30584"/>
                  <a:pt x="3078528" y="48516"/>
                  <a:pt x="3309466" y="0"/>
                </a:cubicBezTo>
                <a:cubicBezTo>
                  <a:pt x="3540404" y="-48516"/>
                  <a:pt x="3661911" y="5373"/>
                  <a:pt x="3852099" y="0"/>
                </a:cubicBezTo>
                <a:cubicBezTo>
                  <a:pt x="4042287" y="-5373"/>
                  <a:pt x="4170904" y="44856"/>
                  <a:pt x="4394732" y="0"/>
                </a:cubicBezTo>
                <a:cubicBezTo>
                  <a:pt x="4618560" y="-44856"/>
                  <a:pt x="4899108" y="67018"/>
                  <a:pt x="5366701" y="0"/>
                </a:cubicBezTo>
                <a:cubicBezTo>
                  <a:pt x="5418014" y="261848"/>
                  <a:pt x="5335018" y="288316"/>
                  <a:pt x="5366701" y="530915"/>
                </a:cubicBezTo>
                <a:cubicBezTo>
                  <a:pt x="5398384" y="773514"/>
                  <a:pt x="5364080" y="900128"/>
                  <a:pt x="5366701" y="1131079"/>
                </a:cubicBezTo>
                <a:cubicBezTo>
                  <a:pt x="5369322" y="1362030"/>
                  <a:pt x="5329709" y="1437548"/>
                  <a:pt x="5366701" y="1685077"/>
                </a:cubicBezTo>
                <a:cubicBezTo>
                  <a:pt x="5403693" y="1932606"/>
                  <a:pt x="5338690" y="2113347"/>
                  <a:pt x="5366701" y="2308324"/>
                </a:cubicBezTo>
                <a:cubicBezTo>
                  <a:pt x="5122006" y="2315589"/>
                  <a:pt x="4848084" y="2271684"/>
                  <a:pt x="4663067" y="2308324"/>
                </a:cubicBezTo>
                <a:cubicBezTo>
                  <a:pt x="4478050" y="2344964"/>
                  <a:pt x="4442769" y="2305016"/>
                  <a:pt x="4227768" y="2308324"/>
                </a:cubicBezTo>
                <a:cubicBezTo>
                  <a:pt x="4012767" y="2311632"/>
                  <a:pt x="3907557" y="2264592"/>
                  <a:pt x="3685135" y="2308324"/>
                </a:cubicBezTo>
                <a:cubicBezTo>
                  <a:pt x="3462713" y="2352056"/>
                  <a:pt x="3267782" y="2287261"/>
                  <a:pt x="3088835" y="2308324"/>
                </a:cubicBezTo>
                <a:cubicBezTo>
                  <a:pt x="2909888" y="2329387"/>
                  <a:pt x="2606257" y="2273425"/>
                  <a:pt x="2385200" y="2308324"/>
                </a:cubicBezTo>
                <a:cubicBezTo>
                  <a:pt x="2164143" y="2343223"/>
                  <a:pt x="2032137" y="2283790"/>
                  <a:pt x="1735233" y="2308324"/>
                </a:cubicBezTo>
                <a:cubicBezTo>
                  <a:pt x="1438329" y="2332858"/>
                  <a:pt x="1260982" y="2266211"/>
                  <a:pt x="1031599" y="2308324"/>
                </a:cubicBezTo>
                <a:cubicBezTo>
                  <a:pt x="802216" y="2350437"/>
                  <a:pt x="504295" y="2246345"/>
                  <a:pt x="0" y="2308324"/>
                </a:cubicBezTo>
                <a:cubicBezTo>
                  <a:pt x="-10460" y="2161652"/>
                  <a:pt x="56249" y="1910290"/>
                  <a:pt x="0" y="1800493"/>
                </a:cubicBezTo>
                <a:cubicBezTo>
                  <a:pt x="-56249" y="1690696"/>
                  <a:pt x="30303" y="1518702"/>
                  <a:pt x="0" y="1269578"/>
                </a:cubicBezTo>
                <a:cubicBezTo>
                  <a:pt x="-30303" y="1020455"/>
                  <a:pt x="51565" y="897126"/>
                  <a:pt x="0" y="761747"/>
                </a:cubicBezTo>
                <a:cubicBezTo>
                  <a:pt x="-51565" y="626368"/>
                  <a:pt x="45926" y="337296"/>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Feasibility: </a:t>
            </a:r>
            <a:r>
              <a:rPr lang="en-US" dirty="0" err="1">
                <a:solidFill>
                  <a:schemeClr val="bg1"/>
                </a:solidFill>
                <a:latin typeface="Tahoma" panose="020B0604030504040204" pitchFamily="34" charset="0"/>
                <a:ea typeface="Tahoma" panose="020B0604030504040204" pitchFamily="34" charset="0"/>
                <a:cs typeface="Tahoma" panose="020B0604030504040204" pitchFamily="34" charset="0"/>
              </a:rPr>
              <a:t>income</a:t>
            </a:r>
            <a:r>
              <a:rPr lang="en-US" sz="11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$1</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M</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i.e., income of 𝑥</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should be within feasible range as given.</a:t>
            </a:r>
            <a:endParaRPr 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Plausibility: </a:t>
            </a:r>
            <a:r>
              <a:rPr lang="en-US" dirty="0" err="1">
                <a:solidFill>
                  <a:schemeClr val="bg1"/>
                </a:solidFill>
                <a:latin typeface="Tahoma" panose="020B0604030504040204" pitchFamily="34" charset="0"/>
                <a:ea typeface="Tahoma" panose="020B0604030504040204" pitchFamily="34" charset="0"/>
                <a:cs typeface="Tahoma" panose="020B0604030504040204" pitchFamily="34" charset="0"/>
              </a:rPr>
              <a:t>gender</a:t>
            </a:r>
            <a:r>
              <a:rPr lang="en-US" sz="11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a:t>
            </a:r>
            <a:r>
              <a:rPr lang="en-US" dirty="0" err="1">
                <a:solidFill>
                  <a:schemeClr val="bg1"/>
                </a:solidFill>
                <a:latin typeface="Tahoma" panose="020B0604030504040204" pitchFamily="34" charset="0"/>
                <a:ea typeface="Tahoma" panose="020B0604030504040204" pitchFamily="34" charset="0"/>
                <a:cs typeface="Tahoma" panose="020B0604030504040204" pitchFamily="34" charset="0"/>
              </a:rPr>
              <a:t>gender</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i</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i.e., the feature gender should not be change.</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education</a:t>
            </a: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𝐶𝐹</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&gt; education</a:t>
            </a: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𝑖</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age</a:t>
            </a: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𝐶𝐹</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age</a:t>
            </a: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𝑖</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+4</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i.e., Features ​​are different for a good reason.</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PLAF constraints ranked by </a:t>
            </a:r>
            <a:r>
              <a:rPr lang="en-US" dirty="0" err="1">
                <a:solidFill>
                  <a:schemeClr val="bg1"/>
                </a:solidFill>
                <a:latin typeface="Tahoma" panose="020B0604030504040204" pitchFamily="34" charset="0"/>
                <a:ea typeface="Tahoma" panose="020B0604030504040204" pitchFamily="34" charset="0"/>
                <a:cs typeface="Tahoma" panose="020B0604030504040204" pitchFamily="34" charset="0"/>
              </a:rPr>
              <a:t>dist</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(𝑥, 𝑥’) from 𝑥</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i</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44AF107D-D289-33E0-793A-F2A5674CD071}"/>
              </a:ext>
            </a:extLst>
          </p:cNvPr>
          <p:cNvSpPr txBox="1"/>
          <p:nvPr/>
        </p:nvSpPr>
        <p:spPr>
          <a:xfrm>
            <a:off x="371789" y="1530000"/>
            <a:ext cx="5366701" cy="2585323"/>
          </a:xfrm>
          <a:custGeom>
            <a:avLst/>
            <a:gdLst>
              <a:gd name="connsiteX0" fmla="*/ 0 w 5366701"/>
              <a:gd name="connsiteY0" fmla="*/ 0 h 2585323"/>
              <a:gd name="connsiteX1" fmla="*/ 488966 w 5366701"/>
              <a:gd name="connsiteY1" fmla="*/ 0 h 2585323"/>
              <a:gd name="connsiteX2" fmla="*/ 924265 w 5366701"/>
              <a:gd name="connsiteY2" fmla="*/ 0 h 2585323"/>
              <a:gd name="connsiteX3" fmla="*/ 1359564 w 5366701"/>
              <a:gd name="connsiteY3" fmla="*/ 0 h 2585323"/>
              <a:gd name="connsiteX4" fmla="*/ 2009531 w 5366701"/>
              <a:gd name="connsiteY4" fmla="*/ 0 h 2585323"/>
              <a:gd name="connsiteX5" fmla="*/ 2659498 w 5366701"/>
              <a:gd name="connsiteY5" fmla="*/ 0 h 2585323"/>
              <a:gd name="connsiteX6" fmla="*/ 3363133 w 5366701"/>
              <a:gd name="connsiteY6" fmla="*/ 0 h 2585323"/>
              <a:gd name="connsiteX7" fmla="*/ 4013100 w 5366701"/>
              <a:gd name="connsiteY7" fmla="*/ 0 h 2585323"/>
              <a:gd name="connsiteX8" fmla="*/ 4663067 w 5366701"/>
              <a:gd name="connsiteY8" fmla="*/ 0 h 2585323"/>
              <a:gd name="connsiteX9" fmla="*/ 5366701 w 5366701"/>
              <a:gd name="connsiteY9" fmla="*/ 0 h 2585323"/>
              <a:gd name="connsiteX10" fmla="*/ 5366701 w 5366701"/>
              <a:gd name="connsiteY10" fmla="*/ 439505 h 2585323"/>
              <a:gd name="connsiteX11" fmla="*/ 5366701 w 5366701"/>
              <a:gd name="connsiteY11" fmla="*/ 1008276 h 2585323"/>
              <a:gd name="connsiteX12" fmla="*/ 5366701 w 5366701"/>
              <a:gd name="connsiteY12" fmla="*/ 1499487 h 2585323"/>
              <a:gd name="connsiteX13" fmla="*/ 5366701 w 5366701"/>
              <a:gd name="connsiteY13" fmla="*/ 1990699 h 2585323"/>
              <a:gd name="connsiteX14" fmla="*/ 5366701 w 5366701"/>
              <a:gd name="connsiteY14" fmla="*/ 2585323 h 2585323"/>
              <a:gd name="connsiteX15" fmla="*/ 4824068 w 5366701"/>
              <a:gd name="connsiteY15" fmla="*/ 2585323 h 2585323"/>
              <a:gd name="connsiteX16" fmla="*/ 4120434 w 5366701"/>
              <a:gd name="connsiteY16" fmla="*/ 2585323 h 2585323"/>
              <a:gd name="connsiteX17" fmla="*/ 3577801 w 5366701"/>
              <a:gd name="connsiteY17" fmla="*/ 2585323 h 2585323"/>
              <a:gd name="connsiteX18" fmla="*/ 3088835 w 5366701"/>
              <a:gd name="connsiteY18" fmla="*/ 2585323 h 2585323"/>
              <a:gd name="connsiteX19" fmla="*/ 2546201 w 5366701"/>
              <a:gd name="connsiteY19" fmla="*/ 2585323 h 2585323"/>
              <a:gd name="connsiteX20" fmla="*/ 2057235 w 5366701"/>
              <a:gd name="connsiteY20" fmla="*/ 2585323 h 2585323"/>
              <a:gd name="connsiteX21" fmla="*/ 1514602 w 5366701"/>
              <a:gd name="connsiteY21" fmla="*/ 2585323 h 2585323"/>
              <a:gd name="connsiteX22" fmla="*/ 971969 w 5366701"/>
              <a:gd name="connsiteY22" fmla="*/ 2585323 h 2585323"/>
              <a:gd name="connsiteX23" fmla="*/ 0 w 5366701"/>
              <a:gd name="connsiteY23" fmla="*/ 2585323 h 2585323"/>
              <a:gd name="connsiteX24" fmla="*/ 0 w 5366701"/>
              <a:gd name="connsiteY24" fmla="*/ 2042405 h 2585323"/>
              <a:gd name="connsiteX25" fmla="*/ 0 w 5366701"/>
              <a:gd name="connsiteY25" fmla="*/ 1551194 h 2585323"/>
              <a:gd name="connsiteX26" fmla="*/ 0 w 5366701"/>
              <a:gd name="connsiteY26" fmla="*/ 1034129 h 2585323"/>
              <a:gd name="connsiteX27" fmla="*/ 0 w 5366701"/>
              <a:gd name="connsiteY27" fmla="*/ 594624 h 2585323"/>
              <a:gd name="connsiteX28" fmla="*/ 0 w 5366701"/>
              <a:gd name="connsiteY28" fmla="*/ 0 h 258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66701" h="2585323" fill="none" extrusionOk="0">
                <a:moveTo>
                  <a:pt x="0" y="0"/>
                </a:moveTo>
                <a:cubicBezTo>
                  <a:pt x="198929" y="-33891"/>
                  <a:pt x="371408" y="23926"/>
                  <a:pt x="488966" y="0"/>
                </a:cubicBezTo>
                <a:cubicBezTo>
                  <a:pt x="606524" y="-23926"/>
                  <a:pt x="821824" y="16239"/>
                  <a:pt x="924265" y="0"/>
                </a:cubicBezTo>
                <a:cubicBezTo>
                  <a:pt x="1026706" y="-16239"/>
                  <a:pt x="1214504" y="19831"/>
                  <a:pt x="1359564" y="0"/>
                </a:cubicBezTo>
                <a:cubicBezTo>
                  <a:pt x="1504624" y="-19831"/>
                  <a:pt x="1863793" y="40423"/>
                  <a:pt x="2009531" y="0"/>
                </a:cubicBezTo>
                <a:cubicBezTo>
                  <a:pt x="2155269" y="-40423"/>
                  <a:pt x="2449988" y="67378"/>
                  <a:pt x="2659498" y="0"/>
                </a:cubicBezTo>
                <a:cubicBezTo>
                  <a:pt x="2869008" y="-67378"/>
                  <a:pt x="3074139" y="23725"/>
                  <a:pt x="3363133" y="0"/>
                </a:cubicBezTo>
                <a:cubicBezTo>
                  <a:pt x="3652128" y="-23725"/>
                  <a:pt x="3842143" y="23528"/>
                  <a:pt x="4013100" y="0"/>
                </a:cubicBezTo>
                <a:cubicBezTo>
                  <a:pt x="4184057" y="-23528"/>
                  <a:pt x="4353165" y="15439"/>
                  <a:pt x="4663067" y="0"/>
                </a:cubicBezTo>
                <a:cubicBezTo>
                  <a:pt x="4972969" y="-15439"/>
                  <a:pt x="5210301" y="28424"/>
                  <a:pt x="5366701" y="0"/>
                </a:cubicBezTo>
                <a:cubicBezTo>
                  <a:pt x="5407234" y="160349"/>
                  <a:pt x="5320112" y="279895"/>
                  <a:pt x="5366701" y="439505"/>
                </a:cubicBezTo>
                <a:cubicBezTo>
                  <a:pt x="5413290" y="599115"/>
                  <a:pt x="5312022" y="743205"/>
                  <a:pt x="5366701" y="1008276"/>
                </a:cubicBezTo>
                <a:cubicBezTo>
                  <a:pt x="5421380" y="1273347"/>
                  <a:pt x="5347158" y="1335228"/>
                  <a:pt x="5366701" y="1499487"/>
                </a:cubicBezTo>
                <a:cubicBezTo>
                  <a:pt x="5386244" y="1663746"/>
                  <a:pt x="5338504" y="1766880"/>
                  <a:pt x="5366701" y="1990699"/>
                </a:cubicBezTo>
                <a:cubicBezTo>
                  <a:pt x="5394898" y="2214518"/>
                  <a:pt x="5313566" y="2426408"/>
                  <a:pt x="5366701" y="2585323"/>
                </a:cubicBezTo>
                <a:cubicBezTo>
                  <a:pt x="5173127" y="2623123"/>
                  <a:pt x="5036676" y="2529584"/>
                  <a:pt x="4824068" y="2585323"/>
                </a:cubicBezTo>
                <a:cubicBezTo>
                  <a:pt x="4611460" y="2641062"/>
                  <a:pt x="4295108" y="2579613"/>
                  <a:pt x="4120434" y="2585323"/>
                </a:cubicBezTo>
                <a:cubicBezTo>
                  <a:pt x="3945760" y="2591033"/>
                  <a:pt x="3803231" y="2534351"/>
                  <a:pt x="3577801" y="2585323"/>
                </a:cubicBezTo>
                <a:cubicBezTo>
                  <a:pt x="3352371" y="2636295"/>
                  <a:pt x="3291070" y="2554568"/>
                  <a:pt x="3088835" y="2585323"/>
                </a:cubicBezTo>
                <a:cubicBezTo>
                  <a:pt x="2886600" y="2616078"/>
                  <a:pt x="2699625" y="2549789"/>
                  <a:pt x="2546201" y="2585323"/>
                </a:cubicBezTo>
                <a:cubicBezTo>
                  <a:pt x="2392777" y="2620857"/>
                  <a:pt x="2222845" y="2536787"/>
                  <a:pt x="2057235" y="2585323"/>
                </a:cubicBezTo>
                <a:cubicBezTo>
                  <a:pt x="1891625" y="2633859"/>
                  <a:pt x="1661920" y="2549700"/>
                  <a:pt x="1514602" y="2585323"/>
                </a:cubicBezTo>
                <a:cubicBezTo>
                  <a:pt x="1367284" y="2620946"/>
                  <a:pt x="1128835" y="2528476"/>
                  <a:pt x="971969" y="2585323"/>
                </a:cubicBezTo>
                <a:cubicBezTo>
                  <a:pt x="815103" y="2642170"/>
                  <a:pt x="248314" y="2556759"/>
                  <a:pt x="0" y="2585323"/>
                </a:cubicBezTo>
                <a:cubicBezTo>
                  <a:pt x="-40717" y="2315925"/>
                  <a:pt x="42338" y="2163790"/>
                  <a:pt x="0" y="2042405"/>
                </a:cubicBezTo>
                <a:cubicBezTo>
                  <a:pt x="-42338" y="1921020"/>
                  <a:pt x="8645" y="1740721"/>
                  <a:pt x="0" y="1551194"/>
                </a:cubicBezTo>
                <a:cubicBezTo>
                  <a:pt x="-8645" y="1361667"/>
                  <a:pt x="31760" y="1229767"/>
                  <a:pt x="0" y="1034129"/>
                </a:cubicBezTo>
                <a:cubicBezTo>
                  <a:pt x="-31760" y="838491"/>
                  <a:pt x="40457" y="772765"/>
                  <a:pt x="0" y="594624"/>
                </a:cubicBezTo>
                <a:cubicBezTo>
                  <a:pt x="-40457" y="416483"/>
                  <a:pt x="64995" y="208511"/>
                  <a:pt x="0" y="0"/>
                </a:cubicBezTo>
                <a:close/>
              </a:path>
              <a:path w="5366701" h="2585323" stroke="0" extrusionOk="0">
                <a:moveTo>
                  <a:pt x="0" y="0"/>
                </a:moveTo>
                <a:cubicBezTo>
                  <a:pt x="259287" y="-26823"/>
                  <a:pt x="387678" y="59705"/>
                  <a:pt x="703634" y="0"/>
                </a:cubicBezTo>
                <a:cubicBezTo>
                  <a:pt x="1019590" y="-59705"/>
                  <a:pt x="1050258" y="10544"/>
                  <a:pt x="1138933" y="0"/>
                </a:cubicBezTo>
                <a:cubicBezTo>
                  <a:pt x="1227608" y="-10544"/>
                  <a:pt x="1582927" y="55547"/>
                  <a:pt x="1842567" y="0"/>
                </a:cubicBezTo>
                <a:cubicBezTo>
                  <a:pt x="2102207" y="-55547"/>
                  <a:pt x="2139114" y="41411"/>
                  <a:pt x="2331533" y="0"/>
                </a:cubicBezTo>
                <a:cubicBezTo>
                  <a:pt x="2523952" y="-41411"/>
                  <a:pt x="2594411" y="30584"/>
                  <a:pt x="2820500" y="0"/>
                </a:cubicBezTo>
                <a:cubicBezTo>
                  <a:pt x="3046589" y="-30584"/>
                  <a:pt x="3078528" y="48516"/>
                  <a:pt x="3309466" y="0"/>
                </a:cubicBezTo>
                <a:cubicBezTo>
                  <a:pt x="3540404" y="-48516"/>
                  <a:pt x="3661911" y="5373"/>
                  <a:pt x="3852099" y="0"/>
                </a:cubicBezTo>
                <a:cubicBezTo>
                  <a:pt x="4042287" y="-5373"/>
                  <a:pt x="4170904" y="44856"/>
                  <a:pt x="4394732" y="0"/>
                </a:cubicBezTo>
                <a:cubicBezTo>
                  <a:pt x="4618560" y="-44856"/>
                  <a:pt x="4899108" y="67018"/>
                  <a:pt x="5366701" y="0"/>
                </a:cubicBezTo>
                <a:cubicBezTo>
                  <a:pt x="5386630" y="173979"/>
                  <a:pt x="5329680" y="344317"/>
                  <a:pt x="5366701" y="465358"/>
                </a:cubicBezTo>
                <a:cubicBezTo>
                  <a:pt x="5403722" y="586399"/>
                  <a:pt x="5349467" y="831323"/>
                  <a:pt x="5366701" y="1008276"/>
                </a:cubicBezTo>
                <a:cubicBezTo>
                  <a:pt x="5383935" y="1185229"/>
                  <a:pt x="5360626" y="1308661"/>
                  <a:pt x="5366701" y="1499487"/>
                </a:cubicBezTo>
                <a:cubicBezTo>
                  <a:pt x="5372776" y="1690313"/>
                  <a:pt x="5334263" y="1738964"/>
                  <a:pt x="5366701" y="1964845"/>
                </a:cubicBezTo>
                <a:cubicBezTo>
                  <a:pt x="5399139" y="2190726"/>
                  <a:pt x="5292323" y="2423235"/>
                  <a:pt x="5366701" y="2585323"/>
                </a:cubicBezTo>
                <a:cubicBezTo>
                  <a:pt x="5147000" y="2625271"/>
                  <a:pt x="4948004" y="2567704"/>
                  <a:pt x="4824068" y="2585323"/>
                </a:cubicBezTo>
                <a:cubicBezTo>
                  <a:pt x="4700132" y="2602942"/>
                  <a:pt x="4503857" y="2541591"/>
                  <a:pt x="4281435" y="2585323"/>
                </a:cubicBezTo>
                <a:cubicBezTo>
                  <a:pt x="4059013" y="2629055"/>
                  <a:pt x="3864082" y="2564260"/>
                  <a:pt x="3685135" y="2585323"/>
                </a:cubicBezTo>
                <a:cubicBezTo>
                  <a:pt x="3506188" y="2606386"/>
                  <a:pt x="3201616" y="2548771"/>
                  <a:pt x="2981501" y="2585323"/>
                </a:cubicBezTo>
                <a:cubicBezTo>
                  <a:pt x="2761386" y="2621875"/>
                  <a:pt x="2630175" y="2562668"/>
                  <a:pt x="2331533" y="2585323"/>
                </a:cubicBezTo>
                <a:cubicBezTo>
                  <a:pt x="2032891" y="2607978"/>
                  <a:pt x="1857282" y="2543210"/>
                  <a:pt x="1627899" y="2585323"/>
                </a:cubicBezTo>
                <a:cubicBezTo>
                  <a:pt x="1398516" y="2627436"/>
                  <a:pt x="1236647" y="2542664"/>
                  <a:pt x="1031599" y="2585323"/>
                </a:cubicBezTo>
                <a:cubicBezTo>
                  <a:pt x="826551" y="2627982"/>
                  <a:pt x="778947" y="2574455"/>
                  <a:pt x="596300" y="2585323"/>
                </a:cubicBezTo>
                <a:cubicBezTo>
                  <a:pt x="413653" y="2596191"/>
                  <a:pt x="179397" y="2574006"/>
                  <a:pt x="0" y="2585323"/>
                </a:cubicBezTo>
                <a:cubicBezTo>
                  <a:pt x="-61621" y="2480550"/>
                  <a:pt x="61532" y="2282260"/>
                  <a:pt x="0" y="2068258"/>
                </a:cubicBezTo>
                <a:cubicBezTo>
                  <a:pt x="-61532" y="1854256"/>
                  <a:pt x="53934" y="1814161"/>
                  <a:pt x="0" y="1602900"/>
                </a:cubicBezTo>
                <a:cubicBezTo>
                  <a:pt x="-53934" y="1391639"/>
                  <a:pt x="45439" y="1296946"/>
                  <a:pt x="0" y="1034129"/>
                </a:cubicBezTo>
                <a:cubicBezTo>
                  <a:pt x="-45439" y="771312"/>
                  <a:pt x="21301" y="792013"/>
                  <a:pt x="0" y="568771"/>
                </a:cubicBezTo>
                <a:cubicBezTo>
                  <a:pt x="-21301" y="345529"/>
                  <a:pt x="35669" y="167095"/>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An arbitrary instance: 𝑥</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counterfactual instance of 𝑥 : 𝑥</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endParaRPr lang="en-US" sz="16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Prediction by classifier for 𝑥: C(𝑥) </a:t>
            </a:r>
          </a:p>
          <a:p>
            <a:pPr marL="285750" indent="-285750">
              <a:buFont typeface="Arial" panose="020B0604020202020204" pitchFamily="34" charset="0"/>
              <a:buChar char="•"/>
            </a:pPr>
            <a:r>
              <a:rPr lang="el-GR" dirty="0">
                <a:solidFill>
                  <a:schemeClr val="bg1"/>
                </a:solidFill>
                <a:latin typeface="Tahoma" panose="020B0604030504040204" pitchFamily="34" charset="0"/>
                <a:ea typeface="Tahoma" panose="020B0604030504040204" pitchFamily="34" charset="0"/>
                <a:cs typeface="Tahoma" panose="020B0604030504040204" pitchFamily="34" charset="0"/>
              </a:rPr>
              <a:t>Φ</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i</a:t>
            </a:r>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 is a predicate over the features over the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𝑥</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i</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and 𝑥</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predicate PLAF: P(𝑥</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a:t>
            </a:r>
          </a:p>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P(𝑥</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a:t>
            </a:r>
            <a:r>
              <a:rPr lang="el-GR" dirty="0">
                <a:solidFill>
                  <a:schemeClr val="bg1"/>
                </a:solidFill>
                <a:latin typeface="Tahoma" panose="020B0604030504040204" pitchFamily="34" charset="0"/>
                <a:ea typeface="Tahoma" panose="020B0604030504040204" pitchFamily="34" charset="0"/>
                <a:cs typeface="Tahoma" panose="020B0604030504040204" pitchFamily="34" charset="0"/>
              </a:rPr>
              <a:t>Φ</a:t>
            </a:r>
            <a:r>
              <a:rPr lang="el-GR" sz="1400" dirty="0">
                <a:solidFill>
                  <a:schemeClr val="bg1"/>
                </a:solidFill>
                <a:latin typeface="Tahoma" panose="020B0604030504040204" pitchFamily="34" charset="0"/>
                <a:ea typeface="Tahoma" panose="020B0604030504040204" pitchFamily="34" charset="0"/>
                <a:cs typeface="Tahoma" panose="020B0604030504040204" pitchFamily="34" charset="0"/>
              </a:rPr>
              <a:t>1</a:t>
            </a:r>
            <a:r>
              <a:rPr lang="el-GR" dirty="0">
                <a:solidFill>
                  <a:schemeClr val="bg1"/>
                </a:solidFill>
                <a:latin typeface="Tahoma" panose="020B0604030504040204" pitchFamily="34" charset="0"/>
                <a:ea typeface="Tahoma" panose="020B0604030504040204" pitchFamily="34" charset="0"/>
                <a:cs typeface="Tahoma" panose="020B0604030504040204" pitchFamily="34" charset="0"/>
              </a:rPr>
              <a:t> ∧ · · · ∧ Φ</a:t>
            </a:r>
            <a:r>
              <a:rPr lang="el-GR" sz="1400" dirty="0">
                <a:solidFill>
                  <a:schemeClr val="bg1"/>
                </a:solidFill>
                <a:latin typeface="Tahoma" panose="020B0604030504040204" pitchFamily="34" charset="0"/>
                <a:ea typeface="Tahoma" panose="020B0604030504040204" pitchFamily="34" charset="0"/>
                <a:cs typeface="Tahoma" panose="020B0604030504040204" pitchFamily="34" charset="0"/>
              </a:rPr>
              <a:t>𝑚</a:t>
            </a:r>
            <a:r>
              <a:rPr lang="el-GR" dirty="0">
                <a:solidFill>
                  <a:schemeClr val="bg1"/>
                </a:solidFill>
                <a:latin typeface="Tahoma" panose="020B0604030504040204" pitchFamily="34" charset="0"/>
                <a:ea typeface="Tahoma" panose="020B0604030504040204" pitchFamily="34" charset="0"/>
                <a:cs typeface="Tahoma" panose="020B0604030504040204" pitchFamily="34" charset="0"/>
              </a:rPr>
              <a:t> ⇒ Φ</a:t>
            </a:r>
            <a:r>
              <a:rPr lang="el-GR" sz="1400" dirty="0">
                <a:solidFill>
                  <a:schemeClr val="bg1"/>
                </a:solidFill>
                <a:latin typeface="Tahoma" panose="020B0604030504040204" pitchFamily="34" charset="0"/>
                <a:ea typeface="Tahoma" panose="020B0604030504040204" pitchFamily="34" charset="0"/>
                <a:cs typeface="Tahoma" panose="020B0604030504040204" pitchFamily="34" charset="0"/>
              </a:rPr>
              <a:t>0</a:t>
            </a:r>
            <a:endParaRPr lang="en-US"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distance function on </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I</a:t>
            </a:r>
            <a:r>
              <a:rPr lang="en-US" sz="1100" dirty="0">
                <a:solidFill>
                  <a:schemeClr val="bg1"/>
                </a:solidFill>
                <a:latin typeface="Tahoma" panose="020B0604030504040204" pitchFamily="34" charset="0"/>
                <a:ea typeface="Tahoma" panose="020B0604030504040204" pitchFamily="34" charset="0"/>
                <a:cs typeface="Tahoma" panose="020B0604030504040204" pitchFamily="34" charset="0"/>
              </a:rPr>
              <a:t>NST</a:t>
            </a: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bg1"/>
                </a:solidFill>
                <a:latin typeface="Tahoma" panose="020B0604030504040204" pitchFamily="34" charset="0"/>
                <a:ea typeface="Tahoma" panose="020B0604030504040204" pitchFamily="34" charset="0"/>
                <a:cs typeface="Tahoma" panose="020B0604030504040204" pitchFamily="34" charset="0"/>
              </a:rPr>
              <a:t>dist</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(𝑥, 𝑥’)</a:t>
            </a:r>
          </a:p>
          <a:p>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Rank 𝑥</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by the degree of change from 𝑥</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i</a:t>
            </a:r>
            <a:endParaRPr lang="en-US"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1" name="TextBox 10">
            <a:extLst>
              <a:ext uri="{FF2B5EF4-FFF2-40B4-BE49-F238E27FC236}">
                <a16:creationId xmlns:a16="http://schemas.microsoft.com/office/drawing/2014/main" id="{91506128-7E23-3308-9375-29604327D084}"/>
              </a:ext>
            </a:extLst>
          </p:cNvPr>
          <p:cNvSpPr txBox="1"/>
          <p:nvPr/>
        </p:nvSpPr>
        <p:spPr>
          <a:xfrm>
            <a:off x="7071592" y="1530000"/>
            <a:ext cx="3391448" cy="369332"/>
          </a:xfrm>
          <a:custGeom>
            <a:avLst/>
            <a:gdLst>
              <a:gd name="connsiteX0" fmla="*/ 0 w 3391448"/>
              <a:gd name="connsiteY0" fmla="*/ 0 h 369332"/>
              <a:gd name="connsiteX1" fmla="*/ 531327 w 3391448"/>
              <a:gd name="connsiteY1" fmla="*/ 0 h 369332"/>
              <a:gd name="connsiteX2" fmla="*/ 1096568 w 3391448"/>
              <a:gd name="connsiteY2" fmla="*/ 0 h 369332"/>
              <a:gd name="connsiteX3" fmla="*/ 1729638 w 3391448"/>
              <a:gd name="connsiteY3" fmla="*/ 0 h 369332"/>
              <a:gd name="connsiteX4" fmla="*/ 2362709 w 3391448"/>
              <a:gd name="connsiteY4" fmla="*/ 0 h 369332"/>
              <a:gd name="connsiteX5" fmla="*/ 3391448 w 3391448"/>
              <a:gd name="connsiteY5" fmla="*/ 0 h 369332"/>
              <a:gd name="connsiteX6" fmla="*/ 3391448 w 3391448"/>
              <a:gd name="connsiteY6" fmla="*/ 369332 h 369332"/>
              <a:gd name="connsiteX7" fmla="*/ 2894036 w 3391448"/>
              <a:gd name="connsiteY7" fmla="*/ 369332 h 369332"/>
              <a:gd name="connsiteX8" fmla="*/ 2430538 w 3391448"/>
              <a:gd name="connsiteY8" fmla="*/ 369332 h 369332"/>
              <a:gd name="connsiteX9" fmla="*/ 1933125 w 3391448"/>
              <a:gd name="connsiteY9" fmla="*/ 369332 h 369332"/>
              <a:gd name="connsiteX10" fmla="*/ 1300055 w 3391448"/>
              <a:gd name="connsiteY10" fmla="*/ 369332 h 369332"/>
              <a:gd name="connsiteX11" fmla="*/ 802643 w 3391448"/>
              <a:gd name="connsiteY11" fmla="*/ 369332 h 369332"/>
              <a:gd name="connsiteX12" fmla="*/ 0 w 3391448"/>
              <a:gd name="connsiteY12" fmla="*/ 369332 h 369332"/>
              <a:gd name="connsiteX13" fmla="*/ 0 w 3391448"/>
              <a:gd name="connsiteY13"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91448" h="369332" fill="none" extrusionOk="0">
                <a:moveTo>
                  <a:pt x="0" y="0"/>
                </a:moveTo>
                <a:cubicBezTo>
                  <a:pt x="206589" y="-60026"/>
                  <a:pt x="276898" y="47615"/>
                  <a:pt x="531327" y="0"/>
                </a:cubicBezTo>
                <a:cubicBezTo>
                  <a:pt x="785756" y="-47615"/>
                  <a:pt x="916458" y="23434"/>
                  <a:pt x="1096568" y="0"/>
                </a:cubicBezTo>
                <a:cubicBezTo>
                  <a:pt x="1276678" y="-23434"/>
                  <a:pt x="1579815" y="51825"/>
                  <a:pt x="1729638" y="0"/>
                </a:cubicBezTo>
                <a:cubicBezTo>
                  <a:pt x="1879461" y="-51825"/>
                  <a:pt x="2210309" y="52052"/>
                  <a:pt x="2362709" y="0"/>
                </a:cubicBezTo>
                <a:cubicBezTo>
                  <a:pt x="2515109" y="-52052"/>
                  <a:pt x="2965949" y="67685"/>
                  <a:pt x="3391448" y="0"/>
                </a:cubicBezTo>
                <a:cubicBezTo>
                  <a:pt x="3412229" y="120866"/>
                  <a:pt x="3375319" y="196967"/>
                  <a:pt x="3391448" y="369332"/>
                </a:cubicBezTo>
                <a:cubicBezTo>
                  <a:pt x="3156365" y="427309"/>
                  <a:pt x="3043018" y="322126"/>
                  <a:pt x="2894036" y="369332"/>
                </a:cubicBezTo>
                <a:cubicBezTo>
                  <a:pt x="2745054" y="416538"/>
                  <a:pt x="2601542" y="322698"/>
                  <a:pt x="2430538" y="369332"/>
                </a:cubicBezTo>
                <a:cubicBezTo>
                  <a:pt x="2259534" y="415966"/>
                  <a:pt x="2069680" y="358812"/>
                  <a:pt x="1933125" y="369332"/>
                </a:cubicBezTo>
                <a:cubicBezTo>
                  <a:pt x="1796570" y="379852"/>
                  <a:pt x="1609598" y="300422"/>
                  <a:pt x="1300055" y="369332"/>
                </a:cubicBezTo>
                <a:cubicBezTo>
                  <a:pt x="990512" y="438242"/>
                  <a:pt x="978734" y="331417"/>
                  <a:pt x="802643" y="369332"/>
                </a:cubicBezTo>
                <a:cubicBezTo>
                  <a:pt x="626552" y="407247"/>
                  <a:pt x="293489" y="324364"/>
                  <a:pt x="0" y="369332"/>
                </a:cubicBezTo>
                <a:cubicBezTo>
                  <a:pt x="-113" y="231339"/>
                  <a:pt x="27926" y="122828"/>
                  <a:pt x="0" y="0"/>
                </a:cubicBezTo>
                <a:close/>
              </a:path>
              <a:path w="3391448" h="369332" stroke="0" extrusionOk="0">
                <a:moveTo>
                  <a:pt x="0" y="0"/>
                </a:moveTo>
                <a:cubicBezTo>
                  <a:pt x="129616" y="-68737"/>
                  <a:pt x="467891" y="39555"/>
                  <a:pt x="633070" y="0"/>
                </a:cubicBezTo>
                <a:cubicBezTo>
                  <a:pt x="798249" y="-39555"/>
                  <a:pt x="868323" y="13596"/>
                  <a:pt x="1096568" y="0"/>
                </a:cubicBezTo>
                <a:cubicBezTo>
                  <a:pt x="1324813" y="-13596"/>
                  <a:pt x="1544368" y="51399"/>
                  <a:pt x="1729638" y="0"/>
                </a:cubicBezTo>
                <a:cubicBezTo>
                  <a:pt x="1914908" y="-51399"/>
                  <a:pt x="1981270" y="38308"/>
                  <a:pt x="2227051" y="0"/>
                </a:cubicBezTo>
                <a:cubicBezTo>
                  <a:pt x="2472832" y="-38308"/>
                  <a:pt x="2482535" y="220"/>
                  <a:pt x="2724463" y="0"/>
                </a:cubicBezTo>
                <a:cubicBezTo>
                  <a:pt x="2966391" y="-220"/>
                  <a:pt x="3245347" y="78819"/>
                  <a:pt x="3391448" y="0"/>
                </a:cubicBezTo>
                <a:cubicBezTo>
                  <a:pt x="3396942" y="94349"/>
                  <a:pt x="3389903" y="248270"/>
                  <a:pt x="3391448" y="369332"/>
                </a:cubicBezTo>
                <a:cubicBezTo>
                  <a:pt x="3144579" y="411827"/>
                  <a:pt x="2952451" y="322214"/>
                  <a:pt x="2758378" y="369332"/>
                </a:cubicBezTo>
                <a:cubicBezTo>
                  <a:pt x="2564305" y="416450"/>
                  <a:pt x="2386958" y="314100"/>
                  <a:pt x="2193136" y="369332"/>
                </a:cubicBezTo>
                <a:cubicBezTo>
                  <a:pt x="1999314" y="424564"/>
                  <a:pt x="1849524" y="322186"/>
                  <a:pt x="1661810" y="369332"/>
                </a:cubicBezTo>
                <a:cubicBezTo>
                  <a:pt x="1474096" y="416478"/>
                  <a:pt x="1256218" y="314872"/>
                  <a:pt x="1130483" y="369332"/>
                </a:cubicBezTo>
                <a:cubicBezTo>
                  <a:pt x="1004748" y="423792"/>
                  <a:pt x="877891" y="342153"/>
                  <a:pt x="666985" y="369332"/>
                </a:cubicBezTo>
                <a:cubicBezTo>
                  <a:pt x="456079" y="396511"/>
                  <a:pt x="142721" y="334814"/>
                  <a:pt x="0" y="369332"/>
                </a:cubicBezTo>
                <a:cubicBezTo>
                  <a:pt x="-33341" y="285285"/>
                  <a:pt x="6452" y="169655"/>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Counterfactual Explanation</a:t>
            </a:r>
          </a:p>
        </p:txBody>
      </p:sp>
    </p:spTree>
    <p:extLst>
      <p:ext uri="{BB962C8B-B14F-4D97-AF65-F5344CB8AC3E}">
        <p14:creationId xmlns:p14="http://schemas.microsoft.com/office/powerpoint/2010/main" val="4074354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40B6D-E831-449F-7063-77359EA14F83}"/>
              </a:ext>
            </a:extLst>
          </p:cNvPr>
          <p:cNvSpPr>
            <a:spLocks noGrp="1"/>
          </p:cNvSpPr>
          <p:nvPr>
            <p:ph type="title"/>
          </p:nvPr>
        </p:nvSpPr>
        <p:spPr>
          <a:xfrm>
            <a:off x="448056" y="388800"/>
            <a:ext cx="11301984" cy="495455"/>
          </a:xfrm>
        </p:spPr>
        <p:txBody>
          <a:bodyPr>
            <a:normAutofit/>
          </a:bodyPr>
          <a:lstStyle/>
          <a:p>
            <a:pPr algn="ctr"/>
            <a:r>
              <a:rPr lang="en-US" dirty="0">
                <a:latin typeface="Tahoma" panose="020B0604030504040204" pitchFamily="34" charset="0"/>
                <a:ea typeface="Tahoma" panose="020B0604030504040204" pitchFamily="34" charset="0"/>
                <a:cs typeface="Tahoma" panose="020B0604030504040204" pitchFamily="34" charset="0"/>
              </a:rPr>
              <a:t>Duality and Duality Theorem</a:t>
            </a:r>
          </a:p>
        </p:txBody>
      </p:sp>
      <p:sp>
        <p:nvSpPr>
          <p:cNvPr id="15" name="TextBox 14">
            <a:extLst>
              <a:ext uri="{FF2B5EF4-FFF2-40B4-BE49-F238E27FC236}">
                <a16:creationId xmlns:a16="http://schemas.microsoft.com/office/drawing/2014/main" id="{47F0DDE6-918C-C5D6-78AD-2B993AE97AA4}"/>
              </a:ext>
            </a:extLst>
          </p:cNvPr>
          <p:cNvSpPr txBox="1"/>
          <p:nvPr/>
        </p:nvSpPr>
        <p:spPr>
          <a:xfrm>
            <a:off x="2961582" y="1333183"/>
            <a:ext cx="5667270" cy="646331"/>
          </a:xfrm>
          <a:custGeom>
            <a:avLst/>
            <a:gdLst>
              <a:gd name="connsiteX0" fmla="*/ 0 w 5667270"/>
              <a:gd name="connsiteY0" fmla="*/ 0 h 646331"/>
              <a:gd name="connsiteX1" fmla="*/ 680072 w 5667270"/>
              <a:gd name="connsiteY1" fmla="*/ 0 h 646331"/>
              <a:gd name="connsiteX2" fmla="*/ 1133454 w 5667270"/>
              <a:gd name="connsiteY2" fmla="*/ 0 h 646331"/>
              <a:gd name="connsiteX3" fmla="*/ 1643508 w 5667270"/>
              <a:gd name="connsiteY3" fmla="*/ 0 h 646331"/>
              <a:gd name="connsiteX4" fmla="*/ 2096890 w 5667270"/>
              <a:gd name="connsiteY4" fmla="*/ 0 h 646331"/>
              <a:gd name="connsiteX5" fmla="*/ 2493599 w 5667270"/>
              <a:gd name="connsiteY5" fmla="*/ 0 h 646331"/>
              <a:gd name="connsiteX6" fmla="*/ 2890308 w 5667270"/>
              <a:gd name="connsiteY6" fmla="*/ 0 h 646331"/>
              <a:gd name="connsiteX7" fmla="*/ 3513707 w 5667270"/>
              <a:gd name="connsiteY7" fmla="*/ 0 h 646331"/>
              <a:gd name="connsiteX8" fmla="*/ 4137107 w 5667270"/>
              <a:gd name="connsiteY8" fmla="*/ 0 h 646331"/>
              <a:gd name="connsiteX9" fmla="*/ 4817180 w 5667270"/>
              <a:gd name="connsiteY9" fmla="*/ 0 h 646331"/>
              <a:gd name="connsiteX10" fmla="*/ 5667270 w 5667270"/>
              <a:gd name="connsiteY10" fmla="*/ 0 h 646331"/>
              <a:gd name="connsiteX11" fmla="*/ 5667270 w 5667270"/>
              <a:gd name="connsiteY11" fmla="*/ 329629 h 646331"/>
              <a:gd name="connsiteX12" fmla="*/ 5667270 w 5667270"/>
              <a:gd name="connsiteY12" fmla="*/ 646331 h 646331"/>
              <a:gd name="connsiteX13" fmla="*/ 5043870 w 5667270"/>
              <a:gd name="connsiteY13" fmla="*/ 646331 h 646331"/>
              <a:gd name="connsiteX14" fmla="*/ 4420471 w 5667270"/>
              <a:gd name="connsiteY14" fmla="*/ 646331 h 646331"/>
              <a:gd name="connsiteX15" fmla="*/ 3740398 w 5667270"/>
              <a:gd name="connsiteY15" fmla="*/ 646331 h 646331"/>
              <a:gd name="connsiteX16" fmla="*/ 3116999 w 5667270"/>
              <a:gd name="connsiteY16" fmla="*/ 646331 h 646331"/>
              <a:gd name="connsiteX17" fmla="*/ 2550271 w 5667270"/>
              <a:gd name="connsiteY17" fmla="*/ 646331 h 646331"/>
              <a:gd name="connsiteX18" fmla="*/ 1926872 w 5667270"/>
              <a:gd name="connsiteY18" fmla="*/ 646331 h 646331"/>
              <a:gd name="connsiteX19" fmla="*/ 1246799 w 5667270"/>
              <a:gd name="connsiteY19" fmla="*/ 646331 h 646331"/>
              <a:gd name="connsiteX20" fmla="*/ 736745 w 5667270"/>
              <a:gd name="connsiteY20" fmla="*/ 646331 h 646331"/>
              <a:gd name="connsiteX21" fmla="*/ 0 w 5667270"/>
              <a:gd name="connsiteY21" fmla="*/ 646331 h 646331"/>
              <a:gd name="connsiteX22" fmla="*/ 0 w 5667270"/>
              <a:gd name="connsiteY22" fmla="*/ 329629 h 646331"/>
              <a:gd name="connsiteX23" fmla="*/ 0 w 5667270"/>
              <a:gd name="connsiteY23"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667270" h="646331" fill="none" extrusionOk="0">
                <a:moveTo>
                  <a:pt x="0" y="0"/>
                </a:moveTo>
                <a:cubicBezTo>
                  <a:pt x="136538" y="-76793"/>
                  <a:pt x="533893" y="43260"/>
                  <a:pt x="680072" y="0"/>
                </a:cubicBezTo>
                <a:cubicBezTo>
                  <a:pt x="826251" y="-43260"/>
                  <a:pt x="1008362" y="1283"/>
                  <a:pt x="1133454" y="0"/>
                </a:cubicBezTo>
                <a:cubicBezTo>
                  <a:pt x="1258546" y="-1283"/>
                  <a:pt x="1402716" y="52160"/>
                  <a:pt x="1643508" y="0"/>
                </a:cubicBezTo>
                <a:cubicBezTo>
                  <a:pt x="1884300" y="-52160"/>
                  <a:pt x="1938839" y="22577"/>
                  <a:pt x="2096890" y="0"/>
                </a:cubicBezTo>
                <a:cubicBezTo>
                  <a:pt x="2254941" y="-22577"/>
                  <a:pt x="2389493" y="12856"/>
                  <a:pt x="2493599" y="0"/>
                </a:cubicBezTo>
                <a:cubicBezTo>
                  <a:pt x="2597705" y="-12856"/>
                  <a:pt x="2773071" y="5310"/>
                  <a:pt x="2890308" y="0"/>
                </a:cubicBezTo>
                <a:cubicBezTo>
                  <a:pt x="3007545" y="-5310"/>
                  <a:pt x="3278590" y="27244"/>
                  <a:pt x="3513707" y="0"/>
                </a:cubicBezTo>
                <a:cubicBezTo>
                  <a:pt x="3748824" y="-27244"/>
                  <a:pt x="3898555" y="6654"/>
                  <a:pt x="4137107" y="0"/>
                </a:cubicBezTo>
                <a:cubicBezTo>
                  <a:pt x="4375659" y="-6654"/>
                  <a:pt x="4603836" y="47528"/>
                  <a:pt x="4817180" y="0"/>
                </a:cubicBezTo>
                <a:cubicBezTo>
                  <a:pt x="5030524" y="-47528"/>
                  <a:pt x="5445928" y="50001"/>
                  <a:pt x="5667270" y="0"/>
                </a:cubicBezTo>
                <a:cubicBezTo>
                  <a:pt x="5676869" y="123846"/>
                  <a:pt x="5631006" y="245732"/>
                  <a:pt x="5667270" y="329629"/>
                </a:cubicBezTo>
                <a:cubicBezTo>
                  <a:pt x="5703534" y="413526"/>
                  <a:pt x="5654998" y="491007"/>
                  <a:pt x="5667270" y="646331"/>
                </a:cubicBezTo>
                <a:cubicBezTo>
                  <a:pt x="5445063" y="680577"/>
                  <a:pt x="5233382" y="583685"/>
                  <a:pt x="5043870" y="646331"/>
                </a:cubicBezTo>
                <a:cubicBezTo>
                  <a:pt x="4854358" y="708977"/>
                  <a:pt x="4631960" y="580380"/>
                  <a:pt x="4420471" y="646331"/>
                </a:cubicBezTo>
                <a:cubicBezTo>
                  <a:pt x="4208982" y="712282"/>
                  <a:pt x="4033166" y="610328"/>
                  <a:pt x="3740398" y="646331"/>
                </a:cubicBezTo>
                <a:cubicBezTo>
                  <a:pt x="3447630" y="682334"/>
                  <a:pt x="3377496" y="608470"/>
                  <a:pt x="3116999" y="646331"/>
                </a:cubicBezTo>
                <a:cubicBezTo>
                  <a:pt x="2856502" y="684192"/>
                  <a:pt x="2750378" y="613037"/>
                  <a:pt x="2550271" y="646331"/>
                </a:cubicBezTo>
                <a:cubicBezTo>
                  <a:pt x="2350164" y="679625"/>
                  <a:pt x="2154315" y="582383"/>
                  <a:pt x="1926872" y="646331"/>
                </a:cubicBezTo>
                <a:cubicBezTo>
                  <a:pt x="1699429" y="710279"/>
                  <a:pt x="1495407" y="637088"/>
                  <a:pt x="1246799" y="646331"/>
                </a:cubicBezTo>
                <a:cubicBezTo>
                  <a:pt x="998191" y="655574"/>
                  <a:pt x="978887" y="596612"/>
                  <a:pt x="736745" y="646331"/>
                </a:cubicBezTo>
                <a:cubicBezTo>
                  <a:pt x="494603" y="696050"/>
                  <a:pt x="178535" y="564021"/>
                  <a:pt x="0" y="646331"/>
                </a:cubicBezTo>
                <a:cubicBezTo>
                  <a:pt x="-28963" y="563241"/>
                  <a:pt x="28623" y="436034"/>
                  <a:pt x="0" y="329629"/>
                </a:cubicBezTo>
                <a:cubicBezTo>
                  <a:pt x="-28623" y="223224"/>
                  <a:pt x="6452" y="76382"/>
                  <a:pt x="0" y="0"/>
                </a:cubicBezTo>
                <a:close/>
              </a:path>
              <a:path w="5667270" h="646331" stroke="0" extrusionOk="0">
                <a:moveTo>
                  <a:pt x="0" y="0"/>
                </a:moveTo>
                <a:cubicBezTo>
                  <a:pt x="238448" y="-32095"/>
                  <a:pt x="373790" y="31593"/>
                  <a:pt x="680072" y="0"/>
                </a:cubicBezTo>
                <a:cubicBezTo>
                  <a:pt x="986354" y="-31593"/>
                  <a:pt x="925680" y="35959"/>
                  <a:pt x="1076781" y="0"/>
                </a:cubicBezTo>
                <a:cubicBezTo>
                  <a:pt x="1227882" y="-35959"/>
                  <a:pt x="1527884" y="57983"/>
                  <a:pt x="1756854" y="0"/>
                </a:cubicBezTo>
                <a:cubicBezTo>
                  <a:pt x="1985824" y="-57983"/>
                  <a:pt x="2086972" y="33805"/>
                  <a:pt x="2210235" y="0"/>
                </a:cubicBezTo>
                <a:cubicBezTo>
                  <a:pt x="2333498" y="-33805"/>
                  <a:pt x="2531016" y="39912"/>
                  <a:pt x="2663617" y="0"/>
                </a:cubicBezTo>
                <a:cubicBezTo>
                  <a:pt x="2796218" y="-39912"/>
                  <a:pt x="3022673" y="19645"/>
                  <a:pt x="3116999" y="0"/>
                </a:cubicBezTo>
                <a:cubicBezTo>
                  <a:pt x="3211325" y="-19645"/>
                  <a:pt x="3372842" y="52162"/>
                  <a:pt x="3627053" y="0"/>
                </a:cubicBezTo>
                <a:cubicBezTo>
                  <a:pt x="3881264" y="-52162"/>
                  <a:pt x="3921242" y="17406"/>
                  <a:pt x="4137107" y="0"/>
                </a:cubicBezTo>
                <a:cubicBezTo>
                  <a:pt x="4352972" y="-17406"/>
                  <a:pt x="4453636" y="8342"/>
                  <a:pt x="4590489" y="0"/>
                </a:cubicBezTo>
                <a:cubicBezTo>
                  <a:pt x="4727342" y="-8342"/>
                  <a:pt x="4940824" y="11663"/>
                  <a:pt x="5043870" y="0"/>
                </a:cubicBezTo>
                <a:cubicBezTo>
                  <a:pt x="5146916" y="-11663"/>
                  <a:pt x="5533343" y="16480"/>
                  <a:pt x="5667270" y="0"/>
                </a:cubicBezTo>
                <a:cubicBezTo>
                  <a:pt x="5701152" y="147857"/>
                  <a:pt x="5650807" y="175222"/>
                  <a:pt x="5667270" y="316702"/>
                </a:cubicBezTo>
                <a:cubicBezTo>
                  <a:pt x="5683733" y="458182"/>
                  <a:pt x="5631665" y="554638"/>
                  <a:pt x="5667270" y="646331"/>
                </a:cubicBezTo>
                <a:cubicBezTo>
                  <a:pt x="5431766" y="668453"/>
                  <a:pt x="5154324" y="627277"/>
                  <a:pt x="4987198" y="646331"/>
                </a:cubicBezTo>
                <a:cubicBezTo>
                  <a:pt x="4820072" y="665385"/>
                  <a:pt x="4781447" y="637598"/>
                  <a:pt x="4590489" y="646331"/>
                </a:cubicBezTo>
                <a:cubicBezTo>
                  <a:pt x="4399531" y="655064"/>
                  <a:pt x="4318191" y="596713"/>
                  <a:pt x="4080434" y="646331"/>
                </a:cubicBezTo>
                <a:cubicBezTo>
                  <a:pt x="3842677" y="695949"/>
                  <a:pt x="3729352" y="598256"/>
                  <a:pt x="3513707" y="646331"/>
                </a:cubicBezTo>
                <a:cubicBezTo>
                  <a:pt x="3298062" y="694406"/>
                  <a:pt x="3092097" y="591942"/>
                  <a:pt x="2833635" y="646331"/>
                </a:cubicBezTo>
                <a:cubicBezTo>
                  <a:pt x="2575173" y="700720"/>
                  <a:pt x="2362113" y="597215"/>
                  <a:pt x="2210235" y="646331"/>
                </a:cubicBezTo>
                <a:cubicBezTo>
                  <a:pt x="2058357" y="695447"/>
                  <a:pt x="1754935" y="610377"/>
                  <a:pt x="1530163" y="646331"/>
                </a:cubicBezTo>
                <a:cubicBezTo>
                  <a:pt x="1305391" y="682285"/>
                  <a:pt x="1081500" y="608472"/>
                  <a:pt x="963436" y="646331"/>
                </a:cubicBezTo>
                <a:cubicBezTo>
                  <a:pt x="845372" y="684190"/>
                  <a:pt x="695856" y="604005"/>
                  <a:pt x="566727" y="646331"/>
                </a:cubicBezTo>
                <a:cubicBezTo>
                  <a:pt x="437598" y="688657"/>
                  <a:pt x="169015" y="624700"/>
                  <a:pt x="0" y="646331"/>
                </a:cubicBezTo>
                <a:cubicBezTo>
                  <a:pt x="-6945" y="489659"/>
                  <a:pt x="15060" y="447552"/>
                  <a:pt x="0" y="323166"/>
                </a:cubicBezTo>
                <a:cubicBezTo>
                  <a:pt x="-15060" y="198781"/>
                  <a:pt x="18066" y="142286"/>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authors claims that the Rule-based explanation system and counterfactual explanation are ‘</a:t>
            </a:r>
            <a:r>
              <a:rPr lang="en-US" b="1" dirty="0">
                <a:solidFill>
                  <a:schemeClr val="bg1"/>
                </a:solidFill>
                <a:latin typeface="Tahoma" panose="020B0604030504040204" pitchFamily="34" charset="0"/>
                <a:ea typeface="Tahoma" panose="020B0604030504040204" pitchFamily="34" charset="0"/>
                <a:cs typeface="Tahoma" panose="020B0604030504040204" pitchFamily="34" charset="0"/>
              </a:rPr>
              <a:t>DUAL</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t>
            </a:r>
          </a:p>
        </p:txBody>
      </p:sp>
      <p:sp>
        <p:nvSpPr>
          <p:cNvPr id="16" name="TextBox 15">
            <a:extLst>
              <a:ext uri="{FF2B5EF4-FFF2-40B4-BE49-F238E27FC236}">
                <a16:creationId xmlns:a16="http://schemas.microsoft.com/office/drawing/2014/main" id="{47D51E10-C819-D4D7-81DE-AB34852B59A4}"/>
              </a:ext>
            </a:extLst>
          </p:cNvPr>
          <p:cNvSpPr txBox="1"/>
          <p:nvPr/>
        </p:nvSpPr>
        <p:spPr>
          <a:xfrm>
            <a:off x="4157334" y="5332616"/>
            <a:ext cx="3275763" cy="369332"/>
          </a:xfrm>
          <a:custGeom>
            <a:avLst/>
            <a:gdLst>
              <a:gd name="connsiteX0" fmla="*/ 0 w 3275763"/>
              <a:gd name="connsiteY0" fmla="*/ 0 h 369332"/>
              <a:gd name="connsiteX1" fmla="*/ 513203 w 3275763"/>
              <a:gd name="connsiteY1" fmla="*/ 0 h 369332"/>
              <a:gd name="connsiteX2" fmla="*/ 1059163 w 3275763"/>
              <a:gd name="connsiteY2" fmla="*/ 0 h 369332"/>
              <a:gd name="connsiteX3" fmla="*/ 1670639 w 3275763"/>
              <a:gd name="connsiteY3" fmla="*/ 0 h 369332"/>
              <a:gd name="connsiteX4" fmla="*/ 2282115 w 3275763"/>
              <a:gd name="connsiteY4" fmla="*/ 0 h 369332"/>
              <a:gd name="connsiteX5" fmla="*/ 3275763 w 3275763"/>
              <a:gd name="connsiteY5" fmla="*/ 0 h 369332"/>
              <a:gd name="connsiteX6" fmla="*/ 3275763 w 3275763"/>
              <a:gd name="connsiteY6" fmla="*/ 369332 h 369332"/>
              <a:gd name="connsiteX7" fmla="*/ 2795318 w 3275763"/>
              <a:gd name="connsiteY7" fmla="*/ 369332 h 369332"/>
              <a:gd name="connsiteX8" fmla="*/ 2347630 w 3275763"/>
              <a:gd name="connsiteY8" fmla="*/ 369332 h 369332"/>
              <a:gd name="connsiteX9" fmla="*/ 1867185 w 3275763"/>
              <a:gd name="connsiteY9" fmla="*/ 369332 h 369332"/>
              <a:gd name="connsiteX10" fmla="*/ 1255709 w 3275763"/>
              <a:gd name="connsiteY10" fmla="*/ 369332 h 369332"/>
              <a:gd name="connsiteX11" fmla="*/ 775264 w 3275763"/>
              <a:gd name="connsiteY11" fmla="*/ 369332 h 369332"/>
              <a:gd name="connsiteX12" fmla="*/ 0 w 3275763"/>
              <a:gd name="connsiteY12" fmla="*/ 369332 h 369332"/>
              <a:gd name="connsiteX13" fmla="*/ 0 w 3275763"/>
              <a:gd name="connsiteY13"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75763" h="369332" fill="none" extrusionOk="0">
                <a:moveTo>
                  <a:pt x="0" y="0"/>
                </a:moveTo>
                <a:cubicBezTo>
                  <a:pt x="246978" y="-34953"/>
                  <a:pt x="303499" y="60444"/>
                  <a:pt x="513203" y="0"/>
                </a:cubicBezTo>
                <a:cubicBezTo>
                  <a:pt x="722907" y="-60444"/>
                  <a:pt x="948579" y="51401"/>
                  <a:pt x="1059163" y="0"/>
                </a:cubicBezTo>
                <a:cubicBezTo>
                  <a:pt x="1169747" y="-51401"/>
                  <a:pt x="1390327" y="45651"/>
                  <a:pt x="1670639" y="0"/>
                </a:cubicBezTo>
                <a:cubicBezTo>
                  <a:pt x="1950951" y="-45651"/>
                  <a:pt x="2155524" y="2069"/>
                  <a:pt x="2282115" y="0"/>
                </a:cubicBezTo>
                <a:cubicBezTo>
                  <a:pt x="2408706" y="-2069"/>
                  <a:pt x="3033517" y="97858"/>
                  <a:pt x="3275763" y="0"/>
                </a:cubicBezTo>
                <a:cubicBezTo>
                  <a:pt x="3296544" y="120866"/>
                  <a:pt x="3259634" y="196967"/>
                  <a:pt x="3275763" y="369332"/>
                </a:cubicBezTo>
                <a:cubicBezTo>
                  <a:pt x="3157405" y="389751"/>
                  <a:pt x="2986188" y="347055"/>
                  <a:pt x="2795318" y="369332"/>
                </a:cubicBezTo>
                <a:cubicBezTo>
                  <a:pt x="2604449" y="391609"/>
                  <a:pt x="2507145" y="317247"/>
                  <a:pt x="2347630" y="369332"/>
                </a:cubicBezTo>
                <a:cubicBezTo>
                  <a:pt x="2188115" y="421417"/>
                  <a:pt x="1978165" y="321629"/>
                  <a:pt x="1867185" y="369332"/>
                </a:cubicBezTo>
                <a:cubicBezTo>
                  <a:pt x="1756206" y="417035"/>
                  <a:pt x="1557473" y="301371"/>
                  <a:pt x="1255709" y="369332"/>
                </a:cubicBezTo>
                <a:cubicBezTo>
                  <a:pt x="953945" y="437293"/>
                  <a:pt x="966262" y="350393"/>
                  <a:pt x="775264" y="369332"/>
                </a:cubicBezTo>
                <a:cubicBezTo>
                  <a:pt x="584266" y="388271"/>
                  <a:pt x="364693" y="297398"/>
                  <a:pt x="0" y="369332"/>
                </a:cubicBezTo>
                <a:cubicBezTo>
                  <a:pt x="-113" y="231339"/>
                  <a:pt x="27926" y="122828"/>
                  <a:pt x="0" y="0"/>
                </a:cubicBezTo>
                <a:close/>
              </a:path>
              <a:path w="3275763" h="369332" stroke="0" extrusionOk="0">
                <a:moveTo>
                  <a:pt x="0" y="0"/>
                </a:moveTo>
                <a:cubicBezTo>
                  <a:pt x="128076" y="-9916"/>
                  <a:pt x="361493" y="12651"/>
                  <a:pt x="611476" y="0"/>
                </a:cubicBezTo>
                <a:cubicBezTo>
                  <a:pt x="861459" y="-12651"/>
                  <a:pt x="859551" y="9177"/>
                  <a:pt x="1059163" y="0"/>
                </a:cubicBezTo>
                <a:cubicBezTo>
                  <a:pt x="1258775" y="-9177"/>
                  <a:pt x="1423948" y="66352"/>
                  <a:pt x="1670639" y="0"/>
                </a:cubicBezTo>
                <a:cubicBezTo>
                  <a:pt x="1917330" y="-66352"/>
                  <a:pt x="1968485" y="20205"/>
                  <a:pt x="2151084" y="0"/>
                </a:cubicBezTo>
                <a:cubicBezTo>
                  <a:pt x="2333684" y="-20205"/>
                  <a:pt x="2444539" y="25035"/>
                  <a:pt x="2631530" y="0"/>
                </a:cubicBezTo>
                <a:cubicBezTo>
                  <a:pt x="2818521" y="-25035"/>
                  <a:pt x="3057726" y="34946"/>
                  <a:pt x="3275763" y="0"/>
                </a:cubicBezTo>
                <a:cubicBezTo>
                  <a:pt x="3281257" y="94349"/>
                  <a:pt x="3274218" y="248270"/>
                  <a:pt x="3275763" y="369332"/>
                </a:cubicBezTo>
                <a:cubicBezTo>
                  <a:pt x="3060483" y="426879"/>
                  <a:pt x="2814868" y="331574"/>
                  <a:pt x="2664287" y="369332"/>
                </a:cubicBezTo>
                <a:cubicBezTo>
                  <a:pt x="2513706" y="407090"/>
                  <a:pt x="2238443" y="342042"/>
                  <a:pt x="2118327" y="369332"/>
                </a:cubicBezTo>
                <a:cubicBezTo>
                  <a:pt x="1998211" y="396622"/>
                  <a:pt x="1774908" y="330206"/>
                  <a:pt x="1605124" y="369332"/>
                </a:cubicBezTo>
                <a:cubicBezTo>
                  <a:pt x="1435340" y="408458"/>
                  <a:pt x="1337804" y="315918"/>
                  <a:pt x="1091921" y="369332"/>
                </a:cubicBezTo>
                <a:cubicBezTo>
                  <a:pt x="846038" y="422746"/>
                  <a:pt x="859248" y="334152"/>
                  <a:pt x="644233" y="369332"/>
                </a:cubicBezTo>
                <a:cubicBezTo>
                  <a:pt x="429218" y="404512"/>
                  <a:pt x="164312" y="308522"/>
                  <a:pt x="0" y="369332"/>
                </a:cubicBezTo>
                <a:cubicBezTo>
                  <a:pt x="-33341" y="285285"/>
                  <a:pt x="6452" y="169655"/>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pPr algn="ct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What is Dual(Duality)?</a:t>
            </a:r>
          </a:p>
        </p:txBody>
      </p:sp>
      <p:grpSp>
        <p:nvGrpSpPr>
          <p:cNvPr id="24" name="Group 23">
            <a:extLst>
              <a:ext uri="{FF2B5EF4-FFF2-40B4-BE49-F238E27FC236}">
                <a16:creationId xmlns:a16="http://schemas.microsoft.com/office/drawing/2014/main" id="{85B6FC34-C867-3823-252C-F5ED071F9C7D}"/>
              </a:ext>
            </a:extLst>
          </p:cNvPr>
          <p:cNvGrpSpPr/>
          <p:nvPr/>
        </p:nvGrpSpPr>
        <p:grpSpPr>
          <a:xfrm>
            <a:off x="2961581" y="2273279"/>
            <a:ext cx="5667271" cy="2685390"/>
            <a:chOff x="2961581" y="2273279"/>
            <a:chExt cx="5667271" cy="2685390"/>
          </a:xfrm>
        </p:grpSpPr>
        <p:sp>
          <p:nvSpPr>
            <p:cNvPr id="13" name="Rectangle 12">
              <a:extLst>
                <a:ext uri="{FF2B5EF4-FFF2-40B4-BE49-F238E27FC236}">
                  <a16:creationId xmlns:a16="http://schemas.microsoft.com/office/drawing/2014/main" id="{E82C54F6-8C65-9D80-3532-612044823FD1}"/>
                </a:ext>
              </a:extLst>
            </p:cNvPr>
            <p:cNvSpPr/>
            <p:nvPr/>
          </p:nvSpPr>
          <p:spPr>
            <a:xfrm>
              <a:off x="2961581" y="2273279"/>
              <a:ext cx="5667271" cy="2685390"/>
            </a:xfrm>
            <a:custGeom>
              <a:avLst/>
              <a:gdLst>
                <a:gd name="connsiteX0" fmla="*/ 0 w 5667271"/>
                <a:gd name="connsiteY0" fmla="*/ 0 h 2685390"/>
                <a:gd name="connsiteX1" fmla="*/ 453382 w 5667271"/>
                <a:gd name="connsiteY1" fmla="*/ 0 h 2685390"/>
                <a:gd name="connsiteX2" fmla="*/ 850091 w 5667271"/>
                <a:gd name="connsiteY2" fmla="*/ 0 h 2685390"/>
                <a:gd name="connsiteX3" fmla="*/ 1416818 w 5667271"/>
                <a:gd name="connsiteY3" fmla="*/ 0 h 2685390"/>
                <a:gd name="connsiteX4" fmla="*/ 1870199 w 5667271"/>
                <a:gd name="connsiteY4" fmla="*/ 0 h 2685390"/>
                <a:gd name="connsiteX5" fmla="*/ 2266908 w 5667271"/>
                <a:gd name="connsiteY5" fmla="*/ 0 h 2685390"/>
                <a:gd name="connsiteX6" fmla="*/ 2720290 w 5667271"/>
                <a:gd name="connsiteY6" fmla="*/ 0 h 2685390"/>
                <a:gd name="connsiteX7" fmla="*/ 3287017 w 5667271"/>
                <a:gd name="connsiteY7" fmla="*/ 0 h 2685390"/>
                <a:gd name="connsiteX8" fmla="*/ 3797072 w 5667271"/>
                <a:gd name="connsiteY8" fmla="*/ 0 h 2685390"/>
                <a:gd name="connsiteX9" fmla="*/ 4477144 w 5667271"/>
                <a:gd name="connsiteY9" fmla="*/ 0 h 2685390"/>
                <a:gd name="connsiteX10" fmla="*/ 5043871 w 5667271"/>
                <a:gd name="connsiteY10" fmla="*/ 0 h 2685390"/>
                <a:gd name="connsiteX11" fmla="*/ 5667271 w 5667271"/>
                <a:gd name="connsiteY11" fmla="*/ 0 h 2685390"/>
                <a:gd name="connsiteX12" fmla="*/ 5667271 w 5667271"/>
                <a:gd name="connsiteY12" fmla="*/ 590786 h 2685390"/>
                <a:gd name="connsiteX13" fmla="*/ 5667271 w 5667271"/>
                <a:gd name="connsiteY13" fmla="*/ 1127864 h 2685390"/>
                <a:gd name="connsiteX14" fmla="*/ 5667271 w 5667271"/>
                <a:gd name="connsiteY14" fmla="*/ 1584380 h 2685390"/>
                <a:gd name="connsiteX15" fmla="*/ 5667271 w 5667271"/>
                <a:gd name="connsiteY15" fmla="*/ 2121458 h 2685390"/>
                <a:gd name="connsiteX16" fmla="*/ 5667271 w 5667271"/>
                <a:gd name="connsiteY16" fmla="*/ 2685390 h 2685390"/>
                <a:gd name="connsiteX17" fmla="*/ 5100544 w 5667271"/>
                <a:gd name="connsiteY17" fmla="*/ 2685390 h 2685390"/>
                <a:gd name="connsiteX18" fmla="*/ 4477144 w 5667271"/>
                <a:gd name="connsiteY18" fmla="*/ 2685390 h 2685390"/>
                <a:gd name="connsiteX19" fmla="*/ 3797072 w 5667271"/>
                <a:gd name="connsiteY19" fmla="*/ 2685390 h 2685390"/>
                <a:gd name="connsiteX20" fmla="*/ 3400363 w 5667271"/>
                <a:gd name="connsiteY20" fmla="*/ 2685390 h 2685390"/>
                <a:gd name="connsiteX21" fmla="*/ 2720290 w 5667271"/>
                <a:gd name="connsiteY21" fmla="*/ 2685390 h 2685390"/>
                <a:gd name="connsiteX22" fmla="*/ 2323581 w 5667271"/>
                <a:gd name="connsiteY22" fmla="*/ 2685390 h 2685390"/>
                <a:gd name="connsiteX23" fmla="*/ 1643509 w 5667271"/>
                <a:gd name="connsiteY23" fmla="*/ 2685390 h 2685390"/>
                <a:gd name="connsiteX24" fmla="*/ 1190127 w 5667271"/>
                <a:gd name="connsiteY24" fmla="*/ 2685390 h 2685390"/>
                <a:gd name="connsiteX25" fmla="*/ 566727 w 5667271"/>
                <a:gd name="connsiteY25" fmla="*/ 2685390 h 2685390"/>
                <a:gd name="connsiteX26" fmla="*/ 0 w 5667271"/>
                <a:gd name="connsiteY26" fmla="*/ 2685390 h 2685390"/>
                <a:gd name="connsiteX27" fmla="*/ 0 w 5667271"/>
                <a:gd name="connsiteY27" fmla="*/ 2121458 h 2685390"/>
                <a:gd name="connsiteX28" fmla="*/ 0 w 5667271"/>
                <a:gd name="connsiteY28" fmla="*/ 1530672 h 2685390"/>
                <a:gd name="connsiteX29" fmla="*/ 0 w 5667271"/>
                <a:gd name="connsiteY29" fmla="*/ 1047302 h 2685390"/>
                <a:gd name="connsiteX30" fmla="*/ 0 w 5667271"/>
                <a:gd name="connsiteY30" fmla="*/ 537078 h 2685390"/>
                <a:gd name="connsiteX31" fmla="*/ 0 w 5667271"/>
                <a:gd name="connsiteY31" fmla="*/ 0 h 268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667271" h="2685390" fill="none" extrusionOk="0">
                  <a:moveTo>
                    <a:pt x="0" y="0"/>
                  </a:moveTo>
                  <a:cubicBezTo>
                    <a:pt x="130294" y="-17083"/>
                    <a:pt x="250592" y="30143"/>
                    <a:pt x="453382" y="0"/>
                  </a:cubicBezTo>
                  <a:cubicBezTo>
                    <a:pt x="656172" y="-30143"/>
                    <a:pt x="710748" y="10748"/>
                    <a:pt x="850091" y="0"/>
                  </a:cubicBezTo>
                  <a:cubicBezTo>
                    <a:pt x="989434" y="-10748"/>
                    <a:pt x="1245981" y="53835"/>
                    <a:pt x="1416818" y="0"/>
                  </a:cubicBezTo>
                  <a:cubicBezTo>
                    <a:pt x="1587655" y="-53835"/>
                    <a:pt x="1710016" y="35302"/>
                    <a:pt x="1870199" y="0"/>
                  </a:cubicBezTo>
                  <a:cubicBezTo>
                    <a:pt x="2030382" y="-35302"/>
                    <a:pt x="2124195" y="23428"/>
                    <a:pt x="2266908" y="0"/>
                  </a:cubicBezTo>
                  <a:cubicBezTo>
                    <a:pt x="2409621" y="-23428"/>
                    <a:pt x="2518417" y="21081"/>
                    <a:pt x="2720290" y="0"/>
                  </a:cubicBezTo>
                  <a:cubicBezTo>
                    <a:pt x="2922163" y="-21081"/>
                    <a:pt x="3120826" y="62509"/>
                    <a:pt x="3287017" y="0"/>
                  </a:cubicBezTo>
                  <a:cubicBezTo>
                    <a:pt x="3453208" y="-62509"/>
                    <a:pt x="3580783" y="44529"/>
                    <a:pt x="3797072" y="0"/>
                  </a:cubicBezTo>
                  <a:cubicBezTo>
                    <a:pt x="4013362" y="-44529"/>
                    <a:pt x="4329154" y="7484"/>
                    <a:pt x="4477144" y="0"/>
                  </a:cubicBezTo>
                  <a:cubicBezTo>
                    <a:pt x="4625134" y="-7484"/>
                    <a:pt x="4861628" y="18357"/>
                    <a:pt x="5043871" y="0"/>
                  </a:cubicBezTo>
                  <a:cubicBezTo>
                    <a:pt x="5226114" y="-18357"/>
                    <a:pt x="5495356" y="28504"/>
                    <a:pt x="5667271" y="0"/>
                  </a:cubicBezTo>
                  <a:cubicBezTo>
                    <a:pt x="5699713" y="214148"/>
                    <a:pt x="5613915" y="308190"/>
                    <a:pt x="5667271" y="590786"/>
                  </a:cubicBezTo>
                  <a:cubicBezTo>
                    <a:pt x="5720627" y="873382"/>
                    <a:pt x="5626286" y="861600"/>
                    <a:pt x="5667271" y="1127864"/>
                  </a:cubicBezTo>
                  <a:cubicBezTo>
                    <a:pt x="5708256" y="1394128"/>
                    <a:pt x="5655514" y="1381578"/>
                    <a:pt x="5667271" y="1584380"/>
                  </a:cubicBezTo>
                  <a:cubicBezTo>
                    <a:pt x="5679028" y="1787182"/>
                    <a:pt x="5613189" y="1961613"/>
                    <a:pt x="5667271" y="2121458"/>
                  </a:cubicBezTo>
                  <a:cubicBezTo>
                    <a:pt x="5721353" y="2281303"/>
                    <a:pt x="5616643" y="2548593"/>
                    <a:pt x="5667271" y="2685390"/>
                  </a:cubicBezTo>
                  <a:cubicBezTo>
                    <a:pt x="5548421" y="2731601"/>
                    <a:pt x="5334591" y="2618375"/>
                    <a:pt x="5100544" y="2685390"/>
                  </a:cubicBezTo>
                  <a:cubicBezTo>
                    <a:pt x="4866497" y="2752405"/>
                    <a:pt x="4670740" y="2651037"/>
                    <a:pt x="4477144" y="2685390"/>
                  </a:cubicBezTo>
                  <a:cubicBezTo>
                    <a:pt x="4283548" y="2719743"/>
                    <a:pt x="4071547" y="2615230"/>
                    <a:pt x="3797072" y="2685390"/>
                  </a:cubicBezTo>
                  <a:cubicBezTo>
                    <a:pt x="3522597" y="2755550"/>
                    <a:pt x="3548106" y="2685341"/>
                    <a:pt x="3400363" y="2685390"/>
                  </a:cubicBezTo>
                  <a:cubicBezTo>
                    <a:pt x="3252620" y="2685439"/>
                    <a:pt x="2938084" y="2607966"/>
                    <a:pt x="2720290" y="2685390"/>
                  </a:cubicBezTo>
                  <a:cubicBezTo>
                    <a:pt x="2502496" y="2762814"/>
                    <a:pt x="2475788" y="2654353"/>
                    <a:pt x="2323581" y="2685390"/>
                  </a:cubicBezTo>
                  <a:cubicBezTo>
                    <a:pt x="2171374" y="2716427"/>
                    <a:pt x="1895023" y="2644809"/>
                    <a:pt x="1643509" y="2685390"/>
                  </a:cubicBezTo>
                  <a:cubicBezTo>
                    <a:pt x="1391995" y="2725971"/>
                    <a:pt x="1388470" y="2631783"/>
                    <a:pt x="1190127" y="2685390"/>
                  </a:cubicBezTo>
                  <a:cubicBezTo>
                    <a:pt x="991784" y="2738997"/>
                    <a:pt x="833704" y="2629706"/>
                    <a:pt x="566727" y="2685390"/>
                  </a:cubicBezTo>
                  <a:cubicBezTo>
                    <a:pt x="299750" y="2741074"/>
                    <a:pt x="217624" y="2639261"/>
                    <a:pt x="0" y="2685390"/>
                  </a:cubicBezTo>
                  <a:cubicBezTo>
                    <a:pt x="-9803" y="2445689"/>
                    <a:pt x="19992" y="2321986"/>
                    <a:pt x="0" y="2121458"/>
                  </a:cubicBezTo>
                  <a:cubicBezTo>
                    <a:pt x="-19992" y="1920930"/>
                    <a:pt x="39965" y="1811505"/>
                    <a:pt x="0" y="1530672"/>
                  </a:cubicBezTo>
                  <a:cubicBezTo>
                    <a:pt x="-39965" y="1249839"/>
                    <a:pt x="14942" y="1262413"/>
                    <a:pt x="0" y="1047302"/>
                  </a:cubicBezTo>
                  <a:cubicBezTo>
                    <a:pt x="-14942" y="832191"/>
                    <a:pt x="12644" y="739776"/>
                    <a:pt x="0" y="537078"/>
                  </a:cubicBezTo>
                  <a:cubicBezTo>
                    <a:pt x="-12644" y="334380"/>
                    <a:pt x="27220" y="216650"/>
                    <a:pt x="0" y="0"/>
                  </a:cubicBezTo>
                  <a:close/>
                </a:path>
                <a:path w="5667271" h="2685390" stroke="0" extrusionOk="0">
                  <a:moveTo>
                    <a:pt x="0" y="0"/>
                  </a:moveTo>
                  <a:cubicBezTo>
                    <a:pt x="204841" y="-27984"/>
                    <a:pt x="304440" y="45933"/>
                    <a:pt x="453382" y="0"/>
                  </a:cubicBezTo>
                  <a:cubicBezTo>
                    <a:pt x="602324" y="-45933"/>
                    <a:pt x="735944" y="38640"/>
                    <a:pt x="850091" y="0"/>
                  </a:cubicBezTo>
                  <a:cubicBezTo>
                    <a:pt x="964238" y="-38640"/>
                    <a:pt x="1311949" y="61400"/>
                    <a:pt x="1530163" y="0"/>
                  </a:cubicBezTo>
                  <a:cubicBezTo>
                    <a:pt x="1748377" y="-61400"/>
                    <a:pt x="1873361" y="22008"/>
                    <a:pt x="2096890" y="0"/>
                  </a:cubicBezTo>
                  <a:cubicBezTo>
                    <a:pt x="2320419" y="-22008"/>
                    <a:pt x="2368905" y="29603"/>
                    <a:pt x="2493599" y="0"/>
                  </a:cubicBezTo>
                  <a:cubicBezTo>
                    <a:pt x="2618293" y="-29603"/>
                    <a:pt x="2696666" y="15456"/>
                    <a:pt x="2890308" y="0"/>
                  </a:cubicBezTo>
                  <a:cubicBezTo>
                    <a:pt x="3083950" y="-15456"/>
                    <a:pt x="3228635" y="517"/>
                    <a:pt x="3343690" y="0"/>
                  </a:cubicBezTo>
                  <a:cubicBezTo>
                    <a:pt x="3458745" y="-517"/>
                    <a:pt x="3574597" y="36009"/>
                    <a:pt x="3740399" y="0"/>
                  </a:cubicBezTo>
                  <a:cubicBezTo>
                    <a:pt x="3906201" y="-36009"/>
                    <a:pt x="4180763" y="27019"/>
                    <a:pt x="4307126" y="0"/>
                  </a:cubicBezTo>
                  <a:cubicBezTo>
                    <a:pt x="4433489" y="-27019"/>
                    <a:pt x="4796270" y="63933"/>
                    <a:pt x="4930526" y="0"/>
                  </a:cubicBezTo>
                  <a:cubicBezTo>
                    <a:pt x="5064782" y="-63933"/>
                    <a:pt x="5502486" y="13888"/>
                    <a:pt x="5667271" y="0"/>
                  </a:cubicBezTo>
                  <a:cubicBezTo>
                    <a:pt x="5690031" y="170331"/>
                    <a:pt x="5642319" y="374366"/>
                    <a:pt x="5667271" y="483370"/>
                  </a:cubicBezTo>
                  <a:cubicBezTo>
                    <a:pt x="5692223" y="592374"/>
                    <a:pt x="5624974" y="794707"/>
                    <a:pt x="5667271" y="966740"/>
                  </a:cubicBezTo>
                  <a:cubicBezTo>
                    <a:pt x="5709568" y="1138773"/>
                    <a:pt x="5656845" y="1320880"/>
                    <a:pt x="5667271" y="1476965"/>
                  </a:cubicBezTo>
                  <a:cubicBezTo>
                    <a:pt x="5677697" y="1633050"/>
                    <a:pt x="5645814" y="1842252"/>
                    <a:pt x="5667271" y="2014043"/>
                  </a:cubicBezTo>
                  <a:cubicBezTo>
                    <a:pt x="5688728" y="2185834"/>
                    <a:pt x="5601181" y="2430401"/>
                    <a:pt x="5667271" y="2685390"/>
                  </a:cubicBezTo>
                  <a:cubicBezTo>
                    <a:pt x="5489277" y="2731070"/>
                    <a:pt x="5265577" y="2641674"/>
                    <a:pt x="5157217" y="2685390"/>
                  </a:cubicBezTo>
                  <a:cubicBezTo>
                    <a:pt x="5048857" y="2729106"/>
                    <a:pt x="4810512" y="2650313"/>
                    <a:pt x="4647162" y="2685390"/>
                  </a:cubicBezTo>
                  <a:cubicBezTo>
                    <a:pt x="4483812" y="2720467"/>
                    <a:pt x="4320801" y="2676376"/>
                    <a:pt x="4137108" y="2685390"/>
                  </a:cubicBezTo>
                  <a:cubicBezTo>
                    <a:pt x="3953415" y="2694404"/>
                    <a:pt x="3764598" y="2613584"/>
                    <a:pt x="3513708" y="2685390"/>
                  </a:cubicBezTo>
                  <a:cubicBezTo>
                    <a:pt x="3262818" y="2757196"/>
                    <a:pt x="3156989" y="2619830"/>
                    <a:pt x="2946981" y="2685390"/>
                  </a:cubicBezTo>
                  <a:cubicBezTo>
                    <a:pt x="2736973" y="2750950"/>
                    <a:pt x="2547632" y="2633171"/>
                    <a:pt x="2436927" y="2685390"/>
                  </a:cubicBezTo>
                  <a:cubicBezTo>
                    <a:pt x="2326222" y="2737609"/>
                    <a:pt x="2150749" y="2646924"/>
                    <a:pt x="2040218" y="2685390"/>
                  </a:cubicBezTo>
                  <a:cubicBezTo>
                    <a:pt x="1929687" y="2723856"/>
                    <a:pt x="1805573" y="2639352"/>
                    <a:pt x="1643509" y="2685390"/>
                  </a:cubicBezTo>
                  <a:cubicBezTo>
                    <a:pt x="1481445" y="2731428"/>
                    <a:pt x="1201556" y="2631461"/>
                    <a:pt x="963436" y="2685390"/>
                  </a:cubicBezTo>
                  <a:cubicBezTo>
                    <a:pt x="725316" y="2739319"/>
                    <a:pt x="474283" y="2614125"/>
                    <a:pt x="0" y="2685390"/>
                  </a:cubicBezTo>
                  <a:cubicBezTo>
                    <a:pt x="-32269" y="2481029"/>
                    <a:pt x="13486" y="2353546"/>
                    <a:pt x="0" y="2121458"/>
                  </a:cubicBezTo>
                  <a:cubicBezTo>
                    <a:pt x="-13486" y="1889370"/>
                    <a:pt x="12797" y="1786106"/>
                    <a:pt x="0" y="1611234"/>
                  </a:cubicBezTo>
                  <a:cubicBezTo>
                    <a:pt x="-12797" y="1436362"/>
                    <a:pt x="19765" y="1367535"/>
                    <a:pt x="0" y="1127864"/>
                  </a:cubicBezTo>
                  <a:cubicBezTo>
                    <a:pt x="-19765" y="888193"/>
                    <a:pt x="9009" y="849960"/>
                    <a:pt x="0" y="644494"/>
                  </a:cubicBezTo>
                  <a:cubicBezTo>
                    <a:pt x="-9009" y="439028"/>
                    <a:pt x="38411" y="249622"/>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descr="Database outline">
              <a:extLst>
                <a:ext uri="{FF2B5EF4-FFF2-40B4-BE49-F238E27FC236}">
                  <a16:creationId xmlns:a16="http://schemas.microsoft.com/office/drawing/2014/main" id="{F28B2F70-7AD4-363D-8177-8DADC3148CB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98295" y="2681143"/>
              <a:ext cx="1553173" cy="1663662"/>
            </a:xfrm>
            <a:prstGeom prst="rect">
              <a:avLst/>
            </a:prstGeom>
          </p:spPr>
        </p:pic>
        <p:pic>
          <p:nvPicPr>
            <p:cNvPr id="8" name="Graphic 7" descr="Database with solid fill">
              <a:extLst>
                <a:ext uri="{FF2B5EF4-FFF2-40B4-BE49-F238E27FC236}">
                  <a16:creationId xmlns:a16="http://schemas.microsoft.com/office/drawing/2014/main" id="{5FAF3C02-304A-1F24-E7AC-67D1DF7254A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67738" y="2681143"/>
              <a:ext cx="1553173" cy="1660596"/>
            </a:xfrm>
            <a:prstGeom prst="rect">
              <a:avLst/>
            </a:prstGeom>
          </p:spPr>
        </p:pic>
        <p:sp>
          <p:nvSpPr>
            <p:cNvPr id="17" name="Arrow: Left-Right 16">
              <a:extLst>
                <a:ext uri="{FF2B5EF4-FFF2-40B4-BE49-F238E27FC236}">
                  <a16:creationId xmlns:a16="http://schemas.microsoft.com/office/drawing/2014/main" id="{D033CDE4-0EE4-1468-7718-62CB663F35EA}"/>
                </a:ext>
              </a:extLst>
            </p:cNvPr>
            <p:cNvSpPr/>
            <p:nvPr/>
          </p:nvSpPr>
          <p:spPr>
            <a:xfrm>
              <a:off x="5320911" y="3336053"/>
              <a:ext cx="877384" cy="369332"/>
            </a:xfrm>
            <a:prstGeom prst="lef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9FCF7FF-A0D4-C7D0-266B-52CD8A634496}"/>
                </a:ext>
              </a:extLst>
            </p:cNvPr>
            <p:cNvSpPr txBox="1"/>
            <p:nvPr/>
          </p:nvSpPr>
          <p:spPr>
            <a:xfrm>
              <a:off x="5225142" y="2641248"/>
              <a:ext cx="1075173" cy="646331"/>
            </a:xfrm>
            <a:prstGeom prst="rect">
              <a:avLst/>
            </a:prstGeom>
            <a:noFill/>
          </p:spPr>
          <p:txBody>
            <a:bodyPr wrap="square" rtlCol="0">
              <a:spAutoFit/>
            </a:bodyPr>
            <a:lstStyle/>
            <a:p>
              <a:pPr algn="ctr"/>
              <a:r>
                <a:rPr lang="en-US" dirty="0">
                  <a:solidFill>
                    <a:schemeClr val="bg1"/>
                  </a:solidFill>
                </a:rPr>
                <a:t>Duality Exists</a:t>
              </a:r>
            </a:p>
          </p:txBody>
        </p:sp>
        <p:sp>
          <p:nvSpPr>
            <p:cNvPr id="19" name="TextBox 18">
              <a:extLst>
                <a:ext uri="{FF2B5EF4-FFF2-40B4-BE49-F238E27FC236}">
                  <a16:creationId xmlns:a16="http://schemas.microsoft.com/office/drawing/2014/main" id="{F16B5FFC-5AE8-054D-E61B-35D927FC43FB}"/>
                </a:ext>
              </a:extLst>
            </p:cNvPr>
            <p:cNvSpPr txBox="1"/>
            <p:nvPr/>
          </p:nvSpPr>
          <p:spPr>
            <a:xfrm>
              <a:off x="6198295" y="4232387"/>
              <a:ext cx="1553173" cy="369332"/>
            </a:xfrm>
            <a:prstGeom prst="rect">
              <a:avLst/>
            </a:prstGeom>
            <a:noFill/>
          </p:spPr>
          <p:txBody>
            <a:bodyPr wrap="square" rtlCol="0">
              <a:spAutoFit/>
            </a:bodyPr>
            <a:lstStyle/>
            <a:p>
              <a:pPr algn="dist"/>
              <a:r>
                <a:rPr lang="en-US" spc="-150" dirty="0">
                  <a:solidFill>
                    <a:schemeClr val="bg1"/>
                  </a:solidFill>
                </a:rPr>
                <a:t>Counterfactual</a:t>
              </a:r>
            </a:p>
          </p:txBody>
        </p:sp>
        <p:sp>
          <p:nvSpPr>
            <p:cNvPr id="20" name="TextBox 19">
              <a:extLst>
                <a:ext uri="{FF2B5EF4-FFF2-40B4-BE49-F238E27FC236}">
                  <a16:creationId xmlns:a16="http://schemas.microsoft.com/office/drawing/2014/main" id="{80F0BB4C-79FA-591C-73C0-4A3A68B40977}"/>
                </a:ext>
              </a:extLst>
            </p:cNvPr>
            <p:cNvSpPr txBox="1"/>
            <p:nvPr/>
          </p:nvSpPr>
          <p:spPr>
            <a:xfrm>
              <a:off x="3767738" y="4232387"/>
              <a:ext cx="1553173" cy="369332"/>
            </a:xfrm>
            <a:prstGeom prst="rect">
              <a:avLst/>
            </a:prstGeom>
            <a:noFill/>
          </p:spPr>
          <p:txBody>
            <a:bodyPr wrap="square" rtlCol="0">
              <a:spAutoFit/>
            </a:bodyPr>
            <a:lstStyle/>
            <a:p>
              <a:pPr algn="ctr"/>
              <a:r>
                <a:rPr lang="en-US" dirty="0">
                  <a:solidFill>
                    <a:schemeClr val="bg1"/>
                  </a:solidFill>
                </a:rPr>
                <a:t>Rule-Based</a:t>
              </a:r>
            </a:p>
          </p:txBody>
        </p:sp>
        <p:sp>
          <p:nvSpPr>
            <p:cNvPr id="22" name="TextBox 21">
              <a:extLst>
                <a:ext uri="{FF2B5EF4-FFF2-40B4-BE49-F238E27FC236}">
                  <a16:creationId xmlns:a16="http://schemas.microsoft.com/office/drawing/2014/main" id="{0341BB7B-A43F-70B6-58A0-393D968E7144}"/>
                </a:ext>
              </a:extLst>
            </p:cNvPr>
            <p:cNvSpPr txBox="1"/>
            <p:nvPr/>
          </p:nvSpPr>
          <p:spPr>
            <a:xfrm>
              <a:off x="4367332" y="2307196"/>
              <a:ext cx="353983" cy="369332"/>
            </a:xfrm>
            <a:prstGeom prst="rect">
              <a:avLst/>
            </a:prstGeom>
            <a:noFill/>
          </p:spPr>
          <p:txBody>
            <a:bodyPr wrap="square" rtlCol="0">
              <a:spAutoFit/>
            </a:bodyPr>
            <a:lstStyle/>
            <a:p>
              <a:pPr algn="dist"/>
              <a:r>
                <a:rPr lang="en-US" dirty="0">
                  <a:solidFill>
                    <a:schemeClr val="bg1"/>
                  </a:solidFill>
                </a:rPr>
                <a:t>𝑥</a:t>
              </a:r>
              <a:r>
                <a:rPr lang="en-US" sz="1200" dirty="0" err="1">
                  <a:solidFill>
                    <a:schemeClr val="bg1"/>
                  </a:solidFill>
                </a:rPr>
                <a:t>i</a:t>
              </a:r>
              <a:endParaRPr lang="en-US" spc="-150" dirty="0">
                <a:solidFill>
                  <a:schemeClr val="bg1"/>
                </a:solidFill>
              </a:endParaRPr>
            </a:p>
          </p:txBody>
        </p:sp>
        <p:sp>
          <p:nvSpPr>
            <p:cNvPr id="23" name="TextBox 22">
              <a:extLst>
                <a:ext uri="{FF2B5EF4-FFF2-40B4-BE49-F238E27FC236}">
                  <a16:creationId xmlns:a16="http://schemas.microsoft.com/office/drawing/2014/main" id="{218CEB4C-F712-FE01-9E60-7043D231C681}"/>
                </a:ext>
              </a:extLst>
            </p:cNvPr>
            <p:cNvSpPr txBox="1"/>
            <p:nvPr/>
          </p:nvSpPr>
          <p:spPr>
            <a:xfrm>
              <a:off x="6797889" y="2307196"/>
              <a:ext cx="457021" cy="369332"/>
            </a:xfrm>
            <a:prstGeom prst="rect">
              <a:avLst/>
            </a:prstGeom>
            <a:noFill/>
          </p:spPr>
          <p:txBody>
            <a:bodyPr wrap="square" rtlCol="0">
              <a:spAutoFit/>
            </a:bodyPr>
            <a:lstStyle/>
            <a:p>
              <a:pPr algn="dist"/>
              <a:r>
                <a:rPr lang="en-US" dirty="0">
                  <a:solidFill>
                    <a:schemeClr val="bg1"/>
                  </a:solidFill>
                </a:rPr>
                <a:t>𝑥</a:t>
              </a:r>
              <a:r>
                <a:rPr lang="en-US" sz="1600" dirty="0" err="1">
                  <a:solidFill>
                    <a:schemeClr val="bg1"/>
                  </a:solidFill>
                </a:rPr>
                <a:t>cf</a:t>
              </a:r>
              <a:endParaRPr lang="en-US" dirty="0">
                <a:solidFill>
                  <a:schemeClr val="bg1"/>
                </a:solidFill>
              </a:endParaRPr>
            </a:p>
          </p:txBody>
        </p:sp>
      </p:grpSp>
    </p:spTree>
    <p:extLst>
      <p:ext uri="{BB962C8B-B14F-4D97-AF65-F5344CB8AC3E}">
        <p14:creationId xmlns:p14="http://schemas.microsoft.com/office/powerpoint/2010/main" val="57482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40B6D-E831-449F-7063-77359EA14F83}"/>
              </a:ext>
            </a:extLst>
          </p:cNvPr>
          <p:cNvSpPr>
            <a:spLocks noGrp="1"/>
          </p:cNvSpPr>
          <p:nvPr>
            <p:ph type="title"/>
          </p:nvPr>
        </p:nvSpPr>
        <p:spPr>
          <a:xfrm>
            <a:off x="448056" y="388800"/>
            <a:ext cx="11301984" cy="521746"/>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Duality and Duality Theorem</a:t>
            </a:r>
          </a:p>
        </p:txBody>
      </p:sp>
      <p:sp>
        <p:nvSpPr>
          <p:cNvPr id="15" name="TextBox 14">
            <a:extLst>
              <a:ext uri="{FF2B5EF4-FFF2-40B4-BE49-F238E27FC236}">
                <a16:creationId xmlns:a16="http://schemas.microsoft.com/office/drawing/2014/main" id="{47F0DDE6-918C-C5D6-78AD-2B993AE97AA4}"/>
              </a:ext>
            </a:extLst>
          </p:cNvPr>
          <p:cNvSpPr txBox="1"/>
          <p:nvPr/>
        </p:nvSpPr>
        <p:spPr>
          <a:xfrm>
            <a:off x="1599362" y="1036083"/>
            <a:ext cx="8993275" cy="369332"/>
          </a:xfrm>
          <a:custGeom>
            <a:avLst/>
            <a:gdLst>
              <a:gd name="connsiteX0" fmla="*/ 0 w 8993275"/>
              <a:gd name="connsiteY0" fmla="*/ 0 h 369332"/>
              <a:gd name="connsiteX1" fmla="*/ 509619 w 8993275"/>
              <a:gd name="connsiteY1" fmla="*/ 0 h 369332"/>
              <a:gd name="connsiteX2" fmla="*/ 1199103 w 8993275"/>
              <a:gd name="connsiteY2" fmla="*/ 0 h 369332"/>
              <a:gd name="connsiteX3" fmla="*/ 1888588 w 8993275"/>
              <a:gd name="connsiteY3" fmla="*/ 0 h 369332"/>
              <a:gd name="connsiteX4" fmla="*/ 2218341 w 8993275"/>
              <a:gd name="connsiteY4" fmla="*/ 0 h 369332"/>
              <a:gd name="connsiteX5" fmla="*/ 2817893 w 8993275"/>
              <a:gd name="connsiteY5" fmla="*/ 0 h 369332"/>
              <a:gd name="connsiteX6" fmla="*/ 3147646 w 8993275"/>
              <a:gd name="connsiteY6" fmla="*/ 0 h 369332"/>
              <a:gd name="connsiteX7" fmla="*/ 3657265 w 8993275"/>
              <a:gd name="connsiteY7" fmla="*/ 0 h 369332"/>
              <a:gd name="connsiteX8" fmla="*/ 4076951 w 8993275"/>
              <a:gd name="connsiteY8" fmla="*/ 0 h 369332"/>
              <a:gd name="connsiteX9" fmla="*/ 4766436 w 8993275"/>
              <a:gd name="connsiteY9" fmla="*/ 0 h 369332"/>
              <a:gd name="connsiteX10" fmla="*/ 5365987 w 8993275"/>
              <a:gd name="connsiteY10" fmla="*/ 0 h 369332"/>
              <a:gd name="connsiteX11" fmla="*/ 5965539 w 8993275"/>
              <a:gd name="connsiteY11" fmla="*/ 0 h 369332"/>
              <a:gd name="connsiteX12" fmla="*/ 6565091 w 8993275"/>
              <a:gd name="connsiteY12" fmla="*/ 0 h 369332"/>
              <a:gd name="connsiteX13" fmla="*/ 7254575 w 8993275"/>
              <a:gd name="connsiteY13" fmla="*/ 0 h 369332"/>
              <a:gd name="connsiteX14" fmla="*/ 7584329 w 8993275"/>
              <a:gd name="connsiteY14" fmla="*/ 0 h 369332"/>
              <a:gd name="connsiteX15" fmla="*/ 8363746 w 8993275"/>
              <a:gd name="connsiteY15" fmla="*/ 0 h 369332"/>
              <a:gd name="connsiteX16" fmla="*/ 8993275 w 8993275"/>
              <a:gd name="connsiteY16" fmla="*/ 0 h 369332"/>
              <a:gd name="connsiteX17" fmla="*/ 8993275 w 8993275"/>
              <a:gd name="connsiteY17" fmla="*/ 369332 h 369332"/>
              <a:gd name="connsiteX18" fmla="*/ 8393723 w 8993275"/>
              <a:gd name="connsiteY18" fmla="*/ 369332 h 369332"/>
              <a:gd name="connsiteX19" fmla="*/ 7884104 w 8993275"/>
              <a:gd name="connsiteY19" fmla="*/ 369332 h 369332"/>
              <a:gd name="connsiteX20" fmla="*/ 7554351 w 8993275"/>
              <a:gd name="connsiteY20" fmla="*/ 369332 h 369332"/>
              <a:gd name="connsiteX21" fmla="*/ 6954799 w 8993275"/>
              <a:gd name="connsiteY21" fmla="*/ 369332 h 369332"/>
              <a:gd name="connsiteX22" fmla="*/ 6265315 w 8993275"/>
              <a:gd name="connsiteY22" fmla="*/ 369332 h 369332"/>
              <a:gd name="connsiteX23" fmla="*/ 5665763 w 8993275"/>
              <a:gd name="connsiteY23" fmla="*/ 369332 h 369332"/>
              <a:gd name="connsiteX24" fmla="*/ 4976279 w 8993275"/>
              <a:gd name="connsiteY24" fmla="*/ 369332 h 369332"/>
              <a:gd name="connsiteX25" fmla="*/ 4646525 w 8993275"/>
              <a:gd name="connsiteY25" fmla="*/ 369332 h 369332"/>
              <a:gd name="connsiteX26" fmla="*/ 4046974 w 8993275"/>
              <a:gd name="connsiteY26" fmla="*/ 369332 h 369332"/>
              <a:gd name="connsiteX27" fmla="*/ 3447422 w 8993275"/>
              <a:gd name="connsiteY27" fmla="*/ 369332 h 369332"/>
              <a:gd name="connsiteX28" fmla="*/ 2847870 w 8993275"/>
              <a:gd name="connsiteY28" fmla="*/ 369332 h 369332"/>
              <a:gd name="connsiteX29" fmla="*/ 2068453 w 8993275"/>
              <a:gd name="connsiteY29" fmla="*/ 369332 h 369332"/>
              <a:gd name="connsiteX30" fmla="*/ 1738700 w 8993275"/>
              <a:gd name="connsiteY30" fmla="*/ 369332 h 369332"/>
              <a:gd name="connsiteX31" fmla="*/ 959283 w 8993275"/>
              <a:gd name="connsiteY31" fmla="*/ 369332 h 369332"/>
              <a:gd name="connsiteX32" fmla="*/ 629529 w 8993275"/>
              <a:gd name="connsiteY32" fmla="*/ 369332 h 369332"/>
              <a:gd name="connsiteX33" fmla="*/ 0 w 8993275"/>
              <a:gd name="connsiteY33" fmla="*/ 369332 h 369332"/>
              <a:gd name="connsiteX34" fmla="*/ 0 w 8993275"/>
              <a:gd name="connsiteY34"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993275" h="369332" fill="none" extrusionOk="0">
                <a:moveTo>
                  <a:pt x="0" y="0"/>
                </a:moveTo>
                <a:cubicBezTo>
                  <a:pt x="123603" y="-41118"/>
                  <a:pt x="336103" y="41228"/>
                  <a:pt x="509619" y="0"/>
                </a:cubicBezTo>
                <a:cubicBezTo>
                  <a:pt x="683135" y="-41228"/>
                  <a:pt x="885132" y="31755"/>
                  <a:pt x="1199103" y="0"/>
                </a:cubicBezTo>
                <a:cubicBezTo>
                  <a:pt x="1513074" y="-31755"/>
                  <a:pt x="1699589" y="74109"/>
                  <a:pt x="1888588" y="0"/>
                </a:cubicBezTo>
                <a:cubicBezTo>
                  <a:pt x="2077587" y="-74109"/>
                  <a:pt x="2131017" y="24415"/>
                  <a:pt x="2218341" y="0"/>
                </a:cubicBezTo>
                <a:cubicBezTo>
                  <a:pt x="2305665" y="-24415"/>
                  <a:pt x="2600379" y="10880"/>
                  <a:pt x="2817893" y="0"/>
                </a:cubicBezTo>
                <a:cubicBezTo>
                  <a:pt x="3035407" y="-10880"/>
                  <a:pt x="3062015" y="14298"/>
                  <a:pt x="3147646" y="0"/>
                </a:cubicBezTo>
                <a:cubicBezTo>
                  <a:pt x="3233277" y="-14298"/>
                  <a:pt x="3477109" y="39748"/>
                  <a:pt x="3657265" y="0"/>
                </a:cubicBezTo>
                <a:cubicBezTo>
                  <a:pt x="3837421" y="-39748"/>
                  <a:pt x="3938132" y="1630"/>
                  <a:pt x="4076951" y="0"/>
                </a:cubicBezTo>
                <a:cubicBezTo>
                  <a:pt x="4215770" y="-1630"/>
                  <a:pt x="4588503" y="18596"/>
                  <a:pt x="4766436" y="0"/>
                </a:cubicBezTo>
                <a:cubicBezTo>
                  <a:pt x="4944370" y="-18596"/>
                  <a:pt x="5187824" y="58524"/>
                  <a:pt x="5365987" y="0"/>
                </a:cubicBezTo>
                <a:cubicBezTo>
                  <a:pt x="5544150" y="-58524"/>
                  <a:pt x="5775311" y="63851"/>
                  <a:pt x="5965539" y="0"/>
                </a:cubicBezTo>
                <a:cubicBezTo>
                  <a:pt x="6155767" y="-63851"/>
                  <a:pt x="6390498" y="66757"/>
                  <a:pt x="6565091" y="0"/>
                </a:cubicBezTo>
                <a:cubicBezTo>
                  <a:pt x="6739684" y="-66757"/>
                  <a:pt x="7018039" y="64242"/>
                  <a:pt x="7254575" y="0"/>
                </a:cubicBezTo>
                <a:cubicBezTo>
                  <a:pt x="7491111" y="-64242"/>
                  <a:pt x="7448499" y="16103"/>
                  <a:pt x="7584329" y="0"/>
                </a:cubicBezTo>
                <a:cubicBezTo>
                  <a:pt x="7720159" y="-16103"/>
                  <a:pt x="8101838" y="26465"/>
                  <a:pt x="8363746" y="0"/>
                </a:cubicBezTo>
                <a:cubicBezTo>
                  <a:pt x="8625654" y="-26465"/>
                  <a:pt x="8709119" y="72130"/>
                  <a:pt x="8993275" y="0"/>
                </a:cubicBezTo>
                <a:cubicBezTo>
                  <a:pt x="8999718" y="86754"/>
                  <a:pt x="8966681" y="261601"/>
                  <a:pt x="8993275" y="369332"/>
                </a:cubicBezTo>
                <a:cubicBezTo>
                  <a:pt x="8845240" y="401945"/>
                  <a:pt x="8539007" y="346548"/>
                  <a:pt x="8393723" y="369332"/>
                </a:cubicBezTo>
                <a:cubicBezTo>
                  <a:pt x="8248439" y="392116"/>
                  <a:pt x="8111546" y="362451"/>
                  <a:pt x="7884104" y="369332"/>
                </a:cubicBezTo>
                <a:cubicBezTo>
                  <a:pt x="7656662" y="376213"/>
                  <a:pt x="7649333" y="360244"/>
                  <a:pt x="7554351" y="369332"/>
                </a:cubicBezTo>
                <a:cubicBezTo>
                  <a:pt x="7459369" y="378420"/>
                  <a:pt x="7075641" y="314993"/>
                  <a:pt x="6954799" y="369332"/>
                </a:cubicBezTo>
                <a:cubicBezTo>
                  <a:pt x="6833957" y="423671"/>
                  <a:pt x="6531947" y="331080"/>
                  <a:pt x="6265315" y="369332"/>
                </a:cubicBezTo>
                <a:cubicBezTo>
                  <a:pt x="5998683" y="407584"/>
                  <a:pt x="5825701" y="320211"/>
                  <a:pt x="5665763" y="369332"/>
                </a:cubicBezTo>
                <a:cubicBezTo>
                  <a:pt x="5505825" y="418453"/>
                  <a:pt x="5228628" y="326331"/>
                  <a:pt x="4976279" y="369332"/>
                </a:cubicBezTo>
                <a:cubicBezTo>
                  <a:pt x="4723930" y="412333"/>
                  <a:pt x="4737193" y="356262"/>
                  <a:pt x="4646525" y="369332"/>
                </a:cubicBezTo>
                <a:cubicBezTo>
                  <a:pt x="4555857" y="382402"/>
                  <a:pt x="4296985" y="310390"/>
                  <a:pt x="4046974" y="369332"/>
                </a:cubicBezTo>
                <a:cubicBezTo>
                  <a:pt x="3796963" y="428274"/>
                  <a:pt x="3739971" y="318360"/>
                  <a:pt x="3447422" y="369332"/>
                </a:cubicBezTo>
                <a:cubicBezTo>
                  <a:pt x="3154873" y="420304"/>
                  <a:pt x="3023774" y="306261"/>
                  <a:pt x="2847870" y="369332"/>
                </a:cubicBezTo>
                <a:cubicBezTo>
                  <a:pt x="2671966" y="432403"/>
                  <a:pt x="2417784" y="349822"/>
                  <a:pt x="2068453" y="369332"/>
                </a:cubicBezTo>
                <a:cubicBezTo>
                  <a:pt x="1719122" y="388842"/>
                  <a:pt x="1817539" y="343122"/>
                  <a:pt x="1738700" y="369332"/>
                </a:cubicBezTo>
                <a:cubicBezTo>
                  <a:pt x="1659861" y="395542"/>
                  <a:pt x="1322978" y="324543"/>
                  <a:pt x="959283" y="369332"/>
                </a:cubicBezTo>
                <a:cubicBezTo>
                  <a:pt x="595588" y="414121"/>
                  <a:pt x="786288" y="337192"/>
                  <a:pt x="629529" y="369332"/>
                </a:cubicBezTo>
                <a:cubicBezTo>
                  <a:pt x="472770" y="401472"/>
                  <a:pt x="233788" y="333050"/>
                  <a:pt x="0" y="369332"/>
                </a:cubicBezTo>
                <a:cubicBezTo>
                  <a:pt x="-43417" y="239933"/>
                  <a:pt x="40485" y="151794"/>
                  <a:pt x="0" y="0"/>
                </a:cubicBezTo>
                <a:close/>
              </a:path>
              <a:path w="8993275" h="369332"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11463" y="87983"/>
                  <a:pt x="8975626" y="277242"/>
                  <a:pt x="8993275" y="369332"/>
                </a:cubicBezTo>
                <a:cubicBezTo>
                  <a:pt x="8788009" y="422823"/>
                  <a:pt x="8575074" y="321184"/>
                  <a:pt x="8393723" y="369332"/>
                </a:cubicBezTo>
                <a:cubicBezTo>
                  <a:pt x="8212372" y="417480"/>
                  <a:pt x="7977137" y="301607"/>
                  <a:pt x="7704239" y="369332"/>
                </a:cubicBezTo>
                <a:cubicBezTo>
                  <a:pt x="7431341" y="437057"/>
                  <a:pt x="7287362" y="317951"/>
                  <a:pt x="6924822" y="369332"/>
                </a:cubicBezTo>
                <a:cubicBezTo>
                  <a:pt x="6562282" y="420713"/>
                  <a:pt x="6508651" y="338304"/>
                  <a:pt x="6325270" y="369332"/>
                </a:cubicBezTo>
                <a:cubicBezTo>
                  <a:pt x="6141889" y="400360"/>
                  <a:pt x="6099218" y="356888"/>
                  <a:pt x="5995517" y="369332"/>
                </a:cubicBezTo>
                <a:cubicBezTo>
                  <a:pt x="5891816" y="381776"/>
                  <a:pt x="5729850" y="338013"/>
                  <a:pt x="5575831" y="369332"/>
                </a:cubicBezTo>
                <a:cubicBezTo>
                  <a:pt x="5421812" y="400651"/>
                  <a:pt x="5115707" y="345317"/>
                  <a:pt x="4976279" y="369332"/>
                </a:cubicBezTo>
                <a:cubicBezTo>
                  <a:pt x="4836851" y="393347"/>
                  <a:pt x="4727370" y="362960"/>
                  <a:pt x="4556593" y="369332"/>
                </a:cubicBezTo>
                <a:cubicBezTo>
                  <a:pt x="4385816" y="375704"/>
                  <a:pt x="4034106" y="348969"/>
                  <a:pt x="3867108" y="369332"/>
                </a:cubicBezTo>
                <a:cubicBezTo>
                  <a:pt x="3700110" y="389695"/>
                  <a:pt x="3618022" y="332920"/>
                  <a:pt x="3537355" y="369332"/>
                </a:cubicBezTo>
                <a:cubicBezTo>
                  <a:pt x="3456688" y="405744"/>
                  <a:pt x="3321505" y="335632"/>
                  <a:pt x="3117669" y="369332"/>
                </a:cubicBezTo>
                <a:cubicBezTo>
                  <a:pt x="2913833" y="403032"/>
                  <a:pt x="2684983" y="330827"/>
                  <a:pt x="2338252" y="369332"/>
                </a:cubicBezTo>
                <a:cubicBezTo>
                  <a:pt x="1991521" y="407837"/>
                  <a:pt x="2078990" y="339323"/>
                  <a:pt x="2008498" y="369332"/>
                </a:cubicBezTo>
                <a:cubicBezTo>
                  <a:pt x="1938006" y="399341"/>
                  <a:pt x="1529431" y="290181"/>
                  <a:pt x="1319014" y="369332"/>
                </a:cubicBezTo>
                <a:cubicBezTo>
                  <a:pt x="1108597" y="448483"/>
                  <a:pt x="859619" y="304703"/>
                  <a:pt x="629529" y="369332"/>
                </a:cubicBezTo>
                <a:cubicBezTo>
                  <a:pt x="399439" y="433961"/>
                  <a:pt x="227373" y="361990"/>
                  <a:pt x="0" y="369332"/>
                </a:cubicBezTo>
                <a:cubicBezTo>
                  <a:pt x="-25001" y="194097"/>
                  <a:pt x="39781" y="106688"/>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Lemma 3.1. If 𝑅 is a globally consistent rule, and 𝑥</a:t>
            </a:r>
            <a:r>
              <a:rPr lang="en-US" sz="1600" spc="-15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is any counterfactual, then 𝑅(𝑥</a:t>
            </a:r>
            <a:r>
              <a:rPr lang="en-US" sz="1600" spc="-15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is false</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a:t>
            </a:r>
          </a:p>
        </p:txBody>
      </p:sp>
      <p:sp>
        <p:nvSpPr>
          <p:cNvPr id="3" name="TextBox 2">
            <a:extLst>
              <a:ext uri="{FF2B5EF4-FFF2-40B4-BE49-F238E27FC236}">
                <a16:creationId xmlns:a16="http://schemas.microsoft.com/office/drawing/2014/main" id="{54B537BA-CE4C-E0F0-683F-DCC1624DE8B3}"/>
              </a:ext>
            </a:extLst>
          </p:cNvPr>
          <p:cNvSpPr txBox="1"/>
          <p:nvPr/>
        </p:nvSpPr>
        <p:spPr>
          <a:xfrm>
            <a:off x="1599360" y="2450400"/>
            <a:ext cx="8993275" cy="1477328"/>
          </a:xfrm>
          <a:custGeom>
            <a:avLst/>
            <a:gdLst>
              <a:gd name="connsiteX0" fmla="*/ 0 w 8993275"/>
              <a:gd name="connsiteY0" fmla="*/ 0 h 1477328"/>
              <a:gd name="connsiteX1" fmla="*/ 689484 w 8993275"/>
              <a:gd name="connsiteY1" fmla="*/ 0 h 1477328"/>
              <a:gd name="connsiteX2" fmla="*/ 1019238 w 8993275"/>
              <a:gd name="connsiteY2" fmla="*/ 0 h 1477328"/>
              <a:gd name="connsiteX3" fmla="*/ 1528857 w 8993275"/>
              <a:gd name="connsiteY3" fmla="*/ 0 h 1477328"/>
              <a:gd name="connsiteX4" fmla="*/ 1948543 w 8993275"/>
              <a:gd name="connsiteY4" fmla="*/ 0 h 1477328"/>
              <a:gd name="connsiteX5" fmla="*/ 2638027 w 8993275"/>
              <a:gd name="connsiteY5" fmla="*/ 0 h 1477328"/>
              <a:gd name="connsiteX6" fmla="*/ 3237579 w 8993275"/>
              <a:gd name="connsiteY6" fmla="*/ 0 h 1477328"/>
              <a:gd name="connsiteX7" fmla="*/ 3837131 w 8993275"/>
              <a:gd name="connsiteY7" fmla="*/ 0 h 1477328"/>
              <a:gd name="connsiteX8" fmla="*/ 4436682 w 8993275"/>
              <a:gd name="connsiteY8" fmla="*/ 0 h 1477328"/>
              <a:gd name="connsiteX9" fmla="*/ 5126167 w 8993275"/>
              <a:gd name="connsiteY9" fmla="*/ 0 h 1477328"/>
              <a:gd name="connsiteX10" fmla="*/ 5455920 w 8993275"/>
              <a:gd name="connsiteY10" fmla="*/ 0 h 1477328"/>
              <a:gd name="connsiteX11" fmla="*/ 6235337 w 8993275"/>
              <a:gd name="connsiteY11" fmla="*/ 0 h 1477328"/>
              <a:gd name="connsiteX12" fmla="*/ 6744956 w 8993275"/>
              <a:gd name="connsiteY12" fmla="*/ 0 h 1477328"/>
              <a:gd name="connsiteX13" fmla="*/ 7344508 w 8993275"/>
              <a:gd name="connsiteY13" fmla="*/ 0 h 1477328"/>
              <a:gd name="connsiteX14" fmla="*/ 7944060 w 8993275"/>
              <a:gd name="connsiteY14" fmla="*/ 0 h 1477328"/>
              <a:gd name="connsiteX15" fmla="*/ 8993275 w 8993275"/>
              <a:gd name="connsiteY15" fmla="*/ 0 h 1477328"/>
              <a:gd name="connsiteX16" fmla="*/ 8993275 w 8993275"/>
              <a:gd name="connsiteY16" fmla="*/ 507216 h 1477328"/>
              <a:gd name="connsiteX17" fmla="*/ 8993275 w 8993275"/>
              <a:gd name="connsiteY17" fmla="*/ 970112 h 1477328"/>
              <a:gd name="connsiteX18" fmla="*/ 8993275 w 8993275"/>
              <a:gd name="connsiteY18" fmla="*/ 1477328 h 1477328"/>
              <a:gd name="connsiteX19" fmla="*/ 8393723 w 8993275"/>
              <a:gd name="connsiteY19" fmla="*/ 1477328 h 1477328"/>
              <a:gd name="connsiteX20" fmla="*/ 7704239 w 8993275"/>
              <a:gd name="connsiteY20" fmla="*/ 1477328 h 1477328"/>
              <a:gd name="connsiteX21" fmla="*/ 7374486 w 8993275"/>
              <a:gd name="connsiteY21" fmla="*/ 1477328 h 1477328"/>
              <a:gd name="connsiteX22" fmla="*/ 6774934 w 8993275"/>
              <a:gd name="connsiteY22" fmla="*/ 1477328 h 1477328"/>
              <a:gd name="connsiteX23" fmla="*/ 6175382 w 8993275"/>
              <a:gd name="connsiteY23" fmla="*/ 1477328 h 1477328"/>
              <a:gd name="connsiteX24" fmla="*/ 5575831 w 8993275"/>
              <a:gd name="connsiteY24" fmla="*/ 1477328 h 1477328"/>
              <a:gd name="connsiteX25" fmla="*/ 4796413 w 8993275"/>
              <a:gd name="connsiteY25" fmla="*/ 1477328 h 1477328"/>
              <a:gd name="connsiteX26" fmla="*/ 4466660 w 8993275"/>
              <a:gd name="connsiteY26" fmla="*/ 1477328 h 1477328"/>
              <a:gd name="connsiteX27" fmla="*/ 3687243 w 8993275"/>
              <a:gd name="connsiteY27" fmla="*/ 1477328 h 1477328"/>
              <a:gd name="connsiteX28" fmla="*/ 3357489 w 8993275"/>
              <a:gd name="connsiteY28" fmla="*/ 1477328 h 1477328"/>
              <a:gd name="connsiteX29" fmla="*/ 2757938 w 8993275"/>
              <a:gd name="connsiteY29" fmla="*/ 1477328 h 1477328"/>
              <a:gd name="connsiteX30" fmla="*/ 2338252 w 8993275"/>
              <a:gd name="connsiteY30" fmla="*/ 1477328 h 1477328"/>
              <a:gd name="connsiteX31" fmla="*/ 1918565 w 8993275"/>
              <a:gd name="connsiteY31" fmla="*/ 1477328 h 1477328"/>
              <a:gd name="connsiteX32" fmla="*/ 1498879 w 8993275"/>
              <a:gd name="connsiteY32" fmla="*/ 1477328 h 1477328"/>
              <a:gd name="connsiteX33" fmla="*/ 809395 w 8993275"/>
              <a:gd name="connsiteY33" fmla="*/ 1477328 h 1477328"/>
              <a:gd name="connsiteX34" fmla="*/ 0 w 8993275"/>
              <a:gd name="connsiteY34" fmla="*/ 1477328 h 1477328"/>
              <a:gd name="connsiteX35" fmla="*/ 0 w 8993275"/>
              <a:gd name="connsiteY35" fmla="*/ 1014432 h 1477328"/>
              <a:gd name="connsiteX36" fmla="*/ 0 w 8993275"/>
              <a:gd name="connsiteY36" fmla="*/ 507216 h 1477328"/>
              <a:gd name="connsiteX37" fmla="*/ 0 w 8993275"/>
              <a:gd name="connsiteY37"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993275" h="1477328" fill="none" extrusionOk="0">
                <a:moveTo>
                  <a:pt x="0" y="0"/>
                </a:moveTo>
                <a:cubicBezTo>
                  <a:pt x="344015" y="-43383"/>
                  <a:pt x="545036" y="22751"/>
                  <a:pt x="689484" y="0"/>
                </a:cubicBezTo>
                <a:cubicBezTo>
                  <a:pt x="833932" y="-22751"/>
                  <a:pt x="931828" y="7795"/>
                  <a:pt x="1019238" y="0"/>
                </a:cubicBezTo>
                <a:cubicBezTo>
                  <a:pt x="1106648" y="-7795"/>
                  <a:pt x="1348701" y="39748"/>
                  <a:pt x="1528857" y="0"/>
                </a:cubicBezTo>
                <a:cubicBezTo>
                  <a:pt x="1709013" y="-39748"/>
                  <a:pt x="1809724" y="1630"/>
                  <a:pt x="1948543" y="0"/>
                </a:cubicBezTo>
                <a:cubicBezTo>
                  <a:pt x="2087362" y="-1630"/>
                  <a:pt x="2460558" y="24036"/>
                  <a:pt x="2638027" y="0"/>
                </a:cubicBezTo>
                <a:cubicBezTo>
                  <a:pt x="2815496" y="-24036"/>
                  <a:pt x="3059181" y="54771"/>
                  <a:pt x="3237579" y="0"/>
                </a:cubicBezTo>
                <a:cubicBezTo>
                  <a:pt x="3415977" y="-54771"/>
                  <a:pt x="3646903" y="63851"/>
                  <a:pt x="3837131" y="0"/>
                </a:cubicBezTo>
                <a:cubicBezTo>
                  <a:pt x="4027359" y="-63851"/>
                  <a:pt x="4265167" y="71262"/>
                  <a:pt x="4436682" y="0"/>
                </a:cubicBezTo>
                <a:cubicBezTo>
                  <a:pt x="4608197" y="-71262"/>
                  <a:pt x="4889566" y="60578"/>
                  <a:pt x="5126167" y="0"/>
                </a:cubicBezTo>
                <a:cubicBezTo>
                  <a:pt x="5362768" y="-60578"/>
                  <a:pt x="5331968" y="20805"/>
                  <a:pt x="5455920" y="0"/>
                </a:cubicBezTo>
                <a:cubicBezTo>
                  <a:pt x="5579872" y="-20805"/>
                  <a:pt x="5973429" y="26465"/>
                  <a:pt x="6235337" y="0"/>
                </a:cubicBezTo>
                <a:cubicBezTo>
                  <a:pt x="6497245" y="-26465"/>
                  <a:pt x="6607396" y="20582"/>
                  <a:pt x="6744956" y="0"/>
                </a:cubicBezTo>
                <a:cubicBezTo>
                  <a:pt x="6882516" y="-20582"/>
                  <a:pt x="7053559" y="11729"/>
                  <a:pt x="7344508" y="0"/>
                </a:cubicBezTo>
                <a:cubicBezTo>
                  <a:pt x="7635457" y="-11729"/>
                  <a:pt x="7729398" y="63160"/>
                  <a:pt x="7944060" y="0"/>
                </a:cubicBezTo>
                <a:cubicBezTo>
                  <a:pt x="8158722" y="-63160"/>
                  <a:pt x="8521915" y="122622"/>
                  <a:pt x="8993275" y="0"/>
                </a:cubicBezTo>
                <a:cubicBezTo>
                  <a:pt x="9032611" y="139860"/>
                  <a:pt x="8985370" y="263509"/>
                  <a:pt x="8993275" y="507216"/>
                </a:cubicBezTo>
                <a:cubicBezTo>
                  <a:pt x="9001180" y="750923"/>
                  <a:pt x="8982484" y="819849"/>
                  <a:pt x="8993275" y="970112"/>
                </a:cubicBezTo>
                <a:cubicBezTo>
                  <a:pt x="9004066" y="1120375"/>
                  <a:pt x="8943530" y="1296820"/>
                  <a:pt x="8993275" y="1477328"/>
                </a:cubicBezTo>
                <a:cubicBezTo>
                  <a:pt x="8787847" y="1532325"/>
                  <a:pt x="8553661" y="1428207"/>
                  <a:pt x="8393723" y="1477328"/>
                </a:cubicBezTo>
                <a:cubicBezTo>
                  <a:pt x="8233785" y="1526449"/>
                  <a:pt x="7956588" y="1434327"/>
                  <a:pt x="7704239" y="1477328"/>
                </a:cubicBezTo>
                <a:cubicBezTo>
                  <a:pt x="7451890" y="1520329"/>
                  <a:pt x="7455060" y="1462899"/>
                  <a:pt x="7374486" y="1477328"/>
                </a:cubicBezTo>
                <a:cubicBezTo>
                  <a:pt x="7293912" y="1491757"/>
                  <a:pt x="7030439" y="1421005"/>
                  <a:pt x="6774934" y="1477328"/>
                </a:cubicBezTo>
                <a:cubicBezTo>
                  <a:pt x="6519429" y="1533651"/>
                  <a:pt x="6467931" y="1426356"/>
                  <a:pt x="6175382" y="1477328"/>
                </a:cubicBezTo>
                <a:cubicBezTo>
                  <a:pt x="5882833" y="1528300"/>
                  <a:pt x="5747923" y="1409223"/>
                  <a:pt x="5575831" y="1477328"/>
                </a:cubicBezTo>
                <a:cubicBezTo>
                  <a:pt x="5403739" y="1545433"/>
                  <a:pt x="5147660" y="1461558"/>
                  <a:pt x="4796413" y="1477328"/>
                </a:cubicBezTo>
                <a:cubicBezTo>
                  <a:pt x="4445166" y="1493098"/>
                  <a:pt x="4545499" y="1451118"/>
                  <a:pt x="4466660" y="1477328"/>
                </a:cubicBezTo>
                <a:cubicBezTo>
                  <a:pt x="4387821" y="1503538"/>
                  <a:pt x="4050938" y="1432539"/>
                  <a:pt x="3687243" y="1477328"/>
                </a:cubicBezTo>
                <a:cubicBezTo>
                  <a:pt x="3323548" y="1522117"/>
                  <a:pt x="3514248" y="1445188"/>
                  <a:pt x="3357489" y="1477328"/>
                </a:cubicBezTo>
                <a:cubicBezTo>
                  <a:pt x="3200730" y="1509468"/>
                  <a:pt x="2895358" y="1449355"/>
                  <a:pt x="2757938" y="1477328"/>
                </a:cubicBezTo>
                <a:cubicBezTo>
                  <a:pt x="2620518" y="1505301"/>
                  <a:pt x="2443624" y="1461873"/>
                  <a:pt x="2338252" y="1477328"/>
                </a:cubicBezTo>
                <a:cubicBezTo>
                  <a:pt x="2232880" y="1492783"/>
                  <a:pt x="2059712" y="1452501"/>
                  <a:pt x="1918565" y="1477328"/>
                </a:cubicBezTo>
                <a:cubicBezTo>
                  <a:pt x="1777418" y="1502155"/>
                  <a:pt x="1585172" y="1453611"/>
                  <a:pt x="1498879" y="1477328"/>
                </a:cubicBezTo>
                <a:cubicBezTo>
                  <a:pt x="1412586" y="1501045"/>
                  <a:pt x="977665" y="1436724"/>
                  <a:pt x="809395" y="1477328"/>
                </a:cubicBezTo>
                <a:cubicBezTo>
                  <a:pt x="641125" y="1517932"/>
                  <a:pt x="344224" y="1433237"/>
                  <a:pt x="0" y="1477328"/>
                </a:cubicBezTo>
                <a:cubicBezTo>
                  <a:pt x="-47699" y="1365403"/>
                  <a:pt x="40840" y="1193919"/>
                  <a:pt x="0" y="1014432"/>
                </a:cubicBezTo>
                <a:cubicBezTo>
                  <a:pt x="-40840" y="834945"/>
                  <a:pt x="19010" y="675652"/>
                  <a:pt x="0" y="507216"/>
                </a:cubicBezTo>
                <a:cubicBezTo>
                  <a:pt x="-19010" y="338780"/>
                  <a:pt x="31358" y="252479"/>
                  <a:pt x="0" y="0"/>
                </a:cubicBezTo>
                <a:close/>
              </a:path>
              <a:path w="8993275" h="1477328"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18786" y="155315"/>
                  <a:pt x="8950768" y="351044"/>
                  <a:pt x="8993275" y="477669"/>
                </a:cubicBezTo>
                <a:cubicBezTo>
                  <a:pt x="9035782" y="604294"/>
                  <a:pt x="8942848" y="864842"/>
                  <a:pt x="8993275" y="970112"/>
                </a:cubicBezTo>
                <a:cubicBezTo>
                  <a:pt x="9043702" y="1075382"/>
                  <a:pt x="8936776" y="1279629"/>
                  <a:pt x="8993275" y="1477328"/>
                </a:cubicBezTo>
                <a:cubicBezTo>
                  <a:pt x="8746588" y="1503873"/>
                  <a:pt x="8576398" y="1425947"/>
                  <a:pt x="8213858" y="1477328"/>
                </a:cubicBezTo>
                <a:cubicBezTo>
                  <a:pt x="7851318" y="1528709"/>
                  <a:pt x="7797687" y="1446300"/>
                  <a:pt x="7614306" y="1477328"/>
                </a:cubicBezTo>
                <a:cubicBezTo>
                  <a:pt x="7430925" y="1508356"/>
                  <a:pt x="7388254" y="1464884"/>
                  <a:pt x="7284553" y="1477328"/>
                </a:cubicBezTo>
                <a:cubicBezTo>
                  <a:pt x="7180852" y="1489772"/>
                  <a:pt x="7018886" y="1446009"/>
                  <a:pt x="6864867" y="1477328"/>
                </a:cubicBezTo>
                <a:cubicBezTo>
                  <a:pt x="6710848" y="1508647"/>
                  <a:pt x="6404743" y="1453313"/>
                  <a:pt x="6265315" y="1477328"/>
                </a:cubicBezTo>
                <a:cubicBezTo>
                  <a:pt x="6125887" y="1501343"/>
                  <a:pt x="6016406" y="1470956"/>
                  <a:pt x="5845629" y="1477328"/>
                </a:cubicBezTo>
                <a:cubicBezTo>
                  <a:pt x="5674852" y="1483700"/>
                  <a:pt x="5323142" y="1456965"/>
                  <a:pt x="5156144" y="1477328"/>
                </a:cubicBezTo>
                <a:cubicBezTo>
                  <a:pt x="4989146" y="1497691"/>
                  <a:pt x="4907058" y="1440916"/>
                  <a:pt x="4826391" y="1477328"/>
                </a:cubicBezTo>
                <a:cubicBezTo>
                  <a:pt x="4745724" y="1513740"/>
                  <a:pt x="4610541" y="1443628"/>
                  <a:pt x="4406705" y="1477328"/>
                </a:cubicBezTo>
                <a:cubicBezTo>
                  <a:pt x="4202869" y="1511028"/>
                  <a:pt x="3974019" y="1438823"/>
                  <a:pt x="3627288" y="1477328"/>
                </a:cubicBezTo>
                <a:cubicBezTo>
                  <a:pt x="3280557" y="1515833"/>
                  <a:pt x="3368026" y="1447319"/>
                  <a:pt x="3297534" y="1477328"/>
                </a:cubicBezTo>
                <a:cubicBezTo>
                  <a:pt x="3227042" y="1507337"/>
                  <a:pt x="2818467" y="1398177"/>
                  <a:pt x="2608050" y="1477328"/>
                </a:cubicBezTo>
                <a:cubicBezTo>
                  <a:pt x="2397633" y="1556479"/>
                  <a:pt x="2148655" y="1412699"/>
                  <a:pt x="1918565" y="1477328"/>
                </a:cubicBezTo>
                <a:cubicBezTo>
                  <a:pt x="1688475" y="1541957"/>
                  <a:pt x="1593053" y="1409847"/>
                  <a:pt x="1319014" y="1477328"/>
                </a:cubicBezTo>
                <a:cubicBezTo>
                  <a:pt x="1044975" y="1544809"/>
                  <a:pt x="1011288" y="1466825"/>
                  <a:pt x="809395" y="1477328"/>
                </a:cubicBezTo>
                <a:cubicBezTo>
                  <a:pt x="607502" y="1487831"/>
                  <a:pt x="173198" y="1441891"/>
                  <a:pt x="0" y="1477328"/>
                </a:cubicBezTo>
                <a:cubicBezTo>
                  <a:pt x="-59141" y="1292034"/>
                  <a:pt x="21675" y="1115223"/>
                  <a:pt x="0" y="955339"/>
                </a:cubicBezTo>
                <a:cubicBezTo>
                  <a:pt x="-21675" y="795455"/>
                  <a:pt x="34811" y="715926"/>
                  <a:pt x="0" y="507216"/>
                </a:cubicBezTo>
                <a:cubicBezTo>
                  <a:pt x="-34811" y="298506"/>
                  <a:pt x="59473" y="162011"/>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Theorem 3.2 (Duality). Fix a globally consistent rule 𝑅 relevant to 𝑥</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𝑖</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let 𝑥</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𝑐𝑓 ,1,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 𝑥</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𝑐𝑓</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𝑘 be counterfactual instances, and let 𝑅</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𝑥𝑐𝑓 ,1</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 ., 𝑅</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𝑥𝑐𝑓, 𝑘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be their duals. Then 𝑅 is a set cover of {𝑅</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𝑥𝑐𝑓 ,1</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 ., 𝑅</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𝑥𝑐𝑓, 𝑘</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In other words, for every counterfactual 𝑥</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𝑐𝑓</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𝑚</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the rule 𝑅 contains at least one rule component that conflicts with 𝑥</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𝑐𝑓, 𝑚</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Conversely, fix any counterfactual 𝑥</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𝑐𝑓</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and let 𝑅</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 ., 𝑅</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𝑘</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be globally consistent rules. Then the dual 𝑅</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𝑥𝑐 𝑓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is a set cover of {𝑅</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 ., 𝑅</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𝑘</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a:t>
            </a:r>
          </a:p>
        </p:txBody>
      </p:sp>
      <p:sp>
        <p:nvSpPr>
          <p:cNvPr id="6" name="TextBox 5">
            <a:extLst>
              <a:ext uri="{FF2B5EF4-FFF2-40B4-BE49-F238E27FC236}">
                <a16:creationId xmlns:a16="http://schemas.microsoft.com/office/drawing/2014/main" id="{49C3C0FE-5F26-C1A0-3E9F-6F210A6EB4E2}"/>
              </a:ext>
            </a:extLst>
          </p:cNvPr>
          <p:cNvSpPr txBox="1"/>
          <p:nvPr/>
        </p:nvSpPr>
        <p:spPr>
          <a:xfrm>
            <a:off x="1599360" y="1578199"/>
            <a:ext cx="8993275" cy="646331"/>
          </a:xfrm>
          <a:custGeom>
            <a:avLst/>
            <a:gdLst>
              <a:gd name="connsiteX0" fmla="*/ 0 w 8993275"/>
              <a:gd name="connsiteY0" fmla="*/ 0 h 646331"/>
              <a:gd name="connsiteX1" fmla="*/ 329753 w 8993275"/>
              <a:gd name="connsiteY1" fmla="*/ 0 h 646331"/>
              <a:gd name="connsiteX2" fmla="*/ 659507 w 8993275"/>
              <a:gd name="connsiteY2" fmla="*/ 0 h 646331"/>
              <a:gd name="connsiteX3" fmla="*/ 1259059 w 8993275"/>
              <a:gd name="connsiteY3" fmla="*/ 0 h 646331"/>
              <a:gd name="connsiteX4" fmla="*/ 1588812 w 8993275"/>
              <a:gd name="connsiteY4" fmla="*/ 0 h 646331"/>
              <a:gd name="connsiteX5" fmla="*/ 2098431 w 8993275"/>
              <a:gd name="connsiteY5" fmla="*/ 0 h 646331"/>
              <a:gd name="connsiteX6" fmla="*/ 2518117 w 8993275"/>
              <a:gd name="connsiteY6" fmla="*/ 0 h 646331"/>
              <a:gd name="connsiteX7" fmla="*/ 3207601 w 8993275"/>
              <a:gd name="connsiteY7" fmla="*/ 0 h 646331"/>
              <a:gd name="connsiteX8" fmla="*/ 3807153 w 8993275"/>
              <a:gd name="connsiteY8" fmla="*/ 0 h 646331"/>
              <a:gd name="connsiteX9" fmla="*/ 4406705 w 8993275"/>
              <a:gd name="connsiteY9" fmla="*/ 0 h 646331"/>
              <a:gd name="connsiteX10" fmla="*/ 5006256 w 8993275"/>
              <a:gd name="connsiteY10" fmla="*/ 0 h 646331"/>
              <a:gd name="connsiteX11" fmla="*/ 5695741 w 8993275"/>
              <a:gd name="connsiteY11" fmla="*/ 0 h 646331"/>
              <a:gd name="connsiteX12" fmla="*/ 6025494 w 8993275"/>
              <a:gd name="connsiteY12" fmla="*/ 0 h 646331"/>
              <a:gd name="connsiteX13" fmla="*/ 6804911 w 8993275"/>
              <a:gd name="connsiteY13" fmla="*/ 0 h 646331"/>
              <a:gd name="connsiteX14" fmla="*/ 7314530 w 8993275"/>
              <a:gd name="connsiteY14" fmla="*/ 0 h 646331"/>
              <a:gd name="connsiteX15" fmla="*/ 7914082 w 8993275"/>
              <a:gd name="connsiteY15" fmla="*/ 0 h 646331"/>
              <a:gd name="connsiteX16" fmla="*/ 8993275 w 8993275"/>
              <a:gd name="connsiteY16" fmla="*/ 0 h 646331"/>
              <a:gd name="connsiteX17" fmla="*/ 8993275 w 8993275"/>
              <a:gd name="connsiteY17" fmla="*/ 323166 h 646331"/>
              <a:gd name="connsiteX18" fmla="*/ 8993275 w 8993275"/>
              <a:gd name="connsiteY18" fmla="*/ 646331 h 646331"/>
              <a:gd name="connsiteX19" fmla="*/ 8573589 w 8993275"/>
              <a:gd name="connsiteY19" fmla="*/ 646331 h 646331"/>
              <a:gd name="connsiteX20" fmla="*/ 7884104 w 8993275"/>
              <a:gd name="connsiteY20" fmla="*/ 646331 h 646331"/>
              <a:gd name="connsiteX21" fmla="*/ 7284553 w 8993275"/>
              <a:gd name="connsiteY21" fmla="*/ 646331 h 646331"/>
              <a:gd name="connsiteX22" fmla="*/ 6595068 w 8993275"/>
              <a:gd name="connsiteY22" fmla="*/ 646331 h 646331"/>
              <a:gd name="connsiteX23" fmla="*/ 6265315 w 8993275"/>
              <a:gd name="connsiteY23" fmla="*/ 646331 h 646331"/>
              <a:gd name="connsiteX24" fmla="*/ 5665763 w 8993275"/>
              <a:gd name="connsiteY24" fmla="*/ 646331 h 646331"/>
              <a:gd name="connsiteX25" fmla="*/ 5066212 w 8993275"/>
              <a:gd name="connsiteY25" fmla="*/ 646331 h 646331"/>
              <a:gd name="connsiteX26" fmla="*/ 4466660 w 8993275"/>
              <a:gd name="connsiteY26" fmla="*/ 646331 h 646331"/>
              <a:gd name="connsiteX27" fmla="*/ 3687243 w 8993275"/>
              <a:gd name="connsiteY27" fmla="*/ 646331 h 646331"/>
              <a:gd name="connsiteX28" fmla="*/ 3357489 w 8993275"/>
              <a:gd name="connsiteY28" fmla="*/ 646331 h 646331"/>
              <a:gd name="connsiteX29" fmla="*/ 2578072 w 8993275"/>
              <a:gd name="connsiteY29" fmla="*/ 646331 h 646331"/>
              <a:gd name="connsiteX30" fmla="*/ 2248319 w 8993275"/>
              <a:gd name="connsiteY30" fmla="*/ 646331 h 646331"/>
              <a:gd name="connsiteX31" fmla="*/ 1648767 w 8993275"/>
              <a:gd name="connsiteY31" fmla="*/ 646331 h 646331"/>
              <a:gd name="connsiteX32" fmla="*/ 1229081 w 8993275"/>
              <a:gd name="connsiteY32" fmla="*/ 646331 h 646331"/>
              <a:gd name="connsiteX33" fmla="*/ 809395 w 8993275"/>
              <a:gd name="connsiteY33" fmla="*/ 646331 h 646331"/>
              <a:gd name="connsiteX34" fmla="*/ 0 w 8993275"/>
              <a:gd name="connsiteY34" fmla="*/ 646331 h 646331"/>
              <a:gd name="connsiteX35" fmla="*/ 0 w 8993275"/>
              <a:gd name="connsiteY35" fmla="*/ 316702 h 646331"/>
              <a:gd name="connsiteX36" fmla="*/ 0 w 8993275"/>
              <a:gd name="connsiteY36"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993275" h="646331" fill="none" extrusionOk="0">
                <a:moveTo>
                  <a:pt x="0" y="0"/>
                </a:moveTo>
                <a:cubicBezTo>
                  <a:pt x="151523" y="-18803"/>
                  <a:pt x="171459" y="11194"/>
                  <a:pt x="329753" y="0"/>
                </a:cubicBezTo>
                <a:cubicBezTo>
                  <a:pt x="488047" y="-11194"/>
                  <a:pt x="568534" y="12522"/>
                  <a:pt x="659507" y="0"/>
                </a:cubicBezTo>
                <a:cubicBezTo>
                  <a:pt x="750480" y="-12522"/>
                  <a:pt x="1041545" y="10880"/>
                  <a:pt x="1259059" y="0"/>
                </a:cubicBezTo>
                <a:cubicBezTo>
                  <a:pt x="1476573" y="-10880"/>
                  <a:pt x="1503181" y="14298"/>
                  <a:pt x="1588812" y="0"/>
                </a:cubicBezTo>
                <a:cubicBezTo>
                  <a:pt x="1674443" y="-14298"/>
                  <a:pt x="1918275" y="39748"/>
                  <a:pt x="2098431" y="0"/>
                </a:cubicBezTo>
                <a:cubicBezTo>
                  <a:pt x="2278587" y="-39748"/>
                  <a:pt x="2379298" y="1630"/>
                  <a:pt x="2518117" y="0"/>
                </a:cubicBezTo>
                <a:cubicBezTo>
                  <a:pt x="2656936" y="-1630"/>
                  <a:pt x="3030132" y="24036"/>
                  <a:pt x="3207601" y="0"/>
                </a:cubicBezTo>
                <a:cubicBezTo>
                  <a:pt x="3385070" y="-24036"/>
                  <a:pt x="3628755" y="54771"/>
                  <a:pt x="3807153" y="0"/>
                </a:cubicBezTo>
                <a:cubicBezTo>
                  <a:pt x="3985551" y="-54771"/>
                  <a:pt x="4216477" y="63851"/>
                  <a:pt x="4406705" y="0"/>
                </a:cubicBezTo>
                <a:cubicBezTo>
                  <a:pt x="4596933" y="-63851"/>
                  <a:pt x="4834741" y="71262"/>
                  <a:pt x="5006256" y="0"/>
                </a:cubicBezTo>
                <a:cubicBezTo>
                  <a:pt x="5177771" y="-71262"/>
                  <a:pt x="5459140" y="60578"/>
                  <a:pt x="5695741" y="0"/>
                </a:cubicBezTo>
                <a:cubicBezTo>
                  <a:pt x="5932342" y="-60578"/>
                  <a:pt x="5901542" y="20805"/>
                  <a:pt x="6025494" y="0"/>
                </a:cubicBezTo>
                <a:cubicBezTo>
                  <a:pt x="6149446" y="-20805"/>
                  <a:pt x="6543003" y="26465"/>
                  <a:pt x="6804911" y="0"/>
                </a:cubicBezTo>
                <a:cubicBezTo>
                  <a:pt x="7066819" y="-26465"/>
                  <a:pt x="7176970" y="20582"/>
                  <a:pt x="7314530" y="0"/>
                </a:cubicBezTo>
                <a:cubicBezTo>
                  <a:pt x="7452090" y="-20582"/>
                  <a:pt x="7623133" y="11729"/>
                  <a:pt x="7914082" y="0"/>
                </a:cubicBezTo>
                <a:cubicBezTo>
                  <a:pt x="8205031" y="-11729"/>
                  <a:pt x="8655271" y="78127"/>
                  <a:pt x="8993275" y="0"/>
                </a:cubicBezTo>
                <a:cubicBezTo>
                  <a:pt x="9018790" y="119898"/>
                  <a:pt x="8986965" y="244438"/>
                  <a:pt x="8993275" y="323166"/>
                </a:cubicBezTo>
                <a:cubicBezTo>
                  <a:pt x="8999585" y="401894"/>
                  <a:pt x="8957604" y="550243"/>
                  <a:pt x="8993275" y="646331"/>
                </a:cubicBezTo>
                <a:cubicBezTo>
                  <a:pt x="8888730" y="679134"/>
                  <a:pt x="8735472" y="631159"/>
                  <a:pt x="8573589" y="646331"/>
                </a:cubicBezTo>
                <a:cubicBezTo>
                  <a:pt x="8411706" y="661503"/>
                  <a:pt x="8151646" y="611077"/>
                  <a:pt x="7884104" y="646331"/>
                </a:cubicBezTo>
                <a:cubicBezTo>
                  <a:pt x="7616562" y="681585"/>
                  <a:pt x="7443659" y="593740"/>
                  <a:pt x="7284553" y="646331"/>
                </a:cubicBezTo>
                <a:cubicBezTo>
                  <a:pt x="7125447" y="698922"/>
                  <a:pt x="6847872" y="604225"/>
                  <a:pt x="6595068" y="646331"/>
                </a:cubicBezTo>
                <a:cubicBezTo>
                  <a:pt x="6342265" y="688437"/>
                  <a:pt x="6345889" y="631902"/>
                  <a:pt x="6265315" y="646331"/>
                </a:cubicBezTo>
                <a:cubicBezTo>
                  <a:pt x="6184741" y="660760"/>
                  <a:pt x="5921268" y="590008"/>
                  <a:pt x="5665763" y="646331"/>
                </a:cubicBezTo>
                <a:cubicBezTo>
                  <a:pt x="5410258" y="702654"/>
                  <a:pt x="5357704" y="594210"/>
                  <a:pt x="5066212" y="646331"/>
                </a:cubicBezTo>
                <a:cubicBezTo>
                  <a:pt x="4774720" y="698452"/>
                  <a:pt x="4642564" y="583260"/>
                  <a:pt x="4466660" y="646331"/>
                </a:cubicBezTo>
                <a:cubicBezTo>
                  <a:pt x="4290756" y="709402"/>
                  <a:pt x="4036574" y="626821"/>
                  <a:pt x="3687243" y="646331"/>
                </a:cubicBezTo>
                <a:cubicBezTo>
                  <a:pt x="3337912" y="665841"/>
                  <a:pt x="3438148" y="620398"/>
                  <a:pt x="3357489" y="646331"/>
                </a:cubicBezTo>
                <a:cubicBezTo>
                  <a:pt x="3276830" y="672264"/>
                  <a:pt x="2941767" y="601542"/>
                  <a:pt x="2578072" y="646331"/>
                </a:cubicBezTo>
                <a:cubicBezTo>
                  <a:pt x="2214377" y="691120"/>
                  <a:pt x="2399298" y="645673"/>
                  <a:pt x="2248319" y="646331"/>
                </a:cubicBezTo>
                <a:cubicBezTo>
                  <a:pt x="2097340" y="646989"/>
                  <a:pt x="1787815" y="624151"/>
                  <a:pt x="1648767" y="646331"/>
                </a:cubicBezTo>
                <a:cubicBezTo>
                  <a:pt x="1509719" y="668511"/>
                  <a:pt x="1334453" y="630876"/>
                  <a:pt x="1229081" y="646331"/>
                </a:cubicBezTo>
                <a:cubicBezTo>
                  <a:pt x="1123709" y="661786"/>
                  <a:pt x="944639" y="620493"/>
                  <a:pt x="809395" y="646331"/>
                </a:cubicBezTo>
                <a:cubicBezTo>
                  <a:pt x="674151" y="672169"/>
                  <a:pt x="260160" y="559895"/>
                  <a:pt x="0" y="646331"/>
                </a:cubicBezTo>
                <a:cubicBezTo>
                  <a:pt x="-12999" y="557334"/>
                  <a:pt x="16806" y="471850"/>
                  <a:pt x="0" y="316702"/>
                </a:cubicBezTo>
                <a:cubicBezTo>
                  <a:pt x="-16806" y="161554"/>
                  <a:pt x="24284" y="76362"/>
                  <a:pt x="0" y="0"/>
                </a:cubicBezTo>
                <a:close/>
              </a:path>
              <a:path w="8993275" h="646331"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05768" y="86728"/>
                  <a:pt x="8982482" y="235834"/>
                  <a:pt x="8993275" y="316702"/>
                </a:cubicBezTo>
                <a:cubicBezTo>
                  <a:pt x="9004068" y="397570"/>
                  <a:pt x="8981516" y="536933"/>
                  <a:pt x="8993275" y="646331"/>
                </a:cubicBezTo>
                <a:cubicBezTo>
                  <a:pt x="8829295" y="679080"/>
                  <a:pt x="8450594" y="597069"/>
                  <a:pt x="8213858" y="646331"/>
                </a:cubicBezTo>
                <a:cubicBezTo>
                  <a:pt x="7977122" y="695593"/>
                  <a:pt x="7796981" y="594950"/>
                  <a:pt x="7434441" y="646331"/>
                </a:cubicBezTo>
                <a:cubicBezTo>
                  <a:pt x="7071901" y="697712"/>
                  <a:pt x="7018270" y="615303"/>
                  <a:pt x="6834889" y="646331"/>
                </a:cubicBezTo>
                <a:cubicBezTo>
                  <a:pt x="6651508" y="677359"/>
                  <a:pt x="6608837" y="633887"/>
                  <a:pt x="6505136" y="646331"/>
                </a:cubicBezTo>
                <a:cubicBezTo>
                  <a:pt x="6401435" y="658775"/>
                  <a:pt x="6245129" y="624338"/>
                  <a:pt x="6085449" y="646331"/>
                </a:cubicBezTo>
                <a:cubicBezTo>
                  <a:pt x="5925769" y="668324"/>
                  <a:pt x="5619917" y="621984"/>
                  <a:pt x="5485898" y="646331"/>
                </a:cubicBezTo>
                <a:cubicBezTo>
                  <a:pt x="5351879" y="670678"/>
                  <a:pt x="5236989" y="639959"/>
                  <a:pt x="5066212" y="646331"/>
                </a:cubicBezTo>
                <a:cubicBezTo>
                  <a:pt x="4895435" y="652703"/>
                  <a:pt x="4543725" y="625968"/>
                  <a:pt x="4376727" y="646331"/>
                </a:cubicBezTo>
                <a:cubicBezTo>
                  <a:pt x="4209729" y="666694"/>
                  <a:pt x="4127641" y="609919"/>
                  <a:pt x="4046974" y="646331"/>
                </a:cubicBezTo>
                <a:cubicBezTo>
                  <a:pt x="3966307" y="682743"/>
                  <a:pt x="3831124" y="612631"/>
                  <a:pt x="3627288" y="646331"/>
                </a:cubicBezTo>
                <a:cubicBezTo>
                  <a:pt x="3423452" y="680031"/>
                  <a:pt x="3198011" y="613005"/>
                  <a:pt x="2847870" y="646331"/>
                </a:cubicBezTo>
                <a:cubicBezTo>
                  <a:pt x="2497729" y="679657"/>
                  <a:pt x="2675503" y="609806"/>
                  <a:pt x="2518117" y="646331"/>
                </a:cubicBezTo>
                <a:cubicBezTo>
                  <a:pt x="2360731" y="682856"/>
                  <a:pt x="2039050" y="567180"/>
                  <a:pt x="1828633" y="646331"/>
                </a:cubicBezTo>
                <a:cubicBezTo>
                  <a:pt x="1618216" y="725482"/>
                  <a:pt x="1369238" y="581702"/>
                  <a:pt x="1139148" y="646331"/>
                </a:cubicBezTo>
                <a:cubicBezTo>
                  <a:pt x="909058" y="710960"/>
                  <a:pt x="813636" y="578850"/>
                  <a:pt x="539597" y="646331"/>
                </a:cubicBezTo>
                <a:cubicBezTo>
                  <a:pt x="265558" y="713812"/>
                  <a:pt x="110487" y="606290"/>
                  <a:pt x="0" y="646331"/>
                </a:cubicBezTo>
                <a:cubicBezTo>
                  <a:pt x="-23359" y="562192"/>
                  <a:pt x="12906" y="432489"/>
                  <a:pt x="0" y="342555"/>
                </a:cubicBezTo>
                <a:cubicBezTo>
                  <a:pt x="-12906" y="252621"/>
                  <a:pt x="20645" y="125118"/>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Proof. Given Q: ∀𝑥’(𝑅(𝑥′) = T -&gt; 𝐶(𝑥′) ≤ 0.5).  Also Given R(𝑥</a:t>
            </a:r>
            <a:r>
              <a:rPr lang="en-US" sz="1600" spc="-15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⌝𝑅(𝑥′).</a:t>
            </a:r>
          </a:p>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Contrapositive of Q’: ∀𝑥𝐶(𝑥′)&gt; 0.5) = F → ⌝ 𝑅(𝑥′) = R(𝑥</a:t>
            </a:r>
            <a:r>
              <a:rPr lang="en-US" sz="1600" spc="-15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a:t>
            </a:r>
          </a:p>
        </p:txBody>
      </p:sp>
      <p:sp>
        <p:nvSpPr>
          <p:cNvPr id="7" name="TextBox 6">
            <a:extLst>
              <a:ext uri="{FF2B5EF4-FFF2-40B4-BE49-F238E27FC236}">
                <a16:creationId xmlns:a16="http://schemas.microsoft.com/office/drawing/2014/main" id="{3EF97524-78BD-8143-3B46-09CAACC64A48}"/>
              </a:ext>
            </a:extLst>
          </p:cNvPr>
          <p:cNvSpPr txBox="1"/>
          <p:nvPr/>
        </p:nvSpPr>
        <p:spPr>
          <a:xfrm>
            <a:off x="1599361" y="4200845"/>
            <a:ext cx="8993275" cy="1754326"/>
          </a:xfrm>
          <a:custGeom>
            <a:avLst/>
            <a:gdLst>
              <a:gd name="connsiteX0" fmla="*/ 0 w 8993275"/>
              <a:gd name="connsiteY0" fmla="*/ 0 h 1754326"/>
              <a:gd name="connsiteX1" fmla="*/ 689484 w 8993275"/>
              <a:gd name="connsiteY1" fmla="*/ 0 h 1754326"/>
              <a:gd name="connsiteX2" fmla="*/ 1019238 w 8993275"/>
              <a:gd name="connsiteY2" fmla="*/ 0 h 1754326"/>
              <a:gd name="connsiteX3" fmla="*/ 1528857 w 8993275"/>
              <a:gd name="connsiteY3" fmla="*/ 0 h 1754326"/>
              <a:gd name="connsiteX4" fmla="*/ 1948543 w 8993275"/>
              <a:gd name="connsiteY4" fmla="*/ 0 h 1754326"/>
              <a:gd name="connsiteX5" fmla="*/ 2638027 w 8993275"/>
              <a:gd name="connsiteY5" fmla="*/ 0 h 1754326"/>
              <a:gd name="connsiteX6" fmla="*/ 3237579 w 8993275"/>
              <a:gd name="connsiteY6" fmla="*/ 0 h 1754326"/>
              <a:gd name="connsiteX7" fmla="*/ 3837131 w 8993275"/>
              <a:gd name="connsiteY7" fmla="*/ 0 h 1754326"/>
              <a:gd name="connsiteX8" fmla="*/ 4436682 w 8993275"/>
              <a:gd name="connsiteY8" fmla="*/ 0 h 1754326"/>
              <a:gd name="connsiteX9" fmla="*/ 5126167 w 8993275"/>
              <a:gd name="connsiteY9" fmla="*/ 0 h 1754326"/>
              <a:gd name="connsiteX10" fmla="*/ 5455920 w 8993275"/>
              <a:gd name="connsiteY10" fmla="*/ 0 h 1754326"/>
              <a:gd name="connsiteX11" fmla="*/ 6235337 w 8993275"/>
              <a:gd name="connsiteY11" fmla="*/ 0 h 1754326"/>
              <a:gd name="connsiteX12" fmla="*/ 6744956 w 8993275"/>
              <a:gd name="connsiteY12" fmla="*/ 0 h 1754326"/>
              <a:gd name="connsiteX13" fmla="*/ 7344508 w 8993275"/>
              <a:gd name="connsiteY13" fmla="*/ 0 h 1754326"/>
              <a:gd name="connsiteX14" fmla="*/ 7944060 w 8993275"/>
              <a:gd name="connsiteY14" fmla="*/ 0 h 1754326"/>
              <a:gd name="connsiteX15" fmla="*/ 8993275 w 8993275"/>
              <a:gd name="connsiteY15" fmla="*/ 0 h 1754326"/>
              <a:gd name="connsiteX16" fmla="*/ 8993275 w 8993275"/>
              <a:gd name="connsiteY16" fmla="*/ 602319 h 1754326"/>
              <a:gd name="connsiteX17" fmla="*/ 8993275 w 8993275"/>
              <a:gd name="connsiteY17" fmla="*/ 1152007 h 1754326"/>
              <a:gd name="connsiteX18" fmla="*/ 8993275 w 8993275"/>
              <a:gd name="connsiteY18" fmla="*/ 1754326 h 1754326"/>
              <a:gd name="connsiteX19" fmla="*/ 8393723 w 8993275"/>
              <a:gd name="connsiteY19" fmla="*/ 1754326 h 1754326"/>
              <a:gd name="connsiteX20" fmla="*/ 7704239 w 8993275"/>
              <a:gd name="connsiteY20" fmla="*/ 1754326 h 1754326"/>
              <a:gd name="connsiteX21" fmla="*/ 7374486 w 8993275"/>
              <a:gd name="connsiteY21" fmla="*/ 1754326 h 1754326"/>
              <a:gd name="connsiteX22" fmla="*/ 6774934 w 8993275"/>
              <a:gd name="connsiteY22" fmla="*/ 1754326 h 1754326"/>
              <a:gd name="connsiteX23" fmla="*/ 6175382 w 8993275"/>
              <a:gd name="connsiteY23" fmla="*/ 1754326 h 1754326"/>
              <a:gd name="connsiteX24" fmla="*/ 5575831 w 8993275"/>
              <a:gd name="connsiteY24" fmla="*/ 1754326 h 1754326"/>
              <a:gd name="connsiteX25" fmla="*/ 4796413 w 8993275"/>
              <a:gd name="connsiteY25" fmla="*/ 1754326 h 1754326"/>
              <a:gd name="connsiteX26" fmla="*/ 4466660 w 8993275"/>
              <a:gd name="connsiteY26" fmla="*/ 1754326 h 1754326"/>
              <a:gd name="connsiteX27" fmla="*/ 3687243 w 8993275"/>
              <a:gd name="connsiteY27" fmla="*/ 1754326 h 1754326"/>
              <a:gd name="connsiteX28" fmla="*/ 3357489 w 8993275"/>
              <a:gd name="connsiteY28" fmla="*/ 1754326 h 1754326"/>
              <a:gd name="connsiteX29" fmla="*/ 2757938 w 8993275"/>
              <a:gd name="connsiteY29" fmla="*/ 1754326 h 1754326"/>
              <a:gd name="connsiteX30" fmla="*/ 2338252 w 8993275"/>
              <a:gd name="connsiteY30" fmla="*/ 1754326 h 1754326"/>
              <a:gd name="connsiteX31" fmla="*/ 1918565 w 8993275"/>
              <a:gd name="connsiteY31" fmla="*/ 1754326 h 1754326"/>
              <a:gd name="connsiteX32" fmla="*/ 1498879 w 8993275"/>
              <a:gd name="connsiteY32" fmla="*/ 1754326 h 1754326"/>
              <a:gd name="connsiteX33" fmla="*/ 809395 w 8993275"/>
              <a:gd name="connsiteY33" fmla="*/ 1754326 h 1754326"/>
              <a:gd name="connsiteX34" fmla="*/ 0 w 8993275"/>
              <a:gd name="connsiteY34" fmla="*/ 1754326 h 1754326"/>
              <a:gd name="connsiteX35" fmla="*/ 0 w 8993275"/>
              <a:gd name="connsiteY35" fmla="*/ 1204637 h 1754326"/>
              <a:gd name="connsiteX36" fmla="*/ 0 w 8993275"/>
              <a:gd name="connsiteY36" fmla="*/ 602319 h 1754326"/>
              <a:gd name="connsiteX37" fmla="*/ 0 w 8993275"/>
              <a:gd name="connsiteY37" fmla="*/ 0 h 175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993275" h="1754326" fill="none" extrusionOk="0">
                <a:moveTo>
                  <a:pt x="0" y="0"/>
                </a:moveTo>
                <a:cubicBezTo>
                  <a:pt x="344015" y="-43383"/>
                  <a:pt x="545036" y="22751"/>
                  <a:pt x="689484" y="0"/>
                </a:cubicBezTo>
                <a:cubicBezTo>
                  <a:pt x="833932" y="-22751"/>
                  <a:pt x="931828" y="7795"/>
                  <a:pt x="1019238" y="0"/>
                </a:cubicBezTo>
                <a:cubicBezTo>
                  <a:pt x="1106648" y="-7795"/>
                  <a:pt x="1348701" y="39748"/>
                  <a:pt x="1528857" y="0"/>
                </a:cubicBezTo>
                <a:cubicBezTo>
                  <a:pt x="1709013" y="-39748"/>
                  <a:pt x="1809724" y="1630"/>
                  <a:pt x="1948543" y="0"/>
                </a:cubicBezTo>
                <a:cubicBezTo>
                  <a:pt x="2087362" y="-1630"/>
                  <a:pt x="2460558" y="24036"/>
                  <a:pt x="2638027" y="0"/>
                </a:cubicBezTo>
                <a:cubicBezTo>
                  <a:pt x="2815496" y="-24036"/>
                  <a:pt x="3059181" y="54771"/>
                  <a:pt x="3237579" y="0"/>
                </a:cubicBezTo>
                <a:cubicBezTo>
                  <a:pt x="3415977" y="-54771"/>
                  <a:pt x="3646903" y="63851"/>
                  <a:pt x="3837131" y="0"/>
                </a:cubicBezTo>
                <a:cubicBezTo>
                  <a:pt x="4027359" y="-63851"/>
                  <a:pt x="4265167" y="71262"/>
                  <a:pt x="4436682" y="0"/>
                </a:cubicBezTo>
                <a:cubicBezTo>
                  <a:pt x="4608197" y="-71262"/>
                  <a:pt x="4889566" y="60578"/>
                  <a:pt x="5126167" y="0"/>
                </a:cubicBezTo>
                <a:cubicBezTo>
                  <a:pt x="5362768" y="-60578"/>
                  <a:pt x="5331968" y="20805"/>
                  <a:pt x="5455920" y="0"/>
                </a:cubicBezTo>
                <a:cubicBezTo>
                  <a:pt x="5579872" y="-20805"/>
                  <a:pt x="5973429" y="26465"/>
                  <a:pt x="6235337" y="0"/>
                </a:cubicBezTo>
                <a:cubicBezTo>
                  <a:pt x="6497245" y="-26465"/>
                  <a:pt x="6607396" y="20582"/>
                  <a:pt x="6744956" y="0"/>
                </a:cubicBezTo>
                <a:cubicBezTo>
                  <a:pt x="6882516" y="-20582"/>
                  <a:pt x="7053559" y="11729"/>
                  <a:pt x="7344508" y="0"/>
                </a:cubicBezTo>
                <a:cubicBezTo>
                  <a:pt x="7635457" y="-11729"/>
                  <a:pt x="7729398" y="63160"/>
                  <a:pt x="7944060" y="0"/>
                </a:cubicBezTo>
                <a:cubicBezTo>
                  <a:pt x="8158722" y="-63160"/>
                  <a:pt x="8521915" y="122622"/>
                  <a:pt x="8993275" y="0"/>
                </a:cubicBezTo>
                <a:cubicBezTo>
                  <a:pt x="9063044" y="207259"/>
                  <a:pt x="8951133" y="379371"/>
                  <a:pt x="8993275" y="602319"/>
                </a:cubicBezTo>
                <a:cubicBezTo>
                  <a:pt x="9035417" y="825267"/>
                  <a:pt x="8978202" y="1033574"/>
                  <a:pt x="8993275" y="1152007"/>
                </a:cubicBezTo>
                <a:cubicBezTo>
                  <a:pt x="9008348" y="1270440"/>
                  <a:pt x="8947334" y="1521112"/>
                  <a:pt x="8993275" y="1754326"/>
                </a:cubicBezTo>
                <a:cubicBezTo>
                  <a:pt x="8787847" y="1809323"/>
                  <a:pt x="8553661" y="1705205"/>
                  <a:pt x="8393723" y="1754326"/>
                </a:cubicBezTo>
                <a:cubicBezTo>
                  <a:pt x="8233785" y="1803447"/>
                  <a:pt x="7956588" y="1711325"/>
                  <a:pt x="7704239" y="1754326"/>
                </a:cubicBezTo>
                <a:cubicBezTo>
                  <a:pt x="7451890" y="1797327"/>
                  <a:pt x="7455060" y="1739897"/>
                  <a:pt x="7374486" y="1754326"/>
                </a:cubicBezTo>
                <a:cubicBezTo>
                  <a:pt x="7293912" y="1768755"/>
                  <a:pt x="7030439" y="1698003"/>
                  <a:pt x="6774934" y="1754326"/>
                </a:cubicBezTo>
                <a:cubicBezTo>
                  <a:pt x="6519429" y="1810649"/>
                  <a:pt x="6467931" y="1703354"/>
                  <a:pt x="6175382" y="1754326"/>
                </a:cubicBezTo>
                <a:cubicBezTo>
                  <a:pt x="5882833" y="1805298"/>
                  <a:pt x="5747923" y="1686221"/>
                  <a:pt x="5575831" y="1754326"/>
                </a:cubicBezTo>
                <a:cubicBezTo>
                  <a:pt x="5403739" y="1822431"/>
                  <a:pt x="5147660" y="1738556"/>
                  <a:pt x="4796413" y="1754326"/>
                </a:cubicBezTo>
                <a:cubicBezTo>
                  <a:pt x="4445166" y="1770096"/>
                  <a:pt x="4545499" y="1728116"/>
                  <a:pt x="4466660" y="1754326"/>
                </a:cubicBezTo>
                <a:cubicBezTo>
                  <a:pt x="4387821" y="1780536"/>
                  <a:pt x="4050938" y="1709537"/>
                  <a:pt x="3687243" y="1754326"/>
                </a:cubicBezTo>
                <a:cubicBezTo>
                  <a:pt x="3323548" y="1799115"/>
                  <a:pt x="3514248" y="1722186"/>
                  <a:pt x="3357489" y="1754326"/>
                </a:cubicBezTo>
                <a:cubicBezTo>
                  <a:pt x="3200730" y="1786466"/>
                  <a:pt x="2895358" y="1726353"/>
                  <a:pt x="2757938" y="1754326"/>
                </a:cubicBezTo>
                <a:cubicBezTo>
                  <a:pt x="2620518" y="1782299"/>
                  <a:pt x="2443624" y="1738871"/>
                  <a:pt x="2338252" y="1754326"/>
                </a:cubicBezTo>
                <a:cubicBezTo>
                  <a:pt x="2232880" y="1769781"/>
                  <a:pt x="2059712" y="1729499"/>
                  <a:pt x="1918565" y="1754326"/>
                </a:cubicBezTo>
                <a:cubicBezTo>
                  <a:pt x="1777418" y="1779153"/>
                  <a:pt x="1585172" y="1730609"/>
                  <a:pt x="1498879" y="1754326"/>
                </a:cubicBezTo>
                <a:cubicBezTo>
                  <a:pt x="1412586" y="1778043"/>
                  <a:pt x="977665" y="1713722"/>
                  <a:pt x="809395" y="1754326"/>
                </a:cubicBezTo>
                <a:cubicBezTo>
                  <a:pt x="641125" y="1794930"/>
                  <a:pt x="344224" y="1710235"/>
                  <a:pt x="0" y="1754326"/>
                </a:cubicBezTo>
                <a:cubicBezTo>
                  <a:pt x="-19925" y="1615588"/>
                  <a:pt x="9595" y="1320465"/>
                  <a:pt x="0" y="1204637"/>
                </a:cubicBezTo>
                <a:cubicBezTo>
                  <a:pt x="-9595" y="1088809"/>
                  <a:pt x="30935" y="782553"/>
                  <a:pt x="0" y="602319"/>
                </a:cubicBezTo>
                <a:cubicBezTo>
                  <a:pt x="-30935" y="422085"/>
                  <a:pt x="54183" y="153575"/>
                  <a:pt x="0" y="0"/>
                </a:cubicBezTo>
                <a:close/>
              </a:path>
              <a:path w="8993275" h="1754326"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43913" y="227433"/>
                  <a:pt x="8940267" y="369105"/>
                  <a:pt x="8993275" y="567232"/>
                </a:cubicBezTo>
                <a:cubicBezTo>
                  <a:pt x="9046283" y="765359"/>
                  <a:pt x="8930756" y="1028188"/>
                  <a:pt x="8993275" y="1152007"/>
                </a:cubicBezTo>
                <a:cubicBezTo>
                  <a:pt x="9055794" y="1275827"/>
                  <a:pt x="8955797" y="1548323"/>
                  <a:pt x="8993275" y="1754326"/>
                </a:cubicBezTo>
                <a:cubicBezTo>
                  <a:pt x="8746588" y="1780871"/>
                  <a:pt x="8576398" y="1702945"/>
                  <a:pt x="8213858" y="1754326"/>
                </a:cubicBezTo>
                <a:cubicBezTo>
                  <a:pt x="7851318" y="1805707"/>
                  <a:pt x="7797687" y="1723298"/>
                  <a:pt x="7614306" y="1754326"/>
                </a:cubicBezTo>
                <a:cubicBezTo>
                  <a:pt x="7430925" y="1785354"/>
                  <a:pt x="7388254" y="1741882"/>
                  <a:pt x="7284553" y="1754326"/>
                </a:cubicBezTo>
                <a:cubicBezTo>
                  <a:pt x="7180852" y="1766770"/>
                  <a:pt x="7018886" y="1723007"/>
                  <a:pt x="6864867" y="1754326"/>
                </a:cubicBezTo>
                <a:cubicBezTo>
                  <a:pt x="6710848" y="1785645"/>
                  <a:pt x="6404743" y="1730311"/>
                  <a:pt x="6265315" y="1754326"/>
                </a:cubicBezTo>
                <a:cubicBezTo>
                  <a:pt x="6125887" y="1778341"/>
                  <a:pt x="6016406" y="1747954"/>
                  <a:pt x="5845629" y="1754326"/>
                </a:cubicBezTo>
                <a:cubicBezTo>
                  <a:pt x="5674852" y="1760698"/>
                  <a:pt x="5323142" y="1733963"/>
                  <a:pt x="5156144" y="1754326"/>
                </a:cubicBezTo>
                <a:cubicBezTo>
                  <a:pt x="4989146" y="1774689"/>
                  <a:pt x="4907058" y="1717914"/>
                  <a:pt x="4826391" y="1754326"/>
                </a:cubicBezTo>
                <a:cubicBezTo>
                  <a:pt x="4745724" y="1790738"/>
                  <a:pt x="4610541" y="1720626"/>
                  <a:pt x="4406705" y="1754326"/>
                </a:cubicBezTo>
                <a:cubicBezTo>
                  <a:pt x="4202869" y="1788026"/>
                  <a:pt x="3974019" y="1715821"/>
                  <a:pt x="3627288" y="1754326"/>
                </a:cubicBezTo>
                <a:cubicBezTo>
                  <a:pt x="3280557" y="1792831"/>
                  <a:pt x="3368026" y="1724317"/>
                  <a:pt x="3297534" y="1754326"/>
                </a:cubicBezTo>
                <a:cubicBezTo>
                  <a:pt x="3227042" y="1784335"/>
                  <a:pt x="2818467" y="1675175"/>
                  <a:pt x="2608050" y="1754326"/>
                </a:cubicBezTo>
                <a:cubicBezTo>
                  <a:pt x="2397633" y="1833477"/>
                  <a:pt x="2148655" y="1689697"/>
                  <a:pt x="1918565" y="1754326"/>
                </a:cubicBezTo>
                <a:cubicBezTo>
                  <a:pt x="1688475" y="1818955"/>
                  <a:pt x="1593053" y="1686845"/>
                  <a:pt x="1319014" y="1754326"/>
                </a:cubicBezTo>
                <a:cubicBezTo>
                  <a:pt x="1044975" y="1821807"/>
                  <a:pt x="1011288" y="1743823"/>
                  <a:pt x="809395" y="1754326"/>
                </a:cubicBezTo>
                <a:cubicBezTo>
                  <a:pt x="607502" y="1764829"/>
                  <a:pt x="173198" y="1718889"/>
                  <a:pt x="0" y="1754326"/>
                </a:cubicBezTo>
                <a:cubicBezTo>
                  <a:pt x="-12257" y="1448354"/>
                  <a:pt x="9575" y="1430968"/>
                  <a:pt x="0" y="1134464"/>
                </a:cubicBezTo>
                <a:cubicBezTo>
                  <a:pt x="-9575" y="837960"/>
                  <a:pt x="6726" y="808518"/>
                  <a:pt x="0" y="602319"/>
                </a:cubicBezTo>
                <a:cubicBezTo>
                  <a:pt x="-6726" y="396121"/>
                  <a:pt x="48061" y="237190"/>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Proof. If 𝑅 and 𝑅</a:t>
            </a:r>
            <a:r>
              <a:rPr lang="en-US" sz="1800" spc="-150" dirty="0">
                <a:solidFill>
                  <a:schemeClr val="bg1"/>
                </a:solidFill>
                <a:latin typeface="Tahoma" panose="020B0604030504040204" pitchFamily="34" charset="0"/>
                <a:ea typeface="Tahoma" panose="020B0604030504040204" pitchFamily="34" charset="0"/>
                <a:cs typeface="Tahoma" panose="020B0604030504040204" pitchFamily="34" charset="0"/>
              </a:rPr>
              <a:t>𝑥𝑐𝑓</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m does not share any common rule component, then 𝑅</a:t>
            </a:r>
            <a:r>
              <a:rPr lang="en-US" sz="1800" spc="-150" dirty="0">
                <a:solidFill>
                  <a:schemeClr val="bg1"/>
                </a:solidFill>
                <a:latin typeface="Tahoma" panose="020B0604030504040204" pitchFamily="34" charset="0"/>
                <a:ea typeface="Tahoma" panose="020B0604030504040204" pitchFamily="34" charset="0"/>
                <a:cs typeface="Tahoma" panose="020B0604030504040204" pitchFamily="34" charset="0"/>
              </a:rPr>
              <a:t>𝑥𝑐𝑓</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m is would be true, contradicting the Lemma 3.1 </a:t>
            </a:r>
          </a:p>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e.g., Given 𝑥</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𝑖</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a:t>
            </a:r>
            <a:r>
              <a:rPr lang="en-US" sz="1800" spc="-150" dirty="0">
                <a:solidFill>
                  <a:schemeClr val="bg1"/>
                </a:solidFill>
                <a:latin typeface="Tahoma" panose="020B0604030504040204" pitchFamily="34" charset="0"/>
                <a:ea typeface="Tahoma" panose="020B0604030504040204" pitchFamily="34" charset="0"/>
                <a:cs typeface="Tahoma" panose="020B0604030504040204" pitchFamily="34" charset="0"/>
              </a:rPr>
              <a:t>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10, 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2</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20, 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3</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30) [Good] and 𝑥 = (F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15, 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2</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19, 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3</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30) [BAD]</a:t>
            </a:r>
          </a:p>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And dual rule 𝑅</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𝑥</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have been (F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1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10) ∨ (F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2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20)</a:t>
            </a:r>
          </a:p>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If there is no conflict, then x should be Good which is contradictory. </a:t>
            </a:r>
          </a:p>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Therefore, at least one confliction is needed.</a:t>
            </a:r>
          </a:p>
        </p:txBody>
      </p:sp>
    </p:spTree>
    <p:extLst>
      <p:ext uri="{BB962C8B-B14F-4D97-AF65-F5344CB8AC3E}">
        <p14:creationId xmlns:p14="http://schemas.microsoft.com/office/powerpoint/2010/main" val="3312019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40B6D-E831-449F-7063-77359EA14F83}"/>
              </a:ext>
            </a:extLst>
          </p:cNvPr>
          <p:cNvSpPr>
            <a:spLocks noGrp="1"/>
          </p:cNvSpPr>
          <p:nvPr>
            <p:ph type="title"/>
          </p:nvPr>
        </p:nvSpPr>
        <p:spPr>
          <a:xfrm>
            <a:off x="448056" y="388800"/>
            <a:ext cx="11301984" cy="606321"/>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Duality and Duality Theorem</a:t>
            </a:r>
          </a:p>
        </p:txBody>
      </p:sp>
      <p:sp>
        <p:nvSpPr>
          <p:cNvPr id="15" name="TextBox 14">
            <a:extLst>
              <a:ext uri="{FF2B5EF4-FFF2-40B4-BE49-F238E27FC236}">
                <a16:creationId xmlns:a16="http://schemas.microsoft.com/office/drawing/2014/main" id="{47F0DDE6-918C-C5D6-78AD-2B993AE97AA4}"/>
              </a:ext>
            </a:extLst>
          </p:cNvPr>
          <p:cNvSpPr txBox="1"/>
          <p:nvPr/>
        </p:nvSpPr>
        <p:spPr>
          <a:xfrm>
            <a:off x="1599362" y="1036083"/>
            <a:ext cx="8993275" cy="369332"/>
          </a:xfrm>
          <a:custGeom>
            <a:avLst/>
            <a:gdLst>
              <a:gd name="connsiteX0" fmla="*/ 0 w 8993275"/>
              <a:gd name="connsiteY0" fmla="*/ 0 h 369332"/>
              <a:gd name="connsiteX1" fmla="*/ 509619 w 8993275"/>
              <a:gd name="connsiteY1" fmla="*/ 0 h 369332"/>
              <a:gd name="connsiteX2" fmla="*/ 1199103 w 8993275"/>
              <a:gd name="connsiteY2" fmla="*/ 0 h 369332"/>
              <a:gd name="connsiteX3" fmla="*/ 1888588 w 8993275"/>
              <a:gd name="connsiteY3" fmla="*/ 0 h 369332"/>
              <a:gd name="connsiteX4" fmla="*/ 2218341 w 8993275"/>
              <a:gd name="connsiteY4" fmla="*/ 0 h 369332"/>
              <a:gd name="connsiteX5" fmla="*/ 2817893 w 8993275"/>
              <a:gd name="connsiteY5" fmla="*/ 0 h 369332"/>
              <a:gd name="connsiteX6" fmla="*/ 3147646 w 8993275"/>
              <a:gd name="connsiteY6" fmla="*/ 0 h 369332"/>
              <a:gd name="connsiteX7" fmla="*/ 3657265 w 8993275"/>
              <a:gd name="connsiteY7" fmla="*/ 0 h 369332"/>
              <a:gd name="connsiteX8" fmla="*/ 4076951 w 8993275"/>
              <a:gd name="connsiteY8" fmla="*/ 0 h 369332"/>
              <a:gd name="connsiteX9" fmla="*/ 4766436 w 8993275"/>
              <a:gd name="connsiteY9" fmla="*/ 0 h 369332"/>
              <a:gd name="connsiteX10" fmla="*/ 5365987 w 8993275"/>
              <a:gd name="connsiteY10" fmla="*/ 0 h 369332"/>
              <a:gd name="connsiteX11" fmla="*/ 5965539 w 8993275"/>
              <a:gd name="connsiteY11" fmla="*/ 0 h 369332"/>
              <a:gd name="connsiteX12" fmla="*/ 6565091 w 8993275"/>
              <a:gd name="connsiteY12" fmla="*/ 0 h 369332"/>
              <a:gd name="connsiteX13" fmla="*/ 7254575 w 8993275"/>
              <a:gd name="connsiteY13" fmla="*/ 0 h 369332"/>
              <a:gd name="connsiteX14" fmla="*/ 7584329 w 8993275"/>
              <a:gd name="connsiteY14" fmla="*/ 0 h 369332"/>
              <a:gd name="connsiteX15" fmla="*/ 8363746 w 8993275"/>
              <a:gd name="connsiteY15" fmla="*/ 0 h 369332"/>
              <a:gd name="connsiteX16" fmla="*/ 8993275 w 8993275"/>
              <a:gd name="connsiteY16" fmla="*/ 0 h 369332"/>
              <a:gd name="connsiteX17" fmla="*/ 8993275 w 8993275"/>
              <a:gd name="connsiteY17" fmla="*/ 369332 h 369332"/>
              <a:gd name="connsiteX18" fmla="*/ 8393723 w 8993275"/>
              <a:gd name="connsiteY18" fmla="*/ 369332 h 369332"/>
              <a:gd name="connsiteX19" fmla="*/ 7884104 w 8993275"/>
              <a:gd name="connsiteY19" fmla="*/ 369332 h 369332"/>
              <a:gd name="connsiteX20" fmla="*/ 7554351 w 8993275"/>
              <a:gd name="connsiteY20" fmla="*/ 369332 h 369332"/>
              <a:gd name="connsiteX21" fmla="*/ 6954799 w 8993275"/>
              <a:gd name="connsiteY21" fmla="*/ 369332 h 369332"/>
              <a:gd name="connsiteX22" fmla="*/ 6265315 w 8993275"/>
              <a:gd name="connsiteY22" fmla="*/ 369332 h 369332"/>
              <a:gd name="connsiteX23" fmla="*/ 5665763 w 8993275"/>
              <a:gd name="connsiteY23" fmla="*/ 369332 h 369332"/>
              <a:gd name="connsiteX24" fmla="*/ 4976279 w 8993275"/>
              <a:gd name="connsiteY24" fmla="*/ 369332 h 369332"/>
              <a:gd name="connsiteX25" fmla="*/ 4646525 w 8993275"/>
              <a:gd name="connsiteY25" fmla="*/ 369332 h 369332"/>
              <a:gd name="connsiteX26" fmla="*/ 4046974 w 8993275"/>
              <a:gd name="connsiteY26" fmla="*/ 369332 h 369332"/>
              <a:gd name="connsiteX27" fmla="*/ 3447422 w 8993275"/>
              <a:gd name="connsiteY27" fmla="*/ 369332 h 369332"/>
              <a:gd name="connsiteX28" fmla="*/ 2847870 w 8993275"/>
              <a:gd name="connsiteY28" fmla="*/ 369332 h 369332"/>
              <a:gd name="connsiteX29" fmla="*/ 2068453 w 8993275"/>
              <a:gd name="connsiteY29" fmla="*/ 369332 h 369332"/>
              <a:gd name="connsiteX30" fmla="*/ 1738700 w 8993275"/>
              <a:gd name="connsiteY30" fmla="*/ 369332 h 369332"/>
              <a:gd name="connsiteX31" fmla="*/ 959283 w 8993275"/>
              <a:gd name="connsiteY31" fmla="*/ 369332 h 369332"/>
              <a:gd name="connsiteX32" fmla="*/ 629529 w 8993275"/>
              <a:gd name="connsiteY32" fmla="*/ 369332 h 369332"/>
              <a:gd name="connsiteX33" fmla="*/ 0 w 8993275"/>
              <a:gd name="connsiteY33" fmla="*/ 369332 h 369332"/>
              <a:gd name="connsiteX34" fmla="*/ 0 w 8993275"/>
              <a:gd name="connsiteY34"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993275" h="369332" fill="none" extrusionOk="0">
                <a:moveTo>
                  <a:pt x="0" y="0"/>
                </a:moveTo>
                <a:cubicBezTo>
                  <a:pt x="123603" y="-41118"/>
                  <a:pt x="336103" y="41228"/>
                  <a:pt x="509619" y="0"/>
                </a:cubicBezTo>
                <a:cubicBezTo>
                  <a:pt x="683135" y="-41228"/>
                  <a:pt x="885132" y="31755"/>
                  <a:pt x="1199103" y="0"/>
                </a:cubicBezTo>
                <a:cubicBezTo>
                  <a:pt x="1513074" y="-31755"/>
                  <a:pt x="1699589" y="74109"/>
                  <a:pt x="1888588" y="0"/>
                </a:cubicBezTo>
                <a:cubicBezTo>
                  <a:pt x="2077587" y="-74109"/>
                  <a:pt x="2131017" y="24415"/>
                  <a:pt x="2218341" y="0"/>
                </a:cubicBezTo>
                <a:cubicBezTo>
                  <a:pt x="2305665" y="-24415"/>
                  <a:pt x="2600379" y="10880"/>
                  <a:pt x="2817893" y="0"/>
                </a:cubicBezTo>
                <a:cubicBezTo>
                  <a:pt x="3035407" y="-10880"/>
                  <a:pt x="3062015" y="14298"/>
                  <a:pt x="3147646" y="0"/>
                </a:cubicBezTo>
                <a:cubicBezTo>
                  <a:pt x="3233277" y="-14298"/>
                  <a:pt x="3477109" y="39748"/>
                  <a:pt x="3657265" y="0"/>
                </a:cubicBezTo>
                <a:cubicBezTo>
                  <a:pt x="3837421" y="-39748"/>
                  <a:pt x="3938132" y="1630"/>
                  <a:pt x="4076951" y="0"/>
                </a:cubicBezTo>
                <a:cubicBezTo>
                  <a:pt x="4215770" y="-1630"/>
                  <a:pt x="4588503" y="18596"/>
                  <a:pt x="4766436" y="0"/>
                </a:cubicBezTo>
                <a:cubicBezTo>
                  <a:pt x="4944370" y="-18596"/>
                  <a:pt x="5187824" y="58524"/>
                  <a:pt x="5365987" y="0"/>
                </a:cubicBezTo>
                <a:cubicBezTo>
                  <a:pt x="5544150" y="-58524"/>
                  <a:pt x="5775311" y="63851"/>
                  <a:pt x="5965539" y="0"/>
                </a:cubicBezTo>
                <a:cubicBezTo>
                  <a:pt x="6155767" y="-63851"/>
                  <a:pt x="6390498" y="66757"/>
                  <a:pt x="6565091" y="0"/>
                </a:cubicBezTo>
                <a:cubicBezTo>
                  <a:pt x="6739684" y="-66757"/>
                  <a:pt x="7018039" y="64242"/>
                  <a:pt x="7254575" y="0"/>
                </a:cubicBezTo>
                <a:cubicBezTo>
                  <a:pt x="7491111" y="-64242"/>
                  <a:pt x="7448499" y="16103"/>
                  <a:pt x="7584329" y="0"/>
                </a:cubicBezTo>
                <a:cubicBezTo>
                  <a:pt x="7720159" y="-16103"/>
                  <a:pt x="8101838" y="26465"/>
                  <a:pt x="8363746" y="0"/>
                </a:cubicBezTo>
                <a:cubicBezTo>
                  <a:pt x="8625654" y="-26465"/>
                  <a:pt x="8709119" y="72130"/>
                  <a:pt x="8993275" y="0"/>
                </a:cubicBezTo>
                <a:cubicBezTo>
                  <a:pt x="8999718" y="86754"/>
                  <a:pt x="8966681" y="261601"/>
                  <a:pt x="8993275" y="369332"/>
                </a:cubicBezTo>
                <a:cubicBezTo>
                  <a:pt x="8845240" y="401945"/>
                  <a:pt x="8539007" y="346548"/>
                  <a:pt x="8393723" y="369332"/>
                </a:cubicBezTo>
                <a:cubicBezTo>
                  <a:pt x="8248439" y="392116"/>
                  <a:pt x="8111546" y="362451"/>
                  <a:pt x="7884104" y="369332"/>
                </a:cubicBezTo>
                <a:cubicBezTo>
                  <a:pt x="7656662" y="376213"/>
                  <a:pt x="7649333" y="360244"/>
                  <a:pt x="7554351" y="369332"/>
                </a:cubicBezTo>
                <a:cubicBezTo>
                  <a:pt x="7459369" y="378420"/>
                  <a:pt x="7075641" y="314993"/>
                  <a:pt x="6954799" y="369332"/>
                </a:cubicBezTo>
                <a:cubicBezTo>
                  <a:pt x="6833957" y="423671"/>
                  <a:pt x="6531947" y="331080"/>
                  <a:pt x="6265315" y="369332"/>
                </a:cubicBezTo>
                <a:cubicBezTo>
                  <a:pt x="5998683" y="407584"/>
                  <a:pt x="5825701" y="320211"/>
                  <a:pt x="5665763" y="369332"/>
                </a:cubicBezTo>
                <a:cubicBezTo>
                  <a:pt x="5505825" y="418453"/>
                  <a:pt x="5228628" y="326331"/>
                  <a:pt x="4976279" y="369332"/>
                </a:cubicBezTo>
                <a:cubicBezTo>
                  <a:pt x="4723930" y="412333"/>
                  <a:pt x="4737193" y="356262"/>
                  <a:pt x="4646525" y="369332"/>
                </a:cubicBezTo>
                <a:cubicBezTo>
                  <a:pt x="4555857" y="382402"/>
                  <a:pt x="4296985" y="310390"/>
                  <a:pt x="4046974" y="369332"/>
                </a:cubicBezTo>
                <a:cubicBezTo>
                  <a:pt x="3796963" y="428274"/>
                  <a:pt x="3739971" y="318360"/>
                  <a:pt x="3447422" y="369332"/>
                </a:cubicBezTo>
                <a:cubicBezTo>
                  <a:pt x="3154873" y="420304"/>
                  <a:pt x="3023774" y="306261"/>
                  <a:pt x="2847870" y="369332"/>
                </a:cubicBezTo>
                <a:cubicBezTo>
                  <a:pt x="2671966" y="432403"/>
                  <a:pt x="2417784" y="349822"/>
                  <a:pt x="2068453" y="369332"/>
                </a:cubicBezTo>
                <a:cubicBezTo>
                  <a:pt x="1719122" y="388842"/>
                  <a:pt x="1817539" y="343122"/>
                  <a:pt x="1738700" y="369332"/>
                </a:cubicBezTo>
                <a:cubicBezTo>
                  <a:pt x="1659861" y="395542"/>
                  <a:pt x="1322978" y="324543"/>
                  <a:pt x="959283" y="369332"/>
                </a:cubicBezTo>
                <a:cubicBezTo>
                  <a:pt x="595588" y="414121"/>
                  <a:pt x="786288" y="337192"/>
                  <a:pt x="629529" y="369332"/>
                </a:cubicBezTo>
                <a:cubicBezTo>
                  <a:pt x="472770" y="401472"/>
                  <a:pt x="233788" y="333050"/>
                  <a:pt x="0" y="369332"/>
                </a:cubicBezTo>
                <a:cubicBezTo>
                  <a:pt x="-43417" y="239933"/>
                  <a:pt x="40485" y="151794"/>
                  <a:pt x="0" y="0"/>
                </a:cubicBezTo>
                <a:close/>
              </a:path>
              <a:path w="8993275" h="369332"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11463" y="87983"/>
                  <a:pt x="8975626" y="277242"/>
                  <a:pt x="8993275" y="369332"/>
                </a:cubicBezTo>
                <a:cubicBezTo>
                  <a:pt x="8788009" y="422823"/>
                  <a:pt x="8575074" y="321184"/>
                  <a:pt x="8393723" y="369332"/>
                </a:cubicBezTo>
                <a:cubicBezTo>
                  <a:pt x="8212372" y="417480"/>
                  <a:pt x="7977137" y="301607"/>
                  <a:pt x="7704239" y="369332"/>
                </a:cubicBezTo>
                <a:cubicBezTo>
                  <a:pt x="7431341" y="437057"/>
                  <a:pt x="7287362" y="317951"/>
                  <a:pt x="6924822" y="369332"/>
                </a:cubicBezTo>
                <a:cubicBezTo>
                  <a:pt x="6562282" y="420713"/>
                  <a:pt x="6508651" y="338304"/>
                  <a:pt x="6325270" y="369332"/>
                </a:cubicBezTo>
                <a:cubicBezTo>
                  <a:pt x="6141889" y="400360"/>
                  <a:pt x="6099218" y="356888"/>
                  <a:pt x="5995517" y="369332"/>
                </a:cubicBezTo>
                <a:cubicBezTo>
                  <a:pt x="5891816" y="381776"/>
                  <a:pt x="5729850" y="338013"/>
                  <a:pt x="5575831" y="369332"/>
                </a:cubicBezTo>
                <a:cubicBezTo>
                  <a:pt x="5421812" y="400651"/>
                  <a:pt x="5115707" y="345317"/>
                  <a:pt x="4976279" y="369332"/>
                </a:cubicBezTo>
                <a:cubicBezTo>
                  <a:pt x="4836851" y="393347"/>
                  <a:pt x="4727370" y="362960"/>
                  <a:pt x="4556593" y="369332"/>
                </a:cubicBezTo>
                <a:cubicBezTo>
                  <a:pt x="4385816" y="375704"/>
                  <a:pt x="4034106" y="348969"/>
                  <a:pt x="3867108" y="369332"/>
                </a:cubicBezTo>
                <a:cubicBezTo>
                  <a:pt x="3700110" y="389695"/>
                  <a:pt x="3618022" y="332920"/>
                  <a:pt x="3537355" y="369332"/>
                </a:cubicBezTo>
                <a:cubicBezTo>
                  <a:pt x="3456688" y="405744"/>
                  <a:pt x="3321505" y="335632"/>
                  <a:pt x="3117669" y="369332"/>
                </a:cubicBezTo>
                <a:cubicBezTo>
                  <a:pt x="2913833" y="403032"/>
                  <a:pt x="2684983" y="330827"/>
                  <a:pt x="2338252" y="369332"/>
                </a:cubicBezTo>
                <a:cubicBezTo>
                  <a:pt x="1991521" y="407837"/>
                  <a:pt x="2078990" y="339323"/>
                  <a:pt x="2008498" y="369332"/>
                </a:cubicBezTo>
                <a:cubicBezTo>
                  <a:pt x="1938006" y="399341"/>
                  <a:pt x="1529431" y="290181"/>
                  <a:pt x="1319014" y="369332"/>
                </a:cubicBezTo>
                <a:cubicBezTo>
                  <a:pt x="1108597" y="448483"/>
                  <a:pt x="859619" y="304703"/>
                  <a:pt x="629529" y="369332"/>
                </a:cubicBezTo>
                <a:cubicBezTo>
                  <a:pt x="399439" y="433961"/>
                  <a:pt x="227373" y="361990"/>
                  <a:pt x="0" y="369332"/>
                </a:cubicBezTo>
                <a:cubicBezTo>
                  <a:pt x="-25001" y="194097"/>
                  <a:pt x="39781" y="106688"/>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Lemma 3.1. If 𝑅 is a globally consistent rule, and 𝑥</a:t>
            </a:r>
            <a:r>
              <a:rPr lang="en-US" sz="1600" spc="-150" dirty="0" err="1">
                <a:solidFill>
                  <a:srgbClr val="8E8482"/>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is any counterfactual, then 𝑅(𝑥</a:t>
            </a:r>
            <a:r>
              <a:rPr lang="en-US" sz="1600" spc="-150" dirty="0" err="1">
                <a:solidFill>
                  <a:srgbClr val="8E8482"/>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is false</a:t>
            </a:r>
            <a:r>
              <a:rPr lang="en-US" dirty="0">
                <a:solidFill>
                  <a:srgbClr val="8E8482"/>
                </a:solidFill>
                <a:latin typeface="Tahoma" panose="020B0604030504040204" pitchFamily="34" charset="0"/>
                <a:ea typeface="Tahoma" panose="020B0604030504040204" pitchFamily="34" charset="0"/>
                <a:cs typeface="Tahoma" panose="020B0604030504040204" pitchFamily="34" charset="0"/>
              </a:rPr>
              <a:t>. </a:t>
            </a:r>
          </a:p>
        </p:txBody>
      </p:sp>
      <p:sp>
        <p:nvSpPr>
          <p:cNvPr id="3" name="TextBox 2">
            <a:extLst>
              <a:ext uri="{FF2B5EF4-FFF2-40B4-BE49-F238E27FC236}">
                <a16:creationId xmlns:a16="http://schemas.microsoft.com/office/drawing/2014/main" id="{54B537BA-CE4C-E0F0-683F-DCC1624DE8B3}"/>
              </a:ext>
            </a:extLst>
          </p:cNvPr>
          <p:cNvSpPr txBox="1"/>
          <p:nvPr/>
        </p:nvSpPr>
        <p:spPr>
          <a:xfrm>
            <a:off x="1599360" y="2322518"/>
            <a:ext cx="8993275" cy="1477328"/>
          </a:xfrm>
          <a:custGeom>
            <a:avLst/>
            <a:gdLst>
              <a:gd name="connsiteX0" fmla="*/ 0 w 8993275"/>
              <a:gd name="connsiteY0" fmla="*/ 0 h 1477328"/>
              <a:gd name="connsiteX1" fmla="*/ 689484 w 8993275"/>
              <a:gd name="connsiteY1" fmla="*/ 0 h 1477328"/>
              <a:gd name="connsiteX2" fmla="*/ 1019238 w 8993275"/>
              <a:gd name="connsiteY2" fmla="*/ 0 h 1477328"/>
              <a:gd name="connsiteX3" fmla="*/ 1528857 w 8993275"/>
              <a:gd name="connsiteY3" fmla="*/ 0 h 1477328"/>
              <a:gd name="connsiteX4" fmla="*/ 1948543 w 8993275"/>
              <a:gd name="connsiteY4" fmla="*/ 0 h 1477328"/>
              <a:gd name="connsiteX5" fmla="*/ 2638027 w 8993275"/>
              <a:gd name="connsiteY5" fmla="*/ 0 h 1477328"/>
              <a:gd name="connsiteX6" fmla="*/ 3237579 w 8993275"/>
              <a:gd name="connsiteY6" fmla="*/ 0 h 1477328"/>
              <a:gd name="connsiteX7" fmla="*/ 3837131 w 8993275"/>
              <a:gd name="connsiteY7" fmla="*/ 0 h 1477328"/>
              <a:gd name="connsiteX8" fmla="*/ 4436682 w 8993275"/>
              <a:gd name="connsiteY8" fmla="*/ 0 h 1477328"/>
              <a:gd name="connsiteX9" fmla="*/ 5126167 w 8993275"/>
              <a:gd name="connsiteY9" fmla="*/ 0 h 1477328"/>
              <a:gd name="connsiteX10" fmla="*/ 5455920 w 8993275"/>
              <a:gd name="connsiteY10" fmla="*/ 0 h 1477328"/>
              <a:gd name="connsiteX11" fmla="*/ 6235337 w 8993275"/>
              <a:gd name="connsiteY11" fmla="*/ 0 h 1477328"/>
              <a:gd name="connsiteX12" fmla="*/ 6744956 w 8993275"/>
              <a:gd name="connsiteY12" fmla="*/ 0 h 1477328"/>
              <a:gd name="connsiteX13" fmla="*/ 7344508 w 8993275"/>
              <a:gd name="connsiteY13" fmla="*/ 0 h 1477328"/>
              <a:gd name="connsiteX14" fmla="*/ 7944060 w 8993275"/>
              <a:gd name="connsiteY14" fmla="*/ 0 h 1477328"/>
              <a:gd name="connsiteX15" fmla="*/ 8993275 w 8993275"/>
              <a:gd name="connsiteY15" fmla="*/ 0 h 1477328"/>
              <a:gd name="connsiteX16" fmla="*/ 8993275 w 8993275"/>
              <a:gd name="connsiteY16" fmla="*/ 507216 h 1477328"/>
              <a:gd name="connsiteX17" fmla="*/ 8993275 w 8993275"/>
              <a:gd name="connsiteY17" fmla="*/ 970112 h 1477328"/>
              <a:gd name="connsiteX18" fmla="*/ 8993275 w 8993275"/>
              <a:gd name="connsiteY18" fmla="*/ 1477328 h 1477328"/>
              <a:gd name="connsiteX19" fmla="*/ 8393723 w 8993275"/>
              <a:gd name="connsiteY19" fmla="*/ 1477328 h 1477328"/>
              <a:gd name="connsiteX20" fmla="*/ 7704239 w 8993275"/>
              <a:gd name="connsiteY20" fmla="*/ 1477328 h 1477328"/>
              <a:gd name="connsiteX21" fmla="*/ 7374486 w 8993275"/>
              <a:gd name="connsiteY21" fmla="*/ 1477328 h 1477328"/>
              <a:gd name="connsiteX22" fmla="*/ 6774934 w 8993275"/>
              <a:gd name="connsiteY22" fmla="*/ 1477328 h 1477328"/>
              <a:gd name="connsiteX23" fmla="*/ 6175382 w 8993275"/>
              <a:gd name="connsiteY23" fmla="*/ 1477328 h 1477328"/>
              <a:gd name="connsiteX24" fmla="*/ 5575831 w 8993275"/>
              <a:gd name="connsiteY24" fmla="*/ 1477328 h 1477328"/>
              <a:gd name="connsiteX25" fmla="*/ 4796413 w 8993275"/>
              <a:gd name="connsiteY25" fmla="*/ 1477328 h 1477328"/>
              <a:gd name="connsiteX26" fmla="*/ 4466660 w 8993275"/>
              <a:gd name="connsiteY26" fmla="*/ 1477328 h 1477328"/>
              <a:gd name="connsiteX27" fmla="*/ 3687243 w 8993275"/>
              <a:gd name="connsiteY27" fmla="*/ 1477328 h 1477328"/>
              <a:gd name="connsiteX28" fmla="*/ 3357489 w 8993275"/>
              <a:gd name="connsiteY28" fmla="*/ 1477328 h 1477328"/>
              <a:gd name="connsiteX29" fmla="*/ 2757938 w 8993275"/>
              <a:gd name="connsiteY29" fmla="*/ 1477328 h 1477328"/>
              <a:gd name="connsiteX30" fmla="*/ 2338252 w 8993275"/>
              <a:gd name="connsiteY30" fmla="*/ 1477328 h 1477328"/>
              <a:gd name="connsiteX31" fmla="*/ 1918565 w 8993275"/>
              <a:gd name="connsiteY31" fmla="*/ 1477328 h 1477328"/>
              <a:gd name="connsiteX32" fmla="*/ 1498879 w 8993275"/>
              <a:gd name="connsiteY32" fmla="*/ 1477328 h 1477328"/>
              <a:gd name="connsiteX33" fmla="*/ 809395 w 8993275"/>
              <a:gd name="connsiteY33" fmla="*/ 1477328 h 1477328"/>
              <a:gd name="connsiteX34" fmla="*/ 0 w 8993275"/>
              <a:gd name="connsiteY34" fmla="*/ 1477328 h 1477328"/>
              <a:gd name="connsiteX35" fmla="*/ 0 w 8993275"/>
              <a:gd name="connsiteY35" fmla="*/ 1014432 h 1477328"/>
              <a:gd name="connsiteX36" fmla="*/ 0 w 8993275"/>
              <a:gd name="connsiteY36" fmla="*/ 507216 h 1477328"/>
              <a:gd name="connsiteX37" fmla="*/ 0 w 8993275"/>
              <a:gd name="connsiteY37"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993275" h="1477328" fill="none" extrusionOk="0">
                <a:moveTo>
                  <a:pt x="0" y="0"/>
                </a:moveTo>
                <a:cubicBezTo>
                  <a:pt x="344015" y="-43383"/>
                  <a:pt x="545036" y="22751"/>
                  <a:pt x="689484" y="0"/>
                </a:cubicBezTo>
                <a:cubicBezTo>
                  <a:pt x="833932" y="-22751"/>
                  <a:pt x="931828" y="7795"/>
                  <a:pt x="1019238" y="0"/>
                </a:cubicBezTo>
                <a:cubicBezTo>
                  <a:pt x="1106648" y="-7795"/>
                  <a:pt x="1348701" y="39748"/>
                  <a:pt x="1528857" y="0"/>
                </a:cubicBezTo>
                <a:cubicBezTo>
                  <a:pt x="1709013" y="-39748"/>
                  <a:pt x="1809724" y="1630"/>
                  <a:pt x="1948543" y="0"/>
                </a:cubicBezTo>
                <a:cubicBezTo>
                  <a:pt x="2087362" y="-1630"/>
                  <a:pt x="2460558" y="24036"/>
                  <a:pt x="2638027" y="0"/>
                </a:cubicBezTo>
                <a:cubicBezTo>
                  <a:pt x="2815496" y="-24036"/>
                  <a:pt x="3059181" y="54771"/>
                  <a:pt x="3237579" y="0"/>
                </a:cubicBezTo>
                <a:cubicBezTo>
                  <a:pt x="3415977" y="-54771"/>
                  <a:pt x="3646903" y="63851"/>
                  <a:pt x="3837131" y="0"/>
                </a:cubicBezTo>
                <a:cubicBezTo>
                  <a:pt x="4027359" y="-63851"/>
                  <a:pt x="4265167" y="71262"/>
                  <a:pt x="4436682" y="0"/>
                </a:cubicBezTo>
                <a:cubicBezTo>
                  <a:pt x="4608197" y="-71262"/>
                  <a:pt x="4889566" y="60578"/>
                  <a:pt x="5126167" y="0"/>
                </a:cubicBezTo>
                <a:cubicBezTo>
                  <a:pt x="5362768" y="-60578"/>
                  <a:pt x="5331968" y="20805"/>
                  <a:pt x="5455920" y="0"/>
                </a:cubicBezTo>
                <a:cubicBezTo>
                  <a:pt x="5579872" y="-20805"/>
                  <a:pt x="5973429" y="26465"/>
                  <a:pt x="6235337" y="0"/>
                </a:cubicBezTo>
                <a:cubicBezTo>
                  <a:pt x="6497245" y="-26465"/>
                  <a:pt x="6607396" y="20582"/>
                  <a:pt x="6744956" y="0"/>
                </a:cubicBezTo>
                <a:cubicBezTo>
                  <a:pt x="6882516" y="-20582"/>
                  <a:pt x="7053559" y="11729"/>
                  <a:pt x="7344508" y="0"/>
                </a:cubicBezTo>
                <a:cubicBezTo>
                  <a:pt x="7635457" y="-11729"/>
                  <a:pt x="7729398" y="63160"/>
                  <a:pt x="7944060" y="0"/>
                </a:cubicBezTo>
                <a:cubicBezTo>
                  <a:pt x="8158722" y="-63160"/>
                  <a:pt x="8521915" y="122622"/>
                  <a:pt x="8993275" y="0"/>
                </a:cubicBezTo>
                <a:cubicBezTo>
                  <a:pt x="9032611" y="139860"/>
                  <a:pt x="8985370" y="263509"/>
                  <a:pt x="8993275" y="507216"/>
                </a:cubicBezTo>
                <a:cubicBezTo>
                  <a:pt x="9001180" y="750923"/>
                  <a:pt x="8982484" y="819849"/>
                  <a:pt x="8993275" y="970112"/>
                </a:cubicBezTo>
                <a:cubicBezTo>
                  <a:pt x="9004066" y="1120375"/>
                  <a:pt x="8943530" y="1296820"/>
                  <a:pt x="8993275" y="1477328"/>
                </a:cubicBezTo>
                <a:cubicBezTo>
                  <a:pt x="8787847" y="1532325"/>
                  <a:pt x="8553661" y="1428207"/>
                  <a:pt x="8393723" y="1477328"/>
                </a:cubicBezTo>
                <a:cubicBezTo>
                  <a:pt x="8233785" y="1526449"/>
                  <a:pt x="7956588" y="1434327"/>
                  <a:pt x="7704239" y="1477328"/>
                </a:cubicBezTo>
                <a:cubicBezTo>
                  <a:pt x="7451890" y="1520329"/>
                  <a:pt x="7455060" y="1462899"/>
                  <a:pt x="7374486" y="1477328"/>
                </a:cubicBezTo>
                <a:cubicBezTo>
                  <a:pt x="7293912" y="1491757"/>
                  <a:pt x="7030439" y="1421005"/>
                  <a:pt x="6774934" y="1477328"/>
                </a:cubicBezTo>
                <a:cubicBezTo>
                  <a:pt x="6519429" y="1533651"/>
                  <a:pt x="6467931" y="1426356"/>
                  <a:pt x="6175382" y="1477328"/>
                </a:cubicBezTo>
                <a:cubicBezTo>
                  <a:pt x="5882833" y="1528300"/>
                  <a:pt x="5747923" y="1409223"/>
                  <a:pt x="5575831" y="1477328"/>
                </a:cubicBezTo>
                <a:cubicBezTo>
                  <a:pt x="5403739" y="1545433"/>
                  <a:pt x="5147660" y="1461558"/>
                  <a:pt x="4796413" y="1477328"/>
                </a:cubicBezTo>
                <a:cubicBezTo>
                  <a:pt x="4445166" y="1493098"/>
                  <a:pt x="4545499" y="1451118"/>
                  <a:pt x="4466660" y="1477328"/>
                </a:cubicBezTo>
                <a:cubicBezTo>
                  <a:pt x="4387821" y="1503538"/>
                  <a:pt x="4050938" y="1432539"/>
                  <a:pt x="3687243" y="1477328"/>
                </a:cubicBezTo>
                <a:cubicBezTo>
                  <a:pt x="3323548" y="1522117"/>
                  <a:pt x="3514248" y="1445188"/>
                  <a:pt x="3357489" y="1477328"/>
                </a:cubicBezTo>
                <a:cubicBezTo>
                  <a:pt x="3200730" y="1509468"/>
                  <a:pt x="2895358" y="1449355"/>
                  <a:pt x="2757938" y="1477328"/>
                </a:cubicBezTo>
                <a:cubicBezTo>
                  <a:pt x="2620518" y="1505301"/>
                  <a:pt x="2443624" y="1461873"/>
                  <a:pt x="2338252" y="1477328"/>
                </a:cubicBezTo>
                <a:cubicBezTo>
                  <a:pt x="2232880" y="1492783"/>
                  <a:pt x="2059712" y="1452501"/>
                  <a:pt x="1918565" y="1477328"/>
                </a:cubicBezTo>
                <a:cubicBezTo>
                  <a:pt x="1777418" y="1502155"/>
                  <a:pt x="1585172" y="1453611"/>
                  <a:pt x="1498879" y="1477328"/>
                </a:cubicBezTo>
                <a:cubicBezTo>
                  <a:pt x="1412586" y="1501045"/>
                  <a:pt x="977665" y="1436724"/>
                  <a:pt x="809395" y="1477328"/>
                </a:cubicBezTo>
                <a:cubicBezTo>
                  <a:pt x="641125" y="1517932"/>
                  <a:pt x="344224" y="1433237"/>
                  <a:pt x="0" y="1477328"/>
                </a:cubicBezTo>
                <a:cubicBezTo>
                  <a:pt x="-47699" y="1365403"/>
                  <a:pt x="40840" y="1193919"/>
                  <a:pt x="0" y="1014432"/>
                </a:cubicBezTo>
                <a:cubicBezTo>
                  <a:pt x="-40840" y="834945"/>
                  <a:pt x="19010" y="675652"/>
                  <a:pt x="0" y="507216"/>
                </a:cubicBezTo>
                <a:cubicBezTo>
                  <a:pt x="-19010" y="338780"/>
                  <a:pt x="31358" y="252479"/>
                  <a:pt x="0" y="0"/>
                </a:cubicBezTo>
                <a:close/>
              </a:path>
              <a:path w="8993275" h="1477328"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18786" y="155315"/>
                  <a:pt x="8950768" y="351044"/>
                  <a:pt x="8993275" y="477669"/>
                </a:cubicBezTo>
                <a:cubicBezTo>
                  <a:pt x="9035782" y="604294"/>
                  <a:pt x="8942848" y="864842"/>
                  <a:pt x="8993275" y="970112"/>
                </a:cubicBezTo>
                <a:cubicBezTo>
                  <a:pt x="9043702" y="1075382"/>
                  <a:pt x="8936776" y="1279629"/>
                  <a:pt x="8993275" y="1477328"/>
                </a:cubicBezTo>
                <a:cubicBezTo>
                  <a:pt x="8746588" y="1503873"/>
                  <a:pt x="8576398" y="1425947"/>
                  <a:pt x="8213858" y="1477328"/>
                </a:cubicBezTo>
                <a:cubicBezTo>
                  <a:pt x="7851318" y="1528709"/>
                  <a:pt x="7797687" y="1446300"/>
                  <a:pt x="7614306" y="1477328"/>
                </a:cubicBezTo>
                <a:cubicBezTo>
                  <a:pt x="7430925" y="1508356"/>
                  <a:pt x="7388254" y="1464884"/>
                  <a:pt x="7284553" y="1477328"/>
                </a:cubicBezTo>
                <a:cubicBezTo>
                  <a:pt x="7180852" y="1489772"/>
                  <a:pt x="7018886" y="1446009"/>
                  <a:pt x="6864867" y="1477328"/>
                </a:cubicBezTo>
                <a:cubicBezTo>
                  <a:pt x="6710848" y="1508647"/>
                  <a:pt x="6404743" y="1453313"/>
                  <a:pt x="6265315" y="1477328"/>
                </a:cubicBezTo>
                <a:cubicBezTo>
                  <a:pt x="6125887" y="1501343"/>
                  <a:pt x="6016406" y="1470956"/>
                  <a:pt x="5845629" y="1477328"/>
                </a:cubicBezTo>
                <a:cubicBezTo>
                  <a:pt x="5674852" y="1483700"/>
                  <a:pt x="5323142" y="1456965"/>
                  <a:pt x="5156144" y="1477328"/>
                </a:cubicBezTo>
                <a:cubicBezTo>
                  <a:pt x="4989146" y="1497691"/>
                  <a:pt x="4907058" y="1440916"/>
                  <a:pt x="4826391" y="1477328"/>
                </a:cubicBezTo>
                <a:cubicBezTo>
                  <a:pt x="4745724" y="1513740"/>
                  <a:pt x="4610541" y="1443628"/>
                  <a:pt x="4406705" y="1477328"/>
                </a:cubicBezTo>
                <a:cubicBezTo>
                  <a:pt x="4202869" y="1511028"/>
                  <a:pt x="3974019" y="1438823"/>
                  <a:pt x="3627288" y="1477328"/>
                </a:cubicBezTo>
                <a:cubicBezTo>
                  <a:pt x="3280557" y="1515833"/>
                  <a:pt x="3368026" y="1447319"/>
                  <a:pt x="3297534" y="1477328"/>
                </a:cubicBezTo>
                <a:cubicBezTo>
                  <a:pt x="3227042" y="1507337"/>
                  <a:pt x="2818467" y="1398177"/>
                  <a:pt x="2608050" y="1477328"/>
                </a:cubicBezTo>
                <a:cubicBezTo>
                  <a:pt x="2397633" y="1556479"/>
                  <a:pt x="2148655" y="1412699"/>
                  <a:pt x="1918565" y="1477328"/>
                </a:cubicBezTo>
                <a:cubicBezTo>
                  <a:pt x="1688475" y="1541957"/>
                  <a:pt x="1593053" y="1409847"/>
                  <a:pt x="1319014" y="1477328"/>
                </a:cubicBezTo>
                <a:cubicBezTo>
                  <a:pt x="1044975" y="1544809"/>
                  <a:pt x="1011288" y="1466825"/>
                  <a:pt x="809395" y="1477328"/>
                </a:cubicBezTo>
                <a:cubicBezTo>
                  <a:pt x="607502" y="1487831"/>
                  <a:pt x="173198" y="1441891"/>
                  <a:pt x="0" y="1477328"/>
                </a:cubicBezTo>
                <a:cubicBezTo>
                  <a:pt x="-59141" y="1292034"/>
                  <a:pt x="21675" y="1115223"/>
                  <a:pt x="0" y="955339"/>
                </a:cubicBezTo>
                <a:cubicBezTo>
                  <a:pt x="-21675" y="795455"/>
                  <a:pt x="34811" y="715926"/>
                  <a:pt x="0" y="507216"/>
                </a:cubicBezTo>
                <a:cubicBezTo>
                  <a:pt x="-34811" y="298506"/>
                  <a:pt x="59473" y="162011"/>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Theorem 3.2 (Duality). Fix a globally consistent rule 𝑅 relevant to 𝑥</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𝑖</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let 𝑥</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𝑐𝑓 ,1,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 𝑥</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𝑐𝑓</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𝑘 be counterfactual instances, and let 𝑅</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𝑥𝑐𝑓 ,1</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 ., 𝑅</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𝑥𝑐𝑓, 𝑘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be their duals. Then 𝑅 is a set cover of {𝑅</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𝑥𝑐 𝑓 ,1</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 ., 𝑅</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𝑥𝑐𝑓, 𝑘</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In other words, for every counterfactual 𝑥</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𝑐f</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𝑚 the rule 𝑅 contains at least one rule component that conflicts with 𝑥</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𝑐𝑓, 𝑚</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Conversely, fix any counterfactual 𝑥</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𝑐𝑓</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and let 𝑅</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 ., 𝑅</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𝑘</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be globally consistent rules. Then the dual 𝑅</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𝑥𝑐 𝑓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is a set cover of {𝑅</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 ., 𝑅</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𝑘</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a:t>
            </a:r>
          </a:p>
        </p:txBody>
      </p:sp>
      <p:sp>
        <p:nvSpPr>
          <p:cNvPr id="6" name="TextBox 5">
            <a:extLst>
              <a:ext uri="{FF2B5EF4-FFF2-40B4-BE49-F238E27FC236}">
                <a16:creationId xmlns:a16="http://schemas.microsoft.com/office/drawing/2014/main" id="{49C3C0FE-5F26-C1A0-3E9F-6F210A6EB4E2}"/>
              </a:ext>
            </a:extLst>
          </p:cNvPr>
          <p:cNvSpPr txBox="1"/>
          <p:nvPr/>
        </p:nvSpPr>
        <p:spPr>
          <a:xfrm>
            <a:off x="1599362" y="1530952"/>
            <a:ext cx="8993275" cy="646331"/>
          </a:xfrm>
          <a:custGeom>
            <a:avLst/>
            <a:gdLst>
              <a:gd name="connsiteX0" fmla="*/ 0 w 8993275"/>
              <a:gd name="connsiteY0" fmla="*/ 0 h 646331"/>
              <a:gd name="connsiteX1" fmla="*/ 329753 w 8993275"/>
              <a:gd name="connsiteY1" fmla="*/ 0 h 646331"/>
              <a:gd name="connsiteX2" fmla="*/ 659507 w 8993275"/>
              <a:gd name="connsiteY2" fmla="*/ 0 h 646331"/>
              <a:gd name="connsiteX3" fmla="*/ 1259059 w 8993275"/>
              <a:gd name="connsiteY3" fmla="*/ 0 h 646331"/>
              <a:gd name="connsiteX4" fmla="*/ 1588812 w 8993275"/>
              <a:gd name="connsiteY4" fmla="*/ 0 h 646331"/>
              <a:gd name="connsiteX5" fmla="*/ 2098431 w 8993275"/>
              <a:gd name="connsiteY5" fmla="*/ 0 h 646331"/>
              <a:gd name="connsiteX6" fmla="*/ 2518117 w 8993275"/>
              <a:gd name="connsiteY6" fmla="*/ 0 h 646331"/>
              <a:gd name="connsiteX7" fmla="*/ 3207601 w 8993275"/>
              <a:gd name="connsiteY7" fmla="*/ 0 h 646331"/>
              <a:gd name="connsiteX8" fmla="*/ 3807153 w 8993275"/>
              <a:gd name="connsiteY8" fmla="*/ 0 h 646331"/>
              <a:gd name="connsiteX9" fmla="*/ 4406705 w 8993275"/>
              <a:gd name="connsiteY9" fmla="*/ 0 h 646331"/>
              <a:gd name="connsiteX10" fmla="*/ 5006256 w 8993275"/>
              <a:gd name="connsiteY10" fmla="*/ 0 h 646331"/>
              <a:gd name="connsiteX11" fmla="*/ 5695741 w 8993275"/>
              <a:gd name="connsiteY11" fmla="*/ 0 h 646331"/>
              <a:gd name="connsiteX12" fmla="*/ 6025494 w 8993275"/>
              <a:gd name="connsiteY12" fmla="*/ 0 h 646331"/>
              <a:gd name="connsiteX13" fmla="*/ 6804911 w 8993275"/>
              <a:gd name="connsiteY13" fmla="*/ 0 h 646331"/>
              <a:gd name="connsiteX14" fmla="*/ 7314530 w 8993275"/>
              <a:gd name="connsiteY14" fmla="*/ 0 h 646331"/>
              <a:gd name="connsiteX15" fmla="*/ 7914082 w 8993275"/>
              <a:gd name="connsiteY15" fmla="*/ 0 h 646331"/>
              <a:gd name="connsiteX16" fmla="*/ 8993275 w 8993275"/>
              <a:gd name="connsiteY16" fmla="*/ 0 h 646331"/>
              <a:gd name="connsiteX17" fmla="*/ 8993275 w 8993275"/>
              <a:gd name="connsiteY17" fmla="*/ 323166 h 646331"/>
              <a:gd name="connsiteX18" fmla="*/ 8993275 w 8993275"/>
              <a:gd name="connsiteY18" fmla="*/ 646331 h 646331"/>
              <a:gd name="connsiteX19" fmla="*/ 8573589 w 8993275"/>
              <a:gd name="connsiteY19" fmla="*/ 646331 h 646331"/>
              <a:gd name="connsiteX20" fmla="*/ 7884104 w 8993275"/>
              <a:gd name="connsiteY20" fmla="*/ 646331 h 646331"/>
              <a:gd name="connsiteX21" fmla="*/ 7284553 w 8993275"/>
              <a:gd name="connsiteY21" fmla="*/ 646331 h 646331"/>
              <a:gd name="connsiteX22" fmla="*/ 6595068 w 8993275"/>
              <a:gd name="connsiteY22" fmla="*/ 646331 h 646331"/>
              <a:gd name="connsiteX23" fmla="*/ 6265315 w 8993275"/>
              <a:gd name="connsiteY23" fmla="*/ 646331 h 646331"/>
              <a:gd name="connsiteX24" fmla="*/ 5665763 w 8993275"/>
              <a:gd name="connsiteY24" fmla="*/ 646331 h 646331"/>
              <a:gd name="connsiteX25" fmla="*/ 5066212 w 8993275"/>
              <a:gd name="connsiteY25" fmla="*/ 646331 h 646331"/>
              <a:gd name="connsiteX26" fmla="*/ 4466660 w 8993275"/>
              <a:gd name="connsiteY26" fmla="*/ 646331 h 646331"/>
              <a:gd name="connsiteX27" fmla="*/ 3687243 w 8993275"/>
              <a:gd name="connsiteY27" fmla="*/ 646331 h 646331"/>
              <a:gd name="connsiteX28" fmla="*/ 3357489 w 8993275"/>
              <a:gd name="connsiteY28" fmla="*/ 646331 h 646331"/>
              <a:gd name="connsiteX29" fmla="*/ 2578072 w 8993275"/>
              <a:gd name="connsiteY29" fmla="*/ 646331 h 646331"/>
              <a:gd name="connsiteX30" fmla="*/ 2248319 w 8993275"/>
              <a:gd name="connsiteY30" fmla="*/ 646331 h 646331"/>
              <a:gd name="connsiteX31" fmla="*/ 1648767 w 8993275"/>
              <a:gd name="connsiteY31" fmla="*/ 646331 h 646331"/>
              <a:gd name="connsiteX32" fmla="*/ 1229081 w 8993275"/>
              <a:gd name="connsiteY32" fmla="*/ 646331 h 646331"/>
              <a:gd name="connsiteX33" fmla="*/ 809395 w 8993275"/>
              <a:gd name="connsiteY33" fmla="*/ 646331 h 646331"/>
              <a:gd name="connsiteX34" fmla="*/ 0 w 8993275"/>
              <a:gd name="connsiteY34" fmla="*/ 646331 h 646331"/>
              <a:gd name="connsiteX35" fmla="*/ 0 w 8993275"/>
              <a:gd name="connsiteY35" fmla="*/ 316702 h 646331"/>
              <a:gd name="connsiteX36" fmla="*/ 0 w 8993275"/>
              <a:gd name="connsiteY36"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993275" h="646331" fill="none" extrusionOk="0">
                <a:moveTo>
                  <a:pt x="0" y="0"/>
                </a:moveTo>
                <a:cubicBezTo>
                  <a:pt x="151523" y="-18803"/>
                  <a:pt x="171459" y="11194"/>
                  <a:pt x="329753" y="0"/>
                </a:cubicBezTo>
                <a:cubicBezTo>
                  <a:pt x="488047" y="-11194"/>
                  <a:pt x="568534" y="12522"/>
                  <a:pt x="659507" y="0"/>
                </a:cubicBezTo>
                <a:cubicBezTo>
                  <a:pt x="750480" y="-12522"/>
                  <a:pt x="1041545" y="10880"/>
                  <a:pt x="1259059" y="0"/>
                </a:cubicBezTo>
                <a:cubicBezTo>
                  <a:pt x="1476573" y="-10880"/>
                  <a:pt x="1503181" y="14298"/>
                  <a:pt x="1588812" y="0"/>
                </a:cubicBezTo>
                <a:cubicBezTo>
                  <a:pt x="1674443" y="-14298"/>
                  <a:pt x="1918275" y="39748"/>
                  <a:pt x="2098431" y="0"/>
                </a:cubicBezTo>
                <a:cubicBezTo>
                  <a:pt x="2278587" y="-39748"/>
                  <a:pt x="2379298" y="1630"/>
                  <a:pt x="2518117" y="0"/>
                </a:cubicBezTo>
                <a:cubicBezTo>
                  <a:pt x="2656936" y="-1630"/>
                  <a:pt x="3030132" y="24036"/>
                  <a:pt x="3207601" y="0"/>
                </a:cubicBezTo>
                <a:cubicBezTo>
                  <a:pt x="3385070" y="-24036"/>
                  <a:pt x="3628755" y="54771"/>
                  <a:pt x="3807153" y="0"/>
                </a:cubicBezTo>
                <a:cubicBezTo>
                  <a:pt x="3985551" y="-54771"/>
                  <a:pt x="4216477" y="63851"/>
                  <a:pt x="4406705" y="0"/>
                </a:cubicBezTo>
                <a:cubicBezTo>
                  <a:pt x="4596933" y="-63851"/>
                  <a:pt x="4834741" y="71262"/>
                  <a:pt x="5006256" y="0"/>
                </a:cubicBezTo>
                <a:cubicBezTo>
                  <a:pt x="5177771" y="-71262"/>
                  <a:pt x="5459140" y="60578"/>
                  <a:pt x="5695741" y="0"/>
                </a:cubicBezTo>
                <a:cubicBezTo>
                  <a:pt x="5932342" y="-60578"/>
                  <a:pt x="5901542" y="20805"/>
                  <a:pt x="6025494" y="0"/>
                </a:cubicBezTo>
                <a:cubicBezTo>
                  <a:pt x="6149446" y="-20805"/>
                  <a:pt x="6543003" y="26465"/>
                  <a:pt x="6804911" y="0"/>
                </a:cubicBezTo>
                <a:cubicBezTo>
                  <a:pt x="7066819" y="-26465"/>
                  <a:pt x="7176970" y="20582"/>
                  <a:pt x="7314530" y="0"/>
                </a:cubicBezTo>
                <a:cubicBezTo>
                  <a:pt x="7452090" y="-20582"/>
                  <a:pt x="7623133" y="11729"/>
                  <a:pt x="7914082" y="0"/>
                </a:cubicBezTo>
                <a:cubicBezTo>
                  <a:pt x="8205031" y="-11729"/>
                  <a:pt x="8655271" y="78127"/>
                  <a:pt x="8993275" y="0"/>
                </a:cubicBezTo>
                <a:cubicBezTo>
                  <a:pt x="9018790" y="119898"/>
                  <a:pt x="8986965" y="244438"/>
                  <a:pt x="8993275" y="323166"/>
                </a:cubicBezTo>
                <a:cubicBezTo>
                  <a:pt x="8999585" y="401894"/>
                  <a:pt x="8957604" y="550243"/>
                  <a:pt x="8993275" y="646331"/>
                </a:cubicBezTo>
                <a:cubicBezTo>
                  <a:pt x="8888730" y="679134"/>
                  <a:pt x="8735472" y="631159"/>
                  <a:pt x="8573589" y="646331"/>
                </a:cubicBezTo>
                <a:cubicBezTo>
                  <a:pt x="8411706" y="661503"/>
                  <a:pt x="8151646" y="611077"/>
                  <a:pt x="7884104" y="646331"/>
                </a:cubicBezTo>
                <a:cubicBezTo>
                  <a:pt x="7616562" y="681585"/>
                  <a:pt x="7443659" y="593740"/>
                  <a:pt x="7284553" y="646331"/>
                </a:cubicBezTo>
                <a:cubicBezTo>
                  <a:pt x="7125447" y="698922"/>
                  <a:pt x="6847872" y="604225"/>
                  <a:pt x="6595068" y="646331"/>
                </a:cubicBezTo>
                <a:cubicBezTo>
                  <a:pt x="6342265" y="688437"/>
                  <a:pt x="6345889" y="631902"/>
                  <a:pt x="6265315" y="646331"/>
                </a:cubicBezTo>
                <a:cubicBezTo>
                  <a:pt x="6184741" y="660760"/>
                  <a:pt x="5921268" y="590008"/>
                  <a:pt x="5665763" y="646331"/>
                </a:cubicBezTo>
                <a:cubicBezTo>
                  <a:pt x="5410258" y="702654"/>
                  <a:pt x="5357704" y="594210"/>
                  <a:pt x="5066212" y="646331"/>
                </a:cubicBezTo>
                <a:cubicBezTo>
                  <a:pt x="4774720" y="698452"/>
                  <a:pt x="4642564" y="583260"/>
                  <a:pt x="4466660" y="646331"/>
                </a:cubicBezTo>
                <a:cubicBezTo>
                  <a:pt x="4290756" y="709402"/>
                  <a:pt x="4036574" y="626821"/>
                  <a:pt x="3687243" y="646331"/>
                </a:cubicBezTo>
                <a:cubicBezTo>
                  <a:pt x="3337912" y="665841"/>
                  <a:pt x="3438148" y="620398"/>
                  <a:pt x="3357489" y="646331"/>
                </a:cubicBezTo>
                <a:cubicBezTo>
                  <a:pt x="3276830" y="672264"/>
                  <a:pt x="2941767" y="601542"/>
                  <a:pt x="2578072" y="646331"/>
                </a:cubicBezTo>
                <a:cubicBezTo>
                  <a:pt x="2214377" y="691120"/>
                  <a:pt x="2399298" y="645673"/>
                  <a:pt x="2248319" y="646331"/>
                </a:cubicBezTo>
                <a:cubicBezTo>
                  <a:pt x="2097340" y="646989"/>
                  <a:pt x="1787815" y="624151"/>
                  <a:pt x="1648767" y="646331"/>
                </a:cubicBezTo>
                <a:cubicBezTo>
                  <a:pt x="1509719" y="668511"/>
                  <a:pt x="1334453" y="630876"/>
                  <a:pt x="1229081" y="646331"/>
                </a:cubicBezTo>
                <a:cubicBezTo>
                  <a:pt x="1123709" y="661786"/>
                  <a:pt x="944639" y="620493"/>
                  <a:pt x="809395" y="646331"/>
                </a:cubicBezTo>
                <a:cubicBezTo>
                  <a:pt x="674151" y="672169"/>
                  <a:pt x="260160" y="559895"/>
                  <a:pt x="0" y="646331"/>
                </a:cubicBezTo>
                <a:cubicBezTo>
                  <a:pt x="-12999" y="557334"/>
                  <a:pt x="16806" y="471850"/>
                  <a:pt x="0" y="316702"/>
                </a:cubicBezTo>
                <a:cubicBezTo>
                  <a:pt x="-16806" y="161554"/>
                  <a:pt x="24284" y="76362"/>
                  <a:pt x="0" y="0"/>
                </a:cubicBezTo>
                <a:close/>
              </a:path>
              <a:path w="8993275" h="646331"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05768" y="86728"/>
                  <a:pt x="8982482" y="235834"/>
                  <a:pt x="8993275" y="316702"/>
                </a:cubicBezTo>
                <a:cubicBezTo>
                  <a:pt x="9004068" y="397570"/>
                  <a:pt x="8981516" y="536933"/>
                  <a:pt x="8993275" y="646331"/>
                </a:cubicBezTo>
                <a:cubicBezTo>
                  <a:pt x="8829295" y="679080"/>
                  <a:pt x="8450594" y="597069"/>
                  <a:pt x="8213858" y="646331"/>
                </a:cubicBezTo>
                <a:cubicBezTo>
                  <a:pt x="7977122" y="695593"/>
                  <a:pt x="7796981" y="594950"/>
                  <a:pt x="7434441" y="646331"/>
                </a:cubicBezTo>
                <a:cubicBezTo>
                  <a:pt x="7071901" y="697712"/>
                  <a:pt x="7018270" y="615303"/>
                  <a:pt x="6834889" y="646331"/>
                </a:cubicBezTo>
                <a:cubicBezTo>
                  <a:pt x="6651508" y="677359"/>
                  <a:pt x="6608837" y="633887"/>
                  <a:pt x="6505136" y="646331"/>
                </a:cubicBezTo>
                <a:cubicBezTo>
                  <a:pt x="6401435" y="658775"/>
                  <a:pt x="6245129" y="624338"/>
                  <a:pt x="6085449" y="646331"/>
                </a:cubicBezTo>
                <a:cubicBezTo>
                  <a:pt x="5925769" y="668324"/>
                  <a:pt x="5619917" y="621984"/>
                  <a:pt x="5485898" y="646331"/>
                </a:cubicBezTo>
                <a:cubicBezTo>
                  <a:pt x="5351879" y="670678"/>
                  <a:pt x="5236989" y="639959"/>
                  <a:pt x="5066212" y="646331"/>
                </a:cubicBezTo>
                <a:cubicBezTo>
                  <a:pt x="4895435" y="652703"/>
                  <a:pt x="4543725" y="625968"/>
                  <a:pt x="4376727" y="646331"/>
                </a:cubicBezTo>
                <a:cubicBezTo>
                  <a:pt x="4209729" y="666694"/>
                  <a:pt x="4127641" y="609919"/>
                  <a:pt x="4046974" y="646331"/>
                </a:cubicBezTo>
                <a:cubicBezTo>
                  <a:pt x="3966307" y="682743"/>
                  <a:pt x="3831124" y="612631"/>
                  <a:pt x="3627288" y="646331"/>
                </a:cubicBezTo>
                <a:cubicBezTo>
                  <a:pt x="3423452" y="680031"/>
                  <a:pt x="3198011" y="613005"/>
                  <a:pt x="2847870" y="646331"/>
                </a:cubicBezTo>
                <a:cubicBezTo>
                  <a:pt x="2497729" y="679657"/>
                  <a:pt x="2675503" y="609806"/>
                  <a:pt x="2518117" y="646331"/>
                </a:cubicBezTo>
                <a:cubicBezTo>
                  <a:pt x="2360731" y="682856"/>
                  <a:pt x="2039050" y="567180"/>
                  <a:pt x="1828633" y="646331"/>
                </a:cubicBezTo>
                <a:cubicBezTo>
                  <a:pt x="1618216" y="725482"/>
                  <a:pt x="1369238" y="581702"/>
                  <a:pt x="1139148" y="646331"/>
                </a:cubicBezTo>
                <a:cubicBezTo>
                  <a:pt x="909058" y="710960"/>
                  <a:pt x="813636" y="578850"/>
                  <a:pt x="539597" y="646331"/>
                </a:cubicBezTo>
                <a:cubicBezTo>
                  <a:pt x="265558" y="713812"/>
                  <a:pt x="110487" y="606290"/>
                  <a:pt x="0" y="646331"/>
                </a:cubicBezTo>
                <a:cubicBezTo>
                  <a:pt x="-23359" y="562192"/>
                  <a:pt x="12906" y="432489"/>
                  <a:pt x="0" y="342555"/>
                </a:cubicBezTo>
                <a:cubicBezTo>
                  <a:pt x="-12906" y="252621"/>
                  <a:pt x="20645" y="125118"/>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Proof. Given Q: ∀𝑥’(𝑅(𝑥′) = T -&gt; 𝐶(𝑥′) ≤ 0.5).  Also Given R(𝑥</a:t>
            </a:r>
            <a:r>
              <a:rPr lang="en-US" sz="1600" spc="-150" dirty="0" err="1">
                <a:solidFill>
                  <a:srgbClr val="8E8482"/>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⌝𝑅(𝑥′).</a:t>
            </a:r>
          </a:p>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Contrapositive of Q’: ∀𝑥𝐶(𝑥′)&gt; 0.5) = F → ⌝ 𝑅(𝑥′) = R(𝑥</a:t>
            </a:r>
            <a:r>
              <a:rPr lang="en-US" sz="1600" spc="-150" dirty="0" err="1">
                <a:solidFill>
                  <a:srgbClr val="8E8482"/>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a:t>
            </a:r>
          </a:p>
        </p:txBody>
      </p:sp>
      <p:sp>
        <p:nvSpPr>
          <p:cNvPr id="7" name="TextBox 6">
            <a:extLst>
              <a:ext uri="{FF2B5EF4-FFF2-40B4-BE49-F238E27FC236}">
                <a16:creationId xmlns:a16="http://schemas.microsoft.com/office/drawing/2014/main" id="{3EF97524-78BD-8143-3B46-09CAACC64A48}"/>
              </a:ext>
            </a:extLst>
          </p:cNvPr>
          <p:cNvSpPr txBox="1"/>
          <p:nvPr/>
        </p:nvSpPr>
        <p:spPr>
          <a:xfrm>
            <a:off x="1553741" y="3978472"/>
            <a:ext cx="8993275" cy="1754326"/>
          </a:xfrm>
          <a:custGeom>
            <a:avLst/>
            <a:gdLst>
              <a:gd name="connsiteX0" fmla="*/ 0 w 8993275"/>
              <a:gd name="connsiteY0" fmla="*/ 0 h 1754326"/>
              <a:gd name="connsiteX1" fmla="*/ 689484 w 8993275"/>
              <a:gd name="connsiteY1" fmla="*/ 0 h 1754326"/>
              <a:gd name="connsiteX2" fmla="*/ 1019238 w 8993275"/>
              <a:gd name="connsiteY2" fmla="*/ 0 h 1754326"/>
              <a:gd name="connsiteX3" fmla="*/ 1528857 w 8993275"/>
              <a:gd name="connsiteY3" fmla="*/ 0 h 1754326"/>
              <a:gd name="connsiteX4" fmla="*/ 1948543 w 8993275"/>
              <a:gd name="connsiteY4" fmla="*/ 0 h 1754326"/>
              <a:gd name="connsiteX5" fmla="*/ 2638027 w 8993275"/>
              <a:gd name="connsiteY5" fmla="*/ 0 h 1754326"/>
              <a:gd name="connsiteX6" fmla="*/ 3237579 w 8993275"/>
              <a:gd name="connsiteY6" fmla="*/ 0 h 1754326"/>
              <a:gd name="connsiteX7" fmla="*/ 3837131 w 8993275"/>
              <a:gd name="connsiteY7" fmla="*/ 0 h 1754326"/>
              <a:gd name="connsiteX8" fmla="*/ 4436682 w 8993275"/>
              <a:gd name="connsiteY8" fmla="*/ 0 h 1754326"/>
              <a:gd name="connsiteX9" fmla="*/ 5126167 w 8993275"/>
              <a:gd name="connsiteY9" fmla="*/ 0 h 1754326"/>
              <a:gd name="connsiteX10" fmla="*/ 5455920 w 8993275"/>
              <a:gd name="connsiteY10" fmla="*/ 0 h 1754326"/>
              <a:gd name="connsiteX11" fmla="*/ 6235337 w 8993275"/>
              <a:gd name="connsiteY11" fmla="*/ 0 h 1754326"/>
              <a:gd name="connsiteX12" fmla="*/ 6744956 w 8993275"/>
              <a:gd name="connsiteY12" fmla="*/ 0 h 1754326"/>
              <a:gd name="connsiteX13" fmla="*/ 7344508 w 8993275"/>
              <a:gd name="connsiteY13" fmla="*/ 0 h 1754326"/>
              <a:gd name="connsiteX14" fmla="*/ 7944060 w 8993275"/>
              <a:gd name="connsiteY14" fmla="*/ 0 h 1754326"/>
              <a:gd name="connsiteX15" fmla="*/ 8993275 w 8993275"/>
              <a:gd name="connsiteY15" fmla="*/ 0 h 1754326"/>
              <a:gd name="connsiteX16" fmla="*/ 8993275 w 8993275"/>
              <a:gd name="connsiteY16" fmla="*/ 602319 h 1754326"/>
              <a:gd name="connsiteX17" fmla="*/ 8993275 w 8993275"/>
              <a:gd name="connsiteY17" fmla="*/ 1152007 h 1754326"/>
              <a:gd name="connsiteX18" fmla="*/ 8993275 w 8993275"/>
              <a:gd name="connsiteY18" fmla="*/ 1754326 h 1754326"/>
              <a:gd name="connsiteX19" fmla="*/ 8393723 w 8993275"/>
              <a:gd name="connsiteY19" fmla="*/ 1754326 h 1754326"/>
              <a:gd name="connsiteX20" fmla="*/ 7704239 w 8993275"/>
              <a:gd name="connsiteY20" fmla="*/ 1754326 h 1754326"/>
              <a:gd name="connsiteX21" fmla="*/ 7374486 w 8993275"/>
              <a:gd name="connsiteY21" fmla="*/ 1754326 h 1754326"/>
              <a:gd name="connsiteX22" fmla="*/ 6774934 w 8993275"/>
              <a:gd name="connsiteY22" fmla="*/ 1754326 h 1754326"/>
              <a:gd name="connsiteX23" fmla="*/ 6175382 w 8993275"/>
              <a:gd name="connsiteY23" fmla="*/ 1754326 h 1754326"/>
              <a:gd name="connsiteX24" fmla="*/ 5575831 w 8993275"/>
              <a:gd name="connsiteY24" fmla="*/ 1754326 h 1754326"/>
              <a:gd name="connsiteX25" fmla="*/ 4796413 w 8993275"/>
              <a:gd name="connsiteY25" fmla="*/ 1754326 h 1754326"/>
              <a:gd name="connsiteX26" fmla="*/ 4466660 w 8993275"/>
              <a:gd name="connsiteY26" fmla="*/ 1754326 h 1754326"/>
              <a:gd name="connsiteX27" fmla="*/ 3687243 w 8993275"/>
              <a:gd name="connsiteY27" fmla="*/ 1754326 h 1754326"/>
              <a:gd name="connsiteX28" fmla="*/ 3357489 w 8993275"/>
              <a:gd name="connsiteY28" fmla="*/ 1754326 h 1754326"/>
              <a:gd name="connsiteX29" fmla="*/ 2757938 w 8993275"/>
              <a:gd name="connsiteY29" fmla="*/ 1754326 h 1754326"/>
              <a:gd name="connsiteX30" fmla="*/ 2338252 w 8993275"/>
              <a:gd name="connsiteY30" fmla="*/ 1754326 h 1754326"/>
              <a:gd name="connsiteX31" fmla="*/ 1918565 w 8993275"/>
              <a:gd name="connsiteY31" fmla="*/ 1754326 h 1754326"/>
              <a:gd name="connsiteX32" fmla="*/ 1498879 w 8993275"/>
              <a:gd name="connsiteY32" fmla="*/ 1754326 h 1754326"/>
              <a:gd name="connsiteX33" fmla="*/ 809395 w 8993275"/>
              <a:gd name="connsiteY33" fmla="*/ 1754326 h 1754326"/>
              <a:gd name="connsiteX34" fmla="*/ 0 w 8993275"/>
              <a:gd name="connsiteY34" fmla="*/ 1754326 h 1754326"/>
              <a:gd name="connsiteX35" fmla="*/ 0 w 8993275"/>
              <a:gd name="connsiteY35" fmla="*/ 1204637 h 1754326"/>
              <a:gd name="connsiteX36" fmla="*/ 0 w 8993275"/>
              <a:gd name="connsiteY36" fmla="*/ 602319 h 1754326"/>
              <a:gd name="connsiteX37" fmla="*/ 0 w 8993275"/>
              <a:gd name="connsiteY37" fmla="*/ 0 h 175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993275" h="1754326" fill="none" extrusionOk="0">
                <a:moveTo>
                  <a:pt x="0" y="0"/>
                </a:moveTo>
                <a:cubicBezTo>
                  <a:pt x="344015" y="-43383"/>
                  <a:pt x="545036" y="22751"/>
                  <a:pt x="689484" y="0"/>
                </a:cubicBezTo>
                <a:cubicBezTo>
                  <a:pt x="833932" y="-22751"/>
                  <a:pt x="931828" y="7795"/>
                  <a:pt x="1019238" y="0"/>
                </a:cubicBezTo>
                <a:cubicBezTo>
                  <a:pt x="1106648" y="-7795"/>
                  <a:pt x="1348701" y="39748"/>
                  <a:pt x="1528857" y="0"/>
                </a:cubicBezTo>
                <a:cubicBezTo>
                  <a:pt x="1709013" y="-39748"/>
                  <a:pt x="1809724" y="1630"/>
                  <a:pt x="1948543" y="0"/>
                </a:cubicBezTo>
                <a:cubicBezTo>
                  <a:pt x="2087362" y="-1630"/>
                  <a:pt x="2460558" y="24036"/>
                  <a:pt x="2638027" y="0"/>
                </a:cubicBezTo>
                <a:cubicBezTo>
                  <a:pt x="2815496" y="-24036"/>
                  <a:pt x="3059181" y="54771"/>
                  <a:pt x="3237579" y="0"/>
                </a:cubicBezTo>
                <a:cubicBezTo>
                  <a:pt x="3415977" y="-54771"/>
                  <a:pt x="3646903" y="63851"/>
                  <a:pt x="3837131" y="0"/>
                </a:cubicBezTo>
                <a:cubicBezTo>
                  <a:pt x="4027359" y="-63851"/>
                  <a:pt x="4265167" y="71262"/>
                  <a:pt x="4436682" y="0"/>
                </a:cubicBezTo>
                <a:cubicBezTo>
                  <a:pt x="4608197" y="-71262"/>
                  <a:pt x="4889566" y="60578"/>
                  <a:pt x="5126167" y="0"/>
                </a:cubicBezTo>
                <a:cubicBezTo>
                  <a:pt x="5362768" y="-60578"/>
                  <a:pt x="5331968" y="20805"/>
                  <a:pt x="5455920" y="0"/>
                </a:cubicBezTo>
                <a:cubicBezTo>
                  <a:pt x="5579872" y="-20805"/>
                  <a:pt x="5973429" y="26465"/>
                  <a:pt x="6235337" y="0"/>
                </a:cubicBezTo>
                <a:cubicBezTo>
                  <a:pt x="6497245" y="-26465"/>
                  <a:pt x="6607396" y="20582"/>
                  <a:pt x="6744956" y="0"/>
                </a:cubicBezTo>
                <a:cubicBezTo>
                  <a:pt x="6882516" y="-20582"/>
                  <a:pt x="7053559" y="11729"/>
                  <a:pt x="7344508" y="0"/>
                </a:cubicBezTo>
                <a:cubicBezTo>
                  <a:pt x="7635457" y="-11729"/>
                  <a:pt x="7729398" y="63160"/>
                  <a:pt x="7944060" y="0"/>
                </a:cubicBezTo>
                <a:cubicBezTo>
                  <a:pt x="8158722" y="-63160"/>
                  <a:pt x="8521915" y="122622"/>
                  <a:pt x="8993275" y="0"/>
                </a:cubicBezTo>
                <a:cubicBezTo>
                  <a:pt x="9063044" y="207259"/>
                  <a:pt x="8951133" y="379371"/>
                  <a:pt x="8993275" y="602319"/>
                </a:cubicBezTo>
                <a:cubicBezTo>
                  <a:pt x="9035417" y="825267"/>
                  <a:pt x="8978202" y="1033574"/>
                  <a:pt x="8993275" y="1152007"/>
                </a:cubicBezTo>
                <a:cubicBezTo>
                  <a:pt x="9008348" y="1270440"/>
                  <a:pt x="8947334" y="1521112"/>
                  <a:pt x="8993275" y="1754326"/>
                </a:cubicBezTo>
                <a:cubicBezTo>
                  <a:pt x="8787847" y="1809323"/>
                  <a:pt x="8553661" y="1705205"/>
                  <a:pt x="8393723" y="1754326"/>
                </a:cubicBezTo>
                <a:cubicBezTo>
                  <a:pt x="8233785" y="1803447"/>
                  <a:pt x="7956588" y="1711325"/>
                  <a:pt x="7704239" y="1754326"/>
                </a:cubicBezTo>
                <a:cubicBezTo>
                  <a:pt x="7451890" y="1797327"/>
                  <a:pt x="7455060" y="1739897"/>
                  <a:pt x="7374486" y="1754326"/>
                </a:cubicBezTo>
                <a:cubicBezTo>
                  <a:pt x="7293912" y="1768755"/>
                  <a:pt x="7030439" y="1698003"/>
                  <a:pt x="6774934" y="1754326"/>
                </a:cubicBezTo>
                <a:cubicBezTo>
                  <a:pt x="6519429" y="1810649"/>
                  <a:pt x="6467931" y="1703354"/>
                  <a:pt x="6175382" y="1754326"/>
                </a:cubicBezTo>
                <a:cubicBezTo>
                  <a:pt x="5882833" y="1805298"/>
                  <a:pt x="5747923" y="1686221"/>
                  <a:pt x="5575831" y="1754326"/>
                </a:cubicBezTo>
                <a:cubicBezTo>
                  <a:pt x="5403739" y="1822431"/>
                  <a:pt x="5147660" y="1738556"/>
                  <a:pt x="4796413" y="1754326"/>
                </a:cubicBezTo>
                <a:cubicBezTo>
                  <a:pt x="4445166" y="1770096"/>
                  <a:pt x="4545499" y="1728116"/>
                  <a:pt x="4466660" y="1754326"/>
                </a:cubicBezTo>
                <a:cubicBezTo>
                  <a:pt x="4387821" y="1780536"/>
                  <a:pt x="4050938" y="1709537"/>
                  <a:pt x="3687243" y="1754326"/>
                </a:cubicBezTo>
                <a:cubicBezTo>
                  <a:pt x="3323548" y="1799115"/>
                  <a:pt x="3514248" y="1722186"/>
                  <a:pt x="3357489" y="1754326"/>
                </a:cubicBezTo>
                <a:cubicBezTo>
                  <a:pt x="3200730" y="1786466"/>
                  <a:pt x="2895358" y="1726353"/>
                  <a:pt x="2757938" y="1754326"/>
                </a:cubicBezTo>
                <a:cubicBezTo>
                  <a:pt x="2620518" y="1782299"/>
                  <a:pt x="2443624" y="1738871"/>
                  <a:pt x="2338252" y="1754326"/>
                </a:cubicBezTo>
                <a:cubicBezTo>
                  <a:pt x="2232880" y="1769781"/>
                  <a:pt x="2059712" y="1729499"/>
                  <a:pt x="1918565" y="1754326"/>
                </a:cubicBezTo>
                <a:cubicBezTo>
                  <a:pt x="1777418" y="1779153"/>
                  <a:pt x="1585172" y="1730609"/>
                  <a:pt x="1498879" y="1754326"/>
                </a:cubicBezTo>
                <a:cubicBezTo>
                  <a:pt x="1412586" y="1778043"/>
                  <a:pt x="977665" y="1713722"/>
                  <a:pt x="809395" y="1754326"/>
                </a:cubicBezTo>
                <a:cubicBezTo>
                  <a:pt x="641125" y="1794930"/>
                  <a:pt x="344224" y="1710235"/>
                  <a:pt x="0" y="1754326"/>
                </a:cubicBezTo>
                <a:cubicBezTo>
                  <a:pt x="-19925" y="1615588"/>
                  <a:pt x="9595" y="1320465"/>
                  <a:pt x="0" y="1204637"/>
                </a:cubicBezTo>
                <a:cubicBezTo>
                  <a:pt x="-9595" y="1088809"/>
                  <a:pt x="30935" y="782553"/>
                  <a:pt x="0" y="602319"/>
                </a:cubicBezTo>
                <a:cubicBezTo>
                  <a:pt x="-30935" y="422085"/>
                  <a:pt x="54183" y="153575"/>
                  <a:pt x="0" y="0"/>
                </a:cubicBezTo>
                <a:close/>
              </a:path>
              <a:path w="8993275" h="1754326"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43913" y="227433"/>
                  <a:pt x="8940267" y="369105"/>
                  <a:pt x="8993275" y="567232"/>
                </a:cubicBezTo>
                <a:cubicBezTo>
                  <a:pt x="9046283" y="765359"/>
                  <a:pt x="8930756" y="1028188"/>
                  <a:pt x="8993275" y="1152007"/>
                </a:cubicBezTo>
                <a:cubicBezTo>
                  <a:pt x="9055794" y="1275827"/>
                  <a:pt x="8955797" y="1548323"/>
                  <a:pt x="8993275" y="1754326"/>
                </a:cubicBezTo>
                <a:cubicBezTo>
                  <a:pt x="8746588" y="1780871"/>
                  <a:pt x="8576398" y="1702945"/>
                  <a:pt x="8213858" y="1754326"/>
                </a:cubicBezTo>
                <a:cubicBezTo>
                  <a:pt x="7851318" y="1805707"/>
                  <a:pt x="7797687" y="1723298"/>
                  <a:pt x="7614306" y="1754326"/>
                </a:cubicBezTo>
                <a:cubicBezTo>
                  <a:pt x="7430925" y="1785354"/>
                  <a:pt x="7388254" y="1741882"/>
                  <a:pt x="7284553" y="1754326"/>
                </a:cubicBezTo>
                <a:cubicBezTo>
                  <a:pt x="7180852" y="1766770"/>
                  <a:pt x="7018886" y="1723007"/>
                  <a:pt x="6864867" y="1754326"/>
                </a:cubicBezTo>
                <a:cubicBezTo>
                  <a:pt x="6710848" y="1785645"/>
                  <a:pt x="6404743" y="1730311"/>
                  <a:pt x="6265315" y="1754326"/>
                </a:cubicBezTo>
                <a:cubicBezTo>
                  <a:pt x="6125887" y="1778341"/>
                  <a:pt x="6016406" y="1747954"/>
                  <a:pt x="5845629" y="1754326"/>
                </a:cubicBezTo>
                <a:cubicBezTo>
                  <a:pt x="5674852" y="1760698"/>
                  <a:pt x="5323142" y="1733963"/>
                  <a:pt x="5156144" y="1754326"/>
                </a:cubicBezTo>
                <a:cubicBezTo>
                  <a:pt x="4989146" y="1774689"/>
                  <a:pt x="4907058" y="1717914"/>
                  <a:pt x="4826391" y="1754326"/>
                </a:cubicBezTo>
                <a:cubicBezTo>
                  <a:pt x="4745724" y="1790738"/>
                  <a:pt x="4610541" y="1720626"/>
                  <a:pt x="4406705" y="1754326"/>
                </a:cubicBezTo>
                <a:cubicBezTo>
                  <a:pt x="4202869" y="1788026"/>
                  <a:pt x="3974019" y="1715821"/>
                  <a:pt x="3627288" y="1754326"/>
                </a:cubicBezTo>
                <a:cubicBezTo>
                  <a:pt x="3280557" y="1792831"/>
                  <a:pt x="3368026" y="1724317"/>
                  <a:pt x="3297534" y="1754326"/>
                </a:cubicBezTo>
                <a:cubicBezTo>
                  <a:pt x="3227042" y="1784335"/>
                  <a:pt x="2818467" y="1675175"/>
                  <a:pt x="2608050" y="1754326"/>
                </a:cubicBezTo>
                <a:cubicBezTo>
                  <a:pt x="2397633" y="1833477"/>
                  <a:pt x="2148655" y="1689697"/>
                  <a:pt x="1918565" y="1754326"/>
                </a:cubicBezTo>
                <a:cubicBezTo>
                  <a:pt x="1688475" y="1818955"/>
                  <a:pt x="1593053" y="1686845"/>
                  <a:pt x="1319014" y="1754326"/>
                </a:cubicBezTo>
                <a:cubicBezTo>
                  <a:pt x="1044975" y="1821807"/>
                  <a:pt x="1011288" y="1743823"/>
                  <a:pt x="809395" y="1754326"/>
                </a:cubicBezTo>
                <a:cubicBezTo>
                  <a:pt x="607502" y="1764829"/>
                  <a:pt x="173198" y="1718889"/>
                  <a:pt x="0" y="1754326"/>
                </a:cubicBezTo>
                <a:cubicBezTo>
                  <a:pt x="-12257" y="1448354"/>
                  <a:pt x="9575" y="1430968"/>
                  <a:pt x="0" y="1134464"/>
                </a:cubicBezTo>
                <a:cubicBezTo>
                  <a:pt x="-9575" y="837960"/>
                  <a:pt x="6726" y="808518"/>
                  <a:pt x="0" y="602319"/>
                </a:cubicBezTo>
                <a:cubicBezTo>
                  <a:pt x="-6726" y="396121"/>
                  <a:pt x="48061" y="237190"/>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Proof. If R and </a:t>
            </a:r>
            <a:r>
              <a:rPr lang="en-US" spc="-150" dirty="0" err="1">
                <a:solidFill>
                  <a:srgbClr val="8E8482"/>
                </a:solidFill>
                <a:latin typeface="Tahoma" panose="020B0604030504040204" pitchFamily="34" charset="0"/>
                <a:ea typeface="Tahoma" panose="020B0604030504040204" pitchFamily="34" charset="0"/>
                <a:cs typeface="Tahoma" panose="020B0604030504040204" pitchFamily="34" charset="0"/>
              </a:rPr>
              <a:t>R</a:t>
            </a:r>
            <a:r>
              <a:rPr lang="en-US" sz="1600" spc="-150" dirty="0" err="1">
                <a:solidFill>
                  <a:srgbClr val="8E8482"/>
                </a:solidFill>
                <a:latin typeface="Tahoma" panose="020B0604030504040204" pitchFamily="34" charset="0"/>
                <a:ea typeface="Tahoma" panose="020B0604030504040204" pitchFamily="34" charset="0"/>
                <a:cs typeface="Tahoma" panose="020B0604030504040204" pitchFamily="34" charset="0"/>
              </a:rPr>
              <a:t>xcf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m does not share any common rule component, then </a:t>
            </a:r>
            <a:r>
              <a:rPr lang="en-US" spc="-150" dirty="0" err="1">
                <a:solidFill>
                  <a:srgbClr val="8E8482"/>
                </a:solidFill>
                <a:latin typeface="Tahoma" panose="020B0604030504040204" pitchFamily="34" charset="0"/>
                <a:ea typeface="Tahoma" panose="020B0604030504040204" pitchFamily="34" charset="0"/>
                <a:cs typeface="Tahoma" panose="020B0604030504040204" pitchFamily="34" charset="0"/>
              </a:rPr>
              <a:t>R</a:t>
            </a:r>
            <a:r>
              <a:rPr lang="en-US" sz="1600" spc="-150" dirty="0" err="1">
                <a:solidFill>
                  <a:srgbClr val="8E8482"/>
                </a:solidFill>
                <a:latin typeface="Tahoma" panose="020B0604030504040204" pitchFamily="34" charset="0"/>
                <a:ea typeface="Tahoma" panose="020B0604030504040204" pitchFamily="34" charset="0"/>
                <a:cs typeface="Tahoma" panose="020B0604030504040204" pitchFamily="34" charset="0"/>
              </a:rPr>
              <a:t>xcf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 m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is would be true, contradicting the Lemma 3.1 </a:t>
            </a:r>
          </a:p>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e.g., Given x</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i</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10,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2</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20,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3</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30) [Good] and x =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15,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2</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19,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3</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30) [BAD]</a:t>
            </a:r>
          </a:p>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And dual rule R</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x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have been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1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10) ∨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2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20)</a:t>
            </a:r>
          </a:p>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If there is no conflict, then x should be Good which is contradictory. </a:t>
            </a:r>
          </a:p>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Therefore, at least one confliction is needed. </a:t>
            </a:r>
          </a:p>
        </p:txBody>
      </p:sp>
      <p:sp>
        <p:nvSpPr>
          <p:cNvPr id="8" name="Oval 7">
            <a:extLst>
              <a:ext uri="{FF2B5EF4-FFF2-40B4-BE49-F238E27FC236}">
                <a16:creationId xmlns:a16="http://schemas.microsoft.com/office/drawing/2014/main" id="{89955696-C017-10DA-852C-510FE021F6DD}"/>
              </a:ext>
            </a:extLst>
          </p:cNvPr>
          <p:cNvSpPr/>
          <p:nvPr/>
        </p:nvSpPr>
        <p:spPr>
          <a:xfrm>
            <a:off x="3151831" y="797757"/>
            <a:ext cx="5888335" cy="5677319"/>
          </a:xfrm>
          <a:prstGeom prst="ellipse">
            <a:avLst/>
          </a:prstGeom>
          <a:solidFill>
            <a:srgbClr val="FFFFFF"/>
          </a:solidFill>
          <a:ln>
            <a:extLst>
              <a:ext uri="{C807C97D-BFC1-408E-A445-0C87EB9F89A2}">
                <ask:lineSketchStyleProps xmlns:ask="http://schemas.microsoft.com/office/drawing/2018/sketchyshapes" sd="3978248048">
                  <a:custGeom>
                    <a:avLst/>
                    <a:gdLst>
                      <a:gd name="connsiteX0" fmla="*/ 0 w 7837715"/>
                      <a:gd name="connsiteY0" fmla="*/ 2838660 h 5677319"/>
                      <a:gd name="connsiteX1" fmla="*/ 3918858 w 7837715"/>
                      <a:gd name="connsiteY1" fmla="*/ 0 h 5677319"/>
                      <a:gd name="connsiteX2" fmla="*/ 7837716 w 7837715"/>
                      <a:gd name="connsiteY2" fmla="*/ 2838660 h 5677319"/>
                      <a:gd name="connsiteX3" fmla="*/ 3918858 w 7837715"/>
                      <a:gd name="connsiteY3" fmla="*/ 5677320 h 5677319"/>
                      <a:gd name="connsiteX4" fmla="*/ 0 w 7837715"/>
                      <a:gd name="connsiteY4" fmla="*/ 2838660 h 567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7715" h="5677319" fill="none" extrusionOk="0">
                        <a:moveTo>
                          <a:pt x="0" y="2838660"/>
                        </a:moveTo>
                        <a:cubicBezTo>
                          <a:pt x="325043" y="1542549"/>
                          <a:pt x="1377001" y="-473441"/>
                          <a:pt x="3918858" y="0"/>
                        </a:cubicBezTo>
                        <a:cubicBezTo>
                          <a:pt x="5919963" y="10249"/>
                          <a:pt x="7762125" y="1576382"/>
                          <a:pt x="7837716" y="2838660"/>
                        </a:cubicBezTo>
                        <a:cubicBezTo>
                          <a:pt x="7839552" y="3859391"/>
                          <a:pt x="5722764" y="5800663"/>
                          <a:pt x="3918858" y="5677320"/>
                        </a:cubicBezTo>
                        <a:cubicBezTo>
                          <a:pt x="1688806" y="5592278"/>
                          <a:pt x="234424" y="4274928"/>
                          <a:pt x="0" y="2838660"/>
                        </a:cubicBezTo>
                        <a:close/>
                      </a:path>
                      <a:path w="7837715" h="5677319" stroke="0" extrusionOk="0">
                        <a:moveTo>
                          <a:pt x="0" y="2838660"/>
                        </a:moveTo>
                        <a:cubicBezTo>
                          <a:pt x="-92352" y="1100612"/>
                          <a:pt x="1973555" y="-97674"/>
                          <a:pt x="3918858" y="0"/>
                        </a:cubicBezTo>
                        <a:cubicBezTo>
                          <a:pt x="6282436" y="422403"/>
                          <a:pt x="7753653" y="1310104"/>
                          <a:pt x="7837716" y="2838660"/>
                        </a:cubicBezTo>
                        <a:cubicBezTo>
                          <a:pt x="7784657" y="4360366"/>
                          <a:pt x="6215383" y="5628187"/>
                          <a:pt x="3918858" y="5677320"/>
                        </a:cubicBezTo>
                        <a:cubicBezTo>
                          <a:pt x="1472216" y="5383074"/>
                          <a:pt x="195062" y="4554217"/>
                          <a:pt x="0" y="283866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1171D75-9538-45D5-5F34-2210BD194D9F}"/>
              </a:ext>
            </a:extLst>
          </p:cNvPr>
          <p:cNvSpPr/>
          <p:nvPr/>
        </p:nvSpPr>
        <p:spPr>
          <a:xfrm>
            <a:off x="3815068" y="2399837"/>
            <a:ext cx="1406769" cy="2473160"/>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F1</a:t>
            </a:r>
          </a:p>
          <a:p>
            <a:pPr algn="ctr"/>
            <a:endParaRPr lang="en-US" dirty="0"/>
          </a:p>
          <a:p>
            <a:pPr algn="ctr"/>
            <a:r>
              <a:rPr lang="en-US" dirty="0"/>
              <a:t>F2</a:t>
            </a:r>
          </a:p>
          <a:p>
            <a:pPr algn="ctr"/>
            <a:endParaRPr lang="en-US" dirty="0"/>
          </a:p>
          <a:p>
            <a:pPr algn="ctr"/>
            <a:r>
              <a:rPr lang="en-US" dirty="0"/>
              <a:t>. . .</a:t>
            </a:r>
          </a:p>
          <a:p>
            <a:pPr algn="ctr"/>
            <a:endParaRPr lang="en-US" dirty="0"/>
          </a:p>
          <a:p>
            <a:pPr algn="ctr"/>
            <a:r>
              <a:rPr lang="en-US" dirty="0"/>
              <a:t>Fm</a:t>
            </a:r>
          </a:p>
        </p:txBody>
      </p:sp>
      <p:sp>
        <p:nvSpPr>
          <p:cNvPr id="12" name="TextBox 11">
            <a:extLst>
              <a:ext uri="{FF2B5EF4-FFF2-40B4-BE49-F238E27FC236}">
                <a16:creationId xmlns:a16="http://schemas.microsoft.com/office/drawing/2014/main" id="{BF2EE007-02E6-34A5-50A9-6F0DB32DDEBD}"/>
              </a:ext>
            </a:extLst>
          </p:cNvPr>
          <p:cNvSpPr txBox="1"/>
          <p:nvPr/>
        </p:nvSpPr>
        <p:spPr>
          <a:xfrm>
            <a:off x="4341460" y="2022041"/>
            <a:ext cx="353983" cy="369332"/>
          </a:xfrm>
          <a:prstGeom prst="rect">
            <a:avLst/>
          </a:prstGeom>
          <a:noFill/>
        </p:spPr>
        <p:txBody>
          <a:bodyPr wrap="square" rtlCol="0">
            <a:spAutoFit/>
          </a:bodyPr>
          <a:lstStyle/>
          <a:p>
            <a:pPr algn="dist"/>
            <a:r>
              <a:rPr lang="en-US" dirty="0">
                <a:solidFill>
                  <a:schemeClr val="bg1"/>
                </a:solidFill>
              </a:rPr>
              <a:t>𝑥</a:t>
            </a:r>
            <a:r>
              <a:rPr lang="en-US" sz="1200" dirty="0" err="1">
                <a:solidFill>
                  <a:schemeClr val="bg1"/>
                </a:solidFill>
              </a:rPr>
              <a:t>i</a:t>
            </a:r>
            <a:endParaRPr lang="en-US" spc="-150" dirty="0">
              <a:solidFill>
                <a:schemeClr val="bg1"/>
              </a:solidFill>
            </a:endParaRPr>
          </a:p>
        </p:txBody>
      </p:sp>
      <p:sp>
        <p:nvSpPr>
          <p:cNvPr id="13" name="TextBox 12">
            <a:extLst>
              <a:ext uri="{FF2B5EF4-FFF2-40B4-BE49-F238E27FC236}">
                <a16:creationId xmlns:a16="http://schemas.microsoft.com/office/drawing/2014/main" id="{4730A678-E2A8-9D85-560A-5BA8D035AFA2}"/>
              </a:ext>
            </a:extLst>
          </p:cNvPr>
          <p:cNvSpPr txBox="1"/>
          <p:nvPr/>
        </p:nvSpPr>
        <p:spPr>
          <a:xfrm>
            <a:off x="7443625" y="2030505"/>
            <a:ext cx="457021" cy="369332"/>
          </a:xfrm>
          <a:prstGeom prst="rect">
            <a:avLst/>
          </a:prstGeom>
          <a:noFill/>
        </p:spPr>
        <p:txBody>
          <a:bodyPr wrap="square" rtlCol="0">
            <a:spAutoFit/>
          </a:bodyPr>
          <a:lstStyle/>
          <a:p>
            <a:pPr algn="dist"/>
            <a:r>
              <a:rPr lang="en-US" dirty="0">
                <a:solidFill>
                  <a:schemeClr val="bg1"/>
                </a:solidFill>
              </a:rPr>
              <a:t>𝑥</a:t>
            </a:r>
            <a:r>
              <a:rPr lang="en-US" sz="1600" dirty="0" err="1">
                <a:solidFill>
                  <a:schemeClr val="bg1"/>
                </a:solidFill>
              </a:rPr>
              <a:t>cf</a:t>
            </a:r>
            <a:endParaRPr lang="en-US" dirty="0">
              <a:solidFill>
                <a:schemeClr val="bg1"/>
              </a:solidFill>
            </a:endParaRPr>
          </a:p>
        </p:txBody>
      </p:sp>
      <p:sp>
        <p:nvSpPr>
          <p:cNvPr id="14" name="Oval 13">
            <a:extLst>
              <a:ext uri="{FF2B5EF4-FFF2-40B4-BE49-F238E27FC236}">
                <a16:creationId xmlns:a16="http://schemas.microsoft.com/office/drawing/2014/main" id="{4E1EBE34-EE6E-65E9-5A4C-D3E30DC9422E}"/>
              </a:ext>
            </a:extLst>
          </p:cNvPr>
          <p:cNvSpPr/>
          <p:nvPr/>
        </p:nvSpPr>
        <p:spPr>
          <a:xfrm>
            <a:off x="6968752" y="2393313"/>
            <a:ext cx="1406769" cy="2473160"/>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F1</a:t>
            </a:r>
          </a:p>
          <a:p>
            <a:pPr algn="ctr"/>
            <a:endParaRPr lang="en-US" dirty="0"/>
          </a:p>
          <a:p>
            <a:pPr algn="ctr"/>
            <a:r>
              <a:rPr lang="en-US" dirty="0"/>
              <a:t>F2</a:t>
            </a:r>
          </a:p>
          <a:p>
            <a:pPr algn="ctr"/>
            <a:endParaRPr lang="en-US" dirty="0"/>
          </a:p>
          <a:p>
            <a:pPr algn="ctr"/>
            <a:r>
              <a:rPr lang="en-US" dirty="0"/>
              <a:t>. . .</a:t>
            </a:r>
          </a:p>
          <a:p>
            <a:pPr algn="ctr"/>
            <a:endParaRPr lang="en-US" dirty="0"/>
          </a:p>
          <a:p>
            <a:pPr algn="ctr"/>
            <a:r>
              <a:rPr lang="en-US" dirty="0"/>
              <a:t>Fm</a:t>
            </a:r>
          </a:p>
        </p:txBody>
      </p:sp>
      <p:cxnSp>
        <p:nvCxnSpPr>
          <p:cNvPr id="30" name="Straight Arrow Connector 29">
            <a:extLst>
              <a:ext uri="{FF2B5EF4-FFF2-40B4-BE49-F238E27FC236}">
                <a16:creationId xmlns:a16="http://schemas.microsoft.com/office/drawing/2014/main" id="{C4CCAEE3-FD9E-7BC0-2AB7-C4F346AB0F9D}"/>
              </a:ext>
            </a:extLst>
          </p:cNvPr>
          <p:cNvCxnSpPr/>
          <p:nvPr/>
        </p:nvCxnSpPr>
        <p:spPr>
          <a:xfrm>
            <a:off x="4695443" y="2823587"/>
            <a:ext cx="2748182" cy="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0FCE2700-166D-D9E2-D1D3-2BB1B08AF2EE}"/>
              </a:ext>
            </a:extLst>
          </p:cNvPr>
          <p:cNvCxnSpPr/>
          <p:nvPr/>
        </p:nvCxnSpPr>
        <p:spPr>
          <a:xfrm>
            <a:off x="4721909" y="3337727"/>
            <a:ext cx="2748182" cy="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5C795221-C280-90EF-845A-E8C10E86C04B}"/>
              </a:ext>
            </a:extLst>
          </p:cNvPr>
          <p:cNvCxnSpPr/>
          <p:nvPr/>
        </p:nvCxnSpPr>
        <p:spPr>
          <a:xfrm>
            <a:off x="4721909" y="3962400"/>
            <a:ext cx="2748182" cy="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80E6AE8D-D37F-C8C5-4FA8-E26DD8E86155}"/>
              </a:ext>
            </a:extLst>
          </p:cNvPr>
          <p:cNvCxnSpPr/>
          <p:nvPr/>
        </p:nvCxnSpPr>
        <p:spPr>
          <a:xfrm>
            <a:off x="4721909" y="4446395"/>
            <a:ext cx="2748182" cy="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69C76183-9197-7DAB-54FF-73E72560221B}"/>
              </a:ext>
            </a:extLst>
          </p:cNvPr>
          <p:cNvSpPr txBox="1"/>
          <p:nvPr/>
        </p:nvSpPr>
        <p:spPr>
          <a:xfrm>
            <a:off x="5868789" y="2423477"/>
            <a:ext cx="318198" cy="400110"/>
          </a:xfrm>
          <a:prstGeom prst="rect">
            <a:avLst/>
          </a:prstGeom>
          <a:noFill/>
        </p:spPr>
        <p:txBody>
          <a:bodyPr wrap="square" rtlCol="0">
            <a:spAutoFit/>
          </a:bodyPr>
          <a:lstStyle/>
          <a:p>
            <a:r>
              <a:rPr lang="en-US" sz="2000" b="1" dirty="0">
                <a:solidFill>
                  <a:schemeClr val="bg1"/>
                </a:solidFill>
                <a:effectLst>
                  <a:outerShdw blurRad="38100" dist="38100" dir="2700000" algn="tl">
                    <a:srgbClr val="000000">
                      <a:alpha val="43137"/>
                    </a:srgbClr>
                  </a:outerShdw>
                </a:effectLst>
              </a:rPr>
              <a:t>=</a:t>
            </a:r>
          </a:p>
        </p:txBody>
      </p:sp>
      <p:sp>
        <p:nvSpPr>
          <p:cNvPr id="35" name="TextBox 34">
            <a:extLst>
              <a:ext uri="{FF2B5EF4-FFF2-40B4-BE49-F238E27FC236}">
                <a16:creationId xmlns:a16="http://schemas.microsoft.com/office/drawing/2014/main" id="{C0248ACC-CDEC-8E4E-CA8A-FCD2BEBF212A}"/>
              </a:ext>
            </a:extLst>
          </p:cNvPr>
          <p:cNvSpPr txBox="1"/>
          <p:nvPr/>
        </p:nvSpPr>
        <p:spPr>
          <a:xfrm>
            <a:off x="5925838" y="3641752"/>
            <a:ext cx="318198" cy="400110"/>
          </a:xfrm>
          <a:prstGeom prst="rect">
            <a:avLst/>
          </a:prstGeom>
          <a:noFill/>
        </p:spPr>
        <p:txBody>
          <a:bodyPr wrap="square" rtlCol="0">
            <a:spAutoFit/>
          </a:bodyPr>
          <a:lstStyle/>
          <a:p>
            <a:r>
              <a:rPr lang="en-US" sz="2000" b="1" dirty="0">
                <a:solidFill>
                  <a:schemeClr val="bg1"/>
                </a:solidFill>
                <a:effectLst>
                  <a:outerShdw blurRad="38100" dist="38100" dir="2700000" algn="tl">
                    <a:srgbClr val="000000">
                      <a:alpha val="43137"/>
                    </a:srgbClr>
                  </a:outerShdw>
                </a:effectLst>
              </a:rPr>
              <a:t>=</a:t>
            </a:r>
          </a:p>
        </p:txBody>
      </p:sp>
      <p:sp>
        <p:nvSpPr>
          <p:cNvPr id="36" name="TextBox 35">
            <a:extLst>
              <a:ext uri="{FF2B5EF4-FFF2-40B4-BE49-F238E27FC236}">
                <a16:creationId xmlns:a16="http://schemas.microsoft.com/office/drawing/2014/main" id="{221F1B0E-68B5-FA27-F2C3-62D9B4E18E88}"/>
              </a:ext>
            </a:extLst>
          </p:cNvPr>
          <p:cNvSpPr txBox="1"/>
          <p:nvPr/>
        </p:nvSpPr>
        <p:spPr>
          <a:xfrm>
            <a:off x="5925838" y="4107695"/>
            <a:ext cx="318198" cy="400110"/>
          </a:xfrm>
          <a:prstGeom prst="rect">
            <a:avLst/>
          </a:prstGeom>
          <a:noFill/>
        </p:spPr>
        <p:txBody>
          <a:bodyPr wrap="square" rtlCol="0">
            <a:spAutoFit/>
          </a:bodyPr>
          <a:lstStyle/>
          <a:p>
            <a:r>
              <a:rPr lang="en-US" sz="2000" b="1" dirty="0">
                <a:solidFill>
                  <a:schemeClr val="bg1"/>
                </a:solidFill>
                <a:effectLst>
                  <a:outerShdw blurRad="38100" dist="38100" dir="2700000" algn="tl">
                    <a:srgbClr val="000000">
                      <a:alpha val="43137"/>
                    </a:srgbClr>
                  </a:outerShdw>
                </a:effectLst>
              </a:rPr>
              <a:t>=</a:t>
            </a:r>
          </a:p>
        </p:txBody>
      </p:sp>
      <p:sp>
        <p:nvSpPr>
          <p:cNvPr id="37" name="TextBox 36">
            <a:extLst>
              <a:ext uri="{FF2B5EF4-FFF2-40B4-BE49-F238E27FC236}">
                <a16:creationId xmlns:a16="http://schemas.microsoft.com/office/drawing/2014/main" id="{02AD689C-59B9-DE02-31E2-9A7EE49A2C88}"/>
              </a:ext>
            </a:extLst>
          </p:cNvPr>
          <p:cNvSpPr txBox="1"/>
          <p:nvPr/>
        </p:nvSpPr>
        <p:spPr>
          <a:xfrm>
            <a:off x="5892676" y="2971873"/>
            <a:ext cx="318198" cy="400110"/>
          </a:xfrm>
          <a:prstGeom prst="rect">
            <a:avLst/>
          </a:prstGeom>
          <a:noFill/>
        </p:spPr>
        <p:txBody>
          <a:bodyPr wrap="square" rtlCol="0">
            <a:spAutoFit/>
          </a:bodyPr>
          <a:lstStyle/>
          <a:p>
            <a:r>
              <a:rPr lang="en-US" sz="2000" b="1" dirty="0">
                <a:solidFill>
                  <a:srgbClr val="C00000"/>
                </a:solidFill>
                <a:effectLst>
                  <a:outerShdw blurRad="38100" dist="38100" dir="2700000" algn="tl">
                    <a:srgbClr val="000000">
                      <a:alpha val="43137"/>
                    </a:srgbClr>
                  </a:outerShdw>
                </a:effectLst>
              </a:rPr>
              <a:t>≠</a:t>
            </a:r>
          </a:p>
        </p:txBody>
      </p:sp>
      <p:sp>
        <p:nvSpPr>
          <p:cNvPr id="38" name="TextBox 37">
            <a:extLst>
              <a:ext uri="{FF2B5EF4-FFF2-40B4-BE49-F238E27FC236}">
                <a16:creationId xmlns:a16="http://schemas.microsoft.com/office/drawing/2014/main" id="{AD502BF1-42DB-2454-3A25-C7347AF7A4BE}"/>
              </a:ext>
            </a:extLst>
          </p:cNvPr>
          <p:cNvSpPr txBox="1"/>
          <p:nvPr/>
        </p:nvSpPr>
        <p:spPr>
          <a:xfrm>
            <a:off x="5512793" y="1656012"/>
            <a:ext cx="1075173" cy="646331"/>
          </a:xfrm>
          <a:prstGeom prst="rect">
            <a:avLst/>
          </a:prstGeom>
          <a:noFill/>
        </p:spPr>
        <p:txBody>
          <a:bodyPr wrap="square" rtlCol="0">
            <a:spAutoFit/>
          </a:bodyPr>
          <a:lstStyle/>
          <a:p>
            <a:pPr algn="ctr"/>
            <a:r>
              <a:rPr lang="en-US" dirty="0">
                <a:solidFill>
                  <a:schemeClr val="bg1"/>
                </a:solidFill>
              </a:rPr>
              <a:t>Duality Exists</a:t>
            </a:r>
          </a:p>
        </p:txBody>
      </p:sp>
      <p:sp>
        <p:nvSpPr>
          <p:cNvPr id="39" name="TextBox 38">
            <a:extLst>
              <a:ext uri="{FF2B5EF4-FFF2-40B4-BE49-F238E27FC236}">
                <a16:creationId xmlns:a16="http://schemas.microsoft.com/office/drawing/2014/main" id="{78CC3D3F-85BF-FF24-2A23-3848CB5ADD37}"/>
              </a:ext>
            </a:extLst>
          </p:cNvPr>
          <p:cNvSpPr txBox="1"/>
          <p:nvPr/>
        </p:nvSpPr>
        <p:spPr>
          <a:xfrm>
            <a:off x="3741864" y="4969608"/>
            <a:ext cx="1553173" cy="369332"/>
          </a:xfrm>
          <a:prstGeom prst="rect">
            <a:avLst/>
          </a:prstGeom>
          <a:noFill/>
        </p:spPr>
        <p:txBody>
          <a:bodyPr wrap="square" rtlCol="0">
            <a:spAutoFit/>
          </a:bodyPr>
          <a:lstStyle/>
          <a:p>
            <a:pPr algn="ctr"/>
            <a:r>
              <a:rPr lang="en-US" dirty="0">
                <a:solidFill>
                  <a:schemeClr val="bg1"/>
                </a:solidFill>
              </a:rPr>
              <a:t>Rule-Based</a:t>
            </a:r>
          </a:p>
        </p:txBody>
      </p:sp>
      <p:sp>
        <p:nvSpPr>
          <p:cNvPr id="40" name="TextBox 39">
            <a:extLst>
              <a:ext uri="{FF2B5EF4-FFF2-40B4-BE49-F238E27FC236}">
                <a16:creationId xmlns:a16="http://schemas.microsoft.com/office/drawing/2014/main" id="{70483895-4083-0D84-530A-4253C1AC621B}"/>
              </a:ext>
            </a:extLst>
          </p:cNvPr>
          <p:cNvSpPr txBox="1"/>
          <p:nvPr/>
        </p:nvSpPr>
        <p:spPr>
          <a:xfrm>
            <a:off x="6858568" y="4957716"/>
            <a:ext cx="1553173" cy="369332"/>
          </a:xfrm>
          <a:prstGeom prst="rect">
            <a:avLst/>
          </a:prstGeom>
          <a:noFill/>
        </p:spPr>
        <p:txBody>
          <a:bodyPr wrap="square" rtlCol="0">
            <a:spAutoFit/>
          </a:bodyPr>
          <a:lstStyle/>
          <a:p>
            <a:pPr algn="dist"/>
            <a:r>
              <a:rPr lang="en-US" spc="-150" dirty="0">
                <a:solidFill>
                  <a:schemeClr val="bg1"/>
                </a:solidFill>
              </a:rPr>
              <a:t>Counterfactual</a:t>
            </a:r>
          </a:p>
        </p:txBody>
      </p:sp>
    </p:spTree>
    <p:extLst>
      <p:ext uri="{BB962C8B-B14F-4D97-AF65-F5344CB8AC3E}">
        <p14:creationId xmlns:p14="http://schemas.microsoft.com/office/powerpoint/2010/main" val="2646326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4E22-D98B-07DB-BE86-007714C60A12}"/>
              </a:ext>
            </a:extLst>
          </p:cNvPr>
          <p:cNvSpPr>
            <a:spLocks noGrp="1"/>
          </p:cNvSpPr>
          <p:nvPr>
            <p:ph type="title"/>
          </p:nvPr>
        </p:nvSpPr>
        <p:spPr/>
        <p:txBody>
          <a:bodyPr/>
          <a:lstStyle/>
          <a:p>
            <a:r>
              <a:rPr lang="en-US" sz="6600" dirty="0">
                <a:latin typeface="Tahoma" panose="020B0604030504040204" pitchFamily="34" charset="0"/>
                <a:ea typeface="Tahoma" panose="020B0604030504040204" pitchFamily="34" charset="0"/>
                <a:cs typeface="Tahoma" panose="020B0604030504040204" pitchFamily="34" charset="0"/>
              </a:rPr>
              <a:t>Algorithm</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Text Placeholder 2">
            <a:extLst>
              <a:ext uri="{FF2B5EF4-FFF2-40B4-BE49-F238E27FC236}">
                <a16:creationId xmlns:a16="http://schemas.microsoft.com/office/drawing/2014/main" id="{84AD4A53-47B3-0992-BA48-FBFC59824176}"/>
              </a:ext>
            </a:extLst>
          </p:cNvPr>
          <p:cNvSpPr>
            <a:spLocks noGrp="1"/>
          </p:cNvSpPr>
          <p:nvPr>
            <p:ph type="body" idx="1"/>
          </p:nvPr>
        </p:nvSpPr>
        <p:spPr/>
        <p:txBody>
          <a:bodyPr>
            <a:normAutofit/>
          </a:bodyPr>
          <a:lstStyle/>
          <a:p>
            <a:pPr algn="ctr"/>
            <a:r>
              <a:rPr lang="en-US" sz="4000" spc="-150" dirty="0" err="1">
                <a:solidFill>
                  <a:srgbClr val="E2E7E8"/>
                </a:solidFill>
                <a:latin typeface="Tahoma" panose="020B0604030504040204" pitchFamily="34" charset="0"/>
                <a:ea typeface="Tahoma" panose="020B0604030504040204" pitchFamily="34" charset="0"/>
                <a:cs typeface="Tahoma" panose="020B0604030504040204" pitchFamily="34" charset="0"/>
              </a:rPr>
              <a:t>GeneticRule</a:t>
            </a:r>
            <a:r>
              <a:rPr lang="en-US" sz="4000" spc="-150" dirty="0">
                <a:solidFill>
                  <a:srgbClr val="E2E7E8"/>
                </a:solidFill>
                <a:latin typeface="Tahoma" panose="020B0604030504040204" pitchFamily="34" charset="0"/>
                <a:ea typeface="Tahoma" panose="020B0604030504040204" pitchFamily="34" charset="0"/>
                <a:cs typeface="Tahoma" panose="020B0604030504040204" pitchFamily="34" charset="0"/>
              </a:rPr>
              <a:t>, </a:t>
            </a:r>
            <a:r>
              <a:rPr lang="en-US" sz="4000" spc="-150" dirty="0" err="1">
                <a:solidFill>
                  <a:srgbClr val="E2E7E8"/>
                </a:solidFill>
                <a:latin typeface="Tahoma" panose="020B0604030504040204" pitchFamily="34" charset="0"/>
                <a:ea typeface="Tahoma" panose="020B0604030504040204" pitchFamily="34" charset="0"/>
                <a:cs typeface="Tahoma" panose="020B0604030504040204" pitchFamily="34" charset="0"/>
              </a:rPr>
              <a:t>GeneticCF</a:t>
            </a:r>
            <a:r>
              <a:rPr lang="en-US" sz="4000" spc="-150" dirty="0">
                <a:solidFill>
                  <a:srgbClr val="E2E7E8"/>
                </a:solidFill>
                <a:latin typeface="Tahoma" panose="020B0604030504040204" pitchFamily="34" charset="0"/>
                <a:ea typeface="Tahoma" panose="020B0604030504040204" pitchFamily="34" charset="0"/>
                <a:cs typeface="Tahoma" panose="020B0604030504040204" pitchFamily="34" charset="0"/>
              </a:rPr>
              <a:t>, </a:t>
            </a:r>
            <a:r>
              <a:rPr lang="en-US" sz="4000" spc="-150" dirty="0" err="1">
                <a:solidFill>
                  <a:srgbClr val="E2E7E8"/>
                </a:solidFill>
                <a:latin typeface="Tahoma" panose="020B0604030504040204" pitchFamily="34" charset="0"/>
                <a:ea typeface="Tahoma" panose="020B0604030504040204" pitchFamily="34" charset="0"/>
                <a:cs typeface="Tahoma" panose="020B0604030504040204" pitchFamily="34" charset="0"/>
              </a:rPr>
              <a:t>GreedyCF</a:t>
            </a:r>
            <a:endParaRPr lang="en-US" sz="4000" dirty="0">
              <a:solidFill>
                <a:srgbClr val="E2E7E8"/>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70277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18">
            <a:extLst>
              <a:ext uri="{FF2B5EF4-FFF2-40B4-BE49-F238E27FC236}">
                <a16:creationId xmlns:a16="http://schemas.microsoft.com/office/drawing/2014/main" id="{78D6F351-8586-3478-3C7C-16335ABE12EB}"/>
              </a:ext>
            </a:extLst>
          </p:cNvPr>
          <p:cNvSpPr>
            <a:spLocks noGrp="1"/>
          </p:cNvSpPr>
          <p:nvPr>
            <p:ph sz="half" idx="1"/>
          </p:nvPr>
        </p:nvSpPr>
        <p:spPr>
          <a:xfrm>
            <a:off x="450000" y="1014884"/>
            <a:ext cx="10828800" cy="2196314"/>
          </a:xfrm>
          <a:solidFill>
            <a:srgbClr val="FFFFFF"/>
          </a:solidFill>
          <a:ln>
            <a:solidFill>
              <a:schemeClr val="tx1"/>
            </a:solidFill>
            <a:extLst>
              <a:ext uri="{C807C97D-BFC1-408E-A445-0C87EB9F89A2}">
                <ask:lineSketchStyleProps xmlns:ask="http://schemas.microsoft.com/office/drawing/2018/sketchyshapes">
                  <ask:type>
                    <ask:lineSketchScribble/>
                  </ask:type>
                </ask:lineSketchStyleProps>
              </a:ext>
            </a:extLst>
          </a:ln>
        </p:spPr>
        <p:txBody>
          <a:bodyPr wrap="square" rtlCol="0">
            <a:spAutoFit/>
          </a:bodyPr>
          <a:lstStyle/>
          <a:p>
            <a:pPr marL="0" indent="0">
              <a:buNone/>
            </a:pPr>
            <a:r>
              <a:rPr lang="en-US" sz="1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GeneticRule</a:t>
            </a:r>
            <a:r>
              <a:rPr lang="en-US" sz="1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This is a base-line algorithm, which explores the space of rule-based explanations using a genetic algorithm. It does not use counterfactuals. </a:t>
            </a:r>
            <a:br>
              <a:rPr lang="en-US" sz="1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br>
            <a:r>
              <a:rPr lang="en-US" sz="1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GeneticRuleCF</a:t>
            </a:r>
            <a:r>
              <a:rPr lang="en-US" sz="1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This algorithm extends </a:t>
            </a:r>
            <a:r>
              <a:rPr lang="en-US" sz="1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GeneticRule</a:t>
            </a:r>
            <a:r>
              <a:rPr lang="en-US" sz="1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by using an oracle call to a counterfactual explanation system to generate and validate the rule-based explanations.</a:t>
            </a:r>
            <a:br>
              <a:rPr lang="en-US" sz="1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br>
            <a:r>
              <a:rPr lang="en-US" sz="1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GreedyRuleCF</a:t>
            </a:r>
            <a:r>
              <a:rPr lang="en-US" sz="1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This algorithm replaces the genetic search with a greedy search: we greedily expand only the rule with the smallest cardinality in the population, using the counterfactual explanation system as an oracle.</a:t>
            </a:r>
          </a:p>
        </p:txBody>
      </p:sp>
      <p:pic>
        <p:nvPicPr>
          <p:cNvPr id="6" name="Content Placeholder 5" descr="A white text with black text&#10;&#10;Description automatically generated">
            <a:extLst>
              <a:ext uri="{FF2B5EF4-FFF2-40B4-BE49-F238E27FC236}">
                <a16:creationId xmlns:a16="http://schemas.microsoft.com/office/drawing/2014/main" id="{BA907097-818C-2FA9-38BA-97A96694BAAC}"/>
              </a:ext>
            </a:extLst>
          </p:cNvPr>
          <p:cNvPicPr>
            <a:picLocks noGrp="1" noChangeAspect="1"/>
          </p:cNvPicPr>
          <p:nvPr>
            <p:ph sz="half" idx="2"/>
          </p:nvPr>
        </p:nvPicPr>
        <p:blipFill rotWithShape="1">
          <a:blip r:embed="rId3"/>
          <a:srcRect l="56" b="5"/>
          <a:stretch/>
        </p:blipFill>
        <p:spPr>
          <a:xfrm>
            <a:off x="4122999" y="3630700"/>
            <a:ext cx="3492999" cy="2777300"/>
          </a:xfrm>
          <a:custGeom>
            <a:avLst/>
            <a:gdLst>
              <a:gd name="connsiteX0" fmla="*/ 0 w 3492999"/>
              <a:gd name="connsiteY0" fmla="*/ 0 h 2777300"/>
              <a:gd name="connsiteX1" fmla="*/ 628740 w 3492999"/>
              <a:gd name="connsiteY1" fmla="*/ 0 h 2777300"/>
              <a:gd name="connsiteX2" fmla="*/ 1327340 w 3492999"/>
              <a:gd name="connsiteY2" fmla="*/ 0 h 2777300"/>
              <a:gd name="connsiteX3" fmla="*/ 1921149 w 3492999"/>
              <a:gd name="connsiteY3" fmla="*/ 0 h 2777300"/>
              <a:gd name="connsiteX4" fmla="*/ 2689609 w 3492999"/>
              <a:gd name="connsiteY4" fmla="*/ 0 h 2777300"/>
              <a:gd name="connsiteX5" fmla="*/ 3492999 w 3492999"/>
              <a:gd name="connsiteY5" fmla="*/ 0 h 2777300"/>
              <a:gd name="connsiteX6" fmla="*/ 3492999 w 3492999"/>
              <a:gd name="connsiteY6" fmla="*/ 749871 h 2777300"/>
              <a:gd name="connsiteX7" fmla="*/ 3492999 w 3492999"/>
              <a:gd name="connsiteY7" fmla="*/ 1471969 h 2777300"/>
              <a:gd name="connsiteX8" fmla="*/ 3492999 w 3492999"/>
              <a:gd name="connsiteY8" fmla="*/ 2082975 h 2777300"/>
              <a:gd name="connsiteX9" fmla="*/ 3492999 w 3492999"/>
              <a:gd name="connsiteY9" fmla="*/ 2777300 h 2777300"/>
              <a:gd name="connsiteX10" fmla="*/ 2864259 w 3492999"/>
              <a:gd name="connsiteY10" fmla="*/ 2777300 h 2777300"/>
              <a:gd name="connsiteX11" fmla="*/ 2095799 w 3492999"/>
              <a:gd name="connsiteY11" fmla="*/ 2777300 h 2777300"/>
              <a:gd name="connsiteX12" fmla="*/ 1501990 w 3492999"/>
              <a:gd name="connsiteY12" fmla="*/ 2777300 h 2777300"/>
              <a:gd name="connsiteX13" fmla="*/ 908180 w 3492999"/>
              <a:gd name="connsiteY13" fmla="*/ 2777300 h 2777300"/>
              <a:gd name="connsiteX14" fmla="*/ 0 w 3492999"/>
              <a:gd name="connsiteY14" fmla="*/ 2777300 h 2777300"/>
              <a:gd name="connsiteX15" fmla="*/ 0 w 3492999"/>
              <a:gd name="connsiteY15" fmla="*/ 2166294 h 2777300"/>
              <a:gd name="connsiteX16" fmla="*/ 0 w 3492999"/>
              <a:gd name="connsiteY16" fmla="*/ 1527515 h 2777300"/>
              <a:gd name="connsiteX17" fmla="*/ 0 w 3492999"/>
              <a:gd name="connsiteY17" fmla="*/ 916509 h 2777300"/>
              <a:gd name="connsiteX18" fmla="*/ 0 w 3492999"/>
              <a:gd name="connsiteY18" fmla="*/ 0 h 277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92999" h="2777300" fill="none" extrusionOk="0">
                <a:moveTo>
                  <a:pt x="0" y="0"/>
                </a:moveTo>
                <a:cubicBezTo>
                  <a:pt x="185152" y="-12202"/>
                  <a:pt x="455530" y="-21084"/>
                  <a:pt x="628740" y="0"/>
                </a:cubicBezTo>
                <a:cubicBezTo>
                  <a:pt x="801950" y="21084"/>
                  <a:pt x="1139132" y="-19853"/>
                  <a:pt x="1327340" y="0"/>
                </a:cubicBezTo>
                <a:cubicBezTo>
                  <a:pt x="1515548" y="19853"/>
                  <a:pt x="1760699" y="-25690"/>
                  <a:pt x="1921149" y="0"/>
                </a:cubicBezTo>
                <a:cubicBezTo>
                  <a:pt x="2081599" y="25690"/>
                  <a:pt x="2438433" y="16531"/>
                  <a:pt x="2689609" y="0"/>
                </a:cubicBezTo>
                <a:cubicBezTo>
                  <a:pt x="2940785" y="-16531"/>
                  <a:pt x="3226881" y="-1596"/>
                  <a:pt x="3492999" y="0"/>
                </a:cubicBezTo>
                <a:cubicBezTo>
                  <a:pt x="3477964" y="282696"/>
                  <a:pt x="3489051" y="422010"/>
                  <a:pt x="3492999" y="749871"/>
                </a:cubicBezTo>
                <a:cubicBezTo>
                  <a:pt x="3496947" y="1077732"/>
                  <a:pt x="3528497" y="1317779"/>
                  <a:pt x="3492999" y="1471969"/>
                </a:cubicBezTo>
                <a:cubicBezTo>
                  <a:pt x="3457501" y="1626159"/>
                  <a:pt x="3495225" y="1944443"/>
                  <a:pt x="3492999" y="2082975"/>
                </a:cubicBezTo>
                <a:cubicBezTo>
                  <a:pt x="3490773" y="2221507"/>
                  <a:pt x="3468317" y="2468205"/>
                  <a:pt x="3492999" y="2777300"/>
                </a:cubicBezTo>
                <a:cubicBezTo>
                  <a:pt x="3270341" y="2768948"/>
                  <a:pt x="2993334" y="2756851"/>
                  <a:pt x="2864259" y="2777300"/>
                </a:cubicBezTo>
                <a:cubicBezTo>
                  <a:pt x="2735184" y="2797749"/>
                  <a:pt x="2252535" y="2783735"/>
                  <a:pt x="2095799" y="2777300"/>
                </a:cubicBezTo>
                <a:cubicBezTo>
                  <a:pt x="1939063" y="2770865"/>
                  <a:pt x="1684256" y="2780262"/>
                  <a:pt x="1501990" y="2777300"/>
                </a:cubicBezTo>
                <a:cubicBezTo>
                  <a:pt x="1319724" y="2774338"/>
                  <a:pt x="1075147" y="2778230"/>
                  <a:pt x="908180" y="2777300"/>
                </a:cubicBezTo>
                <a:cubicBezTo>
                  <a:pt x="741213" y="2776371"/>
                  <a:pt x="402550" y="2806850"/>
                  <a:pt x="0" y="2777300"/>
                </a:cubicBezTo>
                <a:cubicBezTo>
                  <a:pt x="23796" y="2531987"/>
                  <a:pt x="-7578" y="2371663"/>
                  <a:pt x="0" y="2166294"/>
                </a:cubicBezTo>
                <a:cubicBezTo>
                  <a:pt x="7578" y="1960925"/>
                  <a:pt x="17221" y="1744455"/>
                  <a:pt x="0" y="1527515"/>
                </a:cubicBezTo>
                <a:cubicBezTo>
                  <a:pt x="-17221" y="1310575"/>
                  <a:pt x="6621" y="1109418"/>
                  <a:pt x="0" y="916509"/>
                </a:cubicBezTo>
                <a:cubicBezTo>
                  <a:pt x="-6621" y="723600"/>
                  <a:pt x="8410" y="405525"/>
                  <a:pt x="0" y="0"/>
                </a:cubicBezTo>
                <a:close/>
              </a:path>
              <a:path w="3492999" h="2777300" stroke="0" extrusionOk="0">
                <a:moveTo>
                  <a:pt x="0" y="0"/>
                </a:moveTo>
                <a:cubicBezTo>
                  <a:pt x="237451" y="-24906"/>
                  <a:pt x="529683" y="-14305"/>
                  <a:pt x="663670" y="0"/>
                </a:cubicBezTo>
                <a:cubicBezTo>
                  <a:pt x="797657" y="14305"/>
                  <a:pt x="1102093" y="-26564"/>
                  <a:pt x="1397200" y="0"/>
                </a:cubicBezTo>
                <a:cubicBezTo>
                  <a:pt x="1692307" y="26564"/>
                  <a:pt x="1763268" y="-23810"/>
                  <a:pt x="1991009" y="0"/>
                </a:cubicBezTo>
                <a:cubicBezTo>
                  <a:pt x="2218750" y="23810"/>
                  <a:pt x="2362871" y="22360"/>
                  <a:pt x="2584819" y="0"/>
                </a:cubicBezTo>
                <a:cubicBezTo>
                  <a:pt x="2806767" y="-22360"/>
                  <a:pt x="3109103" y="-21421"/>
                  <a:pt x="3492999" y="0"/>
                </a:cubicBezTo>
                <a:cubicBezTo>
                  <a:pt x="3506631" y="247276"/>
                  <a:pt x="3488660" y="462221"/>
                  <a:pt x="3492999" y="638779"/>
                </a:cubicBezTo>
                <a:cubicBezTo>
                  <a:pt x="3497338" y="815337"/>
                  <a:pt x="3507632" y="1020848"/>
                  <a:pt x="3492999" y="1249785"/>
                </a:cubicBezTo>
                <a:cubicBezTo>
                  <a:pt x="3478366" y="1478722"/>
                  <a:pt x="3518559" y="1644693"/>
                  <a:pt x="3492999" y="1944110"/>
                </a:cubicBezTo>
                <a:cubicBezTo>
                  <a:pt x="3467439" y="2243528"/>
                  <a:pt x="3519263" y="2417819"/>
                  <a:pt x="3492999" y="2777300"/>
                </a:cubicBezTo>
                <a:cubicBezTo>
                  <a:pt x="3223960" y="2763559"/>
                  <a:pt x="3089281" y="2766468"/>
                  <a:pt x="2794399" y="2777300"/>
                </a:cubicBezTo>
                <a:cubicBezTo>
                  <a:pt x="2499517" y="2788132"/>
                  <a:pt x="2417343" y="2760458"/>
                  <a:pt x="2200589" y="2777300"/>
                </a:cubicBezTo>
                <a:cubicBezTo>
                  <a:pt x="1983835" y="2794143"/>
                  <a:pt x="1727919" y="2774478"/>
                  <a:pt x="1571850" y="2777300"/>
                </a:cubicBezTo>
                <a:cubicBezTo>
                  <a:pt x="1415781" y="2780122"/>
                  <a:pt x="1253340" y="2800626"/>
                  <a:pt x="978040" y="2777300"/>
                </a:cubicBezTo>
                <a:cubicBezTo>
                  <a:pt x="702740" y="2753975"/>
                  <a:pt x="460294" y="2796535"/>
                  <a:pt x="0" y="2777300"/>
                </a:cubicBezTo>
                <a:cubicBezTo>
                  <a:pt x="290" y="2513639"/>
                  <a:pt x="-15830" y="2324113"/>
                  <a:pt x="0" y="2082975"/>
                </a:cubicBezTo>
                <a:cubicBezTo>
                  <a:pt x="15830" y="1841837"/>
                  <a:pt x="-16302" y="1684979"/>
                  <a:pt x="0" y="1388650"/>
                </a:cubicBezTo>
                <a:cubicBezTo>
                  <a:pt x="16302" y="1092321"/>
                  <a:pt x="-22710" y="1058248"/>
                  <a:pt x="0" y="777644"/>
                </a:cubicBezTo>
                <a:cubicBezTo>
                  <a:pt x="22710" y="497040"/>
                  <a:pt x="19939" y="380309"/>
                  <a:pt x="0" y="0"/>
                </a:cubicBezTo>
                <a:close/>
              </a:path>
            </a:pathLst>
          </a:custGeom>
          <a:ln>
            <a:solidFill>
              <a:schemeClr val="tx1"/>
            </a:solidFill>
            <a:extLst>
              <a:ext uri="{C807C97D-BFC1-408E-A445-0C87EB9F89A2}">
                <ask:lineSketchStyleProps xmlns:ask="http://schemas.microsoft.com/office/drawing/2018/sketchyshapes" sd="1654697038">
                  <a:custGeom>
                    <a:avLst/>
                    <a:gdLst/>
                    <a:ahLst/>
                    <a:cxnLst/>
                    <a:rect l="l" t="t" r="r" b="b"/>
                    <a:pathLst>
                      <a:path w="3492999" h="2777300">
                        <a:moveTo>
                          <a:pt x="0" y="0"/>
                        </a:moveTo>
                        <a:lnTo>
                          <a:pt x="3492999" y="0"/>
                        </a:lnTo>
                        <a:lnTo>
                          <a:pt x="3492999" y="2777300"/>
                        </a:lnTo>
                        <a:lnTo>
                          <a:pt x="0" y="2777300"/>
                        </a:lnTo>
                        <a:lnTo>
                          <a:pt x="0" y="0"/>
                        </a:lnTo>
                        <a:close/>
                      </a:path>
                    </a:pathLst>
                  </a:custGeom>
                  <ask:type>
                    <ask:lineSketchFreehand/>
                  </ask:type>
                </ask:lineSketchStyleProps>
              </a:ext>
            </a:extLst>
          </a:ln>
        </p:spPr>
      </p:pic>
      <p:pic>
        <p:nvPicPr>
          <p:cNvPr id="7" name="Content Placeholder 5">
            <a:extLst>
              <a:ext uri="{FF2B5EF4-FFF2-40B4-BE49-F238E27FC236}">
                <a16:creationId xmlns:a16="http://schemas.microsoft.com/office/drawing/2014/main" id="{AA8C6934-6A13-549A-9C56-B6236FECFD7E}"/>
              </a:ext>
            </a:extLst>
          </p:cNvPr>
          <p:cNvPicPr>
            <a:picLocks noChangeAspect="1"/>
          </p:cNvPicPr>
          <p:nvPr/>
        </p:nvPicPr>
        <p:blipFill rotWithShape="1">
          <a:blip r:embed="rId4">
            <a:extLst>
              <a:ext uri="{28A0092B-C50C-407E-A947-70E740481C1C}">
                <a14:useLocalDpi xmlns:a14="http://schemas.microsoft.com/office/drawing/2010/main" val="0"/>
              </a:ext>
            </a:extLst>
          </a:blip>
          <a:srcRect l="-540" r="594"/>
          <a:stretch/>
        </p:blipFill>
        <p:spPr>
          <a:xfrm>
            <a:off x="7785801" y="3630700"/>
            <a:ext cx="3492999" cy="2777300"/>
          </a:xfrm>
          <a:custGeom>
            <a:avLst/>
            <a:gdLst>
              <a:gd name="connsiteX0" fmla="*/ 0 w 3492999"/>
              <a:gd name="connsiteY0" fmla="*/ 0 h 2777300"/>
              <a:gd name="connsiteX1" fmla="*/ 733530 w 3492999"/>
              <a:gd name="connsiteY1" fmla="*/ 0 h 2777300"/>
              <a:gd name="connsiteX2" fmla="*/ 1327340 w 3492999"/>
              <a:gd name="connsiteY2" fmla="*/ 0 h 2777300"/>
              <a:gd name="connsiteX3" fmla="*/ 2060869 w 3492999"/>
              <a:gd name="connsiteY3" fmla="*/ 0 h 2777300"/>
              <a:gd name="connsiteX4" fmla="*/ 2689609 w 3492999"/>
              <a:gd name="connsiteY4" fmla="*/ 0 h 2777300"/>
              <a:gd name="connsiteX5" fmla="*/ 3492999 w 3492999"/>
              <a:gd name="connsiteY5" fmla="*/ 0 h 2777300"/>
              <a:gd name="connsiteX6" fmla="*/ 3492999 w 3492999"/>
              <a:gd name="connsiteY6" fmla="*/ 666552 h 2777300"/>
              <a:gd name="connsiteX7" fmla="*/ 3492999 w 3492999"/>
              <a:gd name="connsiteY7" fmla="*/ 1305331 h 2777300"/>
              <a:gd name="connsiteX8" fmla="*/ 3492999 w 3492999"/>
              <a:gd name="connsiteY8" fmla="*/ 2055202 h 2777300"/>
              <a:gd name="connsiteX9" fmla="*/ 3492999 w 3492999"/>
              <a:gd name="connsiteY9" fmla="*/ 2777300 h 2777300"/>
              <a:gd name="connsiteX10" fmla="*/ 2794399 w 3492999"/>
              <a:gd name="connsiteY10" fmla="*/ 2777300 h 2777300"/>
              <a:gd name="connsiteX11" fmla="*/ 2130729 w 3492999"/>
              <a:gd name="connsiteY11" fmla="*/ 2777300 h 2777300"/>
              <a:gd name="connsiteX12" fmla="*/ 1501990 w 3492999"/>
              <a:gd name="connsiteY12" fmla="*/ 2777300 h 2777300"/>
              <a:gd name="connsiteX13" fmla="*/ 873250 w 3492999"/>
              <a:gd name="connsiteY13" fmla="*/ 2777300 h 2777300"/>
              <a:gd name="connsiteX14" fmla="*/ 0 w 3492999"/>
              <a:gd name="connsiteY14" fmla="*/ 2777300 h 2777300"/>
              <a:gd name="connsiteX15" fmla="*/ 0 w 3492999"/>
              <a:gd name="connsiteY15" fmla="*/ 2110748 h 2777300"/>
              <a:gd name="connsiteX16" fmla="*/ 0 w 3492999"/>
              <a:gd name="connsiteY16" fmla="*/ 1388650 h 2777300"/>
              <a:gd name="connsiteX17" fmla="*/ 0 w 3492999"/>
              <a:gd name="connsiteY17" fmla="*/ 666552 h 2777300"/>
              <a:gd name="connsiteX18" fmla="*/ 0 w 3492999"/>
              <a:gd name="connsiteY18" fmla="*/ 0 h 277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92999" h="2777300" fill="none" extrusionOk="0">
                <a:moveTo>
                  <a:pt x="0" y="0"/>
                </a:moveTo>
                <a:cubicBezTo>
                  <a:pt x="151735" y="-27669"/>
                  <a:pt x="436164" y="-28688"/>
                  <a:pt x="733530" y="0"/>
                </a:cubicBezTo>
                <a:cubicBezTo>
                  <a:pt x="1030896" y="28688"/>
                  <a:pt x="1186092" y="13539"/>
                  <a:pt x="1327340" y="0"/>
                </a:cubicBezTo>
                <a:cubicBezTo>
                  <a:pt x="1468588" y="-13539"/>
                  <a:pt x="1707220" y="30978"/>
                  <a:pt x="2060869" y="0"/>
                </a:cubicBezTo>
                <a:cubicBezTo>
                  <a:pt x="2414518" y="-30978"/>
                  <a:pt x="2389461" y="24721"/>
                  <a:pt x="2689609" y="0"/>
                </a:cubicBezTo>
                <a:cubicBezTo>
                  <a:pt x="2989757" y="-24721"/>
                  <a:pt x="3097461" y="-27486"/>
                  <a:pt x="3492999" y="0"/>
                </a:cubicBezTo>
                <a:cubicBezTo>
                  <a:pt x="3485383" y="315168"/>
                  <a:pt x="3490048" y="381812"/>
                  <a:pt x="3492999" y="666552"/>
                </a:cubicBezTo>
                <a:cubicBezTo>
                  <a:pt x="3495950" y="951292"/>
                  <a:pt x="3521096" y="1152525"/>
                  <a:pt x="3492999" y="1305331"/>
                </a:cubicBezTo>
                <a:cubicBezTo>
                  <a:pt x="3464902" y="1458137"/>
                  <a:pt x="3501967" y="1870430"/>
                  <a:pt x="3492999" y="2055202"/>
                </a:cubicBezTo>
                <a:cubicBezTo>
                  <a:pt x="3484031" y="2239974"/>
                  <a:pt x="3490094" y="2438228"/>
                  <a:pt x="3492999" y="2777300"/>
                </a:cubicBezTo>
                <a:cubicBezTo>
                  <a:pt x="3185902" y="2750136"/>
                  <a:pt x="3110224" y="2779121"/>
                  <a:pt x="2794399" y="2777300"/>
                </a:cubicBezTo>
                <a:cubicBezTo>
                  <a:pt x="2478574" y="2775479"/>
                  <a:pt x="2453045" y="2798014"/>
                  <a:pt x="2130729" y="2777300"/>
                </a:cubicBezTo>
                <a:cubicBezTo>
                  <a:pt x="1808413" y="2756587"/>
                  <a:pt x="1678569" y="2782017"/>
                  <a:pt x="1501990" y="2777300"/>
                </a:cubicBezTo>
                <a:cubicBezTo>
                  <a:pt x="1325411" y="2772583"/>
                  <a:pt x="1074282" y="2773717"/>
                  <a:pt x="873250" y="2777300"/>
                </a:cubicBezTo>
                <a:cubicBezTo>
                  <a:pt x="672218" y="2780883"/>
                  <a:pt x="254754" y="2754305"/>
                  <a:pt x="0" y="2777300"/>
                </a:cubicBezTo>
                <a:cubicBezTo>
                  <a:pt x="-30220" y="2479333"/>
                  <a:pt x="-22177" y="2367564"/>
                  <a:pt x="0" y="2110748"/>
                </a:cubicBezTo>
                <a:cubicBezTo>
                  <a:pt x="22177" y="1853932"/>
                  <a:pt x="15988" y="1707341"/>
                  <a:pt x="0" y="1388650"/>
                </a:cubicBezTo>
                <a:cubicBezTo>
                  <a:pt x="-15988" y="1069959"/>
                  <a:pt x="2345" y="859389"/>
                  <a:pt x="0" y="666552"/>
                </a:cubicBezTo>
                <a:cubicBezTo>
                  <a:pt x="-2345" y="473715"/>
                  <a:pt x="2885" y="182412"/>
                  <a:pt x="0" y="0"/>
                </a:cubicBezTo>
                <a:close/>
              </a:path>
              <a:path w="3492999" h="2777300" stroke="0" extrusionOk="0">
                <a:moveTo>
                  <a:pt x="0" y="0"/>
                </a:moveTo>
                <a:cubicBezTo>
                  <a:pt x="296725" y="-2930"/>
                  <a:pt x="554687" y="3645"/>
                  <a:pt x="768460" y="0"/>
                </a:cubicBezTo>
                <a:cubicBezTo>
                  <a:pt x="982233" y="-3645"/>
                  <a:pt x="1227527" y="13113"/>
                  <a:pt x="1432130" y="0"/>
                </a:cubicBezTo>
                <a:cubicBezTo>
                  <a:pt x="1636733" y="-13113"/>
                  <a:pt x="1780933" y="5475"/>
                  <a:pt x="2095799" y="0"/>
                </a:cubicBezTo>
                <a:cubicBezTo>
                  <a:pt x="2410665" y="-5475"/>
                  <a:pt x="2528726" y="-13380"/>
                  <a:pt x="2829329" y="0"/>
                </a:cubicBezTo>
                <a:cubicBezTo>
                  <a:pt x="3129932" y="13380"/>
                  <a:pt x="3278716" y="-18363"/>
                  <a:pt x="3492999" y="0"/>
                </a:cubicBezTo>
                <a:cubicBezTo>
                  <a:pt x="3466159" y="228439"/>
                  <a:pt x="3465725" y="395556"/>
                  <a:pt x="3492999" y="722098"/>
                </a:cubicBezTo>
                <a:cubicBezTo>
                  <a:pt x="3520273" y="1048640"/>
                  <a:pt x="3511602" y="1196317"/>
                  <a:pt x="3492999" y="1360877"/>
                </a:cubicBezTo>
                <a:cubicBezTo>
                  <a:pt x="3474396" y="1525437"/>
                  <a:pt x="3459735" y="1856324"/>
                  <a:pt x="3492999" y="2082975"/>
                </a:cubicBezTo>
                <a:cubicBezTo>
                  <a:pt x="3526263" y="2309626"/>
                  <a:pt x="3493816" y="2480606"/>
                  <a:pt x="3492999" y="2777300"/>
                </a:cubicBezTo>
                <a:cubicBezTo>
                  <a:pt x="3207679" y="2811546"/>
                  <a:pt x="2905284" y="2750115"/>
                  <a:pt x="2724539" y="2777300"/>
                </a:cubicBezTo>
                <a:cubicBezTo>
                  <a:pt x="2543794" y="2804485"/>
                  <a:pt x="2346961" y="2759487"/>
                  <a:pt x="1991009" y="2777300"/>
                </a:cubicBezTo>
                <a:cubicBezTo>
                  <a:pt x="1635057" y="2795114"/>
                  <a:pt x="1572165" y="2765707"/>
                  <a:pt x="1397200" y="2777300"/>
                </a:cubicBezTo>
                <a:cubicBezTo>
                  <a:pt x="1222235" y="2788893"/>
                  <a:pt x="1007548" y="2802635"/>
                  <a:pt x="768460" y="2777300"/>
                </a:cubicBezTo>
                <a:cubicBezTo>
                  <a:pt x="529372" y="2751965"/>
                  <a:pt x="166918" y="2786404"/>
                  <a:pt x="0" y="2777300"/>
                </a:cubicBezTo>
                <a:cubicBezTo>
                  <a:pt x="31408" y="2558158"/>
                  <a:pt x="34168" y="2263423"/>
                  <a:pt x="0" y="2055202"/>
                </a:cubicBezTo>
                <a:cubicBezTo>
                  <a:pt x="-34168" y="1846981"/>
                  <a:pt x="8318" y="1607542"/>
                  <a:pt x="0" y="1444196"/>
                </a:cubicBezTo>
                <a:cubicBezTo>
                  <a:pt x="-8318" y="1280850"/>
                  <a:pt x="-7302" y="1109846"/>
                  <a:pt x="0" y="805417"/>
                </a:cubicBezTo>
                <a:cubicBezTo>
                  <a:pt x="7302" y="500988"/>
                  <a:pt x="-35382" y="324745"/>
                  <a:pt x="0" y="0"/>
                </a:cubicBezTo>
                <a:close/>
              </a:path>
            </a:pathLst>
          </a:custGeom>
          <a:ln>
            <a:solidFill>
              <a:schemeClr val="tx1"/>
            </a:solidFill>
            <a:extLst>
              <a:ext uri="{C807C97D-BFC1-408E-A445-0C87EB9F89A2}">
                <ask:lineSketchStyleProps xmlns:ask="http://schemas.microsoft.com/office/drawing/2018/sketchyshapes" sd="3724429821">
                  <a:custGeom>
                    <a:avLst/>
                    <a:gdLst/>
                    <a:ahLst/>
                    <a:cxnLst/>
                    <a:rect l="l" t="t" r="r" b="b"/>
                    <a:pathLst>
                      <a:path w="3492999" h="2777300">
                        <a:moveTo>
                          <a:pt x="0" y="0"/>
                        </a:moveTo>
                        <a:lnTo>
                          <a:pt x="3492999" y="0"/>
                        </a:lnTo>
                        <a:lnTo>
                          <a:pt x="3492999" y="2777300"/>
                        </a:lnTo>
                        <a:lnTo>
                          <a:pt x="0" y="2777300"/>
                        </a:lnTo>
                        <a:lnTo>
                          <a:pt x="0" y="0"/>
                        </a:lnTo>
                        <a:close/>
                      </a:path>
                    </a:pathLst>
                  </a:custGeom>
                  <ask:type>
                    <ask:lineSketchFreehand/>
                  </ask:type>
                </ask:lineSketchStyleProps>
              </a:ext>
            </a:extLst>
          </a:ln>
        </p:spPr>
      </p:pic>
      <p:pic>
        <p:nvPicPr>
          <p:cNvPr id="5" name="Content Placeholder 4" descr="A white paper with black text&#10;&#10;Description automatically generated">
            <a:extLst>
              <a:ext uri="{FF2B5EF4-FFF2-40B4-BE49-F238E27FC236}">
                <a16:creationId xmlns:a16="http://schemas.microsoft.com/office/drawing/2014/main" id="{6CB09CB7-185C-1AFC-690E-94FA34E03CED}"/>
              </a:ext>
            </a:extLst>
          </p:cNvPr>
          <p:cNvPicPr>
            <a:picLocks noChangeAspect="1"/>
          </p:cNvPicPr>
          <p:nvPr/>
        </p:nvPicPr>
        <p:blipFill rotWithShape="1">
          <a:blip r:embed="rId5"/>
          <a:srcRect l="-1" r="-350" b="2"/>
          <a:stretch/>
        </p:blipFill>
        <p:spPr>
          <a:xfrm>
            <a:off x="458297" y="3630700"/>
            <a:ext cx="3494899" cy="2777300"/>
          </a:xfrm>
          <a:custGeom>
            <a:avLst/>
            <a:gdLst>
              <a:gd name="connsiteX0" fmla="*/ 0 w 3494899"/>
              <a:gd name="connsiteY0" fmla="*/ 0 h 2777300"/>
              <a:gd name="connsiteX1" fmla="*/ 594133 w 3494899"/>
              <a:gd name="connsiteY1" fmla="*/ 0 h 2777300"/>
              <a:gd name="connsiteX2" fmla="*/ 1258164 w 3494899"/>
              <a:gd name="connsiteY2" fmla="*/ 0 h 2777300"/>
              <a:gd name="connsiteX3" fmla="*/ 1992092 w 3494899"/>
              <a:gd name="connsiteY3" fmla="*/ 0 h 2777300"/>
              <a:gd name="connsiteX4" fmla="*/ 2760970 w 3494899"/>
              <a:gd name="connsiteY4" fmla="*/ 0 h 2777300"/>
              <a:gd name="connsiteX5" fmla="*/ 3494899 w 3494899"/>
              <a:gd name="connsiteY5" fmla="*/ 0 h 2777300"/>
              <a:gd name="connsiteX6" fmla="*/ 3494899 w 3494899"/>
              <a:gd name="connsiteY6" fmla="*/ 694325 h 2777300"/>
              <a:gd name="connsiteX7" fmla="*/ 3494899 w 3494899"/>
              <a:gd name="connsiteY7" fmla="*/ 1360877 h 2777300"/>
              <a:gd name="connsiteX8" fmla="*/ 3494899 w 3494899"/>
              <a:gd name="connsiteY8" fmla="*/ 2110748 h 2777300"/>
              <a:gd name="connsiteX9" fmla="*/ 3494899 w 3494899"/>
              <a:gd name="connsiteY9" fmla="*/ 2777300 h 2777300"/>
              <a:gd name="connsiteX10" fmla="*/ 2760970 w 3494899"/>
              <a:gd name="connsiteY10" fmla="*/ 2777300 h 2777300"/>
              <a:gd name="connsiteX11" fmla="*/ 2096939 w 3494899"/>
              <a:gd name="connsiteY11" fmla="*/ 2777300 h 2777300"/>
              <a:gd name="connsiteX12" fmla="*/ 1397960 w 3494899"/>
              <a:gd name="connsiteY12" fmla="*/ 2777300 h 2777300"/>
              <a:gd name="connsiteX13" fmla="*/ 768878 w 3494899"/>
              <a:gd name="connsiteY13" fmla="*/ 2777300 h 2777300"/>
              <a:gd name="connsiteX14" fmla="*/ 0 w 3494899"/>
              <a:gd name="connsiteY14" fmla="*/ 2777300 h 2777300"/>
              <a:gd name="connsiteX15" fmla="*/ 0 w 3494899"/>
              <a:gd name="connsiteY15" fmla="*/ 2166294 h 2777300"/>
              <a:gd name="connsiteX16" fmla="*/ 0 w 3494899"/>
              <a:gd name="connsiteY16" fmla="*/ 1416423 h 2777300"/>
              <a:gd name="connsiteX17" fmla="*/ 0 w 3494899"/>
              <a:gd name="connsiteY17" fmla="*/ 722098 h 2777300"/>
              <a:gd name="connsiteX18" fmla="*/ 0 w 3494899"/>
              <a:gd name="connsiteY18" fmla="*/ 0 h 277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94899" h="2777300" fill="none" extrusionOk="0">
                <a:moveTo>
                  <a:pt x="0" y="0"/>
                </a:moveTo>
                <a:cubicBezTo>
                  <a:pt x="244107" y="22842"/>
                  <a:pt x="458625" y="14201"/>
                  <a:pt x="594133" y="0"/>
                </a:cubicBezTo>
                <a:cubicBezTo>
                  <a:pt x="729641" y="-14201"/>
                  <a:pt x="1047330" y="-9314"/>
                  <a:pt x="1258164" y="0"/>
                </a:cubicBezTo>
                <a:cubicBezTo>
                  <a:pt x="1468998" y="9314"/>
                  <a:pt x="1691799" y="10721"/>
                  <a:pt x="1992092" y="0"/>
                </a:cubicBezTo>
                <a:cubicBezTo>
                  <a:pt x="2292385" y="-10721"/>
                  <a:pt x="2416497" y="11006"/>
                  <a:pt x="2760970" y="0"/>
                </a:cubicBezTo>
                <a:cubicBezTo>
                  <a:pt x="3105443" y="-11006"/>
                  <a:pt x="3278992" y="13718"/>
                  <a:pt x="3494899" y="0"/>
                </a:cubicBezTo>
                <a:cubicBezTo>
                  <a:pt x="3473373" y="192949"/>
                  <a:pt x="3463738" y="350734"/>
                  <a:pt x="3494899" y="694325"/>
                </a:cubicBezTo>
                <a:cubicBezTo>
                  <a:pt x="3526060" y="1037917"/>
                  <a:pt x="3516033" y="1113983"/>
                  <a:pt x="3494899" y="1360877"/>
                </a:cubicBezTo>
                <a:cubicBezTo>
                  <a:pt x="3473765" y="1607771"/>
                  <a:pt x="3507986" y="1915958"/>
                  <a:pt x="3494899" y="2110748"/>
                </a:cubicBezTo>
                <a:cubicBezTo>
                  <a:pt x="3481812" y="2305538"/>
                  <a:pt x="3493554" y="2477086"/>
                  <a:pt x="3494899" y="2777300"/>
                </a:cubicBezTo>
                <a:cubicBezTo>
                  <a:pt x="3157078" y="2793765"/>
                  <a:pt x="3122022" y="2758243"/>
                  <a:pt x="2760970" y="2777300"/>
                </a:cubicBezTo>
                <a:cubicBezTo>
                  <a:pt x="2399918" y="2796357"/>
                  <a:pt x="2396921" y="2803209"/>
                  <a:pt x="2096939" y="2777300"/>
                </a:cubicBezTo>
                <a:cubicBezTo>
                  <a:pt x="1796957" y="2751391"/>
                  <a:pt x="1737865" y="2804930"/>
                  <a:pt x="1397960" y="2777300"/>
                </a:cubicBezTo>
                <a:cubicBezTo>
                  <a:pt x="1058055" y="2749670"/>
                  <a:pt x="1070444" y="2800817"/>
                  <a:pt x="768878" y="2777300"/>
                </a:cubicBezTo>
                <a:cubicBezTo>
                  <a:pt x="467312" y="2753783"/>
                  <a:pt x="278114" y="2774468"/>
                  <a:pt x="0" y="2777300"/>
                </a:cubicBezTo>
                <a:cubicBezTo>
                  <a:pt x="11721" y="2570144"/>
                  <a:pt x="-17922" y="2297829"/>
                  <a:pt x="0" y="2166294"/>
                </a:cubicBezTo>
                <a:cubicBezTo>
                  <a:pt x="17922" y="2034759"/>
                  <a:pt x="-24997" y="1733358"/>
                  <a:pt x="0" y="1416423"/>
                </a:cubicBezTo>
                <a:cubicBezTo>
                  <a:pt x="24997" y="1099488"/>
                  <a:pt x="-8224" y="977505"/>
                  <a:pt x="0" y="722098"/>
                </a:cubicBezTo>
                <a:cubicBezTo>
                  <a:pt x="8224" y="466692"/>
                  <a:pt x="-5940" y="250632"/>
                  <a:pt x="0" y="0"/>
                </a:cubicBezTo>
                <a:close/>
              </a:path>
              <a:path w="3494899" h="2777300" stroke="0" extrusionOk="0">
                <a:moveTo>
                  <a:pt x="0" y="0"/>
                </a:moveTo>
                <a:cubicBezTo>
                  <a:pt x="161725" y="27022"/>
                  <a:pt x="360518" y="-19125"/>
                  <a:pt x="629082" y="0"/>
                </a:cubicBezTo>
                <a:cubicBezTo>
                  <a:pt x="897646" y="19125"/>
                  <a:pt x="1140111" y="27574"/>
                  <a:pt x="1363011" y="0"/>
                </a:cubicBezTo>
                <a:cubicBezTo>
                  <a:pt x="1585911" y="-27574"/>
                  <a:pt x="1798589" y="-865"/>
                  <a:pt x="2096939" y="0"/>
                </a:cubicBezTo>
                <a:cubicBezTo>
                  <a:pt x="2395289" y="865"/>
                  <a:pt x="2497459" y="-30505"/>
                  <a:pt x="2830868" y="0"/>
                </a:cubicBezTo>
                <a:cubicBezTo>
                  <a:pt x="3164277" y="30505"/>
                  <a:pt x="3237584" y="-4943"/>
                  <a:pt x="3494899" y="0"/>
                </a:cubicBezTo>
                <a:cubicBezTo>
                  <a:pt x="3492135" y="201569"/>
                  <a:pt x="3489839" y="457454"/>
                  <a:pt x="3494899" y="722098"/>
                </a:cubicBezTo>
                <a:cubicBezTo>
                  <a:pt x="3499959" y="986742"/>
                  <a:pt x="3483183" y="1241540"/>
                  <a:pt x="3494899" y="1416423"/>
                </a:cubicBezTo>
                <a:cubicBezTo>
                  <a:pt x="3506615" y="1591307"/>
                  <a:pt x="3485677" y="1900843"/>
                  <a:pt x="3494899" y="2027429"/>
                </a:cubicBezTo>
                <a:cubicBezTo>
                  <a:pt x="3504121" y="2154015"/>
                  <a:pt x="3494797" y="2624663"/>
                  <a:pt x="3494899" y="2777300"/>
                </a:cubicBezTo>
                <a:cubicBezTo>
                  <a:pt x="3172672" y="2770252"/>
                  <a:pt x="3020118" y="2759118"/>
                  <a:pt x="2726021" y="2777300"/>
                </a:cubicBezTo>
                <a:cubicBezTo>
                  <a:pt x="2431924" y="2795482"/>
                  <a:pt x="2368677" y="2777872"/>
                  <a:pt x="2061990" y="2777300"/>
                </a:cubicBezTo>
                <a:cubicBezTo>
                  <a:pt x="1755303" y="2776728"/>
                  <a:pt x="1553812" y="2788147"/>
                  <a:pt x="1363011" y="2777300"/>
                </a:cubicBezTo>
                <a:cubicBezTo>
                  <a:pt x="1172210" y="2766453"/>
                  <a:pt x="988510" y="2796018"/>
                  <a:pt x="629082" y="2777300"/>
                </a:cubicBezTo>
                <a:cubicBezTo>
                  <a:pt x="269654" y="2758582"/>
                  <a:pt x="156567" y="2758174"/>
                  <a:pt x="0" y="2777300"/>
                </a:cubicBezTo>
                <a:cubicBezTo>
                  <a:pt x="13601" y="2505471"/>
                  <a:pt x="27397" y="2213935"/>
                  <a:pt x="0" y="2055202"/>
                </a:cubicBezTo>
                <a:cubicBezTo>
                  <a:pt x="-27397" y="1896469"/>
                  <a:pt x="17538" y="1623830"/>
                  <a:pt x="0" y="1444196"/>
                </a:cubicBezTo>
                <a:cubicBezTo>
                  <a:pt x="-17538" y="1264562"/>
                  <a:pt x="23542" y="896701"/>
                  <a:pt x="0" y="694325"/>
                </a:cubicBezTo>
                <a:cubicBezTo>
                  <a:pt x="-23542" y="491949"/>
                  <a:pt x="12101" y="250265"/>
                  <a:pt x="0" y="0"/>
                </a:cubicBezTo>
                <a:close/>
              </a:path>
            </a:pathLst>
          </a:custGeom>
          <a:ln>
            <a:solidFill>
              <a:schemeClr val="tx1"/>
            </a:solidFill>
            <a:extLst>
              <a:ext uri="{C807C97D-BFC1-408E-A445-0C87EB9F89A2}">
                <ask:lineSketchStyleProps xmlns:ask="http://schemas.microsoft.com/office/drawing/2018/sketchyshapes" sd="1075063618">
                  <a:custGeom>
                    <a:avLst/>
                    <a:gdLst/>
                    <a:ahLst/>
                    <a:cxnLst/>
                    <a:rect l="l" t="t" r="r" b="b"/>
                    <a:pathLst>
                      <a:path w="3494899" h="2777300">
                        <a:moveTo>
                          <a:pt x="0" y="0"/>
                        </a:moveTo>
                        <a:lnTo>
                          <a:pt x="3494899" y="0"/>
                        </a:lnTo>
                        <a:lnTo>
                          <a:pt x="3494899" y="2777300"/>
                        </a:lnTo>
                        <a:lnTo>
                          <a:pt x="0" y="2777300"/>
                        </a:lnTo>
                        <a:lnTo>
                          <a:pt x="0" y="0"/>
                        </a:lnTo>
                        <a:close/>
                      </a:path>
                    </a:pathLst>
                  </a:custGeom>
                  <ask:type>
                    <ask:lineSketchFreehand/>
                  </ask:type>
                </ask:lineSketchStyleProps>
              </a:ext>
            </a:extLst>
          </a:ln>
        </p:spPr>
      </p:pic>
      <p:sp>
        <p:nvSpPr>
          <p:cNvPr id="8" name="Title 1">
            <a:extLst>
              <a:ext uri="{FF2B5EF4-FFF2-40B4-BE49-F238E27FC236}">
                <a16:creationId xmlns:a16="http://schemas.microsoft.com/office/drawing/2014/main" id="{4A400B47-31B6-3729-4BF8-E90ADAF6D8B6}"/>
              </a:ext>
            </a:extLst>
          </p:cNvPr>
          <p:cNvSpPr>
            <a:spLocks noGrp="1"/>
          </p:cNvSpPr>
          <p:nvPr>
            <p:ph type="title"/>
          </p:nvPr>
        </p:nvSpPr>
        <p:spPr>
          <a:xfrm>
            <a:off x="448056" y="388800"/>
            <a:ext cx="11301984" cy="606321"/>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Algorithms: </a:t>
            </a:r>
            <a:r>
              <a:rPr lang="en-US" dirty="0" err="1">
                <a:latin typeface="Tahoma" panose="020B0604030504040204" pitchFamily="34" charset="0"/>
                <a:ea typeface="Tahoma" panose="020B0604030504040204" pitchFamily="34" charset="0"/>
                <a:cs typeface="Tahoma" panose="020B0604030504040204" pitchFamily="34" charset="0"/>
              </a:rPr>
              <a:t>GeneticRule</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GeneticRuleCF</a:t>
            </a:r>
            <a:r>
              <a:rPr lang="en-US" dirty="0">
                <a:latin typeface="Tahoma" panose="020B0604030504040204" pitchFamily="34" charset="0"/>
                <a:ea typeface="Tahoma" panose="020B0604030504040204" pitchFamily="34" charset="0"/>
                <a:cs typeface="Tahoma" panose="020B0604030504040204" pitchFamily="34" charset="0"/>
              </a:rPr>
              <a:t>, and </a:t>
            </a:r>
            <a:r>
              <a:rPr lang="en-US" dirty="0" err="1">
                <a:latin typeface="Tahoma" panose="020B0604030504040204" pitchFamily="34" charset="0"/>
                <a:ea typeface="Tahoma" panose="020B0604030504040204" pitchFamily="34" charset="0"/>
                <a:cs typeface="Tahoma" panose="020B0604030504040204" pitchFamily="34" charset="0"/>
              </a:rPr>
              <a:t>GreedyRuleCF</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6861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4E22-D98B-07DB-BE86-007714C60A12}"/>
              </a:ext>
            </a:extLst>
          </p:cNvPr>
          <p:cNvSpPr>
            <a:spLocks noGrp="1"/>
          </p:cNvSpPr>
          <p:nvPr>
            <p:ph type="title"/>
          </p:nvPr>
        </p:nvSpPr>
        <p:spPr/>
        <p:txBody>
          <a:bodyPr/>
          <a:lstStyle/>
          <a:p>
            <a:r>
              <a:rPr lang="en-US" sz="6600" dirty="0">
                <a:latin typeface="Tahoma" panose="020B0604030504040204" pitchFamily="34" charset="0"/>
                <a:ea typeface="Tahoma" panose="020B0604030504040204" pitchFamily="34" charset="0"/>
                <a:cs typeface="Tahoma" panose="020B0604030504040204" pitchFamily="34" charset="0"/>
              </a:rPr>
              <a:t>Evaluation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Text Placeholder 2">
            <a:extLst>
              <a:ext uri="{FF2B5EF4-FFF2-40B4-BE49-F238E27FC236}">
                <a16:creationId xmlns:a16="http://schemas.microsoft.com/office/drawing/2014/main" id="{84AD4A53-47B3-0992-BA48-FBFC59824176}"/>
              </a:ext>
            </a:extLst>
          </p:cNvPr>
          <p:cNvSpPr>
            <a:spLocks noGrp="1"/>
          </p:cNvSpPr>
          <p:nvPr>
            <p:ph type="body" idx="1"/>
          </p:nvPr>
        </p:nvSpPr>
        <p:spPr/>
        <p:txBody>
          <a:bodyPr>
            <a:normAutofit/>
          </a:bodyPr>
          <a:lstStyle/>
          <a:p>
            <a:pPr algn="ctr"/>
            <a:r>
              <a:rPr lang="en-US" sz="4000" spc="-150" dirty="0">
                <a:solidFill>
                  <a:srgbClr val="E2E7E8"/>
                </a:solidFill>
                <a:latin typeface="Tahoma" panose="020B0604030504040204" pitchFamily="34" charset="0"/>
                <a:ea typeface="Tahoma" panose="020B0604030504040204" pitchFamily="34" charset="0"/>
                <a:cs typeface="Tahoma" panose="020B0604030504040204" pitchFamily="34" charset="0"/>
              </a:rPr>
              <a:t>Comparative evaluation through experiments.</a:t>
            </a:r>
            <a:endParaRPr lang="en-US" sz="4000" dirty="0">
              <a:solidFill>
                <a:srgbClr val="E2E7E8"/>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01734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907261-0EBC-0A85-4FD6-58B619E6BF30}"/>
              </a:ext>
            </a:extLst>
          </p:cNvPr>
          <p:cNvSpPr>
            <a:spLocks noGrp="1"/>
          </p:cNvSpPr>
          <p:nvPr>
            <p:ph type="ctrTitle"/>
          </p:nvPr>
        </p:nvSpPr>
        <p:spPr>
          <a:xfrm>
            <a:off x="448055" y="655200"/>
            <a:ext cx="5432045" cy="1969200"/>
          </a:xfrm>
        </p:spPr>
        <p:txBody>
          <a:bodyPr anchor="b">
            <a:normAutofit/>
          </a:bodyPr>
          <a:lstStyle/>
          <a:p>
            <a:r>
              <a:rPr lang="en-US" dirty="0">
                <a:latin typeface="Tahoma" panose="020B0604030504040204" pitchFamily="34" charset="0"/>
                <a:ea typeface="Tahoma" panose="020B0604030504040204" pitchFamily="34" charset="0"/>
                <a:cs typeface="Tahoma" panose="020B0604030504040204" pitchFamily="34" charset="0"/>
              </a:rPr>
              <a:t>Index</a:t>
            </a:r>
          </a:p>
        </p:txBody>
      </p:sp>
      <p:sp>
        <p:nvSpPr>
          <p:cNvPr id="3" name="Subtitle 2">
            <a:extLst>
              <a:ext uri="{FF2B5EF4-FFF2-40B4-BE49-F238E27FC236}">
                <a16:creationId xmlns:a16="http://schemas.microsoft.com/office/drawing/2014/main" id="{54D784DB-BFCF-24D6-3F1E-1FABF6CB3D29}"/>
              </a:ext>
            </a:extLst>
          </p:cNvPr>
          <p:cNvSpPr>
            <a:spLocks noGrp="1"/>
          </p:cNvSpPr>
          <p:nvPr>
            <p:ph type="subTitle" idx="1"/>
          </p:nvPr>
        </p:nvSpPr>
        <p:spPr>
          <a:xfrm>
            <a:off x="448055" y="2624400"/>
            <a:ext cx="5432045" cy="2978542"/>
          </a:xfrm>
        </p:spPr>
        <p:txBody>
          <a:bodyPr>
            <a:normAutofit fontScale="77500" lnSpcReduction="20000"/>
          </a:bodyPr>
          <a:lstStyle/>
          <a:p>
            <a:pPr marL="457200" indent="-457200">
              <a:lnSpc>
                <a:spcPct val="110000"/>
              </a:lnSpc>
              <a:buFont typeface="Wingdings" panose="05000000000000000000" pitchFamily="2" charset="2"/>
              <a:buChar char="ü"/>
            </a:pPr>
            <a:r>
              <a:rPr lang="en-US" sz="2600" dirty="0">
                <a:solidFill>
                  <a:srgbClr val="E2E7E8"/>
                </a:solidFill>
                <a:latin typeface="Tahoma" panose="020B0604030504040204" pitchFamily="34" charset="0"/>
                <a:ea typeface="Tahoma" panose="020B0604030504040204" pitchFamily="34" charset="0"/>
                <a:cs typeface="Tahoma" panose="020B0604030504040204" pitchFamily="34" charset="0"/>
              </a:rPr>
              <a:t>Motivation: </a:t>
            </a:r>
            <a:r>
              <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rPr>
              <a:t>Why Data Provenance?</a:t>
            </a:r>
          </a:p>
          <a:p>
            <a:pPr marL="457200" indent="-457200">
              <a:lnSpc>
                <a:spcPct val="110000"/>
              </a:lnSpc>
              <a:buFont typeface="Wingdings" panose="05000000000000000000" pitchFamily="2" charset="2"/>
              <a:buChar char="ü"/>
            </a:pPr>
            <a:r>
              <a:rPr lang="en-US" sz="2600" dirty="0">
                <a:solidFill>
                  <a:srgbClr val="E2E7E8"/>
                </a:solidFill>
                <a:latin typeface="Tahoma" panose="020B0604030504040204" pitchFamily="34" charset="0"/>
                <a:ea typeface="Tahoma" panose="020B0604030504040204" pitchFamily="34" charset="0"/>
                <a:cs typeface="Tahoma" panose="020B0604030504040204" pitchFamily="34" charset="0"/>
              </a:rPr>
              <a:t>Terminology: </a:t>
            </a:r>
            <a:r>
              <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rPr>
              <a:t>Key concepts and background to know.</a:t>
            </a:r>
          </a:p>
          <a:p>
            <a:pPr marL="457200" indent="-457200">
              <a:lnSpc>
                <a:spcPct val="110000"/>
              </a:lnSpc>
              <a:buFont typeface="Wingdings" panose="05000000000000000000" pitchFamily="2" charset="2"/>
              <a:buChar char="ü"/>
            </a:pPr>
            <a:r>
              <a:rPr lang="en-US" sz="2600" dirty="0">
                <a:solidFill>
                  <a:srgbClr val="E2E7E8"/>
                </a:solidFill>
                <a:latin typeface="Tahoma" panose="020B0604030504040204" pitchFamily="34" charset="0"/>
                <a:ea typeface="Tahoma" panose="020B0604030504040204" pitchFamily="34" charset="0"/>
                <a:cs typeface="Tahoma" panose="020B0604030504040204" pitchFamily="34" charset="0"/>
              </a:rPr>
              <a:t>Algorithm: </a:t>
            </a:r>
            <a:r>
              <a:rPr lang="en-US" sz="2600" spc="-150" dirty="0" err="1">
                <a:solidFill>
                  <a:srgbClr val="E2E7E8"/>
                </a:solidFill>
                <a:latin typeface="Tahoma" panose="020B0604030504040204" pitchFamily="34" charset="0"/>
                <a:ea typeface="Tahoma" panose="020B0604030504040204" pitchFamily="34" charset="0"/>
                <a:cs typeface="Tahoma" panose="020B0604030504040204" pitchFamily="34" charset="0"/>
              </a:rPr>
              <a:t>GeneticRule</a:t>
            </a:r>
            <a:r>
              <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rPr>
              <a:t>, </a:t>
            </a:r>
            <a:r>
              <a:rPr lang="en-US" sz="2600" spc="-150" dirty="0" err="1">
                <a:solidFill>
                  <a:srgbClr val="E2E7E8"/>
                </a:solidFill>
                <a:latin typeface="Tahoma" panose="020B0604030504040204" pitchFamily="34" charset="0"/>
                <a:ea typeface="Tahoma" panose="020B0604030504040204" pitchFamily="34" charset="0"/>
                <a:cs typeface="Tahoma" panose="020B0604030504040204" pitchFamily="34" charset="0"/>
              </a:rPr>
              <a:t>GeneticCF</a:t>
            </a:r>
            <a:r>
              <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rPr>
              <a:t>, </a:t>
            </a:r>
            <a:r>
              <a:rPr lang="en-US" sz="2600" spc="-150" dirty="0" err="1">
                <a:solidFill>
                  <a:srgbClr val="E2E7E8"/>
                </a:solidFill>
                <a:latin typeface="Tahoma" panose="020B0604030504040204" pitchFamily="34" charset="0"/>
                <a:ea typeface="Tahoma" panose="020B0604030504040204" pitchFamily="34" charset="0"/>
                <a:cs typeface="Tahoma" panose="020B0604030504040204" pitchFamily="34" charset="0"/>
              </a:rPr>
              <a:t>GreedyCF</a:t>
            </a:r>
            <a:endPar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endParaRPr>
          </a:p>
          <a:p>
            <a:pPr marL="457200" indent="-457200">
              <a:lnSpc>
                <a:spcPct val="110000"/>
              </a:lnSpc>
              <a:buFont typeface="Wingdings" panose="05000000000000000000" pitchFamily="2" charset="2"/>
              <a:buChar char="ü"/>
            </a:pPr>
            <a:r>
              <a:rPr lang="en-US" sz="2600" dirty="0">
                <a:solidFill>
                  <a:srgbClr val="E2E7E8"/>
                </a:solidFill>
                <a:latin typeface="Tahoma" panose="020B0604030504040204" pitchFamily="34" charset="0"/>
                <a:ea typeface="Tahoma" panose="020B0604030504040204" pitchFamily="34" charset="0"/>
                <a:cs typeface="Tahoma" panose="020B0604030504040204" pitchFamily="34" charset="0"/>
              </a:rPr>
              <a:t>Evaluation: </a:t>
            </a:r>
            <a:r>
              <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rPr>
              <a:t>Comparative evaluation through experiments.</a:t>
            </a:r>
          </a:p>
          <a:p>
            <a:pPr marL="457200" indent="-457200">
              <a:lnSpc>
                <a:spcPct val="110000"/>
              </a:lnSpc>
              <a:buFont typeface="Wingdings" panose="05000000000000000000" pitchFamily="2" charset="2"/>
              <a:buChar char="ü"/>
            </a:pPr>
            <a:r>
              <a:rPr lang="en-US" sz="2600" dirty="0">
                <a:solidFill>
                  <a:srgbClr val="E2E7E8"/>
                </a:solidFill>
                <a:latin typeface="Tahoma" panose="020B0604030504040204" pitchFamily="34" charset="0"/>
                <a:ea typeface="Tahoma" panose="020B0604030504040204" pitchFamily="34" charset="0"/>
                <a:cs typeface="Tahoma" panose="020B0604030504040204" pitchFamily="34" charset="0"/>
              </a:rPr>
              <a:t>Limitation: </a:t>
            </a:r>
            <a:r>
              <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rPr>
              <a:t>What improvement can be added?</a:t>
            </a:r>
          </a:p>
          <a:p>
            <a:pPr marL="457200" indent="-457200">
              <a:lnSpc>
                <a:spcPct val="110000"/>
              </a:lnSpc>
              <a:buFont typeface="Wingdings" panose="05000000000000000000" pitchFamily="2" charset="2"/>
              <a:buChar char="ü"/>
            </a:pPr>
            <a:r>
              <a:rPr lang="en-US" sz="2600" dirty="0">
                <a:solidFill>
                  <a:srgbClr val="E2E7E8"/>
                </a:solidFill>
                <a:latin typeface="Tahoma" panose="020B0604030504040204" pitchFamily="34" charset="0"/>
                <a:ea typeface="Tahoma" panose="020B0604030504040204" pitchFamily="34" charset="0"/>
                <a:cs typeface="Tahoma" panose="020B0604030504040204" pitchFamily="34" charset="0"/>
              </a:rPr>
              <a:t>Conclusion: </a:t>
            </a:r>
            <a:r>
              <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rPr>
              <a:t>Concluding remarks for the paper.</a:t>
            </a:r>
          </a:p>
        </p:txBody>
      </p:sp>
      <p:cxnSp>
        <p:nvCxnSpPr>
          <p:cNvPr id="21" name="Straight Connector 20">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5432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Picture 4" descr="White arrows painted on the asphalt">
            <a:extLst>
              <a:ext uri="{FF2B5EF4-FFF2-40B4-BE49-F238E27FC236}">
                <a16:creationId xmlns:a16="http://schemas.microsoft.com/office/drawing/2014/main" id="{D3CA8F54-C9CD-1A52-D12F-2FB637ED4A24}"/>
              </a:ext>
            </a:extLst>
          </p:cNvPr>
          <p:cNvPicPr>
            <a:picLocks noChangeAspect="1"/>
          </p:cNvPicPr>
          <p:nvPr/>
        </p:nvPicPr>
        <p:blipFill rotWithShape="1">
          <a:blip r:embed="rId3"/>
          <a:srcRect l="21080" r="22116" b="-1"/>
          <a:stretch/>
        </p:blipFill>
        <p:spPr>
          <a:xfrm>
            <a:off x="6311900" y="10"/>
            <a:ext cx="5880100" cy="6857990"/>
          </a:xfrm>
          <a:prstGeom prst="rect">
            <a:avLst/>
          </a:prstGeom>
        </p:spPr>
      </p:pic>
    </p:spTree>
    <p:extLst>
      <p:ext uri="{BB962C8B-B14F-4D97-AF65-F5344CB8AC3E}">
        <p14:creationId xmlns:p14="http://schemas.microsoft.com/office/powerpoint/2010/main" val="2514863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C40AE45-0F40-4658-AECB-189ADDFFC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B4053-1BF5-2A3D-861D-F68E12325C0D}"/>
              </a:ext>
            </a:extLst>
          </p:cNvPr>
          <p:cNvSpPr>
            <a:spLocks noGrp="1"/>
          </p:cNvSpPr>
          <p:nvPr>
            <p:ph type="title"/>
          </p:nvPr>
        </p:nvSpPr>
        <p:spPr>
          <a:xfrm>
            <a:off x="448056" y="388800"/>
            <a:ext cx="11300532" cy="986400"/>
          </a:xfrm>
        </p:spPr>
        <p:txBody>
          <a:bodyPr anchor="b">
            <a:noAutofit/>
          </a:bodyPr>
          <a:lstStyle/>
          <a:p>
            <a:pPr algn="ctr"/>
            <a:r>
              <a:rPr lang="en-US" sz="4000" dirty="0">
                <a:latin typeface="Tahoma" panose="020B0604030504040204" pitchFamily="34" charset="0"/>
                <a:ea typeface="Tahoma" panose="020B0604030504040204" pitchFamily="34" charset="0"/>
                <a:cs typeface="Tahoma" panose="020B0604030504040204" pitchFamily="34" charset="0"/>
              </a:rPr>
              <a:t>Dataset and CF model used for the Evaluation</a:t>
            </a:r>
          </a:p>
        </p:txBody>
      </p:sp>
      <p:cxnSp>
        <p:nvCxnSpPr>
          <p:cNvPr id="13" name="Straight Connector 1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table with text and numbers&#10;&#10;Description automatically generated">
            <a:extLst>
              <a:ext uri="{FF2B5EF4-FFF2-40B4-BE49-F238E27FC236}">
                <a16:creationId xmlns:a16="http://schemas.microsoft.com/office/drawing/2014/main" id="{2DD93A05-3A99-17CF-9FA4-C7F1E07FDBAF}"/>
              </a:ext>
            </a:extLst>
          </p:cNvPr>
          <p:cNvPicPr>
            <a:picLocks noChangeAspect="1"/>
          </p:cNvPicPr>
          <p:nvPr/>
        </p:nvPicPr>
        <p:blipFill>
          <a:blip r:embed="rId3"/>
          <a:stretch>
            <a:fillRect/>
          </a:stretch>
        </p:blipFill>
        <p:spPr>
          <a:xfrm>
            <a:off x="836221" y="1843201"/>
            <a:ext cx="4735813" cy="1885942"/>
          </a:xfrm>
          <a:prstGeom prst="rect">
            <a:avLst/>
          </a:prstGeom>
        </p:spPr>
      </p:pic>
      <p:sp>
        <p:nvSpPr>
          <p:cNvPr id="5" name="TextBox 4">
            <a:extLst>
              <a:ext uri="{FF2B5EF4-FFF2-40B4-BE49-F238E27FC236}">
                <a16:creationId xmlns:a16="http://schemas.microsoft.com/office/drawing/2014/main" id="{FB0F4193-81B1-2D2B-8C09-2FF569B851F9}"/>
              </a:ext>
            </a:extLst>
          </p:cNvPr>
          <p:cNvSpPr txBox="1"/>
          <p:nvPr/>
        </p:nvSpPr>
        <p:spPr>
          <a:xfrm>
            <a:off x="836221" y="3963143"/>
            <a:ext cx="10474855" cy="1754326"/>
          </a:xfrm>
          <a:custGeom>
            <a:avLst/>
            <a:gdLst>
              <a:gd name="connsiteX0" fmla="*/ 0 w 10474855"/>
              <a:gd name="connsiteY0" fmla="*/ 0 h 1754326"/>
              <a:gd name="connsiteX1" fmla="*/ 372439 w 10474855"/>
              <a:gd name="connsiteY1" fmla="*/ 0 h 1754326"/>
              <a:gd name="connsiteX2" fmla="*/ 1059124 w 10474855"/>
              <a:gd name="connsiteY2" fmla="*/ 0 h 1754326"/>
              <a:gd name="connsiteX3" fmla="*/ 1641061 w 10474855"/>
              <a:gd name="connsiteY3" fmla="*/ 0 h 1754326"/>
              <a:gd name="connsiteX4" fmla="*/ 2222997 w 10474855"/>
              <a:gd name="connsiteY4" fmla="*/ 0 h 1754326"/>
              <a:gd name="connsiteX5" fmla="*/ 2700185 w 10474855"/>
              <a:gd name="connsiteY5" fmla="*/ 0 h 1754326"/>
              <a:gd name="connsiteX6" fmla="*/ 3282121 w 10474855"/>
              <a:gd name="connsiteY6" fmla="*/ 0 h 1754326"/>
              <a:gd name="connsiteX7" fmla="*/ 3549812 w 10474855"/>
              <a:gd name="connsiteY7" fmla="*/ 0 h 1754326"/>
              <a:gd name="connsiteX8" fmla="*/ 4236497 w 10474855"/>
              <a:gd name="connsiteY8" fmla="*/ 0 h 1754326"/>
              <a:gd name="connsiteX9" fmla="*/ 4923182 w 10474855"/>
              <a:gd name="connsiteY9" fmla="*/ 0 h 1754326"/>
              <a:gd name="connsiteX10" fmla="*/ 5295621 w 10474855"/>
              <a:gd name="connsiteY10" fmla="*/ 0 h 1754326"/>
              <a:gd name="connsiteX11" fmla="*/ 6087055 w 10474855"/>
              <a:gd name="connsiteY11" fmla="*/ 0 h 1754326"/>
              <a:gd name="connsiteX12" fmla="*/ 6564242 w 10474855"/>
              <a:gd name="connsiteY12" fmla="*/ 0 h 1754326"/>
              <a:gd name="connsiteX13" fmla="*/ 7250927 w 10474855"/>
              <a:gd name="connsiteY13" fmla="*/ 0 h 1754326"/>
              <a:gd name="connsiteX14" fmla="*/ 7518618 w 10474855"/>
              <a:gd name="connsiteY14" fmla="*/ 0 h 1754326"/>
              <a:gd name="connsiteX15" fmla="*/ 7891057 w 10474855"/>
              <a:gd name="connsiteY15" fmla="*/ 0 h 1754326"/>
              <a:gd name="connsiteX16" fmla="*/ 8682491 w 10474855"/>
              <a:gd name="connsiteY16" fmla="*/ 0 h 1754326"/>
              <a:gd name="connsiteX17" fmla="*/ 9264427 w 10474855"/>
              <a:gd name="connsiteY17" fmla="*/ 0 h 1754326"/>
              <a:gd name="connsiteX18" fmla="*/ 9741615 w 10474855"/>
              <a:gd name="connsiteY18" fmla="*/ 0 h 1754326"/>
              <a:gd name="connsiteX19" fmla="*/ 10474855 w 10474855"/>
              <a:gd name="connsiteY19" fmla="*/ 0 h 1754326"/>
              <a:gd name="connsiteX20" fmla="*/ 10474855 w 10474855"/>
              <a:gd name="connsiteY20" fmla="*/ 549689 h 1754326"/>
              <a:gd name="connsiteX21" fmla="*/ 10474855 w 10474855"/>
              <a:gd name="connsiteY21" fmla="*/ 1081834 h 1754326"/>
              <a:gd name="connsiteX22" fmla="*/ 10474855 w 10474855"/>
              <a:gd name="connsiteY22" fmla="*/ 1754326 h 1754326"/>
              <a:gd name="connsiteX23" fmla="*/ 9892919 w 10474855"/>
              <a:gd name="connsiteY23" fmla="*/ 1754326 h 1754326"/>
              <a:gd name="connsiteX24" fmla="*/ 9520479 w 10474855"/>
              <a:gd name="connsiteY24" fmla="*/ 1754326 h 1754326"/>
              <a:gd name="connsiteX25" fmla="*/ 9043291 w 10474855"/>
              <a:gd name="connsiteY25" fmla="*/ 1754326 h 1754326"/>
              <a:gd name="connsiteX26" fmla="*/ 8670852 w 10474855"/>
              <a:gd name="connsiteY26" fmla="*/ 1754326 h 1754326"/>
              <a:gd name="connsiteX27" fmla="*/ 8193664 w 10474855"/>
              <a:gd name="connsiteY27" fmla="*/ 1754326 h 1754326"/>
              <a:gd name="connsiteX28" fmla="*/ 7611728 w 10474855"/>
              <a:gd name="connsiteY28" fmla="*/ 1754326 h 1754326"/>
              <a:gd name="connsiteX29" fmla="*/ 7029792 w 10474855"/>
              <a:gd name="connsiteY29" fmla="*/ 1754326 h 1754326"/>
              <a:gd name="connsiteX30" fmla="*/ 6238358 w 10474855"/>
              <a:gd name="connsiteY30" fmla="*/ 1754326 h 1754326"/>
              <a:gd name="connsiteX31" fmla="*/ 5761170 w 10474855"/>
              <a:gd name="connsiteY31" fmla="*/ 1754326 h 1754326"/>
              <a:gd name="connsiteX32" fmla="*/ 5493480 w 10474855"/>
              <a:gd name="connsiteY32" fmla="*/ 1754326 h 1754326"/>
              <a:gd name="connsiteX33" fmla="*/ 4702046 w 10474855"/>
              <a:gd name="connsiteY33" fmla="*/ 1754326 h 1754326"/>
              <a:gd name="connsiteX34" fmla="*/ 4224858 w 10474855"/>
              <a:gd name="connsiteY34" fmla="*/ 1754326 h 1754326"/>
              <a:gd name="connsiteX35" fmla="*/ 3852419 w 10474855"/>
              <a:gd name="connsiteY35" fmla="*/ 1754326 h 1754326"/>
              <a:gd name="connsiteX36" fmla="*/ 3165734 w 10474855"/>
              <a:gd name="connsiteY36" fmla="*/ 1754326 h 1754326"/>
              <a:gd name="connsiteX37" fmla="*/ 2793295 w 10474855"/>
              <a:gd name="connsiteY37" fmla="*/ 1754326 h 1754326"/>
              <a:gd name="connsiteX38" fmla="*/ 2420855 w 10474855"/>
              <a:gd name="connsiteY38" fmla="*/ 1754326 h 1754326"/>
              <a:gd name="connsiteX39" fmla="*/ 2048416 w 10474855"/>
              <a:gd name="connsiteY39" fmla="*/ 1754326 h 1754326"/>
              <a:gd name="connsiteX40" fmla="*/ 1466480 w 10474855"/>
              <a:gd name="connsiteY40" fmla="*/ 1754326 h 1754326"/>
              <a:gd name="connsiteX41" fmla="*/ 989292 w 10474855"/>
              <a:gd name="connsiteY41" fmla="*/ 1754326 h 1754326"/>
              <a:gd name="connsiteX42" fmla="*/ 616853 w 10474855"/>
              <a:gd name="connsiteY42" fmla="*/ 1754326 h 1754326"/>
              <a:gd name="connsiteX43" fmla="*/ 0 w 10474855"/>
              <a:gd name="connsiteY43" fmla="*/ 1754326 h 1754326"/>
              <a:gd name="connsiteX44" fmla="*/ 0 w 10474855"/>
              <a:gd name="connsiteY44" fmla="*/ 1222180 h 1754326"/>
              <a:gd name="connsiteX45" fmla="*/ 0 w 10474855"/>
              <a:gd name="connsiteY45" fmla="*/ 654948 h 1754326"/>
              <a:gd name="connsiteX46" fmla="*/ 0 w 10474855"/>
              <a:gd name="connsiteY46" fmla="*/ 0 h 175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474855" h="1754326" fill="none" extrusionOk="0">
                <a:moveTo>
                  <a:pt x="0" y="0"/>
                </a:moveTo>
                <a:cubicBezTo>
                  <a:pt x="97438" y="-1273"/>
                  <a:pt x="241532" y="14154"/>
                  <a:pt x="372439" y="0"/>
                </a:cubicBezTo>
                <a:cubicBezTo>
                  <a:pt x="503346" y="-14154"/>
                  <a:pt x="853927" y="70202"/>
                  <a:pt x="1059124" y="0"/>
                </a:cubicBezTo>
                <a:cubicBezTo>
                  <a:pt x="1264321" y="-70202"/>
                  <a:pt x="1458746" y="13278"/>
                  <a:pt x="1641061" y="0"/>
                </a:cubicBezTo>
                <a:cubicBezTo>
                  <a:pt x="1823376" y="-13278"/>
                  <a:pt x="2056520" y="46074"/>
                  <a:pt x="2222997" y="0"/>
                </a:cubicBezTo>
                <a:cubicBezTo>
                  <a:pt x="2389474" y="-46074"/>
                  <a:pt x="2569255" y="22248"/>
                  <a:pt x="2700185" y="0"/>
                </a:cubicBezTo>
                <a:cubicBezTo>
                  <a:pt x="2831115" y="-22248"/>
                  <a:pt x="3082194" y="68253"/>
                  <a:pt x="3282121" y="0"/>
                </a:cubicBezTo>
                <a:cubicBezTo>
                  <a:pt x="3482048" y="-68253"/>
                  <a:pt x="3421966" y="12843"/>
                  <a:pt x="3549812" y="0"/>
                </a:cubicBezTo>
                <a:cubicBezTo>
                  <a:pt x="3677658" y="-12843"/>
                  <a:pt x="4095284" y="61220"/>
                  <a:pt x="4236497" y="0"/>
                </a:cubicBezTo>
                <a:cubicBezTo>
                  <a:pt x="4377710" y="-61220"/>
                  <a:pt x="4628726" y="11430"/>
                  <a:pt x="4923182" y="0"/>
                </a:cubicBezTo>
                <a:cubicBezTo>
                  <a:pt x="5217639" y="-11430"/>
                  <a:pt x="5131683" y="39289"/>
                  <a:pt x="5295621" y="0"/>
                </a:cubicBezTo>
                <a:cubicBezTo>
                  <a:pt x="5459559" y="-39289"/>
                  <a:pt x="5802861" y="67150"/>
                  <a:pt x="6087055" y="0"/>
                </a:cubicBezTo>
                <a:cubicBezTo>
                  <a:pt x="6371249" y="-67150"/>
                  <a:pt x="6371378" y="6876"/>
                  <a:pt x="6564242" y="0"/>
                </a:cubicBezTo>
                <a:cubicBezTo>
                  <a:pt x="6757106" y="-6876"/>
                  <a:pt x="7088166" y="59913"/>
                  <a:pt x="7250927" y="0"/>
                </a:cubicBezTo>
                <a:cubicBezTo>
                  <a:pt x="7413688" y="-59913"/>
                  <a:pt x="7400362" y="11803"/>
                  <a:pt x="7518618" y="0"/>
                </a:cubicBezTo>
                <a:cubicBezTo>
                  <a:pt x="7636874" y="-11803"/>
                  <a:pt x="7811758" y="3732"/>
                  <a:pt x="7891057" y="0"/>
                </a:cubicBezTo>
                <a:cubicBezTo>
                  <a:pt x="7970356" y="-3732"/>
                  <a:pt x="8475208" y="29137"/>
                  <a:pt x="8682491" y="0"/>
                </a:cubicBezTo>
                <a:cubicBezTo>
                  <a:pt x="8889774" y="-29137"/>
                  <a:pt x="9015635" y="23112"/>
                  <a:pt x="9264427" y="0"/>
                </a:cubicBezTo>
                <a:cubicBezTo>
                  <a:pt x="9513219" y="-23112"/>
                  <a:pt x="9622983" y="29243"/>
                  <a:pt x="9741615" y="0"/>
                </a:cubicBezTo>
                <a:cubicBezTo>
                  <a:pt x="9860247" y="-29243"/>
                  <a:pt x="10316292" y="31079"/>
                  <a:pt x="10474855" y="0"/>
                </a:cubicBezTo>
                <a:cubicBezTo>
                  <a:pt x="10500625" y="207937"/>
                  <a:pt x="10414935" y="417509"/>
                  <a:pt x="10474855" y="549689"/>
                </a:cubicBezTo>
                <a:cubicBezTo>
                  <a:pt x="10534775" y="681869"/>
                  <a:pt x="10448608" y="826374"/>
                  <a:pt x="10474855" y="1081834"/>
                </a:cubicBezTo>
                <a:cubicBezTo>
                  <a:pt x="10501102" y="1337294"/>
                  <a:pt x="10450682" y="1523896"/>
                  <a:pt x="10474855" y="1754326"/>
                </a:cubicBezTo>
                <a:cubicBezTo>
                  <a:pt x="10314563" y="1775014"/>
                  <a:pt x="10066427" y="1743537"/>
                  <a:pt x="9892919" y="1754326"/>
                </a:cubicBezTo>
                <a:cubicBezTo>
                  <a:pt x="9719411" y="1765115"/>
                  <a:pt x="9691363" y="1745087"/>
                  <a:pt x="9520479" y="1754326"/>
                </a:cubicBezTo>
                <a:cubicBezTo>
                  <a:pt x="9349595" y="1763565"/>
                  <a:pt x="9155715" y="1697766"/>
                  <a:pt x="9043291" y="1754326"/>
                </a:cubicBezTo>
                <a:cubicBezTo>
                  <a:pt x="8930867" y="1810886"/>
                  <a:pt x="8779912" y="1712750"/>
                  <a:pt x="8670852" y="1754326"/>
                </a:cubicBezTo>
                <a:cubicBezTo>
                  <a:pt x="8561792" y="1795902"/>
                  <a:pt x="8394285" y="1719742"/>
                  <a:pt x="8193664" y="1754326"/>
                </a:cubicBezTo>
                <a:cubicBezTo>
                  <a:pt x="7993043" y="1788910"/>
                  <a:pt x="7770885" y="1719719"/>
                  <a:pt x="7611728" y="1754326"/>
                </a:cubicBezTo>
                <a:cubicBezTo>
                  <a:pt x="7452571" y="1788933"/>
                  <a:pt x="7273039" y="1741234"/>
                  <a:pt x="7029792" y="1754326"/>
                </a:cubicBezTo>
                <a:cubicBezTo>
                  <a:pt x="6786545" y="1767418"/>
                  <a:pt x="6515435" y="1698926"/>
                  <a:pt x="6238358" y="1754326"/>
                </a:cubicBezTo>
                <a:cubicBezTo>
                  <a:pt x="5961281" y="1809726"/>
                  <a:pt x="5879703" y="1701337"/>
                  <a:pt x="5761170" y="1754326"/>
                </a:cubicBezTo>
                <a:cubicBezTo>
                  <a:pt x="5642637" y="1807315"/>
                  <a:pt x="5611102" y="1742263"/>
                  <a:pt x="5493480" y="1754326"/>
                </a:cubicBezTo>
                <a:cubicBezTo>
                  <a:pt x="5375858" y="1766389"/>
                  <a:pt x="4994510" y="1686305"/>
                  <a:pt x="4702046" y="1754326"/>
                </a:cubicBezTo>
                <a:cubicBezTo>
                  <a:pt x="4409582" y="1822347"/>
                  <a:pt x="4334336" y="1717608"/>
                  <a:pt x="4224858" y="1754326"/>
                </a:cubicBezTo>
                <a:cubicBezTo>
                  <a:pt x="4115380" y="1791044"/>
                  <a:pt x="3975673" y="1742800"/>
                  <a:pt x="3852419" y="1754326"/>
                </a:cubicBezTo>
                <a:cubicBezTo>
                  <a:pt x="3729165" y="1765852"/>
                  <a:pt x="3341651" y="1700336"/>
                  <a:pt x="3165734" y="1754326"/>
                </a:cubicBezTo>
                <a:cubicBezTo>
                  <a:pt x="2989817" y="1808316"/>
                  <a:pt x="2894491" y="1716402"/>
                  <a:pt x="2793295" y="1754326"/>
                </a:cubicBezTo>
                <a:cubicBezTo>
                  <a:pt x="2692099" y="1792250"/>
                  <a:pt x="2570948" y="1737401"/>
                  <a:pt x="2420855" y="1754326"/>
                </a:cubicBezTo>
                <a:cubicBezTo>
                  <a:pt x="2270762" y="1771251"/>
                  <a:pt x="2159382" y="1737262"/>
                  <a:pt x="2048416" y="1754326"/>
                </a:cubicBezTo>
                <a:cubicBezTo>
                  <a:pt x="1937450" y="1771390"/>
                  <a:pt x="1732209" y="1720715"/>
                  <a:pt x="1466480" y="1754326"/>
                </a:cubicBezTo>
                <a:cubicBezTo>
                  <a:pt x="1200751" y="1787937"/>
                  <a:pt x="1212401" y="1729466"/>
                  <a:pt x="989292" y="1754326"/>
                </a:cubicBezTo>
                <a:cubicBezTo>
                  <a:pt x="766183" y="1779186"/>
                  <a:pt x="705553" y="1726524"/>
                  <a:pt x="616853" y="1754326"/>
                </a:cubicBezTo>
                <a:cubicBezTo>
                  <a:pt x="528153" y="1782128"/>
                  <a:pt x="200034" y="1682573"/>
                  <a:pt x="0" y="1754326"/>
                </a:cubicBezTo>
                <a:cubicBezTo>
                  <a:pt x="-62506" y="1609557"/>
                  <a:pt x="778" y="1436201"/>
                  <a:pt x="0" y="1222180"/>
                </a:cubicBezTo>
                <a:cubicBezTo>
                  <a:pt x="-778" y="1008159"/>
                  <a:pt x="46799" y="884722"/>
                  <a:pt x="0" y="654948"/>
                </a:cubicBezTo>
                <a:cubicBezTo>
                  <a:pt x="-46799" y="425174"/>
                  <a:pt x="2885" y="262301"/>
                  <a:pt x="0" y="0"/>
                </a:cubicBezTo>
                <a:close/>
              </a:path>
              <a:path w="10474855" h="1754326" stroke="0" extrusionOk="0">
                <a:moveTo>
                  <a:pt x="0" y="0"/>
                </a:moveTo>
                <a:cubicBezTo>
                  <a:pt x="240159" y="-67970"/>
                  <a:pt x="424135" y="51217"/>
                  <a:pt x="686685" y="0"/>
                </a:cubicBezTo>
                <a:cubicBezTo>
                  <a:pt x="949236" y="-51217"/>
                  <a:pt x="1290873" y="72673"/>
                  <a:pt x="1478118" y="0"/>
                </a:cubicBezTo>
                <a:cubicBezTo>
                  <a:pt x="1665363" y="-72673"/>
                  <a:pt x="1821614" y="42988"/>
                  <a:pt x="1955306" y="0"/>
                </a:cubicBezTo>
                <a:cubicBezTo>
                  <a:pt x="2088998" y="-42988"/>
                  <a:pt x="2185959" y="3544"/>
                  <a:pt x="2327746" y="0"/>
                </a:cubicBezTo>
                <a:cubicBezTo>
                  <a:pt x="2469533" y="-3544"/>
                  <a:pt x="2815692" y="79643"/>
                  <a:pt x="3014430" y="0"/>
                </a:cubicBezTo>
                <a:cubicBezTo>
                  <a:pt x="3213168" y="-79643"/>
                  <a:pt x="3463236" y="75842"/>
                  <a:pt x="3701115" y="0"/>
                </a:cubicBezTo>
                <a:cubicBezTo>
                  <a:pt x="3938994" y="-75842"/>
                  <a:pt x="3889990" y="17272"/>
                  <a:pt x="4073555" y="0"/>
                </a:cubicBezTo>
                <a:cubicBezTo>
                  <a:pt x="4257120" y="-17272"/>
                  <a:pt x="4597725" y="79009"/>
                  <a:pt x="4864988" y="0"/>
                </a:cubicBezTo>
                <a:cubicBezTo>
                  <a:pt x="5132251" y="-79009"/>
                  <a:pt x="5053596" y="4090"/>
                  <a:pt x="5132679" y="0"/>
                </a:cubicBezTo>
                <a:cubicBezTo>
                  <a:pt x="5211762" y="-4090"/>
                  <a:pt x="5480566" y="51822"/>
                  <a:pt x="5609867" y="0"/>
                </a:cubicBezTo>
                <a:cubicBezTo>
                  <a:pt x="5739168" y="-51822"/>
                  <a:pt x="6058551" y="61395"/>
                  <a:pt x="6401300" y="0"/>
                </a:cubicBezTo>
                <a:cubicBezTo>
                  <a:pt x="6744049" y="-61395"/>
                  <a:pt x="6745291" y="3964"/>
                  <a:pt x="6878488" y="0"/>
                </a:cubicBezTo>
                <a:cubicBezTo>
                  <a:pt x="7011685" y="-3964"/>
                  <a:pt x="7229810" y="30961"/>
                  <a:pt x="7565173" y="0"/>
                </a:cubicBezTo>
                <a:cubicBezTo>
                  <a:pt x="7900537" y="-30961"/>
                  <a:pt x="8159771" y="81702"/>
                  <a:pt x="8356607" y="0"/>
                </a:cubicBezTo>
                <a:cubicBezTo>
                  <a:pt x="8553443" y="-81702"/>
                  <a:pt x="8848319" y="43230"/>
                  <a:pt x="9148040" y="0"/>
                </a:cubicBezTo>
                <a:cubicBezTo>
                  <a:pt x="9447761" y="-43230"/>
                  <a:pt x="9504530" y="25462"/>
                  <a:pt x="9625228" y="0"/>
                </a:cubicBezTo>
                <a:cubicBezTo>
                  <a:pt x="9745926" y="-25462"/>
                  <a:pt x="10086686" y="20763"/>
                  <a:pt x="10474855" y="0"/>
                </a:cubicBezTo>
                <a:cubicBezTo>
                  <a:pt x="10503348" y="261431"/>
                  <a:pt x="10442143" y="332605"/>
                  <a:pt x="10474855" y="549689"/>
                </a:cubicBezTo>
                <a:cubicBezTo>
                  <a:pt x="10507567" y="766773"/>
                  <a:pt x="10421466" y="1012957"/>
                  <a:pt x="10474855" y="1134464"/>
                </a:cubicBezTo>
                <a:cubicBezTo>
                  <a:pt x="10528244" y="1255971"/>
                  <a:pt x="10469236" y="1523558"/>
                  <a:pt x="10474855" y="1754326"/>
                </a:cubicBezTo>
                <a:cubicBezTo>
                  <a:pt x="10252987" y="1803076"/>
                  <a:pt x="10102346" y="1724431"/>
                  <a:pt x="9997667" y="1754326"/>
                </a:cubicBezTo>
                <a:cubicBezTo>
                  <a:pt x="9892988" y="1784221"/>
                  <a:pt x="9671374" y="1704311"/>
                  <a:pt x="9520479" y="1754326"/>
                </a:cubicBezTo>
                <a:cubicBezTo>
                  <a:pt x="9369584" y="1804341"/>
                  <a:pt x="8956940" y="1733960"/>
                  <a:pt x="8729046" y="1754326"/>
                </a:cubicBezTo>
                <a:cubicBezTo>
                  <a:pt x="8501152" y="1774692"/>
                  <a:pt x="8576955" y="1732128"/>
                  <a:pt x="8461355" y="1754326"/>
                </a:cubicBezTo>
                <a:cubicBezTo>
                  <a:pt x="8345755" y="1776524"/>
                  <a:pt x="8111920" y="1709327"/>
                  <a:pt x="7984167" y="1754326"/>
                </a:cubicBezTo>
                <a:cubicBezTo>
                  <a:pt x="7856414" y="1799325"/>
                  <a:pt x="7651730" y="1744973"/>
                  <a:pt x="7506979" y="1754326"/>
                </a:cubicBezTo>
                <a:cubicBezTo>
                  <a:pt x="7362228" y="1763679"/>
                  <a:pt x="7256769" y="1728791"/>
                  <a:pt x="7134540" y="1754326"/>
                </a:cubicBezTo>
                <a:cubicBezTo>
                  <a:pt x="7012311" y="1779861"/>
                  <a:pt x="6832890" y="1735395"/>
                  <a:pt x="6657352" y="1754326"/>
                </a:cubicBezTo>
                <a:cubicBezTo>
                  <a:pt x="6481814" y="1773257"/>
                  <a:pt x="6237835" y="1693597"/>
                  <a:pt x="5970667" y="1754326"/>
                </a:cubicBezTo>
                <a:cubicBezTo>
                  <a:pt x="5703500" y="1815055"/>
                  <a:pt x="5628741" y="1742382"/>
                  <a:pt x="5493480" y="1754326"/>
                </a:cubicBezTo>
                <a:cubicBezTo>
                  <a:pt x="5358219" y="1766270"/>
                  <a:pt x="5334201" y="1730818"/>
                  <a:pt x="5225789" y="1754326"/>
                </a:cubicBezTo>
                <a:cubicBezTo>
                  <a:pt x="5117377" y="1777834"/>
                  <a:pt x="5033822" y="1732569"/>
                  <a:pt x="4958098" y="1754326"/>
                </a:cubicBezTo>
                <a:cubicBezTo>
                  <a:pt x="4882374" y="1776083"/>
                  <a:pt x="4651701" y="1746399"/>
                  <a:pt x="4376162" y="1754326"/>
                </a:cubicBezTo>
                <a:cubicBezTo>
                  <a:pt x="4100623" y="1762253"/>
                  <a:pt x="4102532" y="1701094"/>
                  <a:pt x="3898974" y="1754326"/>
                </a:cubicBezTo>
                <a:cubicBezTo>
                  <a:pt x="3695416" y="1807558"/>
                  <a:pt x="3526308" y="1748386"/>
                  <a:pt x="3317037" y="1754326"/>
                </a:cubicBezTo>
                <a:cubicBezTo>
                  <a:pt x="3107766" y="1760266"/>
                  <a:pt x="2988428" y="1735691"/>
                  <a:pt x="2735101" y="1754326"/>
                </a:cubicBezTo>
                <a:cubicBezTo>
                  <a:pt x="2481774" y="1772961"/>
                  <a:pt x="2111736" y="1718931"/>
                  <a:pt x="1943668" y="1754326"/>
                </a:cubicBezTo>
                <a:cubicBezTo>
                  <a:pt x="1775600" y="1789721"/>
                  <a:pt x="1462872" y="1754178"/>
                  <a:pt x="1152234" y="1754326"/>
                </a:cubicBezTo>
                <a:cubicBezTo>
                  <a:pt x="841596" y="1754474"/>
                  <a:pt x="425099" y="1667380"/>
                  <a:pt x="0" y="1754326"/>
                </a:cubicBezTo>
                <a:cubicBezTo>
                  <a:pt x="-38752" y="1506943"/>
                  <a:pt x="4671" y="1400953"/>
                  <a:pt x="0" y="1152007"/>
                </a:cubicBezTo>
                <a:cubicBezTo>
                  <a:pt x="-4671" y="903061"/>
                  <a:pt x="49254" y="739677"/>
                  <a:pt x="0" y="532146"/>
                </a:cubicBezTo>
                <a:cubicBezTo>
                  <a:pt x="-49254" y="324615"/>
                  <a:pt x="61916" y="136699"/>
                  <a:pt x="0" y="0"/>
                </a:cubicBezTo>
                <a:close/>
              </a:path>
            </a:pathLst>
          </a:custGeom>
          <a:solidFill>
            <a:srgbClr val="FFFFFF"/>
          </a:solidFill>
          <a:ln>
            <a:solidFill>
              <a:schemeClr val="tx1"/>
            </a:solidFill>
            <a:extLst>
              <a:ext uri="{C807C97D-BFC1-408E-A445-0C87EB9F89A2}">
                <ask:lineSketchStyleProps xmlns:ask="http://schemas.microsoft.com/office/drawing/2018/sketchyshapes" sd="1502071350">
                  <a:prstGeom prst="rect">
                    <a:avLst/>
                  </a:prstGeom>
                  <ask:type>
                    <ask:lineSketchScribble/>
                  </ask:type>
                </ask:lineSketchStyleProps>
              </a:ext>
            </a:extLst>
          </a:ln>
        </p:spPr>
        <p:txBody>
          <a:bodyPr wrap="square" rtlCol="0">
            <a:spAutoFit/>
          </a:bodyPr>
          <a:lstStyle>
            <a:defPPr>
              <a:defRPr lang="en-US"/>
            </a:defPPr>
            <a:lvl1pPr marL="285750" indent="-285750">
              <a:buFont typeface="Arial" panose="020B0604020202020204" pitchFamily="34" charset="0"/>
              <a:buChar char="•"/>
              <a:defRPr>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defRPr>
            </a:lvl1pPr>
          </a:lstStyle>
          <a:p>
            <a:pPr marL="0" indent="0">
              <a:buNone/>
            </a:pPr>
            <a:r>
              <a:rPr lang="en-US" dirty="0" err="1"/>
              <a:t>DataSets</a:t>
            </a:r>
            <a:r>
              <a:rPr lang="en-US" dirty="0"/>
              <a:t> and </a:t>
            </a:r>
            <a:r>
              <a:rPr lang="en-US" dirty="0" err="1"/>
              <a:t>Classfiers</a:t>
            </a:r>
            <a:r>
              <a:rPr lang="en-US" dirty="0"/>
              <a:t> - Considers four real dataset below:</a:t>
            </a:r>
          </a:p>
          <a:p>
            <a:pPr marL="0" indent="0">
              <a:buNone/>
            </a:pPr>
            <a:r>
              <a:rPr lang="en-US" dirty="0"/>
              <a:t>(1) Credit Dataset: used to predict the default of the customers on credit card payments in Taiwan.</a:t>
            </a:r>
          </a:p>
          <a:p>
            <a:pPr marL="0" indent="0">
              <a:buNone/>
            </a:pPr>
            <a:r>
              <a:rPr lang="en-US" dirty="0"/>
              <a:t>(2) Adult Dataset: used to predict whether the income of adults exceed $50K/year using US census data from 1994.</a:t>
            </a:r>
          </a:p>
          <a:p>
            <a:pPr marL="0" indent="0">
              <a:buNone/>
            </a:pPr>
            <a:r>
              <a:rPr lang="en-US" dirty="0"/>
              <a:t>(3) FICO Dataset: used to predict the credit risk assessments.</a:t>
            </a:r>
          </a:p>
          <a:p>
            <a:pPr marL="0" indent="0">
              <a:buNone/>
            </a:pPr>
            <a:r>
              <a:rPr lang="en-US" dirty="0"/>
              <a:t>(4) Yelp Dataset: used to predict review ratings that users</a:t>
            </a:r>
          </a:p>
        </p:txBody>
      </p:sp>
      <p:sp>
        <p:nvSpPr>
          <p:cNvPr id="9" name="TextBox 8">
            <a:extLst>
              <a:ext uri="{FF2B5EF4-FFF2-40B4-BE49-F238E27FC236}">
                <a16:creationId xmlns:a16="http://schemas.microsoft.com/office/drawing/2014/main" id="{B8B484B2-9C49-E45A-D6D2-8CB81EACB556}"/>
              </a:ext>
            </a:extLst>
          </p:cNvPr>
          <p:cNvSpPr txBox="1"/>
          <p:nvPr/>
        </p:nvSpPr>
        <p:spPr>
          <a:xfrm>
            <a:off x="836220" y="5972320"/>
            <a:ext cx="10474855" cy="369332"/>
          </a:xfrm>
          <a:custGeom>
            <a:avLst/>
            <a:gdLst>
              <a:gd name="connsiteX0" fmla="*/ 0 w 10474855"/>
              <a:gd name="connsiteY0" fmla="*/ 0 h 369332"/>
              <a:gd name="connsiteX1" fmla="*/ 477188 w 10474855"/>
              <a:gd name="connsiteY1" fmla="*/ 0 h 369332"/>
              <a:gd name="connsiteX2" fmla="*/ 1268621 w 10474855"/>
              <a:gd name="connsiteY2" fmla="*/ 0 h 369332"/>
              <a:gd name="connsiteX3" fmla="*/ 1955306 w 10474855"/>
              <a:gd name="connsiteY3" fmla="*/ 0 h 369332"/>
              <a:gd name="connsiteX4" fmla="*/ 2537243 w 10474855"/>
              <a:gd name="connsiteY4" fmla="*/ 0 h 369332"/>
              <a:gd name="connsiteX5" fmla="*/ 3014430 w 10474855"/>
              <a:gd name="connsiteY5" fmla="*/ 0 h 369332"/>
              <a:gd name="connsiteX6" fmla="*/ 3386870 w 10474855"/>
              <a:gd name="connsiteY6" fmla="*/ 0 h 369332"/>
              <a:gd name="connsiteX7" fmla="*/ 4073555 w 10474855"/>
              <a:gd name="connsiteY7" fmla="*/ 0 h 369332"/>
              <a:gd name="connsiteX8" fmla="*/ 4445994 w 10474855"/>
              <a:gd name="connsiteY8" fmla="*/ 0 h 369332"/>
              <a:gd name="connsiteX9" fmla="*/ 4923182 w 10474855"/>
              <a:gd name="connsiteY9" fmla="*/ 0 h 369332"/>
              <a:gd name="connsiteX10" fmla="*/ 5295621 w 10474855"/>
              <a:gd name="connsiteY10" fmla="*/ 0 h 369332"/>
              <a:gd name="connsiteX11" fmla="*/ 5563312 w 10474855"/>
              <a:gd name="connsiteY11" fmla="*/ 0 h 369332"/>
              <a:gd name="connsiteX12" fmla="*/ 6040500 w 10474855"/>
              <a:gd name="connsiteY12" fmla="*/ 0 h 369332"/>
              <a:gd name="connsiteX13" fmla="*/ 6517688 w 10474855"/>
              <a:gd name="connsiteY13" fmla="*/ 0 h 369332"/>
              <a:gd name="connsiteX14" fmla="*/ 6785378 w 10474855"/>
              <a:gd name="connsiteY14" fmla="*/ 0 h 369332"/>
              <a:gd name="connsiteX15" fmla="*/ 7262566 w 10474855"/>
              <a:gd name="connsiteY15" fmla="*/ 0 h 369332"/>
              <a:gd name="connsiteX16" fmla="*/ 7844503 w 10474855"/>
              <a:gd name="connsiteY16" fmla="*/ 0 h 369332"/>
              <a:gd name="connsiteX17" fmla="*/ 8635936 w 10474855"/>
              <a:gd name="connsiteY17" fmla="*/ 0 h 369332"/>
              <a:gd name="connsiteX18" fmla="*/ 9217872 w 10474855"/>
              <a:gd name="connsiteY18" fmla="*/ 0 h 369332"/>
              <a:gd name="connsiteX19" fmla="*/ 9799809 w 10474855"/>
              <a:gd name="connsiteY19" fmla="*/ 0 h 369332"/>
              <a:gd name="connsiteX20" fmla="*/ 10474855 w 10474855"/>
              <a:gd name="connsiteY20" fmla="*/ 0 h 369332"/>
              <a:gd name="connsiteX21" fmla="*/ 10474855 w 10474855"/>
              <a:gd name="connsiteY21" fmla="*/ 369332 h 369332"/>
              <a:gd name="connsiteX22" fmla="*/ 9683422 w 10474855"/>
              <a:gd name="connsiteY22" fmla="*/ 369332 h 369332"/>
              <a:gd name="connsiteX23" fmla="*/ 8996737 w 10474855"/>
              <a:gd name="connsiteY23" fmla="*/ 369332 h 369332"/>
              <a:gd name="connsiteX24" fmla="*/ 8310052 w 10474855"/>
              <a:gd name="connsiteY24" fmla="*/ 369332 h 369332"/>
              <a:gd name="connsiteX25" fmla="*/ 7832864 w 10474855"/>
              <a:gd name="connsiteY25" fmla="*/ 369332 h 369332"/>
              <a:gd name="connsiteX26" fmla="*/ 7146179 w 10474855"/>
              <a:gd name="connsiteY26" fmla="*/ 369332 h 369332"/>
              <a:gd name="connsiteX27" fmla="*/ 6564242 w 10474855"/>
              <a:gd name="connsiteY27" fmla="*/ 369332 h 369332"/>
              <a:gd name="connsiteX28" fmla="*/ 6087055 w 10474855"/>
              <a:gd name="connsiteY28" fmla="*/ 369332 h 369332"/>
              <a:gd name="connsiteX29" fmla="*/ 5714615 w 10474855"/>
              <a:gd name="connsiteY29" fmla="*/ 369332 h 369332"/>
              <a:gd name="connsiteX30" fmla="*/ 5342176 w 10474855"/>
              <a:gd name="connsiteY30" fmla="*/ 369332 h 369332"/>
              <a:gd name="connsiteX31" fmla="*/ 4655491 w 10474855"/>
              <a:gd name="connsiteY31" fmla="*/ 369332 h 369332"/>
              <a:gd name="connsiteX32" fmla="*/ 4387800 w 10474855"/>
              <a:gd name="connsiteY32" fmla="*/ 369332 h 369332"/>
              <a:gd name="connsiteX33" fmla="*/ 4015361 w 10474855"/>
              <a:gd name="connsiteY33" fmla="*/ 369332 h 369332"/>
              <a:gd name="connsiteX34" fmla="*/ 3642922 w 10474855"/>
              <a:gd name="connsiteY34" fmla="*/ 369332 h 369332"/>
              <a:gd name="connsiteX35" fmla="*/ 3375231 w 10474855"/>
              <a:gd name="connsiteY35" fmla="*/ 369332 h 369332"/>
              <a:gd name="connsiteX36" fmla="*/ 2583798 w 10474855"/>
              <a:gd name="connsiteY36" fmla="*/ 369332 h 369332"/>
              <a:gd name="connsiteX37" fmla="*/ 2106610 w 10474855"/>
              <a:gd name="connsiteY37" fmla="*/ 369332 h 369332"/>
              <a:gd name="connsiteX38" fmla="*/ 1629422 w 10474855"/>
              <a:gd name="connsiteY38" fmla="*/ 369332 h 369332"/>
              <a:gd name="connsiteX39" fmla="*/ 942737 w 10474855"/>
              <a:gd name="connsiteY39" fmla="*/ 369332 h 369332"/>
              <a:gd name="connsiteX40" fmla="*/ 675046 w 10474855"/>
              <a:gd name="connsiteY40" fmla="*/ 369332 h 369332"/>
              <a:gd name="connsiteX41" fmla="*/ 0 w 10474855"/>
              <a:gd name="connsiteY41" fmla="*/ 369332 h 369332"/>
              <a:gd name="connsiteX42" fmla="*/ 0 w 10474855"/>
              <a:gd name="connsiteY42"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0474855" h="369332" fill="none" extrusionOk="0">
                <a:moveTo>
                  <a:pt x="0" y="0"/>
                </a:moveTo>
                <a:cubicBezTo>
                  <a:pt x="233918" y="-4032"/>
                  <a:pt x="257477" y="19895"/>
                  <a:pt x="477188" y="0"/>
                </a:cubicBezTo>
                <a:cubicBezTo>
                  <a:pt x="696899" y="-19895"/>
                  <a:pt x="883041" y="50003"/>
                  <a:pt x="1268621" y="0"/>
                </a:cubicBezTo>
                <a:cubicBezTo>
                  <a:pt x="1654201" y="-50003"/>
                  <a:pt x="1617925" y="79528"/>
                  <a:pt x="1955306" y="0"/>
                </a:cubicBezTo>
                <a:cubicBezTo>
                  <a:pt x="2292688" y="-79528"/>
                  <a:pt x="2389452" y="41849"/>
                  <a:pt x="2537243" y="0"/>
                </a:cubicBezTo>
                <a:cubicBezTo>
                  <a:pt x="2685034" y="-41849"/>
                  <a:pt x="2850922" y="35603"/>
                  <a:pt x="3014430" y="0"/>
                </a:cubicBezTo>
                <a:cubicBezTo>
                  <a:pt x="3177938" y="-35603"/>
                  <a:pt x="3267500" y="18029"/>
                  <a:pt x="3386870" y="0"/>
                </a:cubicBezTo>
                <a:cubicBezTo>
                  <a:pt x="3506240" y="-18029"/>
                  <a:pt x="3781840" y="29186"/>
                  <a:pt x="4073555" y="0"/>
                </a:cubicBezTo>
                <a:cubicBezTo>
                  <a:pt x="4365271" y="-29186"/>
                  <a:pt x="4268484" y="37265"/>
                  <a:pt x="4445994" y="0"/>
                </a:cubicBezTo>
                <a:cubicBezTo>
                  <a:pt x="4623504" y="-37265"/>
                  <a:pt x="4786034" y="12640"/>
                  <a:pt x="4923182" y="0"/>
                </a:cubicBezTo>
                <a:cubicBezTo>
                  <a:pt x="5060330" y="-12640"/>
                  <a:pt x="5118195" y="21015"/>
                  <a:pt x="5295621" y="0"/>
                </a:cubicBezTo>
                <a:cubicBezTo>
                  <a:pt x="5473047" y="-21015"/>
                  <a:pt x="5431260" y="21379"/>
                  <a:pt x="5563312" y="0"/>
                </a:cubicBezTo>
                <a:cubicBezTo>
                  <a:pt x="5695364" y="-21379"/>
                  <a:pt x="5814553" y="56068"/>
                  <a:pt x="6040500" y="0"/>
                </a:cubicBezTo>
                <a:cubicBezTo>
                  <a:pt x="6266447" y="-56068"/>
                  <a:pt x="6286542" y="17205"/>
                  <a:pt x="6517688" y="0"/>
                </a:cubicBezTo>
                <a:cubicBezTo>
                  <a:pt x="6748834" y="-17205"/>
                  <a:pt x="6717200" y="2105"/>
                  <a:pt x="6785378" y="0"/>
                </a:cubicBezTo>
                <a:cubicBezTo>
                  <a:pt x="6853556" y="-2105"/>
                  <a:pt x="7058059" y="11318"/>
                  <a:pt x="7262566" y="0"/>
                </a:cubicBezTo>
                <a:cubicBezTo>
                  <a:pt x="7467073" y="-11318"/>
                  <a:pt x="7651830" y="3834"/>
                  <a:pt x="7844503" y="0"/>
                </a:cubicBezTo>
                <a:cubicBezTo>
                  <a:pt x="8037176" y="-3834"/>
                  <a:pt x="8327931" y="86073"/>
                  <a:pt x="8635936" y="0"/>
                </a:cubicBezTo>
                <a:cubicBezTo>
                  <a:pt x="8943941" y="-86073"/>
                  <a:pt x="8974204" y="66616"/>
                  <a:pt x="9217872" y="0"/>
                </a:cubicBezTo>
                <a:cubicBezTo>
                  <a:pt x="9461540" y="-66616"/>
                  <a:pt x="9546800" y="5296"/>
                  <a:pt x="9799809" y="0"/>
                </a:cubicBezTo>
                <a:cubicBezTo>
                  <a:pt x="10052818" y="-5296"/>
                  <a:pt x="10325156" y="33528"/>
                  <a:pt x="10474855" y="0"/>
                </a:cubicBezTo>
                <a:cubicBezTo>
                  <a:pt x="10512677" y="75965"/>
                  <a:pt x="10433467" y="241319"/>
                  <a:pt x="10474855" y="369332"/>
                </a:cubicBezTo>
                <a:cubicBezTo>
                  <a:pt x="10301874" y="419528"/>
                  <a:pt x="10060333" y="361896"/>
                  <a:pt x="9683422" y="369332"/>
                </a:cubicBezTo>
                <a:cubicBezTo>
                  <a:pt x="9306511" y="376768"/>
                  <a:pt x="9333291" y="304642"/>
                  <a:pt x="8996737" y="369332"/>
                </a:cubicBezTo>
                <a:cubicBezTo>
                  <a:pt x="8660184" y="434022"/>
                  <a:pt x="8618351" y="334493"/>
                  <a:pt x="8310052" y="369332"/>
                </a:cubicBezTo>
                <a:cubicBezTo>
                  <a:pt x="8001753" y="404171"/>
                  <a:pt x="8032558" y="359442"/>
                  <a:pt x="7832864" y="369332"/>
                </a:cubicBezTo>
                <a:cubicBezTo>
                  <a:pt x="7633170" y="379222"/>
                  <a:pt x="7383144" y="364613"/>
                  <a:pt x="7146179" y="369332"/>
                </a:cubicBezTo>
                <a:cubicBezTo>
                  <a:pt x="6909215" y="374051"/>
                  <a:pt x="6771759" y="343601"/>
                  <a:pt x="6564242" y="369332"/>
                </a:cubicBezTo>
                <a:cubicBezTo>
                  <a:pt x="6356725" y="395063"/>
                  <a:pt x="6268926" y="337053"/>
                  <a:pt x="6087055" y="369332"/>
                </a:cubicBezTo>
                <a:cubicBezTo>
                  <a:pt x="5905184" y="401611"/>
                  <a:pt x="5795245" y="328919"/>
                  <a:pt x="5714615" y="369332"/>
                </a:cubicBezTo>
                <a:cubicBezTo>
                  <a:pt x="5633985" y="409745"/>
                  <a:pt x="5457550" y="327649"/>
                  <a:pt x="5342176" y="369332"/>
                </a:cubicBezTo>
                <a:cubicBezTo>
                  <a:pt x="5226802" y="411015"/>
                  <a:pt x="4949718" y="289844"/>
                  <a:pt x="4655491" y="369332"/>
                </a:cubicBezTo>
                <a:cubicBezTo>
                  <a:pt x="4361265" y="448820"/>
                  <a:pt x="4463000" y="354353"/>
                  <a:pt x="4387800" y="369332"/>
                </a:cubicBezTo>
                <a:cubicBezTo>
                  <a:pt x="4312600" y="384311"/>
                  <a:pt x="4148809" y="333370"/>
                  <a:pt x="4015361" y="369332"/>
                </a:cubicBezTo>
                <a:cubicBezTo>
                  <a:pt x="3881913" y="405294"/>
                  <a:pt x="3739771" y="328969"/>
                  <a:pt x="3642922" y="369332"/>
                </a:cubicBezTo>
                <a:cubicBezTo>
                  <a:pt x="3546073" y="409695"/>
                  <a:pt x="3452429" y="366778"/>
                  <a:pt x="3375231" y="369332"/>
                </a:cubicBezTo>
                <a:cubicBezTo>
                  <a:pt x="3298033" y="371886"/>
                  <a:pt x="2856097" y="336389"/>
                  <a:pt x="2583798" y="369332"/>
                </a:cubicBezTo>
                <a:cubicBezTo>
                  <a:pt x="2311499" y="402275"/>
                  <a:pt x="2339484" y="341750"/>
                  <a:pt x="2106610" y="369332"/>
                </a:cubicBezTo>
                <a:cubicBezTo>
                  <a:pt x="1873736" y="396914"/>
                  <a:pt x="1776528" y="346550"/>
                  <a:pt x="1629422" y="369332"/>
                </a:cubicBezTo>
                <a:cubicBezTo>
                  <a:pt x="1482316" y="392114"/>
                  <a:pt x="1176652" y="364222"/>
                  <a:pt x="942737" y="369332"/>
                </a:cubicBezTo>
                <a:cubicBezTo>
                  <a:pt x="708822" y="374442"/>
                  <a:pt x="797390" y="346262"/>
                  <a:pt x="675046" y="369332"/>
                </a:cubicBezTo>
                <a:cubicBezTo>
                  <a:pt x="552702" y="392402"/>
                  <a:pt x="246165" y="300585"/>
                  <a:pt x="0" y="369332"/>
                </a:cubicBezTo>
                <a:cubicBezTo>
                  <a:pt x="-42030" y="190726"/>
                  <a:pt x="23768" y="105890"/>
                  <a:pt x="0" y="0"/>
                </a:cubicBezTo>
                <a:close/>
              </a:path>
              <a:path w="10474855" h="369332" stroke="0" extrusionOk="0">
                <a:moveTo>
                  <a:pt x="0" y="0"/>
                </a:moveTo>
                <a:cubicBezTo>
                  <a:pt x="341781" y="-10713"/>
                  <a:pt x="479304" y="42617"/>
                  <a:pt x="686685" y="0"/>
                </a:cubicBezTo>
                <a:cubicBezTo>
                  <a:pt x="894066" y="-42617"/>
                  <a:pt x="1020689" y="9236"/>
                  <a:pt x="1163873" y="0"/>
                </a:cubicBezTo>
                <a:cubicBezTo>
                  <a:pt x="1307057" y="-9236"/>
                  <a:pt x="1527789" y="24694"/>
                  <a:pt x="1641061" y="0"/>
                </a:cubicBezTo>
                <a:cubicBezTo>
                  <a:pt x="1754333" y="-24694"/>
                  <a:pt x="1790344" y="7935"/>
                  <a:pt x="1908751" y="0"/>
                </a:cubicBezTo>
                <a:cubicBezTo>
                  <a:pt x="2027158" y="-7935"/>
                  <a:pt x="2066603" y="16455"/>
                  <a:pt x="2176442" y="0"/>
                </a:cubicBezTo>
                <a:cubicBezTo>
                  <a:pt x="2286281" y="-16455"/>
                  <a:pt x="2496548" y="49246"/>
                  <a:pt x="2758378" y="0"/>
                </a:cubicBezTo>
                <a:cubicBezTo>
                  <a:pt x="3020208" y="-49246"/>
                  <a:pt x="2948275" y="7020"/>
                  <a:pt x="3130818" y="0"/>
                </a:cubicBezTo>
                <a:cubicBezTo>
                  <a:pt x="3313361" y="-7020"/>
                  <a:pt x="3308264" y="2660"/>
                  <a:pt x="3398509" y="0"/>
                </a:cubicBezTo>
                <a:cubicBezTo>
                  <a:pt x="3488754" y="-2660"/>
                  <a:pt x="3769398" y="50659"/>
                  <a:pt x="3980445" y="0"/>
                </a:cubicBezTo>
                <a:cubicBezTo>
                  <a:pt x="4191492" y="-50659"/>
                  <a:pt x="4346165" y="47619"/>
                  <a:pt x="4667130" y="0"/>
                </a:cubicBezTo>
                <a:cubicBezTo>
                  <a:pt x="4988095" y="-47619"/>
                  <a:pt x="5001846" y="17685"/>
                  <a:pt x="5249066" y="0"/>
                </a:cubicBezTo>
                <a:cubicBezTo>
                  <a:pt x="5496286" y="-17685"/>
                  <a:pt x="5820213" y="4776"/>
                  <a:pt x="6040500" y="0"/>
                </a:cubicBezTo>
                <a:cubicBezTo>
                  <a:pt x="6260787" y="-4776"/>
                  <a:pt x="6360665" y="2561"/>
                  <a:pt x="6622436" y="0"/>
                </a:cubicBezTo>
                <a:cubicBezTo>
                  <a:pt x="6884207" y="-2561"/>
                  <a:pt x="6912606" y="2564"/>
                  <a:pt x="6994875" y="0"/>
                </a:cubicBezTo>
                <a:cubicBezTo>
                  <a:pt x="7077144" y="-2564"/>
                  <a:pt x="7305653" y="856"/>
                  <a:pt x="7472063" y="0"/>
                </a:cubicBezTo>
                <a:cubicBezTo>
                  <a:pt x="7638473" y="-856"/>
                  <a:pt x="7721639" y="16942"/>
                  <a:pt x="7844503" y="0"/>
                </a:cubicBezTo>
                <a:cubicBezTo>
                  <a:pt x="7967367" y="-16942"/>
                  <a:pt x="8117720" y="10980"/>
                  <a:pt x="8216942" y="0"/>
                </a:cubicBezTo>
                <a:cubicBezTo>
                  <a:pt x="8316164" y="-10980"/>
                  <a:pt x="8665697" y="93666"/>
                  <a:pt x="9008375" y="0"/>
                </a:cubicBezTo>
                <a:cubicBezTo>
                  <a:pt x="9351053" y="-93666"/>
                  <a:pt x="9305397" y="30316"/>
                  <a:pt x="9485563" y="0"/>
                </a:cubicBezTo>
                <a:cubicBezTo>
                  <a:pt x="9665729" y="-30316"/>
                  <a:pt x="9692390" y="32545"/>
                  <a:pt x="9858002" y="0"/>
                </a:cubicBezTo>
                <a:cubicBezTo>
                  <a:pt x="10023614" y="-32545"/>
                  <a:pt x="10248149" y="46578"/>
                  <a:pt x="10474855" y="0"/>
                </a:cubicBezTo>
                <a:cubicBezTo>
                  <a:pt x="10488003" y="151080"/>
                  <a:pt x="10453696" y="221962"/>
                  <a:pt x="10474855" y="369332"/>
                </a:cubicBezTo>
                <a:cubicBezTo>
                  <a:pt x="10319322" y="391978"/>
                  <a:pt x="10191285" y="355831"/>
                  <a:pt x="10102416" y="369332"/>
                </a:cubicBezTo>
                <a:cubicBezTo>
                  <a:pt x="10013547" y="382833"/>
                  <a:pt x="9859052" y="352615"/>
                  <a:pt x="9729976" y="369332"/>
                </a:cubicBezTo>
                <a:cubicBezTo>
                  <a:pt x="9600900" y="386049"/>
                  <a:pt x="9419320" y="344642"/>
                  <a:pt x="9252789" y="369332"/>
                </a:cubicBezTo>
                <a:cubicBezTo>
                  <a:pt x="9086258" y="394022"/>
                  <a:pt x="8842397" y="300729"/>
                  <a:pt x="8670852" y="369332"/>
                </a:cubicBezTo>
                <a:cubicBezTo>
                  <a:pt x="8499307" y="437935"/>
                  <a:pt x="8496449" y="343003"/>
                  <a:pt x="8403161" y="369332"/>
                </a:cubicBezTo>
                <a:cubicBezTo>
                  <a:pt x="8309873" y="395661"/>
                  <a:pt x="8111165" y="367393"/>
                  <a:pt x="8030722" y="369332"/>
                </a:cubicBezTo>
                <a:cubicBezTo>
                  <a:pt x="7950279" y="371271"/>
                  <a:pt x="7668918" y="349064"/>
                  <a:pt x="7448786" y="369332"/>
                </a:cubicBezTo>
                <a:cubicBezTo>
                  <a:pt x="7228654" y="389600"/>
                  <a:pt x="7158264" y="326052"/>
                  <a:pt x="7076346" y="369332"/>
                </a:cubicBezTo>
                <a:cubicBezTo>
                  <a:pt x="6994428" y="412612"/>
                  <a:pt x="6570701" y="350733"/>
                  <a:pt x="6284913" y="369332"/>
                </a:cubicBezTo>
                <a:cubicBezTo>
                  <a:pt x="5999125" y="387931"/>
                  <a:pt x="5820152" y="334230"/>
                  <a:pt x="5702977" y="369332"/>
                </a:cubicBezTo>
                <a:cubicBezTo>
                  <a:pt x="5585802" y="404434"/>
                  <a:pt x="5244977" y="315372"/>
                  <a:pt x="5121040" y="369332"/>
                </a:cubicBezTo>
                <a:cubicBezTo>
                  <a:pt x="4997103" y="423292"/>
                  <a:pt x="4669708" y="320882"/>
                  <a:pt x="4539104" y="369332"/>
                </a:cubicBezTo>
                <a:cubicBezTo>
                  <a:pt x="4408500" y="417782"/>
                  <a:pt x="4125691" y="314103"/>
                  <a:pt x="3852419" y="369332"/>
                </a:cubicBezTo>
                <a:cubicBezTo>
                  <a:pt x="3579148" y="424561"/>
                  <a:pt x="3664418" y="336952"/>
                  <a:pt x="3479980" y="369332"/>
                </a:cubicBezTo>
                <a:cubicBezTo>
                  <a:pt x="3295542" y="401712"/>
                  <a:pt x="3083524" y="320636"/>
                  <a:pt x="2898043" y="369332"/>
                </a:cubicBezTo>
                <a:cubicBezTo>
                  <a:pt x="2712562" y="418028"/>
                  <a:pt x="2701355" y="359288"/>
                  <a:pt x="2525604" y="369332"/>
                </a:cubicBezTo>
                <a:cubicBezTo>
                  <a:pt x="2349853" y="379376"/>
                  <a:pt x="2099239" y="280143"/>
                  <a:pt x="1734170" y="369332"/>
                </a:cubicBezTo>
                <a:cubicBezTo>
                  <a:pt x="1369101" y="458521"/>
                  <a:pt x="1565894" y="368594"/>
                  <a:pt x="1466480" y="369332"/>
                </a:cubicBezTo>
                <a:cubicBezTo>
                  <a:pt x="1367066" y="370070"/>
                  <a:pt x="945475" y="336183"/>
                  <a:pt x="779795" y="369332"/>
                </a:cubicBezTo>
                <a:cubicBezTo>
                  <a:pt x="614116" y="402481"/>
                  <a:pt x="288646" y="291457"/>
                  <a:pt x="0" y="369332"/>
                </a:cubicBezTo>
                <a:cubicBezTo>
                  <a:pt x="-8743" y="220091"/>
                  <a:pt x="37271" y="81194"/>
                  <a:pt x="0" y="0"/>
                </a:cubicBezTo>
                <a:close/>
              </a:path>
            </a:pathLst>
          </a:custGeom>
          <a:solidFill>
            <a:srgbClr val="FFFFFF"/>
          </a:solidFill>
          <a:ln>
            <a:solidFill>
              <a:schemeClr val="tx1"/>
            </a:solidFill>
            <a:extLst>
              <a:ext uri="{C807C97D-BFC1-408E-A445-0C87EB9F89A2}">
                <ask:lineSketchStyleProps xmlns:ask="http://schemas.microsoft.com/office/drawing/2018/sketchyshapes" sd="388677783">
                  <a:prstGeom prst="rect">
                    <a:avLst/>
                  </a:prstGeom>
                  <ask:type>
                    <ask:lineSketchScribble/>
                  </ask:type>
                </ask:lineSketchStyleProps>
              </a:ext>
            </a:extLst>
          </a:ln>
        </p:spPr>
        <p:txBody>
          <a:bodyPr wrap="square" rtlCol="0">
            <a:spAutoFit/>
          </a:bodyPr>
          <a:lstStyle>
            <a:defPPr>
              <a:defRPr lang="en-US"/>
            </a:defPPr>
            <a:lvl1pPr marL="285750" indent="-285750">
              <a:buFont typeface="Arial" panose="020B0604020202020204" pitchFamily="34" charset="0"/>
              <a:buChar char="•"/>
              <a:defRPr>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dirty="0"/>
              <a:t>Counterfactual Explanation Model Chosen: </a:t>
            </a:r>
            <a:r>
              <a:rPr lang="en-US" dirty="0" err="1"/>
              <a:t>GeCo</a:t>
            </a:r>
            <a:r>
              <a:rPr lang="en-US" dirty="0"/>
              <a:t> model (ref. </a:t>
            </a:r>
            <a:r>
              <a:rPr lang="en-US" dirty="0">
                <a:hlinkClick r:id="rId4"/>
              </a:rPr>
              <a:t>https://github.com/GibbsG/GeneticCF</a:t>
            </a:r>
            <a:r>
              <a:rPr lang="en-US" dirty="0"/>
              <a:t>)</a:t>
            </a:r>
          </a:p>
        </p:txBody>
      </p:sp>
      <p:sp>
        <p:nvSpPr>
          <p:cNvPr id="10" name="TextBox 9">
            <a:extLst>
              <a:ext uri="{FF2B5EF4-FFF2-40B4-BE49-F238E27FC236}">
                <a16:creationId xmlns:a16="http://schemas.microsoft.com/office/drawing/2014/main" id="{04FBD08F-238F-B15D-0B43-583F8AA9C89D}"/>
              </a:ext>
            </a:extLst>
          </p:cNvPr>
          <p:cNvSpPr txBox="1"/>
          <p:nvPr/>
        </p:nvSpPr>
        <p:spPr>
          <a:xfrm>
            <a:off x="5756857" y="1910774"/>
            <a:ext cx="5554218" cy="1754326"/>
          </a:xfrm>
          <a:custGeom>
            <a:avLst/>
            <a:gdLst>
              <a:gd name="connsiteX0" fmla="*/ 0 w 5554218"/>
              <a:gd name="connsiteY0" fmla="*/ 0 h 1754326"/>
              <a:gd name="connsiteX1" fmla="*/ 444337 w 5554218"/>
              <a:gd name="connsiteY1" fmla="*/ 0 h 1754326"/>
              <a:gd name="connsiteX2" fmla="*/ 999759 w 5554218"/>
              <a:gd name="connsiteY2" fmla="*/ 0 h 1754326"/>
              <a:gd name="connsiteX3" fmla="*/ 1444097 w 5554218"/>
              <a:gd name="connsiteY3" fmla="*/ 0 h 1754326"/>
              <a:gd name="connsiteX4" fmla="*/ 1888434 w 5554218"/>
              <a:gd name="connsiteY4" fmla="*/ 0 h 1754326"/>
              <a:gd name="connsiteX5" fmla="*/ 2277229 w 5554218"/>
              <a:gd name="connsiteY5" fmla="*/ 0 h 1754326"/>
              <a:gd name="connsiteX6" fmla="*/ 2832651 w 5554218"/>
              <a:gd name="connsiteY6" fmla="*/ 0 h 1754326"/>
              <a:gd name="connsiteX7" fmla="*/ 3221446 w 5554218"/>
              <a:gd name="connsiteY7" fmla="*/ 0 h 1754326"/>
              <a:gd name="connsiteX8" fmla="*/ 3721326 w 5554218"/>
              <a:gd name="connsiteY8" fmla="*/ 0 h 1754326"/>
              <a:gd name="connsiteX9" fmla="*/ 4387832 w 5554218"/>
              <a:gd name="connsiteY9" fmla="*/ 0 h 1754326"/>
              <a:gd name="connsiteX10" fmla="*/ 4887712 w 5554218"/>
              <a:gd name="connsiteY10" fmla="*/ 0 h 1754326"/>
              <a:gd name="connsiteX11" fmla="*/ 5554218 w 5554218"/>
              <a:gd name="connsiteY11" fmla="*/ 0 h 1754326"/>
              <a:gd name="connsiteX12" fmla="*/ 5554218 w 5554218"/>
              <a:gd name="connsiteY12" fmla="*/ 584775 h 1754326"/>
              <a:gd name="connsiteX13" fmla="*/ 5554218 w 5554218"/>
              <a:gd name="connsiteY13" fmla="*/ 1134464 h 1754326"/>
              <a:gd name="connsiteX14" fmla="*/ 5554218 w 5554218"/>
              <a:gd name="connsiteY14" fmla="*/ 1754326 h 1754326"/>
              <a:gd name="connsiteX15" fmla="*/ 5165423 w 5554218"/>
              <a:gd name="connsiteY15" fmla="*/ 1754326 h 1754326"/>
              <a:gd name="connsiteX16" fmla="*/ 4498917 w 5554218"/>
              <a:gd name="connsiteY16" fmla="*/ 1754326 h 1754326"/>
              <a:gd name="connsiteX17" fmla="*/ 3887953 w 5554218"/>
              <a:gd name="connsiteY17" fmla="*/ 1754326 h 1754326"/>
              <a:gd name="connsiteX18" fmla="*/ 3221446 w 5554218"/>
              <a:gd name="connsiteY18" fmla="*/ 1754326 h 1754326"/>
              <a:gd name="connsiteX19" fmla="*/ 2610482 w 5554218"/>
              <a:gd name="connsiteY19" fmla="*/ 1754326 h 1754326"/>
              <a:gd name="connsiteX20" fmla="*/ 1999518 w 5554218"/>
              <a:gd name="connsiteY20" fmla="*/ 1754326 h 1754326"/>
              <a:gd name="connsiteX21" fmla="*/ 1388555 w 5554218"/>
              <a:gd name="connsiteY21" fmla="*/ 1754326 h 1754326"/>
              <a:gd name="connsiteX22" fmla="*/ 888675 w 5554218"/>
              <a:gd name="connsiteY22" fmla="*/ 1754326 h 1754326"/>
              <a:gd name="connsiteX23" fmla="*/ 0 w 5554218"/>
              <a:gd name="connsiteY23" fmla="*/ 1754326 h 1754326"/>
              <a:gd name="connsiteX24" fmla="*/ 0 w 5554218"/>
              <a:gd name="connsiteY24" fmla="*/ 1204637 h 1754326"/>
              <a:gd name="connsiteX25" fmla="*/ 0 w 5554218"/>
              <a:gd name="connsiteY25" fmla="*/ 654948 h 1754326"/>
              <a:gd name="connsiteX26" fmla="*/ 0 w 5554218"/>
              <a:gd name="connsiteY26" fmla="*/ 0 h 175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54218" h="1754326" fill="none" extrusionOk="0">
                <a:moveTo>
                  <a:pt x="0" y="0"/>
                </a:moveTo>
                <a:cubicBezTo>
                  <a:pt x="134314" y="-41440"/>
                  <a:pt x="284630" y="33304"/>
                  <a:pt x="444337" y="0"/>
                </a:cubicBezTo>
                <a:cubicBezTo>
                  <a:pt x="604044" y="-33304"/>
                  <a:pt x="875102" y="34739"/>
                  <a:pt x="999759" y="0"/>
                </a:cubicBezTo>
                <a:cubicBezTo>
                  <a:pt x="1124416" y="-34739"/>
                  <a:pt x="1268157" y="11537"/>
                  <a:pt x="1444097" y="0"/>
                </a:cubicBezTo>
                <a:cubicBezTo>
                  <a:pt x="1620037" y="-11537"/>
                  <a:pt x="1719278" y="43440"/>
                  <a:pt x="1888434" y="0"/>
                </a:cubicBezTo>
                <a:cubicBezTo>
                  <a:pt x="2057590" y="-43440"/>
                  <a:pt x="2134050" y="36242"/>
                  <a:pt x="2277229" y="0"/>
                </a:cubicBezTo>
                <a:cubicBezTo>
                  <a:pt x="2420409" y="-36242"/>
                  <a:pt x="2678676" y="6861"/>
                  <a:pt x="2832651" y="0"/>
                </a:cubicBezTo>
                <a:cubicBezTo>
                  <a:pt x="2986626" y="-6861"/>
                  <a:pt x="3141407" y="14148"/>
                  <a:pt x="3221446" y="0"/>
                </a:cubicBezTo>
                <a:cubicBezTo>
                  <a:pt x="3301485" y="-14148"/>
                  <a:pt x="3561859" y="38829"/>
                  <a:pt x="3721326" y="0"/>
                </a:cubicBezTo>
                <a:cubicBezTo>
                  <a:pt x="3880793" y="-38829"/>
                  <a:pt x="4091533" y="74995"/>
                  <a:pt x="4387832" y="0"/>
                </a:cubicBezTo>
                <a:cubicBezTo>
                  <a:pt x="4684131" y="-74995"/>
                  <a:pt x="4688328" y="16810"/>
                  <a:pt x="4887712" y="0"/>
                </a:cubicBezTo>
                <a:cubicBezTo>
                  <a:pt x="5087096" y="-16810"/>
                  <a:pt x="5335532" y="44634"/>
                  <a:pt x="5554218" y="0"/>
                </a:cubicBezTo>
                <a:cubicBezTo>
                  <a:pt x="5575263" y="289448"/>
                  <a:pt x="5548204" y="343439"/>
                  <a:pt x="5554218" y="584775"/>
                </a:cubicBezTo>
                <a:cubicBezTo>
                  <a:pt x="5560232" y="826112"/>
                  <a:pt x="5544045" y="906318"/>
                  <a:pt x="5554218" y="1134464"/>
                </a:cubicBezTo>
                <a:cubicBezTo>
                  <a:pt x="5564391" y="1362610"/>
                  <a:pt x="5551443" y="1558594"/>
                  <a:pt x="5554218" y="1754326"/>
                </a:cubicBezTo>
                <a:cubicBezTo>
                  <a:pt x="5445308" y="1761043"/>
                  <a:pt x="5281548" y="1735643"/>
                  <a:pt x="5165423" y="1754326"/>
                </a:cubicBezTo>
                <a:cubicBezTo>
                  <a:pt x="5049298" y="1773009"/>
                  <a:pt x="4689206" y="1724002"/>
                  <a:pt x="4498917" y="1754326"/>
                </a:cubicBezTo>
                <a:cubicBezTo>
                  <a:pt x="4308628" y="1784650"/>
                  <a:pt x="4174481" y="1689186"/>
                  <a:pt x="3887953" y="1754326"/>
                </a:cubicBezTo>
                <a:cubicBezTo>
                  <a:pt x="3601425" y="1819466"/>
                  <a:pt x="3462337" y="1675498"/>
                  <a:pt x="3221446" y="1754326"/>
                </a:cubicBezTo>
                <a:cubicBezTo>
                  <a:pt x="2980555" y="1833154"/>
                  <a:pt x="2819232" y="1696475"/>
                  <a:pt x="2610482" y="1754326"/>
                </a:cubicBezTo>
                <a:cubicBezTo>
                  <a:pt x="2401732" y="1812177"/>
                  <a:pt x="2288036" y="1697696"/>
                  <a:pt x="1999518" y="1754326"/>
                </a:cubicBezTo>
                <a:cubicBezTo>
                  <a:pt x="1711000" y="1810956"/>
                  <a:pt x="1558032" y="1701196"/>
                  <a:pt x="1388555" y="1754326"/>
                </a:cubicBezTo>
                <a:cubicBezTo>
                  <a:pt x="1219078" y="1807456"/>
                  <a:pt x="1041303" y="1713728"/>
                  <a:pt x="888675" y="1754326"/>
                </a:cubicBezTo>
                <a:cubicBezTo>
                  <a:pt x="736047" y="1794924"/>
                  <a:pt x="231521" y="1703121"/>
                  <a:pt x="0" y="1754326"/>
                </a:cubicBezTo>
                <a:cubicBezTo>
                  <a:pt x="-12920" y="1601558"/>
                  <a:pt x="11725" y="1345225"/>
                  <a:pt x="0" y="1204637"/>
                </a:cubicBezTo>
                <a:cubicBezTo>
                  <a:pt x="-11725" y="1064049"/>
                  <a:pt x="7273" y="799352"/>
                  <a:pt x="0" y="654948"/>
                </a:cubicBezTo>
                <a:cubicBezTo>
                  <a:pt x="-7273" y="510544"/>
                  <a:pt x="38656" y="290145"/>
                  <a:pt x="0" y="0"/>
                </a:cubicBezTo>
                <a:close/>
              </a:path>
              <a:path w="5554218" h="1754326" stroke="0" extrusionOk="0">
                <a:moveTo>
                  <a:pt x="0" y="0"/>
                </a:moveTo>
                <a:cubicBezTo>
                  <a:pt x="198468" y="-37737"/>
                  <a:pt x="316316" y="21765"/>
                  <a:pt x="444337" y="0"/>
                </a:cubicBezTo>
                <a:cubicBezTo>
                  <a:pt x="572358" y="-21765"/>
                  <a:pt x="830587" y="427"/>
                  <a:pt x="1055301" y="0"/>
                </a:cubicBezTo>
                <a:cubicBezTo>
                  <a:pt x="1280015" y="-427"/>
                  <a:pt x="1330299" y="1263"/>
                  <a:pt x="1444097" y="0"/>
                </a:cubicBezTo>
                <a:cubicBezTo>
                  <a:pt x="1557895" y="-1263"/>
                  <a:pt x="1772410" y="46550"/>
                  <a:pt x="1943976" y="0"/>
                </a:cubicBezTo>
                <a:cubicBezTo>
                  <a:pt x="2115542" y="-46550"/>
                  <a:pt x="2227026" y="42569"/>
                  <a:pt x="2332772" y="0"/>
                </a:cubicBezTo>
                <a:cubicBezTo>
                  <a:pt x="2438518" y="-42569"/>
                  <a:pt x="2674974" y="35283"/>
                  <a:pt x="2832651" y="0"/>
                </a:cubicBezTo>
                <a:cubicBezTo>
                  <a:pt x="2990328" y="-35283"/>
                  <a:pt x="3296937" y="63132"/>
                  <a:pt x="3443615" y="0"/>
                </a:cubicBezTo>
                <a:cubicBezTo>
                  <a:pt x="3590293" y="-63132"/>
                  <a:pt x="3922433" y="77815"/>
                  <a:pt x="4110121" y="0"/>
                </a:cubicBezTo>
                <a:cubicBezTo>
                  <a:pt x="4297809" y="-77815"/>
                  <a:pt x="4454386" y="17425"/>
                  <a:pt x="4665543" y="0"/>
                </a:cubicBezTo>
                <a:cubicBezTo>
                  <a:pt x="4876700" y="-17425"/>
                  <a:pt x="5360776" y="18625"/>
                  <a:pt x="5554218" y="0"/>
                </a:cubicBezTo>
                <a:cubicBezTo>
                  <a:pt x="5568223" y="229629"/>
                  <a:pt x="5529360" y="364001"/>
                  <a:pt x="5554218" y="532146"/>
                </a:cubicBezTo>
                <a:cubicBezTo>
                  <a:pt x="5579076" y="700291"/>
                  <a:pt x="5498640" y="915154"/>
                  <a:pt x="5554218" y="1116921"/>
                </a:cubicBezTo>
                <a:cubicBezTo>
                  <a:pt x="5609796" y="1318688"/>
                  <a:pt x="5519258" y="1522595"/>
                  <a:pt x="5554218" y="1754326"/>
                </a:cubicBezTo>
                <a:cubicBezTo>
                  <a:pt x="5270106" y="1833503"/>
                  <a:pt x="5067058" y="1709806"/>
                  <a:pt x="4887712" y="1754326"/>
                </a:cubicBezTo>
                <a:cubicBezTo>
                  <a:pt x="4708366" y="1798846"/>
                  <a:pt x="4524231" y="1695032"/>
                  <a:pt x="4387832" y="1754326"/>
                </a:cubicBezTo>
                <a:cubicBezTo>
                  <a:pt x="4251433" y="1813620"/>
                  <a:pt x="4109231" y="1736503"/>
                  <a:pt x="3887953" y="1754326"/>
                </a:cubicBezTo>
                <a:cubicBezTo>
                  <a:pt x="3666675" y="1772149"/>
                  <a:pt x="3367119" y="1692430"/>
                  <a:pt x="3221446" y="1754326"/>
                </a:cubicBezTo>
                <a:cubicBezTo>
                  <a:pt x="3075773" y="1816222"/>
                  <a:pt x="2816067" y="1689317"/>
                  <a:pt x="2666025" y="1754326"/>
                </a:cubicBezTo>
                <a:cubicBezTo>
                  <a:pt x="2515983" y="1819335"/>
                  <a:pt x="2345898" y="1684447"/>
                  <a:pt x="2055061" y="1754326"/>
                </a:cubicBezTo>
                <a:cubicBezTo>
                  <a:pt x="1764224" y="1824205"/>
                  <a:pt x="1748227" y="1715396"/>
                  <a:pt x="1555181" y="1754326"/>
                </a:cubicBezTo>
                <a:cubicBezTo>
                  <a:pt x="1362135" y="1793256"/>
                  <a:pt x="1258955" y="1710215"/>
                  <a:pt x="1166386" y="1754326"/>
                </a:cubicBezTo>
                <a:cubicBezTo>
                  <a:pt x="1073818" y="1798437"/>
                  <a:pt x="883997" y="1714433"/>
                  <a:pt x="610964" y="1754326"/>
                </a:cubicBezTo>
                <a:cubicBezTo>
                  <a:pt x="337931" y="1794219"/>
                  <a:pt x="230427" y="1698906"/>
                  <a:pt x="0" y="1754326"/>
                </a:cubicBezTo>
                <a:cubicBezTo>
                  <a:pt x="-6154" y="1616642"/>
                  <a:pt x="2254" y="1459499"/>
                  <a:pt x="0" y="1187094"/>
                </a:cubicBezTo>
                <a:cubicBezTo>
                  <a:pt x="-2254" y="914689"/>
                  <a:pt x="18106" y="862131"/>
                  <a:pt x="0" y="602319"/>
                </a:cubicBezTo>
                <a:cubicBezTo>
                  <a:pt x="-18106" y="342508"/>
                  <a:pt x="48978" y="170980"/>
                  <a:pt x="0" y="0"/>
                </a:cubicBezTo>
                <a:close/>
              </a:path>
            </a:pathLst>
          </a:custGeom>
          <a:solidFill>
            <a:srgbClr val="FFFFFF"/>
          </a:solidFill>
          <a:ln>
            <a:solidFill>
              <a:schemeClr val="tx1"/>
            </a:solidFill>
            <a:extLst>
              <a:ext uri="{C807C97D-BFC1-408E-A445-0C87EB9F89A2}">
                <ask:lineSketchStyleProps xmlns:ask="http://schemas.microsoft.com/office/drawing/2018/sketchyshapes" sd="681424391">
                  <a:prstGeom prst="rect">
                    <a:avLst/>
                  </a:prstGeom>
                  <ask:type>
                    <ask:lineSketchScribble/>
                  </ask:type>
                </ask:lineSketchStyleProps>
              </a:ext>
            </a:extLst>
          </a:ln>
        </p:spPr>
        <p:txBody>
          <a:bodyPr wrap="square" rtlCol="0">
            <a:spAutoFit/>
          </a:bodyPr>
          <a:lstStyle>
            <a:defPPr>
              <a:defRPr lang="en-US"/>
            </a:defPPr>
            <a:lvl1pPr marL="285750" indent="-285750">
              <a:buFont typeface="Arial" panose="020B0604020202020204" pitchFamily="34" charset="0"/>
              <a:buChar char="•"/>
              <a:defRPr>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defRPr>
            </a:lvl1pPr>
          </a:lstStyle>
          <a:p>
            <a:pPr marL="0" indent="0">
              <a:buNone/>
            </a:pPr>
            <a:r>
              <a:rPr lang="en-US" dirty="0"/>
              <a:t>Benchmarking Systems:</a:t>
            </a:r>
          </a:p>
          <a:p>
            <a:r>
              <a:rPr lang="en-US" dirty="0"/>
              <a:t>Anchor: Generates rule-based explanations (i.e., anchors) by the beam-searched version of pure-exploration multi-armed bandit problem.</a:t>
            </a:r>
          </a:p>
          <a:p>
            <a:r>
              <a:rPr lang="en-US" dirty="0" err="1"/>
              <a:t>MinSetCover</a:t>
            </a:r>
            <a:r>
              <a:rPr lang="en-US" dirty="0"/>
              <a:t>: Generates rule-based exploration using the minimum set cover problem.</a:t>
            </a:r>
          </a:p>
        </p:txBody>
      </p:sp>
    </p:spTree>
    <p:extLst>
      <p:ext uri="{BB962C8B-B14F-4D97-AF65-F5344CB8AC3E}">
        <p14:creationId xmlns:p14="http://schemas.microsoft.com/office/powerpoint/2010/main" val="1533387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66CC717-08C5-4F3E-B8AA-BA93C87559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B4053-1BF5-2A3D-861D-F68E12325C0D}"/>
              </a:ext>
            </a:extLst>
          </p:cNvPr>
          <p:cNvSpPr>
            <a:spLocks noGrp="1"/>
          </p:cNvSpPr>
          <p:nvPr>
            <p:ph type="title"/>
          </p:nvPr>
        </p:nvSpPr>
        <p:spPr>
          <a:xfrm>
            <a:off x="448055" y="662400"/>
            <a:ext cx="11293200" cy="1000800"/>
          </a:xfrm>
        </p:spPr>
        <p:txBody>
          <a:bodyPr vert="horz" lIns="0" tIns="0" rIns="0" bIns="0" rtlCol="0" anchor="ctr">
            <a:normAutofit/>
          </a:bodyPr>
          <a:lstStyle/>
          <a:p>
            <a:pPr>
              <a:lnSpc>
                <a:spcPct val="100000"/>
              </a:lnSpc>
            </a:pPr>
            <a:r>
              <a:rPr lang="en-US" sz="6400" dirty="0">
                <a:latin typeface="Tahoma" panose="020B0604030504040204" pitchFamily="34" charset="0"/>
                <a:ea typeface="Tahoma" panose="020B0604030504040204" pitchFamily="34" charset="0"/>
                <a:cs typeface="Tahoma" panose="020B0604030504040204" pitchFamily="34" charset="0"/>
              </a:rPr>
              <a:t>Evaluation results</a:t>
            </a:r>
          </a:p>
        </p:txBody>
      </p:sp>
      <p:cxnSp>
        <p:nvCxnSpPr>
          <p:cNvPr id="14" name="Straight Connector 13">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descr="A graph of different colored bars&#10;&#10;Description automatically generated with medium confidence">
            <a:extLst>
              <a:ext uri="{FF2B5EF4-FFF2-40B4-BE49-F238E27FC236}">
                <a16:creationId xmlns:a16="http://schemas.microsoft.com/office/drawing/2014/main" id="{1B7152DA-5020-F7B3-2AD3-3F45ACB62EA8}"/>
              </a:ext>
            </a:extLst>
          </p:cNvPr>
          <p:cNvPicPr>
            <a:picLocks noChangeAspect="1"/>
          </p:cNvPicPr>
          <p:nvPr/>
        </p:nvPicPr>
        <p:blipFill rotWithShape="1">
          <a:blip r:embed="rId3"/>
          <a:srcRect l="35" t="2" r="-118"/>
          <a:stretch/>
        </p:blipFill>
        <p:spPr>
          <a:xfrm>
            <a:off x="848412" y="1677590"/>
            <a:ext cx="5090452" cy="2736007"/>
          </a:xfrm>
          <a:custGeom>
            <a:avLst/>
            <a:gdLst>
              <a:gd name="connsiteX0" fmla="*/ 0 w 5090452"/>
              <a:gd name="connsiteY0" fmla="*/ 0 h 2736007"/>
              <a:gd name="connsiteX1" fmla="*/ 585402 w 5090452"/>
              <a:gd name="connsiteY1" fmla="*/ 0 h 2736007"/>
              <a:gd name="connsiteX2" fmla="*/ 1323518 w 5090452"/>
              <a:gd name="connsiteY2" fmla="*/ 0 h 2736007"/>
              <a:gd name="connsiteX3" fmla="*/ 1959824 w 5090452"/>
              <a:gd name="connsiteY3" fmla="*/ 0 h 2736007"/>
              <a:gd name="connsiteX4" fmla="*/ 2596131 w 5090452"/>
              <a:gd name="connsiteY4" fmla="*/ 0 h 2736007"/>
              <a:gd name="connsiteX5" fmla="*/ 3283342 w 5090452"/>
              <a:gd name="connsiteY5" fmla="*/ 0 h 2736007"/>
              <a:gd name="connsiteX6" fmla="*/ 4021457 w 5090452"/>
              <a:gd name="connsiteY6" fmla="*/ 0 h 2736007"/>
              <a:gd name="connsiteX7" fmla="*/ 5090452 w 5090452"/>
              <a:gd name="connsiteY7" fmla="*/ 0 h 2736007"/>
              <a:gd name="connsiteX8" fmla="*/ 5090452 w 5090452"/>
              <a:gd name="connsiteY8" fmla="*/ 656642 h 2736007"/>
              <a:gd name="connsiteX9" fmla="*/ 5090452 w 5090452"/>
              <a:gd name="connsiteY9" fmla="*/ 1258563 h 2736007"/>
              <a:gd name="connsiteX10" fmla="*/ 5090452 w 5090452"/>
              <a:gd name="connsiteY10" fmla="*/ 1969925 h 2736007"/>
              <a:gd name="connsiteX11" fmla="*/ 5090452 w 5090452"/>
              <a:gd name="connsiteY11" fmla="*/ 2736007 h 2736007"/>
              <a:gd name="connsiteX12" fmla="*/ 4606859 w 5090452"/>
              <a:gd name="connsiteY12" fmla="*/ 2736007 h 2736007"/>
              <a:gd name="connsiteX13" fmla="*/ 3868744 w 5090452"/>
              <a:gd name="connsiteY13" fmla="*/ 2736007 h 2736007"/>
              <a:gd name="connsiteX14" fmla="*/ 3130628 w 5090452"/>
              <a:gd name="connsiteY14" fmla="*/ 2736007 h 2736007"/>
              <a:gd name="connsiteX15" fmla="*/ 2392512 w 5090452"/>
              <a:gd name="connsiteY15" fmla="*/ 2736007 h 2736007"/>
              <a:gd name="connsiteX16" fmla="*/ 1705301 w 5090452"/>
              <a:gd name="connsiteY16" fmla="*/ 2736007 h 2736007"/>
              <a:gd name="connsiteX17" fmla="*/ 1018090 w 5090452"/>
              <a:gd name="connsiteY17" fmla="*/ 2736007 h 2736007"/>
              <a:gd name="connsiteX18" fmla="*/ 0 w 5090452"/>
              <a:gd name="connsiteY18" fmla="*/ 2736007 h 2736007"/>
              <a:gd name="connsiteX19" fmla="*/ 0 w 5090452"/>
              <a:gd name="connsiteY19" fmla="*/ 2106725 h 2736007"/>
              <a:gd name="connsiteX20" fmla="*/ 0 w 5090452"/>
              <a:gd name="connsiteY20" fmla="*/ 1395364 h 2736007"/>
              <a:gd name="connsiteX21" fmla="*/ 0 w 5090452"/>
              <a:gd name="connsiteY21" fmla="*/ 656642 h 2736007"/>
              <a:gd name="connsiteX22" fmla="*/ 0 w 5090452"/>
              <a:gd name="connsiteY22" fmla="*/ 0 h 273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90452" h="2736007" fill="none" extrusionOk="0">
                <a:moveTo>
                  <a:pt x="0" y="0"/>
                </a:moveTo>
                <a:cubicBezTo>
                  <a:pt x="134606" y="19428"/>
                  <a:pt x="434501" y="20504"/>
                  <a:pt x="585402" y="0"/>
                </a:cubicBezTo>
                <a:cubicBezTo>
                  <a:pt x="736303" y="-20504"/>
                  <a:pt x="1117046" y="-16813"/>
                  <a:pt x="1323518" y="0"/>
                </a:cubicBezTo>
                <a:cubicBezTo>
                  <a:pt x="1529990" y="16813"/>
                  <a:pt x="1807194" y="-4945"/>
                  <a:pt x="1959824" y="0"/>
                </a:cubicBezTo>
                <a:cubicBezTo>
                  <a:pt x="2112454" y="4945"/>
                  <a:pt x="2427762" y="24170"/>
                  <a:pt x="2596131" y="0"/>
                </a:cubicBezTo>
                <a:cubicBezTo>
                  <a:pt x="2764500" y="-24170"/>
                  <a:pt x="3071231" y="18240"/>
                  <a:pt x="3283342" y="0"/>
                </a:cubicBezTo>
                <a:cubicBezTo>
                  <a:pt x="3495453" y="-18240"/>
                  <a:pt x="3838985" y="8698"/>
                  <a:pt x="4021457" y="0"/>
                </a:cubicBezTo>
                <a:cubicBezTo>
                  <a:pt x="4203930" y="-8698"/>
                  <a:pt x="4577723" y="26114"/>
                  <a:pt x="5090452" y="0"/>
                </a:cubicBezTo>
                <a:cubicBezTo>
                  <a:pt x="5118495" y="186465"/>
                  <a:pt x="5094817" y="469318"/>
                  <a:pt x="5090452" y="656642"/>
                </a:cubicBezTo>
                <a:cubicBezTo>
                  <a:pt x="5086087" y="843966"/>
                  <a:pt x="5072271" y="1051338"/>
                  <a:pt x="5090452" y="1258563"/>
                </a:cubicBezTo>
                <a:cubicBezTo>
                  <a:pt x="5108633" y="1465788"/>
                  <a:pt x="5113749" y="1801799"/>
                  <a:pt x="5090452" y="1969925"/>
                </a:cubicBezTo>
                <a:cubicBezTo>
                  <a:pt x="5067155" y="2138051"/>
                  <a:pt x="5099141" y="2440659"/>
                  <a:pt x="5090452" y="2736007"/>
                </a:cubicBezTo>
                <a:cubicBezTo>
                  <a:pt x="4959766" y="2744339"/>
                  <a:pt x="4776847" y="2727220"/>
                  <a:pt x="4606859" y="2736007"/>
                </a:cubicBezTo>
                <a:cubicBezTo>
                  <a:pt x="4436871" y="2744794"/>
                  <a:pt x="4092157" y="2772566"/>
                  <a:pt x="3868744" y="2736007"/>
                </a:cubicBezTo>
                <a:cubicBezTo>
                  <a:pt x="3645332" y="2699448"/>
                  <a:pt x="3412308" y="2714680"/>
                  <a:pt x="3130628" y="2736007"/>
                </a:cubicBezTo>
                <a:cubicBezTo>
                  <a:pt x="2848948" y="2757334"/>
                  <a:pt x="2752084" y="2731798"/>
                  <a:pt x="2392512" y="2736007"/>
                </a:cubicBezTo>
                <a:cubicBezTo>
                  <a:pt x="2032940" y="2740216"/>
                  <a:pt x="1864946" y="2745193"/>
                  <a:pt x="1705301" y="2736007"/>
                </a:cubicBezTo>
                <a:cubicBezTo>
                  <a:pt x="1545656" y="2726821"/>
                  <a:pt x="1359128" y="2710147"/>
                  <a:pt x="1018090" y="2736007"/>
                </a:cubicBezTo>
                <a:cubicBezTo>
                  <a:pt x="677052" y="2761867"/>
                  <a:pt x="455550" y="2723232"/>
                  <a:pt x="0" y="2736007"/>
                </a:cubicBezTo>
                <a:cubicBezTo>
                  <a:pt x="-21830" y="2500665"/>
                  <a:pt x="1395" y="2348828"/>
                  <a:pt x="0" y="2106725"/>
                </a:cubicBezTo>
                <a:cubicBezTo>
                  <a:pt x="-1395" y="1864622"/>
                  <a:pt x="26676" y="1555320"/>
                  <a:pt x="0" y="1395364"/>
                </a:cubicBezTo>
                <a:cubicBezTo>
                  <a:pt x="-26676" y="1235408"/>
                  <a:pt x="-22673" y="1013153"/>
                  <a:pt x="0" y="656642"/>
                </a:cubicBezTo>
                <a:cubicBezTo>
                  <a:pt x="22673" y="300131"/>
                  <a:pt x="-29929" y="237652"/>
                  <a:pt x="0" y="0"/>
                </a:cubicBezTo>
                <a:close/>
              </a:path>
              <a:path w="5090452" h="2736007" stroke="0" extrusionOk="0">
                <a:moveTo>
                  <a:pt x="0" y="0"/>
                </a:moveTo>
                <a:cubicBezTo>
                  <a:pt x="222335" y="25020"/>
                  <a:pt x="494271" y="-3202"/>
                  <a:pt x="636307" y="0"/>
                </a:cubicBezTo>
                <a:cubicBezTo>
                  <a:pt x="778343" y="3202"/>
                  <a:pt x="1029064" y="20241"/>
                  <a:pt x="1170804" y="0"/>
                </a:cubicBezTo>
                <a:cubicBezTo>
                  <a:pt x="1312544" y="-20241"/>
                  <a:pt x="1637776" y="3619"/>
                  <a:pt x="1807110" y="0"/>
                </a:cubicBezTo>
                <a:cubicBezTo>
                  <a:pt x="1976444" y="-3619"/>
                  <a:pt x="2187144" y="-13125"/>
                  <a:pt x="2392512" y="0"/>
                </a:cubicBezTo>
                <a:cubicBezTo>
                  <a:pt x="2597880" y="13125"/>
                  <a:pt x="2857396" y="18236"/>
                  <a:pt x="2977914" y="0"/>
                </a:cubicBezTo>
                <a:cubicBezTo>
                  <a:pt x="3098432" y="-18236"/>
                  <a:pt x="3383719" y="9256"/>
                  <a:pt x="3665125" y="0"/>
                </a:cubicBezTo>
                <a:cubicBezTo>
                  <a:pt x="3946531" y="-9256"/>
                  <a:pt x="4101460" y="-6364"/>
                  <a:pt x="4352336" y="0"/>
                </a:cubicBezTo>
                <a:cubicBezTo>
                  <a:pt x="4603212" y="6364"/>
                  <a:pt x="4896780" y="-32469"/>
                  <a:pt x="5090452" y="0"/>
                </a:cubicBezTo>
                <a:cubicBezTo>
                  <a:pt x="5076998" y="217318"/>
                  <a:pt x="5098758" y="452121"/>
                  <a:pt x="5090452" y="601922"/>
                </a:cubicBezTo>
                <a:cubicBezTo>
                  <a:pt x="5082146" y="751723"/>
                  <a:pt x="5075665" y="1072232"/>
                  <a:pt x="5090452" y="1313283"/>
                </a:cubicBezTo>
                <a:cubicBezTo>
                  <a:pt x="5105239" y="1554334"/>
                  <a:pt x="5070478" y="1814407"/>
                  <a:pt x="5090452" y="1969925"/>
                </a:cubicBezTo>
                <a:cubicBezTo>
                  <a:pt x="5110426" y="2125443"/>
                  <a:pt x="5071502" y="2431034"/>
                  <a:pt x="5090452" y="2736007"/>
                </a:cubicBezTo>
                <a:cubicBezTo>
                  <a:pt x="4880332" y="2732389"/>
                  <a:pt x="4716167" y="2748002"/>
                  <a:pt x="4403241" y="2736007"/>
                </a:cubicBezTo>
                <a:cubicBezTo>
                  <a:pt x="4090315" y="2724012"/>
                  <a:pt x="4065432" y="2736405"/>
                  <a:pt x="3919648" y="2736007"/>
                </a:cubicBezTo>
                <a:cubicBezTo>
                  <a:pt x="3773864" y="2735609"/>
                  <a:pt x="3429915" y="2736983"/>
                  <a:pt x="3232437" y="2736007"/>
                </a:cubicBezTo>
                <a:cubicBezTo>
                  <a:pt x="3034959" y="2735031"/>
                  <a:pt x="2832662" y="2741442"/>
                  <a:pt x="2596131" y="2736007"/>
                </a:cubicBezTo>
                <a:cubicBezTo>
                  <a:pt x="2359600" y="2730572"/>
                  <a:pt x="2165162" y="2712741"/>
                  <a:pt x="1858015" y="2736007"/>
                </a:cubicBezTo>
                <a:cubicBezTo>
                  <a:pt x="1550868" y="2759273"/>
                  <a:pt x="1359838" y="2769330"/>
                  <a:pt x="1170804" y="2736007"/>
                </a:cubicBezTo>
                <a:cubicBezTo>
                  <a:pt x="981770" y="2702684"/>
                  <a:pt x="850474" y="2757045"/>
                  <a:pt x="636307" y="2736007"/>
                </a:cubicBezTo>
                <a:cubicBezTo>
                  <a:pt x="422140" y="2714969"/>
                  <a:pt x="137037" y="2733007"/>
                  <a:pt x="0" y="2736007"/>
                </a:cubicBezTo>
                <a:cubicBezTo>
                  <a:pt x="-677" y="2572553"/>
                  <a:pt x="-15949" y="2263514"/>
                  <a:pt x="0" y="1997285"/>
                </a:cubicBezTo>
                <a:cubicBezTo>
                  <a:pt x="15949" y="1731056"/>
                  <a:pt x="20572" y="1500781"/>
                  <a:pt x="0" y="1340643"/>
                </a:cubicBezTo>
                <a:cubicBezTo>
                  <a:pt x="-20572" y="1180505"/>
                  <a:pt x="-23754" y="838846"/>
                  <a:pt x="0" y="656642"/>
                </a:cubicBezTo>
                <a:cubicBezTo>
                  <a:pt x="23754" y="474438"/>
                  <a:pt x="-27676" y="182884"/>
                  <a:pt x="0" y="0"/>
                </a:cubicBezTo>
                <a:close/>
              </a:path>
            </a:pathLst>
          </a:custGeom>
          <a:ln>
            <a:solidFill>
              <a:schemeClr val="tx1"/>
            </a:solidFill>
            <a:extLst>
              <a:ext uri="{C807C97D-BFC1-408E-A445-0C87EB9F89A2}">
                <ask:lineSketchStyleProps xmlns:ask="http://schemas.microsoft.com/office/drawing/2018/sketchyshapes" sd="1800175618">
                  <a:custGeom>
                    <a:avLst/>
                    <a:gdLst/>
                    <a:ahLst/>
                    <a:cxnLst/>
                    <a:rect l="l" t="t" r="r" b="b"/>
                    <a:pathLst>
                      <a:path w="5559294" h="2988000">
                        <a:moveTo>
                          <a:pt x="0" y="0"/>
                        </a:moveTo>
                        <a:lnTo>
                          <a:pt x="5559294" y="0"/>
                        </a:lnTo>
                        <a:lnTo>
                          <a:pt x="5559294" y="2988000"/>
                        </a:lnTo>
                        <a:lnTo>
                          <a:pt x="0" y="2988000"/>
                        </a:lnTo>
                        <a:close/>
                      </a:path>
                    </a:pathLst>
                  </a:custGeom>
                  <ask:type>
                    <ask:lineSketchFreehand/>
                  </ask:type>
                </ask:lineSketchStyleProps>
              </a:ext>
            </a:extLst>
          </a:ln>
        </p:spPr>
      </p:pic>
      <p:pic>
        <p:nvPicPr>
          <p:cNvPr id="5" name="Picture 4" descr="A close-up of a graph&#10;&#10;Description automatically generated">
            <a:extLst>
              <a:ext uri="{FF2B5EF4-FFF2-40B4-BE49-F238E27FC236}">
                <a16:creationId xmlns:a16="http://schemas.microsoft.com/office/drawing/2014/main" id="{918652EF-33A5-4D79-E040-BAE073D4154E}"/>
              </a:ext>
            </a:extLst>
          </p:cNvPr>
          <p:cNvPicPr>
            <a:picLocks noChangeAspect="1"/>
          </p:cNvPicPr>
          <p:nvPr/>
        </p:nvPicPr>
        <p:blipFill rotWithShape="1">
          <a:blip r:embed="rId4"/>
          <a:srcRect l="116" t="4" b="-5"/>
          <a:stretch/>
        </p:blipFill>
        <p:spPr>
          <a:xfrm>
            <a:off x="6253135" y="1677590"/>
            <a:ext cx="5090453" cy="2739622"/>
          </a:xfrm>
          <a:custGeom>
            <a:avLst/>
            <a:gdLst>
              <a:gd name="connsiteX0" fmla="*/ 0 w 5090453"/>
              <a:gd name="connsiteY0" fmla="*/ 0 h 2739622"/>
              <a:gd name="connsiteX1" fmla="*/ 483593 w 5090453"/>
              <a:gd name="connsiteY1" fmla="*/ 0 h 2739622"/>
              <a:gd name="connsiteX2" fmla="*/ 1068995 w 5090453"/>
              <a:gd name="connsiteY2" fmla="*/ 0 h 2739622"/>
              <a:gd name="connsiteX3" fmla="*/ 1807111 w 5090453"/>
              <a:gd name="connsiteY3" fmla="*/ 0 h 2739622"/>
              <a:gd name="connsiteX4" fmla="*/ 2494322 w 5090453"/>
              <a:gd name="connsiteY4" fmla="*/ 0 h 2739622"/>
              <a:gd name="connsiteX5" fmla="*/ 3232438 w 5090453"/>
              <a:gd name="connsiteY5" fmla="*/ 0 h 2739622"/>
              <a:gd name="connsiteX6" fmla="*/ 3766935 w 5090453"/>
              <a:gd name="connsiteY6" fmla="*/ 0 h 2739622"/>
              <a:gd name="connsiteX7" fmla="*/ 4352337 w 5090453"/>
              <a:gd name="connsiteY7" fmla="*/ 0 h 2739622"/>
              <a:gd name="connsiteX8" fmla="*/ 5090453 w 5090453"/>
              <a:gd name="connsiteY8" fmla="*/ 0 h 2739622"/>
              <a:gd name="connsiteX9" fmla="*/ 5090453 w 5090453"/>
              <a:gd name="connsiteY9" fmla="*/ 657509 h 2739622"/>
              <a:gd name="connsiteX10" fmla="*/ 5090453 w 5090453"/>
              <a:gd name="connsiteY10" fmla="*/ 1369811 h 2739622"/>
              <a:gd name="connsiteX11" fmla="*/ 5090453 w 5090453"/>
              <a:gd name="connsiteY11" fmla="*/ 2082113 h 2739622"/>
              <a:gd name="connsiteX12" fmla="*/ 5090453 w 5090453"/>
              <a:gd name="connsiteY12" fmla="*/ 2739622 h 2739622"/>
              <a:gd name="connsiteX13" fmla="*/ 4352337 w 5090453"/>
              <a:gd name="connsiteY13" fmla="*/ 2739622 h 2739622"/>
              <a:gd name="connsiteX14" fmla="*/ 3665126 w 5090453"/>
              <a:gd name="connsiteY14" fmla="*/ 2739622 h 2739622"/>
              <a:gd name="connsiteX15" fmla="*/ 3028820 w 5090453"/>
              <a:gd name="connsiteY15" fmla="*/ 2739622 h 2739622"/>
              <a:gd name="connsiteX16" fmla="*/ 2494322 w 5090453"/>
              <a:gd name="connsiteY16" fmla="*/ 2739622 h 2739622"/>
              <a:gd name="connsiteX17" fmla="*/ 1807111 w 5090453"/>
              <a:gd name="connsiteY17" fmla="*/ 2739622 h 2739622"/>
              <a:gd name="connsiteX18" fmla="*/ 1170804 w 5090453"/>
              <a:gd name="connsiteY18" fmla="*/ 2739622 h 2739622"/>
              <a:gd name="connsiteX19" fmla="*/ 636307 w 5090453"/>
              <a:gd name="connsiteY19" fmla="*/ 2739622 h 2739622"/>
              <a:gd name="connsiteX20" fmla="*/ 0 w 5090453"/>
              <a:gd name="connsiteY20" fmla="*/ 2739622 h 2739622"/>
              <a:gd name="connsiteX21" fmla="*/ 0 w 5090453"/>
              <a:gd name="connsiteY21" fmla="*/ 2109509 h 2739622"/>
              <a:gd name="connsiteX22" fmla="*/ 0 w 5090453"/>
              <a:gd name="connsiteY22" fmla="*/ 1424603 h 2739622"/>
              <a:gd name="connsiteX23" fmla="*/ 0 w 5090453"/>
              <a:gd name="connsiteY23" fmla="*/ 821887 h 2739622"/>
              <a:gd name="connsiteX24" fmla="*/ 0 w 5090453"/>
              <a:gd name="connsiteY24" fmla="*/ 0 h 2739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90453" h="2739622" fill="none" extrusionOk="0">
                <a:moveTo>
                  <a:pt x="0" y="0"/>
                </a:moveTo>
                <a:cubicBezTo>
                  <a:pt x="117610" y="1885"/>
                  <a:pt x="265957" y="7739"/>
                  <a:pt x="483593" y="0"/>
                </a:cubicBezTo>
                <a:cubicBezTo>
                  <a:pt x="701229" y="-7739"/>
                  <a:pt x="842845" y="29071"/>
                  <a:pt x="1068995" y="0"/>
                </a:cubicBezTo>
                <a:cubicBezTo>
                  <a:pt x="1295145" y="-29071"/>
                  <a:pt x="1442090" y="-18628"/>
                  <a:pt x="1807111" y="0"/>
                </a:cubicBezTo>
                <a:cubicBezTo>
                  <a:pt x="2172132" y="18628"/>
                  <a:pt x="2302122" y="-31158"/>
                  <a:pt x="2494322" y="0"/>
                </a:cubicBezTo>
                <a:cubicBezTo>
                  <a:pt x="2686522" y="31158"/>
                  <a:pt x="2900056" y="3006"/>
                  <a:pt x="3232438" y="0"/>
                </a:cubicBezTo>
                <a:cubicBezTo>
                  <a:pt x="3564820" y="-3006"/>
                  <a:pt x="3518696" y="19353"/>
                  <a:pt x="3766935" y="0"/>
                </a:cubicBezTo>
                <a:cubicBezTo>
                  <a:pt x="4015174" y="-19353"/>
                  <a:pt x="4157711" y="11261"/>
                  <a:pt x="4352337" y="0"/>
                </a:cubicBezTo>
                <a:cubicBezTo>
                  <a:pt x="4546963" y="-11261"/>
                  <a:pt x="4832965" y="-23511"/>
                  <a:pt x="5090453" y="0"/>
                </a:cubicBezTo>
                <a:cubicBezTo>
                  <a:pt x="5091173" y="235956"/>
                  <a:pt x="5116484" y="478011"/>
                  <a:pt x="5090453" y="657509"/>
                </a:cubicBezTo>
                <a:cubicBezTo>
                  <a:pt x="5064422" y="837007"/>
                  <a:pt x="5081397" y="1069925"/>
                  <a:pt x="5090453" y="1369811"/>
                </a:cubicBezTo>
                <a:cubicBezTo>
                  <a:pt x="5099509" y="1669697"/>
                  <a:pt x="5055566" y="1880603"/>
                  <a:pt x="5090453" y="2082113"/>
                </a:cubicBezTo>
                <a:cubicBezTo>
                  <a:pt x="5125340" y="2283623"/>
                  <a:pt x="5093390" y="2539423"/>
                  <a:pt x="5090453" y="2739622"/>
                </a:cubicBezTo>
                <a:cubicBezTo>
                  <a:pt x="4774934" y="2752574"/>
                  <a:pt x="4647520" y="2771119"/>
                  <a:pt x="4352337" y="2739622"/>
                </a:cubicBezTo>
                <a:cubicBezTo>
                  <a:pt x="4057154" y="2708125"/>
                  <a:pt x="3954956" y="2771165"/>
                  <a:pt x="3665126" y="2739622"/>
                </a:cubicBezTo>
                <a:cubicBezTo>
                  <a:pt x="3375296" y="2708079"/>
                  <a:pt x="3321054" y="2739149"/>
                  <a:pt x="3028820" y="2739622"/>
                </a:cubicBezTo>
                <a:cubicBezTo>
                  <a:pt x="2736586" y="2740095"/>
                  <a:pt x="2729386" y="2756588"/>
                  <a:pt x="2494322" y="2739622"/>
                </a:cubicBezTo>
                <a:cubicBezTo>
                  <a:pt x="2259258" y="2722656"/>
                  <a:pt x="2068230" y="2725747"/>
                  <a:pt x="1807111" y="2739622"/>
                </a:cubicBezTo>
                <a:cubicBezTo>
                  <a:pt x="1545992" y="2753497"/>
                  <a:pt x="1382991" y="2756339"/>
                  <a:pt x="1170804" y="2739622"/>
                </a:cubicBezTo>
                <a:cubicBezTo>
                  <a:pt x="958617" y="2722905"/>
                  <a:pt x="821574" y="2748069"/>
                  <a:pt x="636307" y="2739622"/>
                </a:cubicBezTo>
                <a:cubicBezTo>
                  <a:pt x="451040" y="2731175"/>
                  <a:pt x="185199" y="2739913"/>
                  <a:pt x="0" y="2739622"/>
                </a:cubicBezTo>
                <a:cubicBezTo>
                  <a:pt x="10737" y="2528363"/>
                  <a:pt x="-15767" y="2337981"/>
                  <a:pt x="0" y="2109509"/>
                </a:cubicBezTo>
                <a:cubicBezTo>
                  <a:pt x="15767" y="1881037"/>
                  <a:pt x="18350" y="1588405"/>
                  <a:pt x="0" y="1424603"/>
                </a:cubicBezTo>
                <a:cubicBezTo>
                  <a:pt x="-18350" y="1260801"/>
                  <a:pt x="13145" y="1087634"/>
                  <a:pt x="0" y="821887"/>
                </a:cubicBezTo>
                <a:cubicBezTo>
                  <a:pt x="-13145" y="556140"/>
                  <a:pt x="-40282" y="262860"/>
                  <a:pt x="0" y="0"/>
                </a:cubicBezTo>
                <a:close/>
              </a:path>
              <a:path w="5090453" h="2739622" stroke="0" extrusionOk="0">
                <a:moveTo>
                  <a:pt x="0" y="0"/>
                </a:moveTo>
                <a:cubicBezTo>
                  <a:pt x="286339" y="28249"/>
                  <a:pt x="393774" y="-3636"/>
                  <a:pt x="738116" y="0"/>
                </a:cubicBezTo>
                <a:cubicBezTo>
                  <a:pt x="1082458" y="3636"/>
                  <a:pt x="1196819" y="22332"/>
                  <a:pt x="1323518" y="0"/>
                </a:cubicBezTo>
                <a:cubicBezTo>
                  <a:pt x="1450217" y="-22332"/>
                  <a:pt x="1681703" y="28873"/>
                  <a:pt x="1908920" y="0"/>
                </a:cubicBezTo>
                <a:cubicBezTo>
                  <a:pt x="2136137" y="-28873"/>
                  <a:pt x="2293477" y="-11117"/>
                  <a:pt x="2392513" y="0"/>
                </a:cubicBezTo>
                <a:cubicBezTo>
                  <a:pt x="2491549" y="11117"/>
                  <a:pt x="2829191" y="7864"/>
                  <a:pt x="3028820" y="0"/>
                </a:cubicBezTo>
                <a:cubicBezTo>
                  <a:pt x="3228449" y="-7864"/>
                  <a:pt x="3398293" y="11328"/>
                  <a:pt x="3614222" y="0"/>
                </a:cubicBezTo>
                <a:cubicBezTo>
                  <a:pt x="3830151" y="-11328"/>
                  <a:pt x="3990972" y="7838"/>
                  <a:pt x="4097815" y="0"/>
                </a:cubicBezTo>
                <a:cubicBezTo>
                  <a:pt x="4204658" y="-7838"/>
                  <a:pt x="4790585" y="-38566"/>
                  <a:pt x="5090453" y="0"/>
                </a:cubicBezTo>
                <a:cubicBezTo>
                  <a:pt x="5114918" y="216622"/>
                  <a:pt x="5090341" y="491217"/>
                  <a:pt x="5090453" y="657509"/>
                </a:cubicBezTo>
                <a:cubicBezTo>
                  <a:pt x="5090565" y="823801"/>
                  <a:pt x="5090742" y="1130286"/>
                  <a:pt x="5090453" y="1369811"/>
                </a:cubicBezTo>
                <a:cubicBezTo>
                  <a:pt x="5090164" y="1609336"/>
                  <a:pt x="5073205" y="1741657"/>
                  <a:pt x="5090453" y="2082113"/>
                </a:cubicBezTo>
                <a:cubicBezTo>
                  <a:pt x="5107701" y="2422569"/>
                  <a:pt x="5118975" y="2566777"/>
                  <a:pt x="5090453" y="2739622"/>
                </a:cubicBezTo>
                <a:cubicBezTo>
                  <a:pt x="4861990" y="2727193"/>
                  <a:pt x="4701511" y="2721439"/>
                  <a:pt x="4505051" y="2739622"/>
                </a:cubicBezTo>
                <a:cubicBezTo>
                  <a:pt x="4308591" y="2757805"/>
                  <a:pt x="3948078" y="2739383"/>
                  <a:pt x="3766935" y="2739622"/>
                </a:cubicBezTo>
                <a:cubicBezTo>
                  <a:pt x="3585792" y="2739861"/>
                  <a:pt x="3272253" y="2725549"/>
                  <a:pt x="3028820" y="2739622"/>
                </a:cubicBezTo>
                <a:cubicBezTo>
                  <a:pt x="2785388" y="2753695"/>
                  <a:pt x="2629448" y="2755961"/>
                  <a:pt x="2443417" y="2739622"/>
                </a:cubicBezTo>
                <a:cubicBezTo>
                  <a:pt x="2257386" y="2723283"/>
                  <a:pt x="1948904" y="2727972"/>
                  <a:pt x="1705302" y="2739622"/>
                </a:cubicBezTo>
                <a:cubicBezTo>
                  <a:pt x="1461700" y="2751272"/>
                  <a:pt x="1329352" y="2737608"/>
                  <a:pt x="1119900" y="2739622"/>
                </a:cubicBezTo>
                <a:cubicBezTo>
                  <a:pt x="910448" y="2741636"/>
                  <a:pt x="280567" y="2737317"/>
                  <a:pt x="0" y="2739622"/>
                </a:cubicBezTo>
                <a:cubicBezTo>
                  <a:pt x="25018" y="2460122"/>
                  <a:pt x="14153" y="2287179"/>
                  <a:pt x="0" y="2054717"/>
                </a:cubicBezTo>
                <a:cubicBezTo>
                  <a:pt x="-14153" y="1822256"/>
                  <a:pt x="-33475" y="1624462"/>
                  <a:pt x="0" y="1369811"/>
                </a:cubicBezTo>
                <a:cubicBezTo>
                  <a:pt x="33475" y="1115160"/>
                  <a:pt x="23737" y="891761"/>
                  <a:pt x="0" y="657509"/>
                </a:cubicBezTo>
                <a:cubicBezTo>
                  <a:pt x="-23737" y="423257"/>
                  <a:pt x="-25376" y="276387"/>
                  <a:pt x="0" y="0"/>
                </a:cubicBezTo>
                <a:close/>
              </a:path>
            </a:pathLst>
          </a:custGeom>
          <a:ln>
            <a:solidFill>
              <a:schemeClr val="tx1"/>
            </a:solidFill>
            <a:extLst>
              <a:ext uri="{C807C97D-BFC1-408E-A445-0C87EB9F89A2}">
                <ask:lineSketchStyleProps xmlns:ask="http://schemas.microsoft.com/office/drawing/2018/sketchyshapes" sd="1918395301">
                  <a:custGeom>
                    <a:avLst/>
                    <a:gdLst/>
                    <a:ahLst/>
                    <a:cxnLst/>
                    <a:rect l="l" t="t" r="r" b="b"/>
                    <a:pathLst>
                      <a:path w="5551961" h="2988000">
                        <a:moveTo>
                          <a:pt x="0" y="0"/>
                        </a:moveTo>
                        <a:lnTo>
                          <a:pt x="5551961" y="0"/>
                        </a:lnTo>
                        <a:lnTo>
                          <a:pt x="5551961" y="2988000"/>
                        </a:lnTo>
                        <a:lnTo>
                          <a:pt x="0" y="2988000"/>
                        </a:lnTo>
                        <a:close/>
                      </a:path>
                    </a:pathLst>
                  </a:custGeom>
                  <ask:type>
                    <ask:lineSketchFreehand/>
                  </ask:type>
                </ask:lineSketchStyleProps>
              </a:ext>
            </a:extLst>
          </a:ln>
        </p:spPr>
      </p:pic>
      <p:sp>
        <p:nvSpPr>
          <p:cNvPr id="11" name="TextBox 10">
            <a:extLst>
              <a:ext uri="{FF2B5EF4-FFF2-40B4-BE49-F238E27FC236}">
                <a16:creationId xmlns:a16="http://schemas.microsoft.com/office/drawing/2014/main" id="{638AFD0F-D609-4442-1121-7877EEBD52BF}"/>
              </a:ext>
            </a:extLst>
          </p:cNvPr>
          <p:cNvSpPr txBox="1"/>
          <p:nvPr/>
        </p:nvSpPr>
        <p:spPr>
          <a:xfrm>
            <a:off x="628542" y="4702867"/>
            <a:ext cx="11112713" cy="2015274"/>
          </a:xfrm>
          <a:custGeom>
            <a:avLst/>
            <a:gdLst>
              <a:gd name="connsiteX0" fmla="*/ 0 w 11112713"/>
              <a:gd name="connsiteY0" fmla="*/ 0 h 2015274"/>
              <a:gd name="connsiteX1" fmla="*/ 696007 w 11112713"/>
              <a:gd name="connsiteY1" fmla="*/ 0 h 2015274"/>
              <a:gd name="connsiteX2" fmla="*/ 1058632 w 11112713"/>
              <a:gd name="connsiteY2" fmla="*/ 0 h 2015274"/>
              <a:gd name="connsiteX3" fmla="*/ 1643512 w 11112713"/>
              <a:gd name="connsiteY3" fmla="*/ 0 h 2015274"/>
              <a:gd name="connsiteX4" fmla="*/ 2006137 w 11112713"/>
              <a:gd name="connsiteY4" fmla="*/ 0 h 2015274"/>
              <a:gd name="connsiteX5" fmla="*/ 2813271 w 11112713"/>
              <a:gd name="connsiteY5" fmla="*/ 0 h 2015274"/>
              <a:gd name="connsiteX6" fmla="*/ 3064769 w 11112713"/>
              <a:gd name="connsiteY6" fmla="*/ 0 h 2015274"/>
              <a:gd name="connsiteX7" fmla="*/ 3538522 w 11112713"/>
              <a:gd name="connsiteY7" fmla="*/ 0 h 2015274"/>
              <a:gd name="connsiteX8" fmla="*/ 3901147 w 11112713"/>
              <a:gd name="connsiteY8" fmla="*/ 0 h 2015274"/>
              <a:gd name="connsiteX9" fmla="*/ 4597154 w 11112713"/>
              <a:gd name="connsiteY9" fmla="*/ 0 h 2015274"/>
              <a:gd name="connsiteX10" fmla="*/ 4959779 w 11112713"/>
              <a:gd name="connsiteY10" fmla="*/ 0 h 2015274"/>
              <a:gd name="connsiteX11" fmla="*/ 5322405 w 11112713"/>
              <a:gd name="connsiteY11" fmla="*/ 0 h 2015274"/>
              <a:gd name="connsiteX12" fmla="*/ 5573903 w 11112713"/>
              <a:gd name="connsiteY12" fmla="*/ 0 h 2015274"/>
              <a:gd name="connsiteX13" fmla="*/ 6047655 w 11112713"/>
              <a:gd name="connsiteY13" fmla="*/ 0 h 2015274"/>
              <a:gd name="connsiteX14" fmla="*/ 6743662 w 11112713"/>
              <a:gd name="connsiteY14" fmla="*/ 0 h 2015274"/>
              <a:gd name="connsiteX15" fmla="*/ 7550796 w 11112713"/>
              <a:gd name="connsiteY15" fmla="*/ 0 h 2015274"/>
              <a:gd name="connsiteX16" fmla="*/ 8246803 w 11112713"/>
              <a:gd name="connsiteY16" fmla="*/ 0 h 2015274"/>
              <a:gd name="connsiteX17" fmla="*/ 8609428 w 11112713"/>
              <a:gd name="connsiteY17" fmla="*/ 0 h 2015274"/>
              <a:gd name="connsiteX18" fmla="*/ 8860926 w 11112713"/>
              <a:gd name="connsiteY18" fmla="*/ 0 h 2015274"/>
              <a:gd name="connsiteX19" fmla="*/ 9334679 w 11112713"/>
              <a:gd name="connsiteY19" fmla="*/ 0 h 2015274"/>
              <a:gd name="connsiteX20" fmla="*/ 9808431 w 11112713"/>
              <a:gd name="connsiteY20" fmla="*/ 0 h 2015274"/>
              <a:gd name="connsiteX21" fmla="*/ 10171057 w 11112713"/>
              <a:gd name="connsiteY21" fmla="*/ 0 h 2015274"/>
              <a:gd name="connsiteX22" fmla="*/ 11112713 w 11112713"/>
              <a:gd name="connsiteY22" fmla="*/ 0 h 2015274"/>
              <a:gd name="connsiteX23" fmla="*/ 11112713 w 11112713"/>
              <a:gd name="connsiteY23" fmla="*/ 503819 h 2015274"/>
              <a:gd name="connsiteX24" fmla="*/ 11112713 w 11112713"/>
              <a:gd name="connsiteY24" fmla="*/ 967332 h 2015274"/>
              <a:gd name="connsiteX25" fmla="*/ 11112713 w 11112713"/>
              <a:gd name="connsiteY25" fmla="*/ 1491303 h 2015274"/>
              <a:gd name="connsiteX26" fmla="*/ 11112713 w 11112713"/>
              <a:gd name="connsiteY26" fmla="*/ 2015274 h 2015274"/>
              <a:gd name="connsiteX27" fmla="*/ 10638960 w 11112713"/>
              <a:gd name="connsiteY27" fmla="*/ 2015274 h 2015274"/>
              <a:gd name="connsiteX28" fmla="*/ 10387462 w 11112713"/>
              <a:gd name="connsiteY28" fmla="*/ 2015274 h 2015274"/>
              <a:gd name="connsiteX29" fmla="*/ 9913710 w 11112713"/>
              <a:gd name="connsiteY29" fmla="*/ 2015274 h 2015274"/>
              <a:gd name="connsiteX30" fmla="*/ 9439957 w 11112713"/>
              <a:gd name="connsiteY30" fmla="*/ 2015274 h 2015274"/>
              <a:gd name="connsiteX31" fmla="*/ 8632823 w 11112713"/>
              <a:gd name="connsiteY31" fmla="*/ 2015274 h 2015274"/>
              <a:gd name="connsiteX32" fmla="*/ 8381325 w 11112713"/>
              <a:gd name="connsiteY32" fmla="*/ 2015274 h 2015274"/>
              <a:gd name="connsiteX33" fmla="*/ 8018700 w 11112713"/>
              <a:gd name="connsiteY33" fmla="*/ 2015274 h 2015274"/>
              <a:gd name="connsiteX34" fmla="*/ 7433820 w 11112713"/>
              <a:gd name="connsiteY34" fmla="*/ 2015274 h 2015274"/>
              <a:gd name="connsiteX35" fmla="*/ 6626686 w 11112713"/>
              <a:gd name="connsiteY35" fmla="*/ 2015274 h 2015274"/>
              <a:gd name="connsiteX36" fmla="*/ 6375188 w 11112713"/>
              <a:gd name="connsiteY36" fmla="*/ 2015274 h 2015274"/>
              <a:gd name="connsiteX37" fmla="*/ 5679181 w 11112713"/>
              <a:gd name="connsiteY37" fmla="*/ 2015274 h 2015274"/>
              <a:gd name="connsiteX38" fmla="*/ 4983174 w 11112713"/>
              <a:gd name="connsiteY38" fmla="*/ 2015274 h 2015274"/>
              <a:gd name="connsiteX39" fmla="*/ 4509422 w 11112713"/>
              <a:gd name="connsiteY39" fmla="*/ 2015274 h 2015274"/>
              <a:gd name="connsiteX40" fmla="*/ 4035669 w 11112713"/>
              <a:gd name="connsiteY40" fmla="*/ 2015274 h 2015274"/>
              <a:gd name="connsiteX41" fmla="*/ 3450790 w 11112713"/>
              <a:gd name="connsiteY41" fmla="*/ 2015274 h 2015274"/>
              <a:gd name="connsiteX42" fmla="*/ 2977037 w 11112713"/>
              <a:gd name="connsiteY42" fmla="*/ 2015274 h 2015274"/>
              <a:gd name="connsiteX43" fmla="*/ 2169903 w 11112713"/>
              <a:gd name="connsiteY43" fmla="*/ 2015274 h 2015274"/>
              <a:gd name="connsiteX44" fmla="*/ 1473897 w 11112713"/>
              <a:gd name="connsiteY44" fmla="*/ 2015274 h 2015274"/>
              <a:gd name="connsiteX45" fmla="*/ 1000144 w 11112713"/>
              <a:gd name="connsiteY45" fmla="*/ 2015274 h 2015274"/>
              <a:gd name="connsiteX46" fmla="*/ 0 w 11112713"/>
              <a:gd name="connsiteY46" fmla="*/ 2015274 h 2015274"/>
              <a:gd name="connsiteX47" fmla="*/ 0 w 11112713"/>
              <a:gd name="connsiteY47" fmla="*/ 1551761 h 2015274"/>
              <a:gd name="connsiteX48" fmla="*/ 0 w 11112713"/>
              <a:gd name="connsiteY48" fmla="*/ 1088248 h 2015274"/>
              <a:gd name="connsiteX49" fmla="*/ 0 w 11112713"/>
              <a:gd name="connsiteY49" fmla="*/ 604582 h 2015274"/>
              <a:gd name="connsiteX50" fmla="*/ 0 w 11112713"/>
              <a:gd name="connsiteY50" fmla="*/ 0 h 201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1112713" h="2015274" fill="none" extrusionOk="0">
                <a:moveTo>
                  <a:pt x="0" y="0"/>
                </a:moveTo>
                <a:cubicBezTo>
                  <a:pt x="150413" y="-67122"/>
                  <a:pt x="357535" y="41341"/>
                  <a:pt x="696007" y="0"/>
                </a:cubicBezTo>
                <a:cubicBezTo>
                  <a:pt x="1034479" y="-41341"/>
                  <a:pt x="925696" y="3957"/>
                  <a:pt x="1058632" y="0"/>
                </a:cubicBezTo>
                <a:cubicBezTo>
                  <a:pt x="1191569" y="-3957"/>
                  <a:pt x="1412045" y="61522"/>
                  <a:pt x="1643512" y="0"/>
                </a:cubicBezTo>
                <a:cubicBezTo>
                  <a:pt x="1874979" y="-61522"/>
                  <a:pt x="1933282" y="32180"/>
                  <a:pt x="2006137" y="0"/>
                </a:cubicBezTo>
                <a:cubicBezTo>
                  <a:pt x="2078992" y="-32180"/>
                  <a:pt x="2443655" y="41916"/>
                  <a:pt x="2813271" y="0"/>
                </a:cubicBezTo>
                <a:cubicBezTo>
                  <a:pt x="3182887" y="-41916"/>
                  <a:pt x="2966275" y="26650"/>
                  <a:pt x="3064769" y="0"/>
                </a:cubicBezTo>
                <a:cubicBezTo>
                  <a:pt x="3163263" y="-26650"/>
                  <a:pt x="3352190" y="16544"/>
                  <a:pt x="3538522" y="0"/>
                </a:cubicBezTo>
                <a:cubicBezTo>
                  <a:pt x="3724854" y="-16544"/>
                  <a:pt x="3743204" y="14725"/>
                  <a:pt x="3901147" y="0"/>
                </a:cubicBezTo>
                <a:cubicBezTo>
                  <a:pt x="4059090" y="-14725"/>
                  <a:pt x="4285631" y="76361"/>
                  <a:pt x="4597154" y="0"/>
                </a:cubicBezTo>
                <a:cubicBezTo>
                  <a:pt x="4908677" y="-76361"/>
                  <a:pt x="4816304" y="22884"/>
                  <a:pt x="4959779" y="0"/>
                </a:cubicBezTo>
                <a:cubicBezTo>
                  <a:pt x="5103255" y="-22884"/>
                  <a:pt x="5208920" y="11273"/>
                  <a:pt x="5322405" y="0"/>
                </a:cubicBezTo>
                <a:cubicBezTo>
                  <a:pt x="5435890" y="-11273"/>
                  <a:pt x="5499167" y="28736"/>
                  <a:pt x="5573903" y="0"/>
                </a:cubicBezTo>
                <a:cubicBezTo>
                  <a:pt x="5648639" y="-28736"/>
                  <a:pt x="5819528" y="37789"/>
                  <a:pt x="6047655" y="0"/>
                </a:cubicBezTo>
                <a:cubicBezTo>
                  <a:pt x="6275782" y="-37789"/>
                  <a:pt x="6448473" y="50796"/>
                  <a:pt x="6743662" y="0"/>
                </a:cubicBezTo>
                <a:cubicBezTo>
                  <a:pt x="7038851" y="-50796"/>
                  <a:pt x="7278104" y="96460"/>
                  <a:pt x="7550796" y="0"/>
                </a:cubicBezTo>
                <a:cubicBezTo>
                  <a:pt x="7823488" y="-96460"/>
                  <a:pt x="7974323" y="24424"/>
                  <a:pt x="8246803" y="0"/>
                </a:cubicBezTo>
                <a:cubicBezTo>
                  <a:pt x="8519283" y="-24424"/>
                  <a:pt x="8509665" y="24803"/>
                  <a:pt x="8609428" y="0"/>
                </a:cubicBezTo>
                <a:cubicBezTo>
                  <a:pt x="8709191" y="-24803"/>
                  <a:pt x="8795036" y="4101"/>
                  <a:pt x="8860926" y="0"/>
                </a:cubicBezTo>
                <a:cubicBezTo>
                  <a:pt x="8926816" y="-4101"/>
                  <a:pt x="9148232" y="45241"/>
                  <a:pt x="9334679" y="0"/>
                </a:cubicBezTo>
                <a:cubicBezTo>
                  <a:pt x="9521126" y="-45241"/>
                  <a:pt x="9603999" y="31682"/>
                  <a:pt x="9808431" y="0"/>
                </a:cubicBezTo>
                <a:cubicBezTo>
                  <a:pt x="10012863" y="-31682"/>
                  <a:pt x="10088553" y="24980"/>
                  <a:pt x="10171057" y="0"/>
                </a:cubicBezTo>
                <a:cubicBezTo>
                  <a:pt x="10253561" y="-24980"/>
                  <a:pt x="10710417" y="11767"/>
                  <a:pt x="11112713" y="0"/>
                </a:cubicBezTo>
                <a:cubicBezTo>
                  <a:pt x="11170890" y="105827"/>
                  <a:pt x="11089574" y="400002"/>
                  <a:pt x="11112713" y="503819"/>
                </a:cubicBezTo>
                <a:cubicBezTo>
                  <a:pt x="11135852" y="607636"/>
                  <a:pt x="11092740" y="755617"/>
                  <a:pt x="11112713" y="967332"/>
                </a:cubicBezTo>
                <a:cubicBezTo>
                  <a:pt x="11132686" y="1179047"/>
                  <a:pt x="11067511" y="1298179"/>
                  <a:pt x="11112713" y="1491303"/>
                </a:cubicBezTo>
                <a:cubicBezTo>
                  <a:pt x="11157915" y="1684427"/>
                  <a:pt x="11074054" y="1842890"/>
                  <a:pt x="11112713" y="2015274"/>
                </a:cubicBezTo>
                <a:cubicBezTo>
                  <a:pt x="10888676" y="2029280"/>
                  <a:pt x="10833951" y="1968127"/>
                  <a:pt x="10638960" y="2015274"/>
                </a:cubicBezTo>
                <a:cubicBezTo>
                  <a:pt x="10443969" y="2062421"/>
                  <a:pt x="10511414" y="2014673"/>
                  <a:pt x="10387462" y="2015274"/>
                </a:cubicBezTo>
                <a:cubicBezTo>
                  <a:pt x="10263510" y="2015875"/>
                  <a:pt x="10102760" y="1965787"/>
                  <a:pt x="9913710" y="2015274"/>
                </a:cubicBezTo>
                <a:cubicBezTo>
                  <a:pt x="9724660" y="2064761"/>
                  <a:pt x="9647508" y="2002502"/>
                  <a:pt x="9439957" y="2015274"/>
                </a:cubicBezTo>
                <a:cubicBezTo>
                  <a:pt x="9232406" y="2028046"/>
                  <a:pt x="8870294" y="1968760"/>
                  <a:pt x="8632823" y="2015274"/>
                </a:cubicBezTo>
                <a:cubicBezTo>
                  <a:pt x="8395352" y="2061788"/>
                  <a:pt x="8503832" y="2002491"/>
                  <a:pt x="8381325" y="2015274"/>
                </a:cubicBezTo>
                <a:cubicBezTo>
                  <a:pt x="8258818" y="2028057"/>
                  <a:pt x="8093545" y="1999221"/>
                  <a:pt x="8018700" y="2015274"/>
                </a:cubicBezTo>
                <a:cubicBezTo>
                  <a:pt x="7943855" y="2031327"/>
                  <a:pt x="7611989" y="1989534"/>
                  <a:pt x="7433820" y="2015274"/>
                </a:cubicBezTo>
                <a:cubicBezTo>
                  <a:pt x="7255651" y="2041014"/>
                  <a:pt x="7003418" y="2013854"/>
                  <a:pt x="6626686" y="2015274"/>
                </a:cubicBezTo>
                <a:cubicBezTo>
                  <a:pt x="6249954" y="2016694"/>
                  <a:pt x="6432623" y="1986370"/>
                  <a:pt x="6375188" y="2015274"/>
                </a:cubicBezTo>
                <a:cubicBezTo>
                  <a:pt x="6317753" y="2044178"/>
                  <a:pt x="5953932" y="1980630"/>
                  <a:pt x="5679181" y="2015274"/>
                </a:cubicBezTo>
                <a:cubicBezTo>
                  <a:pt x="5404430" y="2049918"/>
                  <a:pt x="5175309" y="1990317"/>
                  <a:pt x="4983174" y="2015274"/>
                </a:cubicBezTo>
                <a:cubicBezTo>
                  <a:pt x="4791039" y="2040231"/>
                  <a:pt x="4644045" y="2014330"/>
                  <a:pt x="4509422" y="2015274"/>
                </a:cubicBezTo>
                <a:cubicBezTo>
                  <a:pt x="4374799" y="2016218"/>
                  <a:pt x="4235764" y="1987861"/>
                  <a:pt x="4035669" y="2015274"/>
                </a:cubicBezTo>
                <a:cubicBezTo>
                  <a:pt x="3835574" y="2042687"/>
                  <a:pt x="3677588" y="1980217"/>
                  <a:pt x="3450790" y="2015274"/>
                </a:cubicBezTo>
                <a:cubicBezTo>
                  <a:pt x="3223992" y="2050331"/>
                  <a:pt x="3076226" y="1988581"/>
                  <a:pt x="2977037" y="2015274"/>
                </a:cubicBezTo>
                <a:cubicBezTo>
                  <a:pt x="2877848" y="2041967"/>
                  <a:pt x="2514988" y="1928515"/>
                  <a:pt x="2169903" y="2015274"/>
                </a:cubicBezTo>
                <a:cubicBezTo>
                  <a:pt x="1824818" y="2102033"/>
                  <a:pt x="1625852" y="1998762"/>
                  <a:pt x="1473897" y="2015274"/>
                </a:cubicBezTo>
                <a:cubicBezTo>
                  <a:pt x="1321942" y="2031786"/>
                  <a:pt x="1212514" y="1975647"/>
                  <a:pt x="1000144" y="2015274"/>
                </a:cubicBezTo>
                <a:cubicBezTo>
                  <a:pt x="787774" y="2054901"/>
                  <a:pt x="388516" y="1976483"/>
                  <a:pt x="0" y="2015274"/>
                </a:cubicBezTo>
                <a:cubicBezTo>
                  <a:pt x="-7859" y="1921696"/>
                  <a:pt x="693" y="1721859"/>
                  <a:pt x="0" y="1551761"/>
                </a:cubicBezTo>
                <a:cubicBezTo>
                  <a:pt x="-693" y="1381663"/>
                  <a:pt x="52007" y="1238393"/>
                  <a:pt x="0" y="1088248"/>
                </a:cubicBezTo>
                <a:cubicBezTo>
                  <a:pt x="-52007" y="938103"/>
                  <a:pt x="38019" y="840863"/>
                  <a:pt x="0" y="604582"/>
                </a:cubicBezTo>
                <a:cubicBezTo>
                  <a:pt x="-38019" y="368301"/>
                  <a:pt x="71082" y="250499"/>
                  <a:pt x="0" y="0"/>
                </a:cubicBezTo>
                <a:close/>
              </a:path>
              <a:path w="11112713" h="2015274" stroke="0" extrusionOk="0">
                <a:moveTo>
                  <a:pt x="0" y="0"/>
                </a:moveTo>
                <a:cubicBezTo>
                  <a:pt x="100801" y="-12511"/>
                  <a:pt x="189140" y="19836"/>
                  <a:pt x="362625" y="0"/>
                </a:cubicBezTo>
                <a:cubicBezTo>
                  <a:pt x="536111" y="-19836"/>
                  <a:pt x="506009" y="9269"/>
                  <a:pt x="614124" y="0"/>
                </a:cubicBezTo>
                <a:cubicBezTo>
                  <a:pt x="722239" y="-9269"/>
                  <a:pt x="822541" y="9757"/>
                  <a:pt x="976749" y="0"/>
                </a:cubicBezTo>
                <a:cubicBezTo>
                  <a:pt x="1130958" y="-9757"/>
                  <a:pt x="1457724" y="9090"/>
                  <a:pt x="1672756" y="0"/>
                </a:cubicBezTo>
                <a:cubicBezTo>
                  <a:pt x="1887788" y="-9090"/>
                  <a:pt x="2086589" y="42838"/>
                  <a:pt x="2368763" y="0"/>
                </a:cubicBezTo>
                <a:cubicBezTo>
                  <a:pt x="2650937" y="-42838"/>
                  <a:pt x="2641963" y="56132"/>
                  <a:pt x="2842515" y="0"/>
                </a:cubicBezTo>
                <a:cubicBezTo>
                  <a:pt x="3043067" y="-56132"/>
                  <a:pt x="3229533" y="36141"/>
                  <a:pt x="3427395" y="0"/>
                </a:cubicBezTo>
                <a:cubicBezTo>
                  <a:pt x="3625257" y="-36141"/>
                  <a:pt x="3798776" y="72286"/>
                  <a:pt x="4123401" y="0"/>
                </a:cubicBezTo>
                <a:cubicBezTo>
                  <a:pt x="4448026" y="-72286"/>
                  <a:pt x="4394003" y="12735"/>
                  <a:pt x="4486027" y="0"/>
                </a:cubicBezTo>
                <a:cubicBezTo>
                  <a:pt x="4578051" y="-12735"/>
                  <a:pt x="4725914" y="11013"/>
                  <a:pt x="4848652" y="0"/>
                </a:cubicBezTo>
                <a:cubicBezTo>
                  <a:pt x="4971390" y="-11013"/>
                  <a:pt x="5032133" y="26346"/>
                  <a:pt x="5211278" y="0"/>
                </a:cubicBezTo>
                <a:cubicBezTo>
                  <a:pt x="5390423" y="-26346"/>
                  <a:pt x="5558894" y="20906"/>
                  <a:pt x="5796157" y="0"/>
                </a:cubicBezTo>
                <a:cubicBezTo>
                  <a:pt x="6033420" y="-20906"/>
                  <a:pt x="6213433" y="28724"/>
                  <a:pt x="6381037" y="0"/>
                </a:cubicBezTo>
                <a:cubicBezTo>
                  <a:pt x="6548641" y="-28724"/>
                  <a:pt x="6548826" y="15035"/>
                  <a:pt x="6632535" y="0"/>
                </a:cubicBezTo>
                <a:cubicBezTo>
                  <a:pt x="6716244" y="-15035"/>
                  <a:pt x="7020463" y="51163"/>
                  <a:pt x="7217415" y="0"/>
                </a:cubicBezTo>
                <a:cubicBezTo>
                  <a:pt x="7414367" y="-51163"/>
                  <a:pt x="7589765" y="23499"/>
                  <a:pt x="7691167" y="0"/>
                </a:cubicBezTo>
                <a:cubicBezTo>
                  <a:pt x="7792569" y="-23499"/>
                  <a:pt x="7849922" y="9790"/>
                  <a:pt x="7942665" y="0"/>
                </a:cubicBezTo>
                <a:cubicBezTo>
                  <a:pt x="8035408" y="-9790"/>
                  <a:pt x="8208385" y="42484"/>
                  <a:pt x="8416418" y="0"/>
                </a:cubicBezTo>
                <a:cubicBezTo>
                  <a:pt x="8624451" y="-42484"/>
                  <a:pt x="8744933" y="40315"/>
                  <a:pt x="9001298" y="0"/>
                </a:cubicBezTo>
                <a:cubicBezTo>
                  <a:pt x="9257663" y="-40315"/>
                  <a:pt x="9296941" y="26723"/>
                  <a:pt x="9475050" y="0"/>
                </a:cubicBezTo>
                <a:cubicBezTo>
                  <a:pt x="9653159" y="-26723"/>
                  <a:pt x="9613329" y="12187"/>
                  <a:pt x="9726548" y="0"/>
                </a:cubicBezTo>
                <a:cubicBezTo>
                  <a:pt x="9839767" y="-12187"/>
                  <a:pt x="10048306" y="2682"/>
                  <a:pt x="10311428" y="0"/>
                </a:cubicBezTo>
                <a:cubicBezTo>
                  <a:pt x="10574550" y="-2682"/>
                  <a:pt x="10878104" y="7675"/>
                  <a:pt x="11112713" y="0"/>
                </a:cubicBezTo>
                <a:cubicBezTo>
                  <a:pt x="11166012" y="214529"/>
                  <a:pt x="11096012" y="338670"/>
                  <a:pt x="11112713" y="463513"/>
                </a:cubicBezTo>
                <a:cubicBezTo>
                  <a:pt x="11129414" y="588356"/>
                  <a:pt x="11086053" y="803672"/>
                  <a:pt x="11112713" y="1007637"/>
                </a:cubicBezTo>
                <a:cubicBezTo>
                  <a:pt x="11139373" y="1211602"/>
                  <a:pt x="11050711" y="1368581"/>
                  <a:pt x="11112713" y="1531608"/>
                </a:cubicBezTo>
                <a:cubicBezTo>
                  <a:pt x="11174715" y="1694635"/>
                  <a:pt x="11095743" y="1835533"/>
                  <a:pt x="11112713" y="2015274"/>
                </a:cubicBezTo>
                <a:cubicBezTo>
                  <a:pt x="10993664" y="2029972"/>
                  <a:pt x="10916056" y="2008290"/>
                  <a:pt x="10861215" y="2015274"/>
                </a:cubicBezTo>
                <a:cubicBezTo>
                  <a:pt x="10806374" y="2022258"/>
                  <a:pt x="10371891" y="2007023"/>
                  <a:pt x="10054081" y="2015274"/>
                </a:cubicBezTo>
                <a:cubicBezTo>
                  <a:pt x="9736271" y="2023525"/>
                  <a:pt x="9537877" y="1946763"/>
                  <a:pt x="9358074" y="2015274"/>
                </a:cubicBezTo>
                <a:cubicBezTo>
                  <a:pt x="9178271" y="2083785"/>
                  <a:pt x="9130803" y="2013219"/>
                  <a:pt x="8995449" y="2015274"/>
                </a:cubicBezTo>
                <a:cubicBezTo>
                  <a:pt x="8860095" y="2017329"/>
                  <a:pt x="8568137" y="1943646"/>
                  <a:pt x="8299442" y="2015274"/>
                </a:cubicBezTo>
                <a:cubicBezTo>
                  <a:pt x="8030747" y="2086902"/>
                  <a:pt x="8087915" y="1998372"/>
                  <a:pt x="7936817" y="2015274"/>
                </a:cubicBezTo>
                <a:cubicBezTo>
                  <a:pt x="7785720" y="2032176"/>
                  <a:pt x="7753673" y="1999196"/>
                  <a:pt x="7574191" y="2015274"/>
                </a:cubicBezTo>
                <a:cubicBezTo>
                  <a:pt x="7394709" y="2031352"/>
                  <a:pt x="7005364" y="1997898"/>
                  <a:pt x="6767057" y="2015274"/>
                </a:cubicBezTo>
                <a:cubicBezTo>
                  <a:pt x="6528750" y="2032650"/>
                  <a:pt x="6466420" y="2003079"/>
                  <a:pt x="6182178" y="2015274"/>
                </a:cubicBezTo>
                <a:cubicBezTo>
                  <a:pt x="5897936" y="2027469"/>
                  <a:pt x="5929094" y="1994333"/>
                  <a:pt x="5819552" y="2015274"/>
                </a:cubicBezTo>
                <a:cubicBezTo>
                  <a:pt x="5710010" y="2036215"/>
                  <a:pt x="5290740" y="1954265"/>
                  <a:pt x="5012418" y="2015274"/>
                </a:cubicBezTo>
                <a:cubicBezTo>
                  <a:pt x="4734096" y="2076283"/>
                  <a:pt x="4596546" y="1942591"/>
                  <a:pt x="4316412" y="2015274"/>
                </a:cubicBezTo>
                <a:cubicBezTo>
                  <a:pt x="4036278" y="2087957"/>
                  <a:pt x="3699571" y="1971465"/>
                  <a:pt x="3509278" y="2015274"/>
                </a:cubicBezTo>
                <a:cubicBezTo>
                  <a:pt x="3318985" y="2059083"/>
                  <a:pt x="3197550" y="1959565"/>
                  <a:pt x="3035525" y="2015274"/>
                </a:cubicBezTo>
                <a:cubicBezTo>
                  <a:pt x="2873500" y="2070983"/>
                  <a:pt x="2639725" y="1963203"/>
                  <a:pt x="2450646" y="2015274"/>
                </a:cubicBezTo>
                <a:cubicBezTo>
                  <a:pt x="2261567" y="2067345"/>
                  <a:pt x="2037199" y="1919289"/>
                  <a:pt x="1643512" y="2015274"/>
                </a:cubicBezTo>
                <a:cubicBezTo>
                  <a:pt x="1249825" y="2111259"/>
                  <a:pt x="1203977" y="2011387"/>
                  <a:pt x="947505" y="2015274"/>
                </a:cubicBezTo>
                <a:cubicBezTo>
                  <a:pt x="691033" y="2019161"/>
                  <a:pt x="817657" y="2004186"/>
                  <a:pt x="696007" y="2015274"/>
                </a:cubicBezTo>
                <a:cubicBezTo>
                  <a:pt x="574357" y="2026362"/>
                  <a:pt x="266612" y="2004711"/>
                  <a:pt x="0" y="2015274"/>
                </a:cubicBezTo>
                <a:cubicBezTo>
                  <a:pt x="-10086" y="1852922"/>
                  <a:pt x="41642" y="1685103"/>
                  <a:pt x="0" y="1491303"/>
                </a:cubicBezTo>
                <a:cubicBezTo>
                  <a:pt x="-41642" y="1297503"/>
                  <a:pt x="44982" y="1142445"/>
                  <a:pt x="0" y="947179"/>
                </a:cubicBezTo>
                <a:cubicBezTo>
                  <a:pt x="-44982" y="751913"/>
                  <a:pt x="11791" y="445318"/>
                  <a:pt x="0" y="0"/>
                </a:cubicBezTo>
                <a:close/>
              </a:path>
            </a:pathLst>
          </a:custGeom>
          <a:solidFill>
            <a:srgbClr val="FFFFFF"/>
          </a:solidFill>
          <a:ln>
            <a:solidFill>
              <a:schemeClr val="tx1"/>
            </a:solidFill>
            <a:extLst>
              <a:ext uri="{C807C97D-BFC1-408E-A445-0C87EB9F89A2}">
                <ask:lineSketchStyleProps xmlns:ask="http://schemas.microsoft.com/office/drawing/2018/sketchyshapes" sd="324486287">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For both Synthetic Classifier and Real Classifier, the three newly developed algorithms showed superior results in terms of consistency than the two benchmark algorithms.</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Among the three algorithms, only the algorithms leveraged with a counterfactual explanation reported stable overall consistency.</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In all cases, there is a tendency for consistency to decrease with classifier and dataset complexity, but for benchmark algorithms this trend is more drastic.</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According to the test results, </a:t>
            </a:r>
            <a:r>
              <a:rPr lang="en-US"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GreedyRuleCF</a:t>
            </a: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effectively controls redundancy of rules.</a:t>
            </a:r>
          </a:p>
        </p:txBody>
      </p:sp>
    </p:spTree>
    <p:extLst>
      <p:ext uri="{BB962C8B-B14F-4D97-AF65-F5344CB8AC3E}">
        <p14:creationId xmlns:p14="http://schemas.microsoft.com/office/powerpoint/2010/main" val="1082299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B4053-1BF5-2A3D-861D-F68E12325C0D}"/>
              </a:ext>
            </a:extLst>
          </p:cNvPr>
          <p:cNvSpPr>
            <a:spLocks noGrp="1"/>
          </p:cNvSpPr>
          <p:nvPr>
            <p:ph type="title"/>
          </p:nvPr>
        </p:nvSpPr>
        <p:spPr>
          <a:xfrm>
            <a:off x="448055" y="662400"/>
            <a:ext cx="11293200" cy="1000800"/>
          </a:xfrm>
        </p:spPr>
        <p:txBody>
          <a:bodyPr vert="horz" lIns="0" tIns="0" rIns="0" bIns="0" rtlCol="0" anchor="ctr">
            <a:normAutofit/>
          </a:bodyPr>
          <a:lstStyle/>
          <a:p>
            <a:pPr>
              <a:lnSpc>
                <a:spcPct val="100000"/>
              </a:lnSpc>
            </a:pPr>
            <a:r>
              <a:rPr lang="en-US" sz="6400" dirty="0">
                <a:latin typeface="Tahoma" panose="020B0604030504040204" pitchFamily="34" charset="0"/>
                <a:ea typeface="Tahoma" panose="020B0604030504040204" pitchFamily="34" charset="0"/>
                <a:cs typeface="Tahoma" panose="020B0604030504040204" pitchFamily="34" charset="0"/>
              </a:rPr>
              <a:t>Evaluation results</a:t>
            </a:r>
          </a:p>
        </p:txBody>
      </p:sp>
      <p:pic>
        <p:nvPicPr>
          <p:cNvPr id="3" name="Picture 2">
            <a:extLst>
              <a:ext uri="{FF2B5EF4-FFF2-40B4-BE49-F238E27FC236}">
                <a16:creationId xmlns:a16="http://schemas.microsoft.com/office/drawing/2014/main" id="{25B17465-8BFC-1937-09A5-DE6063B27C02}"/>
              </a:ext>
            </a:extLst>
          </p:cNvPr>
          <p:cNvPicPr>
            <a:picLocks noChangeAspect="1"/>
          </p:cNvPicPr>
          <p:nvPr/>
        </p:nvPicPr>
        <p:blipFill rotWithShape="1">
          <a:blip r:embed="rId3">
            <a:extLst>
              <a:ext uri="{28A0092B-C50C-407E-A947-70E740481C1C}">
                <a14:useLocalDpi xmlns:a14="http://schemas.microsoft.com/office/drawing/2010/main" val="0"/>
              </a:ext>
            </a:extLst>
          </a:blip>
          <a:srcRect t="83" b="83"/>
          <a:stretch/>
        </p:blipFill>
        <p:spPr>
          <a:xfrm>
            <a:off x="848412" y="1677590"/>
            <a:ext cx="5090452" cy="2736007"/>
          </a:xfrm>
          <a:custGeom>
            <a:avLst/>
            <a:gdLst>
              <a:gd name="connsiteX0" fmla="*/ 0 w 5090452"/>
              <a:gd name="connsiteY0" fmla="*/ 0 h 2736007"/>
              <a:gd name="connsiteX1" fmla="*/ 585402 w 5090452"/>
              <a:gd name="connsiteY1" fmla="*/ 0 h 2736007"/>
              <a:gd name="connsiteX2" fmla="*/ 1323518 w 5090452"/>
              <a:gd name="connsiteY2" fmla="*/ 0 h 2736007"/>
              <a:gd name="connsiteX3" fmla="*/ 1959824 w 5090452"/>
              <a:gd name="connsiteY3" fmla="*/ 0 h 2736007"/>
              <a:gd name="connsiteX4" fmla="*/ 2596131 w 5090452"/>
              <a:gd name="connsiteY4" fmla="*/ 0 h 2736007"/>
              <a:gd name="connsiteX5" fmla="*/ 3283342 w 5090452"/>
              <a:gd name="connsiteY5" fmla="*/ 0 h 2736007"/>
              <a:gd name="connsiteX6" fmla="*/ 4021457 w 5090452"/>
              <a:gd name="connsiteY6" fmla="*/ 0 h 2736007"/>
              <a:gd name="connsiteX7" fmla="*/ 5090452 w 5090452"/>
              <a:gd name="connsiteY7" fmla="*/ 0 h 2736007"/>
              <a:gd name="connsiteX8" fmla="*/ 5090452 w 5090452"/>
              <a:gd name="connsiteY8" fmla="*/ 656642 h 2736007"/>
              <a:gd name="connsiteX9" fmla="*/ 5090452 w 5090452"/>
              <a:gd name="connsiteY9" fmla="*/ 1258563 h 2736007"/>
              <a:gd name="connsiteX10" fmla="*/ 5090452 w 5090452"/>
              <a:gd name="connsiteY10" fmla="*/ 1969925 h 2736007"/>
              <a:gd name="connsiteX11" fmla="*/ 5090452 w 5090452"/>
              <a:gd name="connsiteY11" fmla="*/ 2736007 h 2736007"/>
              <a:gd name="connsiteX12" fmla="*/ 4606859 w 5090452"/>
              <a:gd name="connsiteY12" fmla="*/ 2736007 h 2736007"/>
              <a:gd name="connsiteX13" fmla="*/ 3868744 w 5090452"/>
              <a:gd name="connsiteY13" fmla="*/ 2736007 h 2736007"/>
              <a:gd name="connsiteX14" fmla="*/ 3130628 w 5090452"/>
              <a:gd name="connsiteY14" fmla="*/ 2736007 h 2736007"/>
              <a:gd name="connsiteX15" fmla="*/ 2392512 w 5090452"/>
              <a:gd name="connsiteY15" fmla="*/ 2736007 h 2736007"/>
              <a:gd name="connsiteX16" fmla="*/ 1705301 w 5090452"/>
              <a:gd name="connsiteY16" fmla="*/ 2736007 h 2736007"/>
              <a:gd name="connsiteX17" fmla="*/ 1018090 w 5090452"/>
              <a:gd name="connsiteY17" fmla="*/ 2736007 h 2736007"/>
              <a:gd name="connsiteX18" fmla="*/ 0 w 5090452"/>
              <a:gd name="connsiteY18" fmla="*/ 2736007 h 2736007"/>
              <a:gd name="connsiteX19" fmla="*/ 0 w 5090452"/>
              <a:gd name="connsiteY19" fmla="*/ 2106725 h 2736007"/>
              <a:gd name="connsiteX20" fmla="*/ 0 w 5090452"/>
              <a:gd name="connsiteY20" fmla="*/ 1395364 h 2736007"/>
              <a:gd name="connsiteX21" fmla="*/ 0 w 5090452"/>
              <a:gd name="connsiteY21" fmla="*/ 656642 h 2736007"/>
              <a:gd name="connsiteX22" fmla="*/ 0 w 5090452"/>
              <a:gd name="connsiteY22" fmla="*/ 0 h 273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90452" h="2736007" fill="none" extrusionOk="0">
                <a:moveTo>
                  <a:pt x="0" y="0"/>
                </a:moveTo>
                <a:cubicBezTo>
                  <a:pt x="134606" y="19428"/>
                  <a:pt x="434501" y="20504"/>
                  <a:pt x="585402" y="0"/>
                </a:cubicBezTo>
                <a:cubicBezTo>
                  <a:pt x="736303" y="-20504"/>
                  <a:pt x="1117046" y="-16813"/>
                  <a:pt x="1323518" y="0"/>
                </a:cubicBezTo>
                <a:cubicBezTo>
                  <a:pt x="1529990" y="16813"/>
                  <a:pt x="1807194" y="-4945"/>
                  <a:pt x="1959824" y="0"/>
                </a:cubicBezTo>
                <a:cubicBezTo>
                  <a:pt x="2112454" y="4945"/>
                  <a:pt x="2427762" y="24170"/>
                  <a:pt x="2596131" y="0"/>
                </a:cubicBezTo>
                <a:cubicBezTo>
                  <a:pt x="2764500" y="-24170"/>
                  <a:pt x="3071231" y="18240"/>
                  <a:pt x="3283342" y="0"/>
                </a:cubicBezTo>
                <a:cubicBezTo>
                  <a:pt x="3495453" y="-18240"/>
                  <a:pt x="3838985" y="8698"/>
                  <a:pt x="4021457" y="0"/>
                </a:cubicBezTo>
                <a:cubicBezTo>
                  <a:pt x="4203930" y="-8698"/>
                  <a:pt x="4577723" y="26114"/>
                  <a:pt x="5090452" y="0"/>
                </a:cubicBezTo>
                <a:cubicBezTo>
                  <a:pt x="5118495" y="186465"/>
                  <a:pt x="5094817" y="469318"/>
                  <a:pt x="5090452" y="656642"/>
                </a:cubicBezTo>
                <a:cubicBezTo>
                  <a:pt x="5086087" y="843966"/>
                  <a:pt x="5072271" y="1051338"/>
                  <a:pt x="5090452" y="1258563"/>
                </a:cubicBezTo>
                <a:cubicBezTo>
                  <a:pt x="5108633" y="1465788"/>
                  <a:pt x="5113749" y="1801799"/>
                  <a:pt x="5090452" y="1969925"/>
                </a:cubicBezTo>
                <a:cubicBezTo>
                  <a:pt x="5067155" y="2138051"/>
                  <a:pt x="5099141" y="2440659"/>
                  <a:pt x="5090452" y="2736007"/>
                </a:cubicBezTo>
                <a:cubicBezTo>
                  <a:pt x="4959766" y="2744339"/>
                  <a:pt x="4776847" y="2727220"/>
                  <a:pt x="4606859" y="2736007"/>
                </a:cubicBezTo>
                <a:cubicBezTo>
                  <a:pt x="4436871" y="2744794"/>
                  <a:pt x="4092157" y="2772566"/>
                  <a:pt x="3868744" y="2736007"/>
                </a:cubicBezTo>
                <a:cubicBezTo>
                  <a:pt x="3645332" y="2699448"/>
                  <a:pt x="3412308" y="2714680"/>
                  <a:pt x="3130628" y="2736007"/>
                </a:cubicBezTo>
                <a:cubicBezTo>
                  <a:pt x="2848948" y="2757334"/>
                  <a:pt x="2752084" y="2731798"/>
                  <a:pt x="2392512" y="2736007"/>
                </a:cubicBezTo>
                <a:cubicBezTo>
                  <a:pt x="2032940" y="2740216"/>
                  <a:pt x="1864946" y="2745193"/>
                  <a:pt x="1705301" y="2736007"/>
                </a:cubicBezTo>
                <a:cubicBezTo>
                  <a:pt x="1545656" y="2726821"/>
                  <a:pt x="1359128" y="2710147"/>
                  <a:pt x="1018090" y="2736007"/>
                </a:cubicBezTo>
                <a:cubicBezTo>
                  <a:pt x="677052" y="2761867"/>
                  <a:pt x="455550" y="2723232"/>
                  <a:pt x="0" y="2736007"/>
                </a:cubicBezTo>
                <a:cubicBezTo>
                  <a:pt x="-21830" y="2500665"/>
                  <a:pt x="1395" y="2348828"/>
                  <a:pt x="0" y="2106725"/>
                </a:cubicBezTo>
                <a:cubicBezTo>
                  <a:pt x="-1395" y="1864622"/>
                  <a:pt x="26676" y="1555320"/>
                  <a:pt x="0" y="1395364"/>
                </a:cubicBezTo>
                <a:cubicBezTo>
                  <a:pt x="-26676" y="1235408"/>
                  <a:pt x="-22673" y="1013153"/>
                  <a:pt x="0" y="656642"/>
                </a:cubicBezTo>
                <a:cubicBezTo>
                  <a:pt x="22673" y="300131"/>
                  <a:pt x="-29929" y="237652"/>
                  <a:pt x="0" y="0"/>
                </a:cubicBezTo>
                <a:close/>
              </a:path>
              <a:path w="5090452" h="2736007" stroke="0" extrusionOk="0">
                <a:moveTo>
                  <a:pt x="0" y="0"/>
                </a:moveTo>
                <a:cubicBezTo>
                  <a:pt x="222335" y="25020"/>
                  <a:pt x="494271" y="-3202"/>
                  <a:pt x="636307" y="0"/>
                </a:cubicBezTo>
                <a:cubicBezTo>
                  <a:pt x="778343" y="3202"/>
                  <a:pt x="1029064" y="20241"/>
                  <a:pt x="1170804" y="0"/>
                </a:cubicBezTo>
                <a:cubicBezTo>
                  <a:pt x="1312544" y="-20241"/>
                  <a:pt x="1637776" y="3619"/>
                  <a:pt x="1807110" y="0"/>
                </a:cubicBezTo>
                <a:cubicBezTo>
                  <a:pt x="1976444" y="-3619"/>
                  <a:pt x="2187144" y="-13125"/>
                  <a:pt x="2392512" y="0"/>
                </a:cubicBezTo>
                <a:cubicBezTo>
                  <a:pt x="2597880" y="13125"/>
                  <a:pt x="2857396" y="18236"/>
                  <a:pt x="2977914" y="0"/>
                </a:cubicBezTo>
                <a:cubicBezTo>
                  <a:pt x="3098432" y="-18236"/>
                  <a:pt x="3383719" y="9256"/>
                  <a:pt x="3665125" y="0"/>
                </a:cubicBezTo>
                <a:cubicBezTo>
                  <a:pt x="3946531" y="-9256"/>
                  <a:pt x="4101460" y="-6364"/>
                  <a:pt x="4352336" y="0"/>
                </a:cubicBezTo>
                <a:cubicBezTo>
                  <a:pt x="4603212" y="6364"/>
                  <a:pt x="4896780" y="-32469"/>
                  <a:pt x="5090452" y="0"/>
                </a:cubicBezTo>
                <a:cubicBezTo>
                  <a:pt x="5076998" y="217318"/>
                  <a:pt x="5098758" y="452121"/>
                  <a:pt x="5090452" y="601922"/>
                </a:cubicBezTo>
                <a:cubicBezTo>
                  <a:pt x="5082146" y="751723"/>
                  <a:pt x="5075665" y="1072232"/>
                  <a:pt x="5090452" y="1313283"/>
                </a:cubicBezTo>
                <a:cubicBezTo>
                  <a:pt x="5105239" y="1554334"/>
                  <a:pt x="5070478" y="1814407"/>
                  <a:pt x="5090452" y="1969925"/>
                </a:cubicBezTo>
                <a:cubicBezTo>
                  <a:pt x="5110426" y="2125443"/>
                  <a:pt x="5071502" y="2431034"/>
                  <a:pt x="5090452" y="2736007"/>
                </a:cubicBezTo>
                <a:cubicBezTo>
                  <a:pt x="4880332" y="2732389"/>
                  <a:pt x="4716167" y="2748002"/>
                  <a:pt x="4403241" y="2736007"/>
                </a:cubicBezTo>
                <a:cubicBezTo>
                  <a:pt x="4090315" y="2724012"/>
                  <a:pt x="4065432" y="2736405"/>
                  <a:pt x="3919648" y="2736007"/>
                </a:cubicBezTo>
                <a:cubicBezTo>
                  <a:pt x="3773864" y="2735609"/>
                  <a:pt x="3429915" y="2736983"/>
                  <a:pt x="3232437" y="2736007"/>
                </a:cubicBezTo>
                <a:cubicBezTo>
                  <a:pt x="3034959" y="2735031"/>
                  <a:pt x="2832662" y="2741442"/>
                  <a:pt x="2596131" y="2736007"/>
                </a:cubicBezTo>
                <a:cubicBezTo>
                  <a:pt x="2359600" y="2730572"/>
                  <a:pt x="2165162" y="2712741"/>
                  <a:pt x="1858015" y="2736007"/>
                </a:cubicBezTo>
                <a:cubicBezTo>
                  <a:pt x="1550868" y="2759273"/>
                  <a:pt x="1359838" y="2769330"/>
                  <a:pt x="1170804" y="2736007"/>
                </a:cubicBezTo>
                <a:cubicBezTo>
                  <a:pt x="981770" y="2702684"/>
                  <a:pt x="850474" y="2757045"/>
                  <a:pt x="636307" y="2736007"/>
                </a:cubicBezTo>
                <a:cubicBezTo>
                  <a:pt x="422140" y="2714969"/>
                  <a:pt x="137037" y="2733007"/>
                  <a:pt x="0" y="2736007"/>
                </a:cubicBezTo>
                <a:cubicBezTo>
                  <a:pt x="-677" y="2572553"/>
                  <a:pt x="-15949" y="2263514"/>
                  <a:pt x="0" y="1997285"/>
                </a:cubicBezTo>
                <a:cubicBezTo>
                  <a:pt x="15949" y="1731056"/>
                  <a:pt x="20572" y="1500781"/>
                  <a:pt x="0" y="1340643"/>
                </a:cubicBezTo>
                <a:cubicBezTo>
                  <a:pt x="-20572" y="1180505"/>
                  <a:pt x="-23754" y="838846"/>
                  <a:pt x="0" y="656642"/>
                </a:cubicBezTo>
                <a:cubicBezTo>
                  <a:pt x="23754" y="474438"/>
                  <a:pt x="-27676" y="182884"/>
                  <a:pt x="0" y="0"/>
                </a:cubicBezTo>
                <a:close/>
              </a:path>
            </a:pathLst>
          </a:custGeom>
          <a:ln>
            <a:solidFill>
              <a:schemeClr val="tx1"/>
            </a:solidFill>
            <a:extLst>
              <a:ext uri="{C807C97D-BFC1-408E-A445-0C87EB9F89A2}">
                <ask:lineSketchStyleProps xmlns:ask="http://schemas.microsoft.com/office/drawing/2018/sketchyshapes" sd="1800175618">
                  <a:custGeom>
                    <a:avLst/>
                    <a:gdLst/>
                    <a:ahLst/>
                    <a:cxnLst/>
                    <a:rect l="l" t="t" r="r" b="b"/>
                    <a:pathLst>
                      <a:path w="5559294" h="2988000">
                        <a:moveTo>
                          <a:pt x="0" y="0"/>
                        </a:moveTo>
                        <a:lnTo>
                          <a:pt x="5559294" y="0"/>
                        </a:lnTo>
                        <a:lnTo>
                          <a:pt x="5559294" y="2988000"/>
                        </a:lnTo>
                        <a:lnTo>
                          <a:pt x="0" y="2988000"/>
                        </a:lnTo>
                        <a:close/>
                      </a:path>
                    </a:pathLst>
                  </a:custGeom>
                  <ask:type>
                    <ask:lineSketchFreehand/>
                  </ask:type>
                </ask:lineSketchStyleProps>
              </a:ext>
            </a:extLst>
          </a:ln>
        </p:spPr>
      </p:pic>
      <p:pic>
        <p:nvPicPr>
          <p:cNvPr id="6" name="Picture 5">
            <a:extLst>
              <a:ext uri="{FF2B5EF4-FFF2-40B4-BE49-F238E27FC236}">
                <a16:creationId xmlns:a16="http://schemas.microsoft.com/office/drawing/2014/main" id="{E3E7BD08-6A0B-6FEB-038E-552222A643E9}"/>
              </a:ext>
            </a:extLst>
          </p:cNvPr>
          <p:cNvPicPr>
            <a:picLocks noChangeAspect="1"/>
          </p:cNvPicPr>
          <p:nvPr/>
        </p:nvPicPr>
        <p:blipFill rotWithShape="1">
          <a:blip r:embed="rId4">
            <a:extLst>
              <a:ext uri="{28A0092B-C50C-407E-A947-70E740481C1C}">
                <a14:useLocalDpi xmlns:a14="http://schemas.microsoft.com/office/drawing/2010/main" val="0"/>
              </a:ext>
            </a:extLst>
          </a:blip>
          <a:srcRect l="30" r="30"/>
          <a:stretch/>
        </p:blipFill>
        <p:spPr>
          <a:xfrm>
            <a:off x="6253135" y="1677590"/>
            <a:ext cx="5090453" cy="2739622"/>
          </a:xfrm>
          <a:custGeom>
            <a:avLst/>
            <a:gdLst>
              <a:gd name="connsiteX0" fmla="*/ 0 w 5090453"/>
              <a:gd name="connsiteY0" fmla="*/ 0 h 2739622"/>
              <a:gd name="connsiteX1" fmla="*/ 483593 w 5090453"/>
              <a:gd name="connsiteY1" fmla="*/ 0 h 2739622"/>
              <a:gd name="connsiteX2" fmla="*/ 1068995 w 5090453"/>
              <a:gd name="connsiteY2" fmla="*/ 0 h 2739622"/>
              <a:gd name="connsiteX3" fmla="*/ 1807111 w 5090453"/>
              <a:gd name="connsiteY3" fmla="*/ 0 h 2739622"/>
              <a:gd name="connsiteX4" fmla="*/ 2494322 w 5090453"/>
              <a:gd name="connsiteY4" fmla="*/ 0 h 2739622"/>
              <a:gd name="connsiteX5" fmla="*/ 3232438 w 5090453"/>
              <a:gd name="connsiteY5" fmla="*/ 0 h 2739622"/>
              <a:gd name="connsiteX6" fmla="*/ 3766935 w 5090453"/>
              <a:gd name="connsiteY6" fmla="*/ 0 h 2739622"/>
              <a:gd name="connsiteX7" fmla="*/ 4352337 w 5090453"/>
              <a:gd name="connsiteY7" fmla="*/ 0 h 2739622"/>
              <a:gd name="connsiteX8" fmla="*/ 5090453 w 5090453"/>
              <a:gd name="connsiteY8" fmla="*/ 0 h 2739622"/>
              <a:gd name="connsiteX9" fmla="*/ 5090453 w 5090453"/>
              <a:gd name="connsiteY9" fmla="*/ 657509 h 2739622"/>
              <a:gd name="connsiteX10" fmla="*/ 5090453 w 5090453"/>
              <a:gd name="connsiteY10" fmla="*/ 1369811 h 2739622"/>
              <a:gd name="connsiteX11" fmla="*/ 5090453 w 5090453"/>
              <a:gd name="connsiteY11" fmla="*/ 2082113 h 2739622"/>
              <a:gd name="connsiteX12" fmla="*/ 5090453 w 5090453"/>
              <a:gd name="connsiteY12" fmla="*/ 2739622 h 2739622"/>
              <a:gd name="connsiteX13" fmla="*/ 4352337 w 5090453"/>
              <a:gd name="connsiteY13" fmla="*/ 2739622 h 2739622"/>
              <a:gd name="connsiteX14" fmla="*/ 3665126 w 5090453"/>
              <a:gd name="connsiteY14" fmla="*/ 2739622 h 2739622"/>
              <a:gd name="connsiteX15" fmla="*/ 3028820 w 5090453"/>
              <a:gd name="connsiteY15" fmla="*/ 2739622 h 2739622"/>
              <a:gd name="connsiteX16" fmla="*/ 2494322 w 5090453"/>
              <a:gd name="connsiteY16" fmla="*/ 2739622 h 2739622"/>
              <a:gd name="connsiteX17" fmla="*/ 1807111 w 5090453"/>
              <a:gd name="connsiteY17" fmla="*/ 2739622 h 2739622"/>
              <a:gd name="connsiteX18" fmla="*/ 1170804 w 5090453"/>
              <a:gd name="connsiteY18" fmla="*/ 2739622 h 2739622"/>
              <a:gd name="connsiteX19" fmla="*/ 636307 w 5090453"/>
              <a:gd name="connsiteY19" fmla="*/ 2739622 h 2739622"/>
              <a:gd name="connsiteX20" fmla="*/ 0 w 5090453"/>
              <a:gd name="connsiteY20" fmla="*/ 2739622 h 2739622"/>
              <a:gd name="connsiteX21" fmla="*/ 0 w 5090453"/>
              <a:gd name="connsiteY21" fmla="*/ 2109509 h 2739622"/>
              <a:gd name="connsiteX22" fmla="*/ 0 w 5090453"/>
              <a:gd name="connsiteY22" fmla="*/ 1424603 h 2739622"/>
              <a:gd name="connsiteX23" fmla="*/ 0 w 5090453"/>
              <a:gd name="connsiteY23" fmla="*/ 821887 h 2739622"/>
              <a:gd name="connsiteX24" fmla="*/ 0 w 5090453"/>
              <a:gd name="connsiteY24" fmla="*/ 0 h 2739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90453" h="2739622" fill="none" extrusionOk="0">
                <a:moveTo>
                  <a:pt x="0" y="0"/>
                </a:moveTo>
                <a:cubicBezTo>
                  <a:pt x="117610" y="1885"/>
                  <a:pt x="265957" y="7739"/>
                  <a:pt x="483593" y="0"/>
                </a:cubicBezTo>
                <a:cubicBezTo>
                  <a:pt x="701229" y="-7739"/>
                  <a:pt x="842845" y="29071"/>
                  <a:pt x="1068995" y="0"/>
                </a:cubicBezTo>
                <a:cubicBezTo>
                  <a:pt x="1295145" y="-29071"/>
                  <a:pt x="1442090" y="-18628"/>
                  <a:pt x="1807111" y="0"/>
                </a:cubicBezTo>
                <a:cubicBezTo>
                  <a:pt x="2172132" y="18628"/>
                  <a:pt x="2302122" y="-31158"/>
                  <a:pt x="2494322" y="0"/>
                </a:cubicBezTo>
                <a:cubicBezTo>
                  <a:pt x="2686522" y="31158"/>
                  <a:pt x="2900056" y="3006"/>
                  <a:pt x="3232438" y="0"/>
                </a:cubicBezTo>
                <a:cubicBezTo>
                  <a:pt x="3564820" y="-3006"/>
                  <a:pt x="3518696" y="19353"/>
                  <a:pt x="3766935" y="0"/>
                </a:cubicBezTo>
                <a:cubicBezTo>
                  <a:pt x="4015174" y="-19353"/>
                  <a:pt x="4157711" y="11261"/>
                  <a:pt x="4352337" y="0"/>
                </a:cubicBezTo>
                <a:cubicBezTo>
                  <a:pt x="4546963" y="-11261"/>
                  <a:pt x="4832965" y="-23511"/>
                  <a:pt x="5090453" y="0"/>
                </a:cubicBezTo>
                <a:cubicBezTo>
                  <a:pt x="5091173" y="235956"/>
                  <a:pt x="5116484" y="478011"/>
                  <a:pt x="5090453" y="657509"/>
                </a:cubicBezTo>
                <a:cubicBezTo>
                  <a:pt x="5064422" y="837007"/>
                  <a:pt x="5081397" y="1069925"/>
                  <a:pt x="5090453" y="1369811"/>
                </a:cubicBezTo>
                <a:cubicBezTo>
                  <a:pt x="5099509" y="1669697"/>
                  <a:pt x="5055566" y="1880603"/>
                  <a:pt x="5090453" y="2082113"/>
                </a:cubicBezTo>
                <a:cubicBezTo>
                  <a:pt x="5125340" y="2283623"/>
                  <a:pt x="5093390" y="2539423"/>
                  <a:pt x="5090453" y="2739622"/>
                </a:cubicBezTo>
                <a:cubicBezTo>
                  <a:pt x="4774934" y="2752574"/>
                  <a:pt x="4647520" y="2771119"/>
                  <a:pt x="4352337" y="2739622"/>
                </a:cubicBezTo>
                <a:cubicBezTo>
                  <a:pt x="4057154" y="2708125"/>
                  <a:pt x="3954956" y="2771165"/>
                  <a:pt x="3665126" y="2739622"/>
                </a:cubicBezTo>
                <a:cubicBezTo>
                  <a:pt x="3375296" y="2708079"/>
                  <a:pt x="3321054" y="2739149"/>
                  <a:pt x="3028820" y="2739622"/>
                </a:cubicBezTo>
                <a:cubicBezTo>
                  <a:pt x="2736586" y="2740095"/>
                  <a:pt x="2729386" y="2756588"/>
                  <a:pt x="2494322" y="2739622"/>
                </a:cubicBezTo>
                <a:cubicBezTo>
                  <a:pt x="2259258" y="2722656"/>
                  <a:pt x="2068230" y="2725747"/>
                  <a:pt x="1807111" y="2739622"/>
                </a:cubicBezTo>
                <a:cubicBezTo>
                  <a:pt x="1545992" y="2753497"/>
                  <a:pt x="1382991" y="2756339"/>
                  <a:pt x="1170804" y="2739622"/>
                </a:cubicBezTo>
                <a:cubicBezTo>
                  <a:pt x="958617" y="2722905"/>
                  <a:pt x="821574" y="2748069"/>
                  <a:pt x="636307" y="2739622"/>
                </a:cubicBezTo>
                <a:cubicBezTo>
                  <a:pt x="451040" y="2731175"/>
                  <a:pt x="185199" y="2739913"/>
                  <a:pt x="0" y="2739622"/>
                </a:cubicBezTo>
                <a:cubicBezTo>
                  <a:pt x="10737" y="2528363"/>
                  <a:pt x="-15767" y="2337981"/>
                  <a:pt x="0" y="2109509"/>
                </a:cubicBezTo>
                <a:cubicBezTo>
                  <a:pt x="15767" y="1881037"/>
                  <a:pt x="18350" y="1588405"/>
                  <a:pt x="0" y="1424603"/>
                </a:cubicBezTo>
                <a:cubicBezTo>
                  <a:pt x="-18350" y="1260801"/>
                  <a:pt x="13145" y="1087634"/>
                  <a:pt x="0" y="821887"/>
                </a:cubicBezTo>
                <a:cubicBezTo>
                  <a:pt x="-13145" y="556140"/>
                  <a:pt x="-40282" y="262860"/>
                  <a:pt x="0" y="0"/>
                </a:cubicBezTo>
                <a:close/>
              </a:path>
              <a:path w="5090453" h="2739622" stroke="0" extrusionOk="0">
                <a:moveTo>
                  <a:pt x="0" y="0"/>
                </a:moveTo>
                <a:cubicBezTo>
                  <a:pt x="286339" y="28249"/>
                  <a:pt x="393774" y="-3636"/>
                  <a:pt x="738116" y="0"/>
                </a:cubicBezTo>
                <a:cubicBezTo>
                  <a:pt x="1082458" y="3636"/>
                  <a:pt x="1196819" y="22332"/>
                  <a:pt x="1323518" y="0"/>
                </a:cubicBezTo>
                <a:cubicBezTo>
                  <a:pt x="1450217" y="-22332"/>
                  <a:pt x="1681703" y="28873"/>
                  <a:pt x="1908920" y="0"/>
                </a:cubicBezTo>
                <a:cubicBezTo>
                  <a:pt x="2136137" y="-28873"/>
                  <a:pt x="2293477" y="-11117"/>
                  <a:pt x="2392513" y="0"/>
                </a:cubicBezTo>
                <a:cubicBezTo>
                  <a:pt x="2491549" y="11117"/>
                  <a:pt x="2829191" y="7864"/>
                  <a:pt x="3028820" y="0"/>
                </a:cubicBezTo>
                <a:cubicBezTo>
                  <a:pt x="3228449" y="-7864"/>
                  <a:pt x="3398293" y="11328"/>
                  <a:pt x="3614222" y="0"/>
                </a:cubicBezTo>
                <a:cubicBezTo>
                  <a:pt x="3830151" y="-11328"/>
                  <a:pt x="3990972" y="7838"/>
                  <a:pt x="4097815" y="0"/>
                </a:cubicBezTo>
                <a:cubicBezTo>
                  <a:pt x="4204658" y="-7838"/>
                  <a:pt x="4790585" y="-38566"/>
                  <a:pt x="5090453" y="0"/>
                </a:cubicBezTo>
                <a:cubicBezTo>
                  <a:pt x="5114918" y="216622"/>
                  <a:pt x="5090341" y="491217"/>
                  <a:pt x="5090453" y="657509"/>
                </a:cubicBezTo>
                <a:cubicBezTo>
                  <a:pt x="5090565" y="823801"/>
                  <a:pt x="5090742" y="1130286"/>
                  <a:pt x="5090453" y="1369811"/>
                </a:cubicBezTo>
                <a:cubicBezTo>
                  <a:pt x="5090164" y="1609336"/>
                  <a:pt x="5073205" y="1741657"/>
                  <a:pt x="5090453" y="2082113"/>
                </a:cubicBezTo>
                <a:cubicBezTo>
                  <a:pt x="5107701" y="2422569"/>
                  <a:pt x="5118975" y="2566777"/>
                  <a:pt x="5090453" y="2739622"/>
                </a:cubicBezTo>
                <a:cubicBezTo>
                  <a:pt x="4861990" y="2727193"/>
                  <a:pt x="4701511" y="2721439"/>
                  <a:pt x="4505051" y="2739622"/>
                </a:cubicBezTo>
                <a:cubicBezTo>
                  <a:pt x="4308591" y="2757805"/>
                  <a:pt x="3948078" y="2739383"/>
                  <a:pt x="3766935" y="2739622"/>
                </a:cubicBezTo>
                <a:cubicBezTo>
                  <a:pt x="3585792" y="2739861"/>
                  <a:pt x="3272253" y="2725549"/>
                  <a:pt x="3028820" y="2739622"/>
                </a:cubicBezTo>
                <a:cubicBezTo>
                  <a:pt x="2785388" y="2753695"/>
                  <a:pt x="2629448" y="2755961"/>
                  <a:pt x="2443417" y="2739622"/>
                </a:cubicBezTo>
                <a:cubicBezTo>
                  <a:pt x="2257386" y="2723283"/>
                  <a:pt x="1948904" y="2727972"/>
                  <a:pt x="1705302" y="2739622"/>
                </a:cubicBezTo>
                <a:cubicBezTo>
                  <a:pt x="1461700" y="2751272"/>
                  <a:pt x="1329352" y="2737608"/>
                  <a:pt x="1119900" y="2739622"/>
                </a:cubicBezTo>
                <a:cubicBezTo>
                  <a:pt x="910448" y="2741636"/>
                  <a:pt x="280567" y="2737317"/>
                  <a:pt x="0" y="2739622"/>
                </a:cubicBezTo>
                <a:cubicBezTo>
                  <a:pt x="25018" y="2460122"/>
                  <a:pt x="14153" y="2287179"/>
                  <a:pt x="0" y="2054717"/>
                </a:cubicBezTo>
                <a:cubicBezTo>
                  <a:pt x="-14153" y="1822256"/>
                  <a:pt x="-33475" y="1624462"/>
                  <a:pt x="0" y="1369811"/>
                </a:cubicBezTo>
                <a:cubicBezTo>
                  <a:pt x="33475" y="1115160"/>
                  <a:pt x="23737" y="891761"/>
                  <a:pt x="0" y="657509"/>
                </a:cubicBezTo>
                <a:cubicBezTo>
                  <a:pt x="-23737" y="423257"/>
                  <a:pt x="-25376" y="276387"/>
                  <a:pt x="0" y="0"/>
                </a:cubicBezTo>
                <a:close/>
              </a:path>
            </a:pathLst>
          </a:custGeom>
          <a:ln>
            <a:solidFill>
              <a:schemeClr val="tx1"/>
            </a:solidFill>
            <a:extLst>
              <a:ext uri="{C807C97D-BFC1-408E-A445-0C87EB9F89A2}">
                <ask:lineSketchStyleProps xmlns:ask="http://schemas.microsoft.com/office/drawing/2018/sketchyshapes" sd="1918395301">
                  <a:custGeom>
                    <a:avLst/>
                    <a:gdLst/>
                    <a:ahLst/>
                    <a:cxnLst/>
                    <a:rect l="l" t="t" r="r" b="b"/>
                    <a:pathLst>
                      <a:path w="5551961" h="2988000">
                        <a:moveTo>
                          <a:pt x="0" y="0"/>
                        </a:moveTo>
                        <a:lnTo>
                          <a:pt x="5551961" y="0"/>
                        </a:lnTo>
                        <a:lnTo>
                          <a:pt x="5551961" y="2988000"/>
                        </a:lnTo>
                        <a:lnTo>
                          <a:pt x="0" y="2988000"/>
                        </a:lnTo>
                        <a:close/>
                      </a:path>
                    </a:pathLst>
                  </a:custGeom>
                  <ask:type>
                    <ask:lineSketchFreehand/>
                  </ask:type>
                </ask:lineSketchStyleProps>
              </a:ext>
            </a:extLst>
          </a:ln>
        </p:spPr>
      </p:pic>
      <p:sp>
        <p:nvSpPr>
          <p:cNvPr id="8" name="TextBox 7">
            <a:extLst>
              <a:ext uri="{FF2B5EF4-FFF2-40B4-BE49-F238E27FC236}">
                <a16:creationId xmlns:a16="http://schemas.microsoft.com/office/drawing/2014/main" id="{49D28628-862B-888A-B673-A6D48057F158}"/>
              </a:ext>
            </a:extLst>
          </p:cNvPr>
          <p:cNvSpPr txBox="1"/>
          <p:nvPr/>
        </p:nvSpPr>
        <p:spPr>
          <a:xfrm>
            <a:off x="628542" y="4702867"/>
            <a:ext cx="11112713" cy="2031325"/>
          </a:xfrm>
          <a:custGeom>
            <a:avLst/>
            <a:gdLst>
              <a:gd name="connsiteX0" fmla="*/ 0 w 11112713"/>
              <a:gd name="connsiteY0" fmla="*/ 0 h 2031325"/>
              <a:gd name="connsiteX1" fmla="*/ 696007 w 11112713"/>
              <a:gd name="connsiteY1" fmla="*/ 0 h 2031325"/>
              <a:gd name="connsiteX2" fmla="*/ 1058632 w 11112713"/>
              <a:gd name="connsiteY2" fmla="*/ 0 h 2031325"/>
              <a:gd name="connsiteX3" fmla="*/ 1643512 w 11112713"/>
              <a:gd name="connsiteY3" fmla="*/ 0 h 2031325"/>
              <a:gd name="connsiteX4" fmla="*/ 2006137 w 11112713"/>
              <a:gd name="connsiteY4" fmla="*/ 0 h 2031325"/>
              <a:gd name="connsiteX5" fmla="*/ 2813271 w 11112713"/>
              <a:gd name="connsiteY5" fmla="*/ 0 h 2031325"/>
              <a:gd name="connsiteX6" fmla="*/ 3064769 w 11112713"/>
              <a:gd name="connsiteY6" fmla="*/ 0 h 2031325"/>
              <a:gd name="connsiteX7" fmla="*/ 3538522 w 11112713"/>
              <a:gd name="connsiteY7" fmla="*/ 0 h 2031325"/>
              <a:gd name="connsiteX8" fmla="*/ 3901147 w 11112713"/>
              <a:gd name="connsiteY8" fmla="*/ 0 h 2031325"/>
              <a:gd name="connsiteX9" fmla="*/ 4597154 w 11112713"/>
              <a:gd name="connsiteY9" fmla="*/ 0 h 2031325"/>
              <a:gd name="connsiteX10" fmla="*/ 4959779 w 11112713"/>
              <a:gd name="connsiteY10" fmla="*/ 0 h 2031325"/>
              <a:gd name="connsiteX11" fmla="*/ 5322405 w 11112713"/>
              <a:gd name="connsiteY11" fmla="*/ 0 h 2031325"/>
              <a:gd name="connsiteX12" fmla="*/ 5573903 w 11112713"/>
              <a:gd name="connsiteY12" fmla="*/ 0 h 2031325"/>
              <a:gd name="connsiteX13" fmla="*/ 6047655 w 11112713"/>
              <a:gd name="connsiteY13" fmla="*/ 0 h 2031325"/>
              <a:gd name="connsiteX14" fmla="*/ 6743662 w 11112713"/>
              <a:gd name="connsiteY14" fmla="*/ 0 h 2031325"/>
              <a:gd name="connsiteX15" fmla="*/ 7550796 w 11112713"/>
              <a:gd name="connsiteY15" fmla="*/ 0 h 2031325"/>
              <a:gd name="connsiteX16" fmla="*/ 8246803 w 11112713"/>
              <a:gd name="connsiteY16" fmla="*/ 0 h 2031325"/>
              <a:gd name="connsiteX17" fmla="*/ 8609428 w 11112713"/>
              <a:gd name="connsiteY17" fmla="*/ 0 h 2031325"/>
              <a:gd name="connsiteX18" fmla="*/ 8860926 w 11112713"/>
              <a:gd name="connsiteY18" fmla="*/ 0 h 2031325"/>
              <a:gd name="connsiteX19" fmla="*/ 9334679 w 11112713"/>
              <a:gd name="connsiteY19" fmla="*/ 0 h 2031325"/>
              <a:gd name="connsiteX20" fmla="*/ 9808431 w 11112713"/>
              <a:gd name="connsiteY20" fmla="*/ 0 h 2031325"/>
              <a:gd name="connsiteX21" fmla="*/ 10171057 w 11112713"/>
              <a:gd name="connsiteY21" fmla="*/ 0 h 2031325"/>
              <a:gd name="connsiteX22" fmla="*/ 11112713 w 11112713"/>
              <a:gd name="connsiteY22" fmla="*/ 0 h 2031325"/>
              <a:gd name="connsiteX23" fmla="*/ 11112713 w 11112713"/>
              <a:gd name="connsiteY23" fmla="*/ 507831 h 2031325"/>
              <a:gd name="connsiteX24" fmla="*/ 11112713 w 11112713"/>
              <a:gd name="connsiteY24" fmla="*/ 975036 h 2031325"/>
              <a:gd name="connsiteX25" fmla="*/ 11112713 w 11112713"/>
              <a:gd name="connsiteY25" fmla="*/ 1503181 h 2031325"/>
              <a:gd name="connsiteX26" fmla="*/ 11112713 w 11112713"/>
              <a:gd name="connsiteY26" fmla="*/ 2031325 h 2031325"/>
              <a:gd name="connsiteX27" fmla="*/ 10638960 w 11112713"/>
              <a:gd name="connsiteY27" fmla="*/ 2031325 h 2031325"/>
              <a:gd name="connsiteX28" fmla="*/ 10387462 w 11112713"/>
              <a:gd name="connsiteY28" fmla="*/ 2031325 h 2031325"/>
              <a:gd name="connsiteX29" fmla="*/ 9913710 w 11112713"/>
              <a:gd name="connsiteY29" fmla="*/ 2031325 h 2031325"/>
              <a:gd name="connsiteX30" fmla="*/ 9439957 w 11112713"/>
              <a:gd name="connsiteY30" fmla="*/ 2031325 h 2031325"/>
              <a:gd name="connsiteX31" fmla="*/ 8632823 w 11112713"/>
              <a:gd name="connsiteY31" fmla="*/ 2031325 h 2031325"/>
              <a:gd name="connsiteX32" fmla="*/ 8381325 w 11112713"/>
              <a:gd name="connsiteY32" fmla="*/ 2031325 h 2031325"/>
              <a:gd name="connsiteX33" fmla="*/ 8018700 w 11112713"/>
              <a:gd name="connsiteY33" fmla="*/ 2031325 h 2031325"/>
              <a:gd name="connsiteX34" fmla="*/ 7433820 w 11112713"/>
              <a:gd name="connsiteY34" fmla="*/ 2031325 h 2031325"/>
              <a:gd name="connsiteX35" fmla="*/ 6626686 w 11112713"/>
              <a:gd name="connsiteY35" fmla="*/ 2031325 h 2031325"/>
              <a:gd name="connsiteX36" fmla="*/ 6375188 w 11112713"/>
              <a:gd name="connsiteY36" fmla="*/ 2031325 h 2031325"/>
              <a:gd name="connsiteX37" fmla="*/ 5679181 w 11112713"/>
              <a:gd name="connsiteY37" fmla="*/ 2031325 h 2031325"/>
              <a:gd name="connsiteX38" fmla="*/ 4983174 w 11112713"/>
              <a:gd name="connsiteY38" fmla="*/ 2031325 h 2031325"/>
              <a:gd name="connsiteX39" fmla="*/ 4509422 w 11112713"/>
              <a:gd name="connsiteY39" fmla="*/ 2031325 h 2031325"/>
              <a:gd name="connsiteX40" fmla="*/ 4035669 w 11112713"/>
              <a:gd name="connsiteY40" fmla="*/ 2031325 h 2031325"/>
              <a:gd name="connsiteX41" fmla="*/ 3450790 w 11112713"/>
              <a:gd name="connsiteY41" fmla="*/ 2031325 h 2031325"/>
              <a:gd name="connsiteX42" fmla="*/ 2977037 w 11112713"/>
              <a:gd name="connsiteY42" fmla="*/ 2031325 h 2031325"/>
              <a:gd name="connsiteX43" fmla="*/ 2169903 w 11112713"/>
              <a:gd name="connsiteY43" fmla="*/ 2031325 h 2031325"/>
              <a:gd name="connsiteX44" fmla="*/ 1473897 w 11112713"/>
              <a:gd name="connsiteY44" fmla="*/ 2031325 h 2031325"/>
              <a:gd name="connsiteX45" fmla="*/ 1000144 w 11112713"/>
              <a:gd name="connsiteY45" fmla="*/ 2031325 h 2031325"/>
              <a:gd name="connsiteX46" fmla="*/ 0 w 11112713"/>
              <a:gd name="connsiteY46" fmla="*/ 2031325 h 2031325"/>
              <a:gd name="connsiteX47" fmla="*/ 0 w 11112713"/>
              <a:gd name="connsiteY47" fmla="*/ 1564120 h 2031325"/>
              <a:gd name="connsiteX48" fmla="*/ 0 w 11112713"/>
              <a:gd name="connsiteY48" fmla="*/ 1096916 h 2031325"/>
              <a:gd name="connsiteX49" fmla="*/ 0 w 11112713"/>
              <a:gd name="connsiteY49" fmla="*/ 609398 h 2031325"/>
              <a:gd name="connsiteX50" fmla="*/ 0 w 11112713"/>
              <a:gd name="connsiteY50" fmla="*/ 0 h 203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1112713" h="2031325" fill="none" extrusionOk="0">
                <a:moveTo>
                  <a:pt x="0" y="0"/>
                </a:moveTo>
                <a:cubicBezTo>
                  <a:pt x="150413" y="-67122"/>
                  <a:pt x="357535" y="41341"/>
                  <a:pt x="696007" y="0"/>
                </a:cubicBezTo>
                <a:cubicBezTo>
                  <a:pt x="1034479" y="-41341"/>
                  <a:pt x="925696" y="3957"/>
                  <a:pt x="1058632" y="0"/>
                </a:cubicBezTo>
                <a:cubicBezTo>
                  <a:pt x="1191569" y="-3957"/>
                  <a:pt x="1412045" y="61522"/>
                  <a:pt x="1643512" y="0"/>
                </a:cubicBezTo>
                <a:cubicBezTo>
                  <a:pt x="1874979" y="-61522"/>
                  <a:pt x="1933282" y="32180"/>
                  <a:pt x="2006137" y="0"/>
                </a:cubicBezTo>
                <a:cubicBezTo>
                  <a:pt x="2078992" y="-32180"/>
                  <a:pt x="2443655" y="41916"/>
                  <a:pt x="2813271" y="0"/>
                </a:cubicBezTo>
                <a:cubicBezTo>
                  <a:pt x="3182887" y="-41916"/>
                  <a:pt x="2966275" y="26650"/>
                  <a:pt x="3064769" y="0"/>
                </a:cubicBezTo>
                <a:cubicBezTo>
                  <a:pt x="3163263" y="-26650"/>
                  <a:pt x="3352190" y="16544"/>
                  <a:pt x="3538522" y="0"/>
                </a:cubicBezTo>
                <a:cubicBezTo>
                  <a:pt x="3724854" y="-16544"/>
                  <a:pt x="3743204" y="14725"/>
                  <a:pt x="3901147" y="0"/>
                </a:cubicBezTo>
                <a:cubicBezTo>
                  <a:pt x="4059090" y="-14725"/>
                  <a:pt x="4285631" y="76361"/>
                  <a:pt x="4597154" y="0"/>
                </a:cubicBezTo>
                <a:cubicBezTo>
                  <a:pt x="4908677" y="-76361"/>
                  <a:pt x="4816304" y="22884"/>
                  <a:pt x="4959779" y="0"/>
                </a:cubicBezTo>
                <a:cubicBezTo>
                  <a:pt x="5103255" y="-22884"/>
                  <a:pt x="5208920" y="11273"/>
                  <a:pt x="5322405" y="0"/>
                </a:cubicBezTo>
                <a:cubicBezTo>
                  <a:pt x="5435890" y="-11273"/>
                  <a:pt x="5499167" y="28736"/>
                  <a:pt x="5573903" y="0"/>
                </a:cubicBezTo>
                <a:cubicBezTo>
                  <a:pt x="5648639" y="-28736"/>
                  <a:pt x="5819528" y="37789"/>
                  <a:pt x="6047655" y="0"/>
                </a:cubicBezTo>
                <a:cubicBezTo>
                  <a:pt x="6275782" y="-37789"/>
                  <a:pt x="6448473" y="50796"/>
                  <a:pt x="6743662" y="0"/>
                </a:cubicBezTo>
                <a:cubicBezTo>
                  <a:pt x="7038851" y="-50796"/>
                  <a:pt x="7278104" y="96460"/>
                  <a:pt x="7550796" y="0"/>
                </a:cubicBezTo>
                <a:cubicBezTo>
                  <a:pt x="7823488" y="-96460"/>
                  <a:pt x="7974323" y="24424"/>
                  <a:pt x="8246803" y="0"/>
                </a:cubicBezTo>
                <a:cubicBezTo>
                  <a:pt x="8519283" y="-24424"/>
                  <a:pt x="8509665" y="24803"/>
                  <a:pt x="8609428" y="0"/>
                </a:cubicBezTo>
                <a:cubicBezTo>
                  <a:pt x="8709191" y="-24803"/>
                  <a:pt x="8795036" y="4101"/>
                  <a:pt x="8860926" y="0"/>
                </a:cubicBezTo>
                <a:cubicBezTo>
                  <a:pt x="8926816" y="-4101"/>
                  <a:pt x="9148232" y="45241"/>
                  <a:pt x="9334679" y="0"/>
                </a:cubicBezTo>
                <a:cubicBezTo>
                  <a:pt x="9521126" y="-45241"/>
                  <a:pt x="9603999" y="31682"/>
                  <a:pt x="9808431" y="0"/>
                </a:cubicBezTo>
                <a:cubicBezTo>
                  <a:pt x="10012863" y="-31682"/>
                  <a:pt x="10088553" y="24980"/>
                  <a:pt x="10171057" y="0"/>
                </a:cubicBezTo>
                <a:cubicBezTo>
                  <a:pt x="10253561" y="-24980"/>
                  <a:pt x="10710417" y="11767"/>
                  <a:pt x="11112713" y="0"/>
                </a:cubicBezTo>
                <a:cubicBezTo>
                  <a:pt x="11114464" y="115752"/>
                  <a:pt x="11076862" y="401501"/>
                  <a:pt x="11112713" y="507831"/>
                </a:cubicBezTo>
                <a:cubicBezTo>
                  <a:pt x="11148564" y="614161"/>
                  <a:pt x="11064619" y="846697"/>
                  <a:pt x="11112713" y="975036"/>
                </a:cubicBezTo>
                <a:cubicBezTo>
                  <a:pt x="11160807" y="1103376"/>
                  <a:pt x="11108754" y="1327159"/>
                  <a:pt x="11112713" y="1503181"/>
                </a:cubicBezTo>
                <a:cubicBezTo>
                  <a:pt x="11116672" y="1679204"/>
                  <a:pt x="11082280" y="1894332"/>
                  <a:pt x="11112713" y="2031325"/>
                </a:cubicBezTo>
                <a:cubicBezTo>
                  <a:pt x="10888676" y="2045331"/>
                  <a:pt x="10833951" y="1984178"/>
                  <a:pt x="10638960" y="2031325"/>
                </a:cubicBezTo>
                <a:cubicBezTo>
                  <a:pt x="10443969" y="2078472"/>
                  <a:pt x="10511414" y="2030724"/>
                  <a:pt x="10387462" y="2031325"/>
                </a:cubicBezTo>
                <a:cubicBezTo>
                  <a:pt x="10263510" y="2031926"/>
                  <a:pt x="10102760" y="1981838"/>
                  <a:pt x="9913710" y="2031325"/>
                </a:cubicBezTo>
                <a:cubicBezTo>
                  <a:pt x="9724660" y="2080812"/>
                  <a:pt x="9647508" y="2018553"/>
                  <a:pt x="9439957" y="2031325"/>
                </a:cubicBezTo>
                <a:cubicBezTo>
                  <a:pt x="9232406" y="2044097"/>
                  <a:pt x="8870294" y="1984811"/>
                  <a:pt x="8632823" y="2031325"/>
                </a:cubicBezTo>
                <a:cubicBezTo>
                  <a:pt x="8395352" y="2077839"/>
                  <a:pt x="8503832" y="2018542"/>
                  <a:pt x="8381325" y="2031325"/>
                </a:cubicBezTo>
                <a:cubicBezTo>
                  <a:pt x="8258818" y="2044108"/>
                  <a:pt x="8093545" y="2015272"/>
                  <a:pt x="8018700" y="2031325"/>
                </a:cubicBezTo>
                <a:cubicBezTo>
                  <a:pt x="7943855" y="2047378"/>
                  <a:pt x="7611989" y="2005585"/>
                  <a:pt x="7433820" y="2031325"/>
                </a:cubicBezTo>
                <a:cubicBezTo>
                  <a:pt x="7255651" y="2057065"/>
                  <a:pt x="7003418" y="2029905"/>
                  <a:pt x="6626686" y="2031325"/>
                </a:cubicBezTo>
                <a:cubicBezTo>
                  <a:pt x="6249954" y="2032745"/>
                  <a:pt x="6432623" y="2002421"/>
                  <a:pt x="6375188" y="2031325"/>
                </a:cubicBezTo>
                <a:cubicBezTo>
                  <a:pt x="6317753" y="2060229"/>
                  <a:pt x="5953932" y="1996681"/>
                  <a:pt x="5679181" y="2031325"/>
                </a:cubicBezTo>
                <a:cubicBezTo>
                  <a:pt x="5404430" y="2065969"/>
                  <a:pt x="5175309" y="2006368"/>
                  <a:pt x="4983174" y="2031325"/>
                </a:cubicBezTo>
                <a:cubicBezTo>
                  <a:pt x="4791039" y="2056282"/>
                  <a:pt x="4644045" y="2030381"/>
                  <a:pt x="4509422" y="2031325"/>
                </a:cubicBezTo>
                <a:cubicBezTo>
                  <a:pt x="4374799" y="2032269"/>
                  <a:pt x="4235764" y="2003912"/>
                  <a:pt x="4035669" y="2031325"/>
                </a:cubicBezTo>
                <a:cubicBezTo>
                  <a:pt x="3835574" y="2058738"/>
                  <a:pt x="3677588" y="1996268"/>
                  <a:pt x="3450790" y="2031325"/>
                </a:cubicBezTo>
                <a:cubicBezTo>
                  <a:pt x="3223992" y="2066382"/>
                  <a:pt x="3076226" y="2004632"/>
                  <a:pt x="2977037" y="2031325"/>
                </a:cubicBezTo>
                <a:cubicBezTo>
                  <a:pt x="2877848" y="2058018"/>
                  <a:pt x="2514988" y="1944566"/>
                  <a:pt x="2169903" y="2031325"/>
                </a:cubicBezTo>
                <a:cubicBezTo>
                  <a:pt x="1824818" y="2118084"/>
                  <a:pt x="1625852" y="2014813"/>
                  <a:pt x="1473897" y="2031325"/>
                </a:cubicBezTo>
                <a:cubicBezTo>
                  <a:pt x="1321942" y="2047837"/>
                  <a:pt x="1212514" y="1991698"/>
                  <a:pt x="1000144" y="2031325"/>
                </a:cubicBezTo>
                <a:cubicBezTo>
                  <a:pt x="787774" y="2070952"/>
                  <a:pt x="388516" y="1992534"/>
                  <a:pt x="0" y="2031325"/>
                </a:cubicBezTo>
                <a:cubicBezTo>
                  <a:pt x="-55758" y="1828782"/>
                  <a:pt x="1022" y="1698130"/>
                  <a:pt x="0" y="1564120"/>
                </a:cubicBezTo>
                <a:cubicBezTo>
                  <a:pt x="-1022" y="1430111"/>
                  <a:pt x="13987" y="1329630"/>
                  <a:pt x="0" y="1096916"/>
                </a:cubicBezTo>
                <a:cubicBezTo>
                  <a:pt x="-13987" y="864202"/>
                  <a:pt x="24687" y="731253"/>
                  <a:pt x="0" y="609398"/>
                </a:cubicBezTo>
                <a:cubicBezTo>
                  <a:pt x="-24687" y="487543"/>
                  <a:pt x="17471" y="130163"/>
                  <a:pt x="0" y="0"/>
                </a:cubicBezTo>
                <a:close/>
              </a:path>
              <a:path w="11112713" h="2031325" stroke="0" extrusionOk="0">
                <a:moveTo>
                  <a:pt x="0" y="0"/>
                </a:moveTo>
                <a:cubicBezTo>
                  <a:pt x="100801" y="-12511"/>
                  <a:pt x="189140" y="19836"/>
                  <a:pt x="362625" y="0"/>
                </a:cubicBezTo>
                <a:cubicBezTo>
                  <a:pt x="536111" y="-19836"/>
                  <a:pt x="506009" y="9269"/>
                  <a:pt x="614124" y="0"/>
                </a:cubicBezTo>
                <a:cubicBezTo>
                  <a:pt x="722239" y="-9269"/>
                  <a:pt x="822541" y="9757"/>
                  <a:pt x="976749" y="0"/>
                </a:cubicBezTo>
                <a:cubicBezTo>
                  <a:pt x="1130958" y="-9757"/>
                  <a:pt x="1457724" y="9090"/>
                  <a:pt x="1672756" y="0"/>
                </a:cubicBezTo>
                <a:cubicBezTo>
                  <a:pt x="1887788" y="-9090"/>
                  <a:pt x="2086589" y="42838"/>
                  <a:pt x="2368763" y="0"/>
                </a:cubicBezTo>
                <a:cubicBezTo>
                  <a:pt x="2650937" y="-42838"/>
                  <a:pt x="2641963" y="56132"/>
                  <a:pt x="2842515" y="0"/>
                </a:cubicBezTo>
                <a:cubicBezTo>
                  <a:pt x="3043067" y="-56132"/>
                  <a:pt x="3229533" y="36141"/>
                  <a:pt x="3427395" y="0"/>
                </a:cubicBezTo>
                <a:cubicBezTo>
                  <a:pt x="3625257" y="-36141"/>
                  <a:pt x="3798776" y="72286"/>
                  <a:pt x="4123401" y="0"/>
                </a:cubicBezTo>
                <a:cubicBezTo>
                  <a:pt x="4448026" y="-72286"/>
                  <a:pt x="4394003" y="12735"/>
                  <a:pt x="4486027" y="0"/>
                </a:cubicBezTo>
                <a:cubicBezTo>
                  <a:pt x="4578051" y="-12735"/>
                  <a:pt x="4725914" y="11013"/>
                  <a:pt x="4848652" y="0"/>
                </a:cubicBezTo>
                <a:cubicBezTo>
                  <a:pt x="4971390" y="-11013"/>
                  <a:pt x="5032133" y="26346"/>
                  <a:pt x="5211278" y="0"/>
                </a:cubicBezTo>
                <a:cubicBezTo>
                  <a:pt x="5390423" y="-26346"/>
                  <a:pt x="5558894" y="20906"/>
                  <a:pt x="5796157" y="0"/>
                </a:cubicBezTo>
                <a:cubicBezTo>
                  <a:pt x="6033420" y="-20906"/>
                  <a:pt x="6213433" y="28724"/>
                  <a:pt x="6381037" y="0"/>
                </a:cubicBezTo>
                <a:cubicBezTo>
                  <a:pt x="6548641" y="-28724"/>
                  <a:pt x="6548826" y="15035"/>
                  <a:pt x="6632535" y="0"/>
                </a:cubicBezTo>
                <a:cubicBezTo>
                  <a:pt x="6716244" y="-15035"/>
                  <a:pt x="7020463" y="51163"/>
                  <a:pt x="7217415" y="0"/>
                </a:cubicBezTo>
                <a:cubicBezTo>
                  <a:pt x="7414367" y="-51163"/>
                  <a:pt x="7589765" y="23499"/>
                  <a:pt x="7691167" y="0"/>
                </a:cubicBezTo>
                <a:cubicBezTo>
                  <a:pt x="7792569" y="-23499"/>
                  <a:pt x="7849922" y="9790"/>
                  <a:pt x="7942665" y="0"/>
                </a:cubicBezTo>
                <a:cubicBezTo>
                  <a:pt x="8035408" y="-9790"/>
                  <a:pt x="8208385" y="42484"/>
                  <a:pt x="8416418" y="0"/>
                </a:cubicBezTo>
                <a:cubicBezTo>
                  <a:pt x="8624451" y="-42484"/>
                  <a:pt x="8744933" y="40315"/>
                  <a:pt x="9001298" y="0"/>
                </a:cubicBezTo>
                <a:cubicBezTo>
                  <a:pt x="9257663" y="-40315"/>
                  <a:pt x="9296941" y="26723"/>
                  <a:pt x="9475050" y="0"/>
                </a:cubicBezTo>
                <a:cubicBezTo>
                  <a:pt x="9653159" y="-26723"/>
                  <a:pt x="9613329" y="12187"/>
                  <a:pt x="9726548" y="0"/>
                </a:cubicBezTo>
                <a:cubicBezTo>
                  <a:pt x="9839767" y="-12187"/>
                  <a:pt x="10048306" y="2682"/>
                  <a:pt x="10311428" y="0"/>
                </a:cubicBezTo>
                <a:cubicBezTo>
                  <a:pt x="10574550" y="-2682"/>
                  <a:pt x="10878104" y="7675"/>
                  <a:pt x="11112713" y="0"/>
                </a:cubicBezTo>
                <a:cubicBezTo>
                  <a:pt x="11135434" y="171593"/>
                  <a:pt x="11071672" y="347203"/>
                  <a:pt x="11112713" y="467205"/>
                </a:cubicBezTo>
                <a:cubicBezTo>
                  <a:pt x="11153754" y="587207"/>
                  <a:pt x="11074691" y="810843"/>
                  <a:pt x="11112713" y="1015663"/>
                </a:cubicBezTo>
                <a:cubicBezTo>
                  <a:pt x="11150735" y="1220483"/>
                  <a:pt x="11087163" y="1393726"/>
                  <a:pt x="11112713" y="1543807"/>
                </a:cubicBezTo>
                <a:cubicBezTo>
                  <a:pt x="11138263" y="1693888"/>
                  <a:pt x="11065711" y="1891354"/>
                  <a:pt x="11112713" y="2031325"/>
                </a:cubicBezTo>
                <a:cubicBezTo>
                  <a:pt x="10993664" y="2046023"/>
                  <a:pt x="10916056" y="2024341"/>
                  <a:pt x="10861215" y="2031325"/>
                </a:cubicBezTo>
                <a:cubicBezTo>
                  <a:pt x="10806374" y="2038309"/>
                  <a:pt x="10371891" y="2023074"/>
                  <a:pt x="10054081" y="2031325"/>
                </a:cubicBezTo>
                <a:cubicBezTo>
                  <a:pt x="9736271" y="2039576"/>
                  <a:pt x="9537877" y="1962814"/>
                  <a:pt x="9358074" y="2031325"/>
                </a:cubicBezTo>
                <a:cubicBezTo>
                  <a:pt x="9178271" y="2099836"/>
                  <a:pt x="9130803" y="2029270"/>
                  <a:pt x="8995449" y="2031325"/>
                </a:cubicBezTo>
                <a:cubicBezTo>
                  <a:pt x="8860095" y="2033380"/>
                  <a:pt x="8568137" y="1959697"/>
                  <a:pt x="8299442" y="2031325"/>
                </a:cubicBezTo>
                <a:cubicBezTo>
                  <a:pt x="8030747" y="2102953"/>
                  <a:pt x="8087915" y="2014423"/>
                  <a:pt x="7936817" y="2031325"/>
                </a:cubicBezTo>
                <a:cubicBezTo>
                  <a:pt x="7785720" y="2048227"/>
                  <a:pt x="7753673" y="2015247"/>
                  <a:pt x="7574191" y="2031325"/>
                </a:cubicBezTo>
                <a:cubicBezTo>
                  <a:pt x="7394709" y="2047403"/>
                  <a:pt x="7005364" y="2013949"/>
                  <a:pt x="6767057" y="2031325"/>
                </a:cubicBezTo>
                <a:cubicBezTo>
                  <a:pt x="6528750" y="2048701"/>
                  <a:pt x="6466420" y="2019130"/>
                  <a:pt x="6182178" y="2031325"/>
                </a:cubicBezTo>
                <a:cubicBezTo>
                  <a:pt x="5897936" y="2043520"/>
                  <a:pt x="5929094" y="2010384"/>
                  <a:pt x="5819552" y="2031325"/>
                </a:cubicBezTo>
                <a:cubicBezTo>
                  <a:pt x="5710010" y="2052266"/>
                  <a:pt x="5290740" y="1970316"/>
                  <a:pt x="5012418" y="2031325"/>
                </a:cubicBezTo>
                <a:cubicBezTo>
                  <a:pt x="4734096" y="2092334"/>
                  <a:pt x="4596546" y="1958642"/>
                  <a:pt x="4316412" y="2031325"/>
                </a:cubicBezTo>
                <a:cubicBezTo>
                  <a:pt x="4036278" y="2104008"/>
                  <a:pt x="3699571" y="1987516"/>
                  <a:pt x="3509278" y="2031325"/>
                </a:cubicBezTo>
                <a:cubicBezTo>
                  <a:pt x="3318985" y="2075134"/>
                  <a:pt x="3197550" y="1975616"/>
                  <a:pt x="3035525" y="2031325"/>
                </a:cubicBezTo>
                <a:cubicBezTo>
                  <a:pt x="2873500" y="2087034"/>
                  <a:pt x="2639725" y="1979254"/>
                  <a:pt x="2450646" y="2031325"/>
                </a:cubicBezTo>
                <a:cubicBezTo>
                  <a:pt x="2261567" y="2083396"/>
                  <a:pt x="2037199" y="1935340"/>
                  <a:pt x="1643512" y="2031325"/>
                </a:cubicBezTo>
                <a:cubicBezTo>
                  <a:pt x="1249825" y="2127310"/>
                  <a:pt x="1203977" y="2027438"/>
                  <a:pt x="947505" y="2031325"/>
                </a:cubicBezTo>
                <a:cubicBezTo>
                  <a:pt x="691033" y="2035212"/>
                  <a:pt x="817657" y="2020237"/>
                  <a:pt x="696007" y="2031325"/>
                </a:cubicBezTo>
                <a:cubicBezTo>
                  <a:pt x="574357" y="2042413"/>
                  <a:pt x="266612" y="2020762"/>
                  <a:pt x="0" y="2031325"/>
                </a:cubicBezTo>
                <a:cubicBezTo>
                  <a:pt x="-2812" y="1877510"/>
                  <a:pt x="52050" y="1705401"/>
                  <a:pt x="0" y="1503181"/>
                </a:cubicBezTo>
                <a:cubicBezTo>
                  <a:pt x="-52050" y="1300961"/>
                  <a:pt x="20631" y="1156779"/>
                  <a:pt x="0" y="954723"/>
                </a:cubicBezTo>
                <a:cubicBezTo>
                  <a:pt x="-20631" y="752667"/>
                  <a:pt x="78162" y="464408"/>
                  <a:pt x="0" y="0"/>
                </a:cubicBezTo>
                <a:close/>
              </a:path>
            </a:pathLst>
          </a:custGeom>
          <a:solidFill>
            <a:srgbClr val="FFFFFF"/>
          </a:solidFill>
          <a:ln>
            <a:solidFill>
              <a:schemeClr val="tx1"/>
            </a:solidFill>
            <a:extLst>
              <a:ext uri="{C807C97D-BFC1-408E-A445-0C87EB9F89A2}">
                <ask:lineSketchStyleProps xmlns:ask="http://schemas.microsoft.com/office/drawing/2018/sketchyshapes" sd="324486287">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For Synthetic Classifier, in all cases, the execution time increased relatively gradually as the cardinality of classifier increased. Algorithms leveraged with counterfactual explanations were much milder affected.</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For Synthetic Classifier, the results are analyzed to be greatly influenced by the characteristics of each algorithm and the combination of the dataset. </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The authors analyze that the strong verification mechanism of the counterfactual explanation system is the cause of this rapid performance decline. </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This may suggest the limitations of the counterfactual explanation system for large, complex datasets.</a:t>
            </a:r>
          </a:p>
        </p:txBody>
      </p:sp>
    </p:spTree>
    <p:extLst>
      <p:ext uri="{BB962C8B-B14F-4D97-AF65-F5344CB8AC3E}">
        <p14:creationId xmlns:p14="http://schemas.microsoft.com/office/powerpoint/2010/main" val="3096255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C66CC717-08C5-4F3E-B8AA-BA93C87559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B4053-1BF5-2A3D-861D-F68E12325C0D}"/>
              </a:ext>
            </a:extLst>
          </p:cNvPr>
          <p:cNvSpPr>
            <a:spLocks noGrp="1"/>
          </p:cNvSpPr>
          <p:nvPr>
            <p:ph type="title"/>
          </p:nvPr>
        </p:nvSpPr>
        <p:spPr>
          <a:xfrm>
            <a:off x="448055" y="662400"/>
            <a:ext cx="11293200" cy="1000800"/>
          </a:xfrm>
        </p:spPr>
        <p:txBody>
          <a:bodyPr vert="horz" lIns="0" tIns="0" rIns="0" bIns="0" rtlCol="0" anchor="ctr">
            <a:normAutofit/>
          </a:bodyPr>
          <a:lstStyle/>
          <a:p>
            <a:pPr>
              <a:lnSpc>
                <a:spcPct val="100000"/>
              </a:lnSpc>
            </a:pPr>
            <a:r>
              <a:rPr lang="en-US" sz="6400" dirty="0">
                <a:latin typeface="Tahoma" panose="020B0604030504040204" pitchFamily="34" charset="0"/>
                <a:ea typeface="Tahoma" panose="020B0604030504040204" pitchFamily="34" charset="0"/>
                <a:cs typeface="Tahoma" panose="020B0604030504040204" pitchFamily="34" charset="0"/>
              </a:rPr>
              <a:t>Evaluation results</a:t>
            </a:r>
          </a:p>
        </p:txBody>
      </p:sp>
      <p:cxnSp>
        <p:nvCxnSpPr>
          <p:cNvPr id="39" name="Straight Connector 38">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30DEE88C-8ECE-9447-50DE-A76A773F8971}"/>
              </a:ext>
            </a:extLst>
          </p:cNvPr>
          <p:cNvPicPr>
            <a:picLocks noChangeAspect="1"/>
          </p:cNvPicPr>
          <p:nvPr/>
        </p:nvPicPr>
        <p:blipFill rotWithShape="1">
          <a:blip r:embed="rId3">
            <a:extLst>
              <a:ext uri="{28A0092B-C50C-407E-A947-70E740481C1C}">
                <a14:useLocalDpi xmlns:a14="http://schemas.microsoft.com/office/drawing/2010/main" val="0"/>
              </a:ext>
            </a:extLst>
          </a:blip>
          <a:srcRect t="399" b="399"/>
          <a:stretch/>
        </p:blipFill>
        <p:spPr>
          <a:xfrm>
            <a:off x="848412" y="1677590"/>
            <a:ext cx="5090452" cy="2736007"/>
          </a:xfrm>
          <a:custGeom>
            <a:avLst/>
            <a:gdLst>
              <a:gd name="connsiteX0" fmla="*/ 0 w 5090452"/>
              <a:gd name="connsiteY0" fmla="*/ 0 h 2736007"/>
              <a:gd name="connsiteX1" fmla="*/ 585402 w 5090452"/>
              <a:gd name="connsiteY1" fmla="*/ 0 h 2736007"/>
              <a:gd name="connsiteX2" fmla="*/ 1323518 w 5090452"/>
              <a:gd name="connsiteY2" fmla="*/ 0 h 2736007"/>
              <a:gd name="connsiteX3" fmla="*/ 1959824 w 5090452"/>
              <a:gd name="connsiteY3" fmla="*/ 0 h 2736007"/>
              <a:gd name="connsiteX4" fmla="*/ 2596131 w 5090452"/>
              <a:gd name="connsiteY4" fmla="*/ 0 h 2736007"/>
              <a:gd name="connsiteX5" fmla="*/ 3283342 w 5090452"/>
              <a:gd name="connsiteY5" fmla="*/ 0 h 2736007"/>
              <a:gd name="connsiteX6" fmla="*/ 4021457 w 5090452"/>
              <a:gd name="connsiteY6" fmla="*/ 0 h 2736007"/>
              <a:gd name="connsiteX7" fmla="*/ 5090452 w 5090452"/>
              <a:gd name="connsiteY7" fmla="*/ 0 h 2736007"/>
              <a:gd name="connsiteX8" fmla="*/ 5090452 w 5090452"/>
              <a:gd name="connsiteY8" fmla="*/ 656642 h 2736007"/>
              <a:gd name="connsiteX9" fmla="*/ 5090452 w 5090452"/>
              <a:gd name="connsiteY9" fmla="*/ 1258563 h 2736007"/>
              <a:gd name="connsiteX10" fmla="*/ 5090452 w 5090452"/>
              <a:gd name="connsiteY10" fmla="*/ 1969925 h 2736007"/>
              <a:gd name="connsiteX11" fmla="*/ 5090452 w 5090452"/>
              <a:gd name="connsiteY11" fmla="*/ 2736007 h 2736007"/>
              <a:gd name="connsiteX12" fmla="*/ 4606859 w 5090452"/>
              <a:gd name="connsiteY12" fmla="*/ 2736007 h 2736007"/>
              <a:gd name="connsiteX13" fmla="*/ 3868744 w 5090452"/>
              <a:gd name="connsiteY13" fmla="*/ 2736007 h 2736007"/>
              <a:gd name="connsiteX14" fmla="*/ 3130628 w 5090452"/>
              <a:gd name="connsiteY14" fmla="*/ 2736007 h 2736007"/>
              <a:gd name="connsiteX15" fmla="*/ 2392512 w 5090452"/>
              <a:gd name="connsiteY15" fmla="*/ 2736007 h 2736007"/>
              <a:gd name="connsiteX16" fmla="*/ 1705301 w 5090452"/>
              <a:gd name="connsiteY16" fmla="*/ 2736007 h 2736007"/>
              <a:gd name="connsiteX17" fmla="*/ 1018090 w 5090452"/>
              <a:gd name="connsiteY17" fmla="*/ 2736007 h 2736007"/>
              <a:gd name="connsiteX18" fmla="*/ 0 w 5090452"/>
              <a:gd name="connsiteY18" fmla="*/ 2736007 h 2736007"/>
              <a:gd name="connsiteX19" fmla="*/ 0 w 5090452"/>
              <a:gd name="connsiteY19" fmla="*/ 2106725 h 2736007"/>
              <a:gd name="connsiteX20" fmla="*/ 0 w 5090452"/>
              <a:gd name="connsiteY20" fmla="*/ 1395364 h 2736007"/>
              <a:gd name="connsiteX21" fmla="*/ 0 w 5090452"/>
              <a:gd name="connsiteY21" fmla="*/ 656642 h 2736007"/>
              <a:gd name="connsiteX22" fmla="*/ 0 w 5090452"/>
              <a:gd name="connsiteY22" fmla="*/ 0 h 273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90452" h="2736007" fill="none" extrusionOk="0">
                <a:moveTo>
                  <a:pt x="0" y="0"/>
                </a:moveTo>
                <a:cubicBezTo>
                  <a:pt x="134606" y="19428"/>
                  <a:pt x="434501" y="20504"/>
                  <a:pt x="585402" y="0"/>
                </a:cubicBezTo>
                <a:cubicBezTo>
                  <a:pt x="736303" y="-20504"/>
                  <a:pt x="1117046" y="-16813"/>
                  <a:pt x="1323518" y="0"/>
                </a:cubicBezTo>
                <a:cubicBezTo>
                  <a:pt x="1529990" y="16813"/>
                  <a:pt x="1807194" y="-4945"/>
                  <a:pt x="1959824" y="0"/>
                </a:cubicBezTo>
                <a:cubicBezTo>
                  <a:pt x="2112454" y="4945"/>
                  <a:pt x="2427762" y="24170"/>
                  <a:pt x="2596131" y="0"/>
                </a:cubicBezTo>
                <a:cubicBezTo>
                  <a:pt x="2764500" y="-24170"/>
                  <a:pt x="3071231" y="18240"/>
                  <a:pt x="3283342" y="0"/>
                </a:cubicBezTo>
                <a:cubicBezTo>
                  <a:pt x="3495453" y="-18240"/>
                  <a:pt x="3838985" y="8698"/>
                  <a:pt x="4021457" y="0"/>
                </a:cubicBezTo>
                <a:cubicBezTo>
                  <a:pt x="4203930" y="-8698"/>
                  <a:pt x="4577723" y="26114"/>
                  <a:pt x="5090452" y="0"/>
                </a:cubicBezTo>
                <a:cubicBezTo>
                  <a:pt x="5118495" y="186465"/>
                  <a:pt x="5094817" y="469318"/>
                  <a:pt x="5090452" y="656642"/>
                </a:cubicBezTo>
                <a:cubicBezTo>
                  <a:pt x="5086087" y="843966"/>
                  <a:pt x="5072271" y="1051338"/>
                  <a:pt x="5090452" y="1258563"/>
                </a:cubicBezTo>
                <a:cubicBezTo>
                  <a:pt x="5108633" y="1465788"/>
                  <a:pt x="5113749" y="1801799"/>
                  <a:pt x="5090452" y="1969925"/>
                </a:cubicBezTo>
                <a:cubicBezTo>
                  <a:pt x="5067155" y="2138051"/>
                  <a:pt x="5099141" y="2440659"/>
                  <a:pt x="5090452" y="2736007"/>
                </a:cubicBezTo>
                <a:cubicBezTo>
                  <a:pt x="4959766" y="2744339"/>
                  <a:pt x="4776847" y="2727220"/>
                  <a:pt x="4606859" y="2736007"/>
                </a:cubicBezTo>
                <a:cubicBezTo>
                  <a:pt x="4436871" y="2744794"/>
                  <a:pt x="4092157" y="2772566"/>
                  <a:pt x="3868744" y="2736007"/>
                </a:cubicBezTo>
                <a:cubicBezTo>
                  <a:pt x="3645332" y="2699448"/>
                  <a:pt x="3412308" y="2714680"/>
                  <a:pt x="3130628" y="2736007"/>
                </a:cubicBezTo>
                <a:cubicBezTo>
                  <a:pt x="2848948" y="2757334"/>
                  <a:pt x="2752084" y="2731798"/>
                  <a:pt x="2392512" y="2736007"/>
                </a:cubicBezTo>
                <a:cubicBezTo>
                  <a:pt x="2032940" y="2740216"/>
                  <a:pt x="1864946" y="2745193"/>
                  <a:pt x="1705301" y="2736007"/>
                </a:cubicBezTo>
                <a:cubicBezTo>
                  <a:pt x="1545656" y="2726821"/>
                  <a:pt x="1359128" y="2710147"/>
                  <a:pt x="1018090" y="2736007"/>
                </a:cubicBezTo>
                <a:cubicBezTo>
                  <a:pt x="677052" y="2761867"/>
                  <a:pt x="455550" y="2723232"/>
                  <a:pt x="0" y="2736007"/>
                </a:cubicBezTo>
                <a:cubicBezTo>
                  <a:pt x="-21830" y="2500665"/>
                  <a:pt x="1395" y="2348828"/>
                  <a:pt x="0" y="2106725"/>
                </a:cubicBezTo>
                <a:cubicBezTo>
                  <a:pt x="-1395" y="1864622"/>
                  <a:pt x="26676" y="1555320"/>
                  <a:pt x="0" y="1395364"/>
                </a:cubicBezTo>
                <a:cubicBezTo>
                  <a:pt x="-26676" y="1235408"/>
                  <a:pt x="-22673" y="1013153"/>
                  <a:pt x="0" y="656642"/>
                </a:cubicBezTo>
                <a:cubicBezTo>
                  <a:pt x="22673" y="300131"/>
                  <a:pt x="-29929" y="237652"/>
                  <a:pt x="0" y="0"/>
                </a:cubicBezTo>
                <a:close/>
              </a:path>
              <a:path w="5090452" h="2736007" stroke="0" extrusionOk="0">
                <a:moveTo>
                  <a:pt x="0" y="0"/>
                </a:moveTo>
                <a:cubicBezTo>
                  <a:pt x="222335" y="25020"/>
                  <a:pt x="494271" y="-3202"/>
                  <a:pt x="636307" y="0"/>
                </a:cubicBezTo>
                <a:cubicBezTo>
                  <a:pt x="778343" y="3202"/>
                  <a:pt x="1029064" y="20241"/>
                  <a:pt x="1170804" y="0"/>
                </a:cubicBezTo>
                <a:cubicBezTo>
                  <a:pt x="1312544" y="-20241"/>
                  <a:pt x="1637776" y="3619"/>
                  <a:pt x="1807110" y="0"/>
                </a:cubicBezTo>
                <a:cubicBezTo>
                  <a:pt x="1976444" y="-3619"/>
                  <a:pt x="2187144" y="-13125"/>
                  <a:pt x="2392512" y="0"/>
                </a:cubicBezTo>
                <a:cubicBezTo>
                  <a:pt x="2597880" y="13125"/>
                  <a:pt x="2857396" y="18236"/>
                  <a:pt x="2977914" y="0"/>
                </a:cubicBezTo>
                <a:cubicBezTo>
                  <a:pt x="3098432" y="-18236"/>
                  <a:pt x="3383719" y="9256"/>
                  <a:pt x="3665125" y="0"/>
                </a:cubicBezTo>
                <a:cubicBezTo>
                  <a:pt x="3946531" y="-9256"/>
                  <a:pt x="4101460" y="-6364"/>
                  <a:pt x="4352336" y="0"/>
                </a:cubicBezTo>
                <a:cubicBezTo>
                  <a:pt x="4603212" y="6364"/>
                  <a:pt x="4896780" y="-32469"/>
                  <a:pt x="5090452" y="0"/>
                </a:cubicBezTo>
                <a:cubicBezTo>
                  <a:pt x="5076998" y="217318"/>
                  <a:pt x="5098758" y="452121"/>
                  <a:pt x="5090452" y="601922"/>
                </a:cubicBezTo>
                <a:cubicBezTo>
                  <a:pt x="5082146" y="751723"/>
                  <a:pt x="5075665" y="1072232"/>
                  <a:pt x="5090452" y="1313283"/>
                </a:cubicBezTo>
                <a:cubicBezTo>
                  <a:pt x="5105239" y="1554334"/>
                  <a:pt x="5070478" y="1814407"/>
                  <a:pt x="5090452" y="1969925"/>
                </a:cubicBezTo>
                <a:cubicBezTo>
                  <a:pt x="5110426" y="2125443"/>
                  <a:pt x="5071502" y="2431034"/>
                  <a:pt x="5090452" y="2736007"/>
                </a:cubicBezTo>
                <a:cubicBezTo>
                  <a:pt x="4880332" y="2732389"/>
                  <a:pt x="4716167" y="2748002"/>
                  <a:pt x="4403241" y="2736007"/>
                </a:cubicBezTo>
                <a:cubicBezTo>
                  <a:pt x="4090315" y="2724012"/>
                  <a:pt x="4065432" y="2736405"/>
                  <a:pt x="3919648" y="2736007"/>
                </a:cubicBezTo>
                <a:cubicBezTo>
                  <a:pt x="3773864" y="2735609"/>
                  <a:pt x="3429915" y="2736983"/>
                  <a:pt x="3232437" y="2736007"/>
                </a:cubicBezTo>
                <a:cubicBezTo>
                  <a:pt x="3034959" y="2735031"/>
                  <a:pt x="2832662" y="2741442"/>
                  <a:pt x="2596131" y="2736007"/>
                </a:cubicBezTo>
                <a:cubicBezTo>
                  <a:pt x="2359600" y="2730572"/>
                  <a:pt x="2165162" y="2712741"/>
                  <a:pt x="1858015" y="2736007"/>
                </a:cubicBezTo>
                <a:cubicBezTo>
                  <a:pt x="1550868" y="2759273"/>
                  <a:pt x="1359838" y="2769330"/>
                  <a:pt x="1170804" y="2736007"/>
                </a:cubicBezTo>
                <a:cubicBezTo>
                  <a:pt x="981770" y="2702684"/>
                  <a:pt x="850474" y="2757045"/>
                  <a:pt x="636307" y="2736007"/>
                </a:cubicBezTo>
                <a:cubicBezTo>
                  <a:pt x="422140" y="2714969"/>
                  <a:pt x="137037" y="2733007"/>
                  <a:pt x="0" y="2736007"/>
                </a:cubicBezTo>
                <a:cubicBezTo>
                  <a:pt x="-677" y="2572553"/>
                  <a:pt x="-15949" y="2263514"/>
                  <a:pt x="0" y="1997285"/>
                </a:cubicBezTo>
                <a:cubicBezTo>
                  <a:pt x="15949" y="1731056"/>
                  <a:pt x="20572" y="1500781"/>
                  <a:pt x="0" y="1340643"/>
                </a:cubicBezTo>
                <a:cubicBezTo>
                  <a:pt x="-20572" y="1180505"/>
                  <a:pt x="-23754" y="838846"/>
                  <a:pt x="0" y="656642"/>
                </a:cubicBezTo>
                <a:cubicBezTo>
                  <a:pt x="23754" y="474438"/>
                  <a:pt x="-27676" y="182884"/>
                  <a:pt x="0" y="0"/>
                </a:cubicBezTo>
                <a:close/>
              </a:path>
            </a:pathLst>
          </a:custGeom>
          <a:ln>
            <a:solidFill>
              <a:schemeClr val="tx1"/>
            </a:solidFill>
            <a:extLst>
              <a:ext uri="{C807C97D-BFC1-408E-A445-0C87EB9F89A2}">
                <ask:lineSketchStyleProps xmlns:ask="http://schemas.microsoft.com/office/drawing/2018/sketchyshapes" sd="1800175618">
                  <a:custGeom>
                    <a:avLst/>
                    <a:gdLst/>
                    <a:ahLst/>
                    <a:cxnLst/>
                    <a:rect l="l" t="t" r="r" b="b"/>
                    <a:pathLst>
                      <a:path w="5559294" h="2988000">
                        <a:moveTo>
                          <a:pt x="0" y="0"/>
                        </a:moveTo>
                        <a:lnTo>
                          <a:pt x="5559294" y="0"/>
                        </a:lnTo>
                        <a:lnTo>
                          <a:pt x="5559294" y="2988000"/>
                        </a:lnTo>
                        <a:lnTo>
                          <a:pt x="0" y="2988000"/>
                        </a:lnTo>
                        <a:close/>
                      </a:path>
                    </a:pathLst>
                  </a:custGeom>
                  <ask:type>
                    <ask:lineSketchFreehand/>
                  </ask:type>
                </ask:lineSketchStyleProps>
              </a:ext>
            </a:extLst>
          </a:ln>
        </p:spPr>
      </p:pic>
      <p:pic>
        <p:nvPicPr>
          <p:cNvPr id="4" name="Picture 3">
            <a:extLst>
              <a:ext uri="{FF2B5EF4-FFF2-40B4-BE49-F238E27FC236}">
                <a16:creationId xmlns:a16="http://schemas.microsoft.com/office/drawing/2014/main" id="{5F64CAE1-4732-45B7-D459-AA30004C3C13}"/>
              </a:ext>
            </a:extLst>
          </p:cNvPr>
          <p:cNvPicPr>
            <a:picLocks noChangeAspect="1"/>
          </p:cNvPicPr>
          <p:nvPr/>
        </p:nvPicPr>
        <p:blipFill rotWithShape="1">
          <a:blip r:embed="rId4">
            <a:extLst>
              <a:ext uri="{28A0092B-C50C-407E-A947-70E740481C1C}">
                <a14:useLocalDpi xmlns:a14="http://schemas.microsoft.com/office/drawing/2010/main" val="0"/>
              </a:ext>
            </a:extLst>
          </a:blip>
          <a:srcRect t="540" b="540"/>
          <a:stretch/>
        </p:blipFill>
        <p:spPr>
          <a:xfrm>
            <a:off x="6253135" y="1677590"/>
            <a:ext cx="5090453" cy="2739622"/>
          </a:xfrm>
          <a:custGeom>
            <a:avLst/>
            <a:gdLst>
              <a:gd name="connsiteX0" fmla="*/ 0 w 5090453"/>
              <a:gd name="connsiteY0" fmla="*/ 0 h 2739622"/>
              <a:gd name="connsiteX1" fmla="*/ 483593 w 5090453"/>
              <a:gd name="connsiteY1" fmla="*/ 0 h 2739622"/>
              <a:gd name="connsiteX2" fmla="*/ 1068995 w 5090453"/>
              <a:gd name="connsiteY2" fmla="*/ 0 h 2739622"/>
              <a:gd name="connsiteX3" fmla="*/ 1807111 w 5090453"/>
              <a:gd name="connsiteY3" fmla="*/ 0 h 2739622"/>
              <a:gd name="connsiteX4" fmla="*/ 2494322 w 5090453"/>
              <a:gd name="connsiteY4" fmla="*/ 0 h 2739622"/>
              <a:gd name="connsiteX5" fmla="*/ 3232438 w 5090453"/>
              <a:gd name="connsiteY5" fmla="*/ 0 h 2739622"/>
              <a:gd name="connsiteX6" fmla="*/ 3766935 w 5090453"/>
              <a:gd name="connsiteY6" fmla="*/ 0 h 2739622"/>
              <a:gd name="connsiteX7" fmla="*/ 4352337 w 5090453"/>
              <a:gd name="connsiteY7" fmla="*/ 0 h 2739622"/>
              <a:gd name="connsiteX8" fmla="*/ 5090453 w 5090453"/>
              <a:gd name="connsiteY8" fmla="*/ 0 h 2739622"/>
              <a:gd name="connsiteX9" fmla="*/ 5090453 w 5090453"/>
              <a:gd name="connsiteY9" fmla="*/ 657509 h 2739622"/>
              <a:gd name="connsiteX10" fmla="*/ 5090453 w 5090453"/>
              <a:gd name="connsiteY10" fmla="*/ 1369811 h 2739622"/>
              <a:gd name="connsiteX11" fmla="*/ 5090453 w 5090453"/>
              <a:gd name="connsiteY11" fmla="*/ 2082113 h 2739622"/>
              <a:gd name="connsiteX12" fmla="*/ 5090453 w 5090453"/>
              <a:gd name="connsiteY12" fmla="*/ 2739622 h 2739622"/>
              <a:gd name="connsiteX13" fmla="*/ 4352337 w 5090453"/>
              <a:gd name="connsiteY13" fmla="*/ 2739622 h 2739622"/>
              <a:gd name="connsiteX14" fmla="*/ 3665126 w 5090453"/>
              <a:gd name="connsiteY14" fmla="*/ 2739622 h 2739622"/>
              <a:gd name="connsiteX15" fmla="*/ 3028820 w 5090453"/>
              <a:gd name="connsiteY15" fmla="*/ 2739622 h 2739622"/>
              <a:gd name="connsiteX16" fmla="*/ 2494322 w 5090453"/>
              <a:gd name="connsiteY16" fmla="*/ 2739622 h 2739622"/>
              <a:gd name="connsiteX17" fmla="*/ 1807111 w 5090453"/>
              <a:gd name="connsiteY17" fmla="*/ 2739622 h 2739622"/>
              <a:gd name="connsiteX18" fmla="*/ 1170804 w 5090453"/>
              <a:gd name="connsiteY18" fmla="*/ 2739622 h 2739622"/>
              <a:gd name="connsiteX19" fmla="*/ 636307 w 5090453"/>
              <a:gd name="connsiteY19" fmla="*/ 2739622 h 2739622"/>
              <a:gd name="connsiteX20" fmla="*/ 0 w 5090453"/>
              <a:gd name="connsiteY20" fmla="*/ 2739622 h 2739622"/>
              <a:gd name="connsiteX21" fmla="*/ 0 w 5090453"/>
              <a:gd name="connsiteY21" fmla="*/ 2109509 h 2739622"/>
              <a:gd name="connsiteX22" fmla="*/ 0 w 5090453"/>
              <a:gd name="connsiteY22" fmla="*/ 1424603 h 2739622"/>
              <a:gd name="connsiteX23" fmla="*/ 0 w 5090453"/>
              <a:gd name="connsiteY23" fmla="*/ 821887 h 2739622"/>
              <a:gd name="connsiteX24" fmla="*/ 0 w 5090453"/>
              <a:gd name="connsiteY24" fmla="*/ 0 h 2739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90453" h="2739622" fill="none" extrusionOk="0">
                <a:moveTo>
                  <a:pt x="0" y="0"/>
                </a:moveTo>
                <a:cubicBezTo>
                  <a:pt x="117610" y="1885"/>
                  <a:pt x="265957" y="7739"/>
                  <a:pt x="483593" y="0"/>
                </a:cubicBezTo>
                <a:cubicBezTo>
                  <a:pt x="701229" y="-7739"/>
                  <a:pt x="842845" y="29071"/>
                  <a:pt x="1068995" y="0"/>
                </a:cubicBezTo>
                <a:cubicBezTo>
                  <a:pt x="1295145" y="-29071"/>
                  <a:pt x="1442090" y="-18628"/>
                  <a:pt x="1807111" y="0"/>
                </a:cubicBezTo>
                <a:cubicBezTo>
                  <a:pt x="2172132" y="18628"/>
                  <a:pt x="2302122" y="-31158"/>
                  <a:pt x="2494322" y="0"/>
                </a:cubicBezTo>
                <a:cubicBezTo>
                  <a:pt x="2686522" y="31158"/>
                  <a:pt x="2900056" y="3006"/>
                  <a:pt x="3232438" y="0"/>
                </a:cubicBezTo>
                <a:cubicBezTo>
                  <a:pt x="3564820" y="-3006"/>
                  <a:pt x="3518696" y="19353"/>
                  <a:pt x="3766935" y="0"/>
                </a:cubicBezTo>
                <a:cubicBezTo>
                  <a:pt x="4015174" y="-19353"/>
                  <a:pt x="4157711" y="11261"/>
                  <a:pt x="4352337" y="0"/>
                </a:cubicBezTo>
                <a:cubicBezTo>
                  <a:pt x="4546963" y="-11261"/>
                  <a:pt x="4832965" y="-23511"/>
                  <a:pt x="5090453" y="0"/>
                </a:cubicBezTo>
                <a:cubicBezTo>
                  <a:pt x="5091173" y="235956"/>
                  <a:pt x="5116484" y="478011"/>
                  <a:pt x="5090453" y="657509"/>
                </a:cubicBezTo>
                <a:cubicBezTo>
                  <a:pt x="5064422" y="837007"/>
                  <a:pt x="5081397" y="1069925"/>
                  <a:pt x="5090453" y="1369811"/>
                </a:cubicBezTo>
                <a:cubicBezTo>
                  <a:pt x="5099509" y="1669697"/>
                  <a:pt x="5055566" y="1880603"/>
                  <a:pt x="5090453" y="2082113"/>
                </a:cubicBezTo>
                <a:cubicBezTo>
                  <a:pt x="5125340" y="2283623"/>
                  <a:pt x="5093390" y="2539423"/>
                  <a:pt x="5090453" y="2739622"/>
                </a:cubicBezTo>
                <a:cubicBezTo>
                  <a:pt x="4774934" y="2752574"/>
                  <a:pt x="4647520" y="2771119"/>
                  <a:pt x="4352337" y="2739622"/>
                </a:cubicBezTo>
                <a:cubicBezTo>
                  <a:pt x="4057154" y="2708125"/>
                  <a:pt x="3954956" y="2771165"/>
                  <a:pt x="3665126" y="2739622"/>
                </a:cubicBezTo>
                <a:cubicBezTo>
                  <a:pt x="3375296" y="2708079"/>
                  <a:pt x="3321054" y="2739149"/>
                  <a:pt x="3028820" y="2739622"/>
                </a:cubicBezTo>
                <a:cubicBezTo>
                  <a:pt x="2736586" y="2740095"/>
                  <a:pt x="2729386" y="2756588"/>
                  <a:pt x="2494322" y="2739622"/>
                </a:cubicBezTo>
                <a:cubicBezTo>
                  <a:pt x="2259258" y="2722656"/>
                  <a:pt x="2068230" y="2725747"/>
                  <a:pt x="1807111" y="2739622"/>
                </a:cubicBezTo>
                <a:cubicBezTo>
                  <a:pt x="1545992" y="2753497"/>
                  <a:pt x="1382991" y="2756339"/>
                  <a:pt x="1170804" y="2739622"/>
                </a:cubicBezTo>
                <a:cubicBezTo>
                  <a:pt x="958617" y="2722905"/>
                  <a:pt x="821574" y="2748069"/>
                  <a:pt x="636307" y="2739622"/>
                </a:cubicBezTo>
                <a:cubicBezTo>
                  <a:pt x="451040" y="2731175"/>
                  <a:pt x="185199" y="2739913"/>
                  <a:pt x="0" y="2739622"/>
                </a:cubicBezTo>
                <a:cubicBezTo>
                  <a:pt x="10737" y="2528363"/>
                  <a:pt x="-15767" y="2337981"/>
                  <a:pt x="0" y="2109509"/>
                </a:cubicBezTo>
                <a:cubicBezTo>
                  <a:pt x="15767" y="1881037"/>
                  <a:pt x="18350" y="1588405"/>
                  <a:pt x="0" y="1424603"/>
                </a:cubicBezTo>
                <a:cubicBezTo>
                  <a:pt x="-18350" y="1260801"/>
                  <a:pt x="13145" y="1087634"/>
                  <a:pt x="0" y="821887"/>
                </a:cubicBezTo>
                <a:cubicBezTo>
                  <a:pt x="-13145" y="556140"/>
                  <a:pt x="-40282" y="262860"/>
                  <a:pt x="0" y="0"/>
                </a:cubicBezTo>
                <a:close/>
              </a:path>
              <a:path w="5090453" h="2739622" stroke="0" extrusionOk="0">
                <a:moveTo>
                  <a:pt x="0" y="0"/>
                </a:moveTo>
                <a:cubicBezTo>
                  <a:pt x="286339" y="28249"/>
                  <a:pt x="393774" y="-3636"/>
                  <a:pt x="738116" y="0"/>
                </a:cubicBezTo>
                <a:cubicBezTo>
                  <a:pt x="1082458" y="3636"/>
                  <a:pt x="1196819" y="22332"/>
                  <a:pt x="1323518" y="0"/>
                </a:cubicBezTo>
                <a:cubicBezTo>
                  <a:pt x="1450217" y="-22332"/>
                  <a:pt x="1681703" y="28873"/>
                  <a:pt x="1908920" y="0"/>
                </a:cubicBezTo>
                <a:cubicBezTo>
                  <a:pt x="2136137" y="-28873"/>
                  <a:pt x="2293477" y="-11117"/>
                  <a:pt x="2392513" y="0"/>
                </a:cubicBezTo>
                <a:cubicBezTo>
                  <a:pt x="2491549" y="11117"/>
                  <a:pt x="2829191" y="7864"/>
                  <a:pt x="3028820" y="0"/>
                </a:cubicBezTo>
                <a:cubicBezTo>
                  <a:pt x="3228449" y="-7864"/>
                  <a:pt x="3398293" y="11328"/>
                  <a:pt x="3614222" y="0"/>
                </a:cubicBezTo>
                <a:cubicBezTo>
                  <a:pt x="3830151" y="-11328"/>
                  <a:pt x="3990972" y="7838"/>
                  <a:pt x="4097815" y="0"/>
                </a:cubicBezTo>
                <a:cubicBezTo>
                  <a:pt x="4204658" y="-7838"/>
                  <a:pt x="4790585" y="-38566"/>
                  <a:pt x="5090453" y="0"/>
                </a:cubicBezTo>
                <a:cubicBezTo>
                  <a:pt x="5114918" y="216622"/>
                  <a:pt x="5090341" y="491217"/>
                  <a:pt x="5090453" y="657509"/>
                </a:cubicBezTo>
                <a:cubicBezTo>
                  <a:pt x="5090565" y="823801"/>
                  <a:pt x="5090742" y="1130286"/>
                  <a:pt x="5090453" y="1369811"/>
                </a:cubicBezTo>
                <a:cubicBezTo>
                  <a:pt x="5090164" y="1609336"/>
                  <a:pt x="5073205" y="1741657"/>
                  <a:pt x="5090453" y="2082113"/>
                </a:cubicBezTo>
                <a:cubicBezTo>
                  <a:pt x="5107701" y="2422569"/>
                  <a:pt x="5118975" y="2566777"/>
                  <a:pt x="5090453" y="2739622"/>
                </a:cubicBezTo>
                <a:cubicBezTo>
                  <a:pt x="4861990" y="2727193"/>
                  <a:pt x="4701511" y="2721439"/>
                  <a:pt x="4505051" y="2739622"/>
                </a:cubicBezTo>
                <a:cubicBezTo>
                  <a:pt x="4308591" y="2757805"/>
                  <a:pt x="3948078" y="2739383"/>
                  <a:pt x="3766935" y="2739622"/>
                </a:cubicBezTo>
                <a:cubicBezTo>
                  <a:pt x="3585792" y="2739861"/>
                  <a:pt x="3272253" y="2725549"/>
                  <a:pt x="3028820" y="2739622"/>
                </a:cubicBezTo>
                <a:cubicBezTo>
                  <a:pt x="2785388" y="2753695"/>
                  <a:pt x="2629448" y="2755961"/>
                  <a:pt x="2443417" y="2739622"/>
                </a:cubicBezTo>
                <a:cubicBezTo>
                  <a:pt x="2257386" y="2723283"/>
                  <a:pt x="1948904" y="2727972"/>
                  <a:pt x="1705302" y="2739622"/>
                </a:cubicBezTo>
                <a:cubicBezTo>
                  <a:pt x="1461700" y="2751272"/>
                  <a:pt x="1329352" y="2737608"/>
                  <a:pt x="1119900" y="2739622"/>
                </a:cubicBezTo>
                <a:cubicBezTo>
                  <a:pt x="910448" y="2741636"/>
                  <a:pt x="280567" y="2737317"/>
                  <a:pt x="0" y="2739622"/>
                </a:cubicBezTo>
                <a:cubicBezTo>
                  <a:pt x="25018" y="2460122"/>
                  <a:pt x="14153" y="2287179"/>
                  <a:pt x="0" y="2054717"/>
                </a:cubicBezTo>
                <a:cubicBezTo>
                  <a:pt x="-14153" y="1822256"/>
                  <a:pt x="-33475" y="1624462"/>
                  <a:pt x="0" y="1369811"/>
                </a:cubicBezTo>
                <a:cubicBezTo>
                  <a:pt x="33475" y="1115160"/>
                  <a:pt x="23737" y="891761"/>
                  <a:pt x="0" y="657509"/>
                </a:cubicBezTo>
                <a:cubicBezTo>
                  <a:pt x="-23737" y="423257"/>
                  <a:pt x="-25376" y="276387"/>
                  <a:pt x="0" y="0"/>
                </a:cubicBezTo>
                <a:close/>
              </a:path>
            </a:pathLst>
          </a:custGeom>
          <a:ln>
            <a:solidFill>
              <a:schemeClr val="tx1"/>
            </a:solidFill>
            <a:extLst>
              <a:ext uri="{C807C97D-BFC1-408E-A445-0C87EB9F89A2}">
                <ask:lineSketchStyleProps xmlns:ask="http://schemas.microsoft.com/office/drawing/2018/sketchyshapes" sd="1918395301">
                  <a:custGeom>
                    <a:avLst/>
                    <a:gdLst/>
                    <a:ahLst/>
                    <a:cxnLst/>
                    <a:rect l="l" t="t" r="r" b="b"/>
                    <a:pathLst>
                      <a:path w="5551961" h="2988000">
                        <a:moveTo>
                          <a:pt x="0" y="0"/>
                        </a:moveTo>
                        <a:lnTo>
                          <a:pt x="5551961" y="0"/>
                        </a:lnTo>
                        <a:lnTo>
                          <a:pt x="5551961" y="2988000"/>
                        </a:lnTo>
                        <a:lnTo>
                          <a:pt x="0" y="2988000"/>
                        </a:lnTo>
                        <a:close/>
                      </a:path>
                    </a:pathLst>
                  </a:custGeom>
                  <ask:type>
                    <ask:lineSketchFreehand/>
                  </ask:type>
                </ask:lineSketchStyleProps>
              </a:ext>
            </a:extLst>
          </a:ln>
        </p:spPr>
      </p:pic>
      <p:sp>
        <p:nvSpPr>
          <p:cNvPr id="5" name="TextBox 4">
            <a:extLst>
              <a:ext uri="{FF2B5EF4-FFF2-40B4-BE49-F238E27FC236}">
                <a16:creationId xmlns:a16="http://schemas.microsoft.com/office/drawing/2014/main" id="{1470BE2A-F7EF-B3FF-154F-564492F89CB4}"/>
              </a:ext>
            </a:extLst>
          </p:cNvPr>
          <p:cNvSpPr txBox="1"/>
          <p:nvPr/>
        </p:nvSpPr>
        <p:spPr>
          <a:xfrm>
            <a:off x="302111" y="4618328"/>
            <a:ext cx="11439144" cy="2031325"/>
          </a:xfrm>
          <a:custGeom>
            <a:avLst/>
            <a:gdLst>
              <a:gd name="connsiteX0" fmla="*/ 0 w 11439144"/>
              <a:gd name="connsiteY0" fmla="*/ 0 h 2031325"/>
              <a:gd name="connsiteX1" fmla="*/ 686349 w 11439144"/>
              <a:gd name="connsiteY1" fmla="*/ 0 h 2031325"/>
              <a:gd name="connsiteX2" fmla="*/ 1258306 w 11439144"/>
              <a:gd name="connsiteY2" fmla="*/ 0 h 2031325"/>
              <a:gd name="connsiteX3" fmla="*/ 1601480 w 11439144"/>
              <a:gd name="connsiteY3" fmla="*/ 0 h 2031325"/>
              <a:gd name="connsiteX4" fmla="*/ 2402220 w 11439144"/>
              <a:gd name="connsiteY4" fmla="*/ 0 h 2031325"/>
              <a:gd name="connsiteX5" fmla="*/ 2631003 w 11439144"/>
              <a:gd name="connsiteY5" fmla="*/ 0 h 2031325"/>
              <a:gd name="connsiteX6" fmla="*/ 3088569 w 11439144"/>
              <a:gd name="connsiteY6" fmla="*/ 0 h 2031325"/>
              <a:gd name="connsiteX7" fmla="*/ 3431743 w 11439144"/>
              <a:gd name="connsiteY7" fmla="*/ 0 h 2031325"/>
              <a:gd name="connsiteX8" fmla="*/ 4118092 w 11439144"/>
              <a:gd name="connsiteY8" fmla="*/ 0 h 2031325"/>
              <a:gd name="connsiteX9" fmla="*/ 4461266 w 11439144"/>
              <a:gd name="connsiteY9" fmla="*/ 0 h 2031325"/>
              <a:gd name="connsiteX10" fmla="*/ 4804440 w 11439144"/>
              <a:gd name="connsiteY10" fmla="*/ 0 h 2031325"/>
              <a:gd name="connsiteX11" fmla="*/ 5033223 w 11439144"/>
              <a:gd name="connsiteY11" fmla="*/ 0 h 2031325"/>
              <a:gd name="connsiteX12" fmla="*/ 5490789 w 11439144"/>
              <a:gd name="connsiteY12" fmla="*/ 0 h 2031325"/>
              <a:gd name="connsiteX13" fmla="*/ 6177138 w 11439144"/>
              <a:gd name="connsiteY13" fmla="*/ 0 h 2031325"/>
              <a:gd name="connsiteX14" fmla="*/ 6977878 w 11439144"/>
              <a:gd name="connsiteY14" fmla="*/ 0 h 2031325"/>
              <a:gd name="connsiteX15" fmla="*/ 7664226 w 11439144"/>
              <a:gd name="connsiteY15" fmla="*/ 0 h 2031325"/>
              <a:gd name="connsiteX16" fmla="*/ 8007401 w 11439144"/>
              <a:gd name="connsiteY16" fmla="*/ 0 h 2031325"/>
              <a:gd name="connsiteX17" fmla="*/ 8236184 w 11439144"/>
              <a:gd name="connsiteY17" fmla="*/ 0 h 2031325"/>
              <a:gd name="connsiteX18" fmla="*/ 8693749 w 11439144"/>
              <a:gd name="connsiteY18" fmla="*/ 0 h 2031325"/>
              <a:gd name="connsiteX19" fmla="*/ 9151315 w 11439144"/>
              <a:gd name="connsiteY19" fmla="*/ 0 h 2031325"/>
              <a:gd name="connsiteX20" fmla="*/ 9494490 w 11439144"/>
              <a:gd name="connsiteY20" fmla="*/ 0 h 2031325"/>
              <a:gd name="connsiteX21" fmla="*/ 10180838 w 11439144"/>
              <a:gd name="connsiteY21" fmla="*/ 0 h 2031325"/>
              <a:gd name="connsiteX22" fmla="*/ 10752795 w 11439144"/>
              <a:gd name="connsiteY22" fmla="*/ 0 h 2031325"/>
              <a:gd name="connsiteX23" fmla="*/ 11439144 w 11439144"/>
              <a:gd name="connsiteY23" fmla="*/ 0 h 2031325"/>
              <a:gd name="connsiteX24" fmla="*/ 11439144 w 11439144"/>
              <a:gd name="connsiteY24" fmla="*/ 528145 h 2031325"/>
              <a:gd name="connsiteX25" fmla="*/ 11439144 w 11439144"/>
              <a:gd name="connsiteY25" fmla="*/ 1015663 h 2031325"/>
              <a:gd name="connsiteX26" fmla="*/ 11439144 w 11439144"/>
              <a:gd name="connsiteY26" fmla="*/ 1503181 h 2031325"/>
              <a:gd name="connsiteX27" fmla="*/ 11439144 w 11439144"/>
              <a:gd name="connsiteY27" fmla="*/ 2031325 h 2031325"/>
              <a:gd name="connsiteX28" fmla="*/ 10981578 w 11439144"/>
              <a:gd name="connsiteY28" fmla="*/ 2031325 h 2031325"/>
              <a:gd name="connsiteX29" fmla="*/ 10524012 w 11439144"/>
              <a:gd name="connsiteY29" fmla="*/ 2031325 h 2031325"/>
              <a:gd name="connsiteX30" fmla="*/ 9723272 w 11439144"/>
              <a:gd name="connsiteY30" fmla="*/ 2031325 h 2031325"/>
              <a:gd name="connsiteX31" fmla="*/ 9494490 w 11439144"/>
              <a:gd name="connsiteY31" fmla="*/ 2031325 h 2031325"/>
              <a:gd name="connsiteX32" fmla="*/ 9151315 w 11439144"/>
              <a:gd name="connsiteY32" fmla="*/ 2031325 h 2031325"/>
              <a:gd name="connsiteX33" fmla="*/ 8579358 w 11439144"/>
              <a:gd name="connsiteY33" fmla="*/ 2031325 h 2031325"/>
              <a:gd name="connsiteX34" fmla="*/ 7778618 w 11439144"/>
              <a:gd name="connsiteY34" fmla="*/ 2031325 h 2031325"/>
              <a:gd name="connsiteX35" fmla="*/ 7549835 w 11439144"/>
              <a:gd name="connsiteY35" fmla="*/ 2031325 h 2031325"/>
              <a:gd name="connsiteX36" fmla="*/ 6863486 w 11439144"/>
              <a:gd name="connsiteY36" fmla="*/ 2031325 h 2031325"/>
              <a:gd name="connsiteX37" fmla="*/ 6177138 w 11439144"/>
              <a:gd name="connsiteY37" fmla="*/ 2031325 h 2031325"/>
              <a:gd name="connsiteX38" fmla="*/ 5719572 w 11439144"/>
              <a:gd name="connsiteY38" fmla="*/ 2031325 h 2031325"/>
              <a:gd name="connsiteX39" fmla="*/ 5262006 w 11439144"/>
              <a:gd name="connsiteY39" fmla="*/ 2031325 h 2031325"/>
              <a:gd name="connsiteX40" fmla="*/ 4690049 w 11439144"/>
              <a:gd name="connsiteY40" fmla="*/ 2031325 h 2031325"/>
              <a:gd name="connsiteX41" fmla="*/ 4232483 w 11439144"/>
              <a:gd name="connsiteY41" fmla="*/ 2031325 h 2031325"/>
              <a:gd name="connsiteX42" fmla="*/ 3431743 w 11439144"/>
              <a:gd name="connsiteY42" fmla="*/ 2031325 h 2031325"/>
              <a:gd name="connsiteX43" fmla="*/ 2745395 w 11439144"/>
              <a:gd name="connsiteY43" fmla="*/ 2031325 h 2031325"/>
              <a:gd name="connsiteX44" fmla="*/ 2287829 w 11439144"/>
              <a:gd name="connsiteY44" fmla="*/ 2031325 h 2031325"/>
              <a:gd name="connsiteX45" fmla="*/ 1715872 w 11439144"/>
              <a:gd name="connsiteY45" fmla="*/ 2031325 h 2031325"/>
              <a:gd name="connsiteX46" fmla="*/ 1372697 w 11439144"/>
              <a:gd name="connsiteY46" fmla="*/ 2031325 h 2031325"/>
              <a:gd name="connsiteX47" fmla="*/ 1143914 w 11439144"/>
              <a:gd name="connsiteY47" fmla="*/ 2031325 h 2031325"/>
              <a:gd name="connsiteX48" fmla="*/ 571957 w 11439144"/>
              <a:gd name="connsiteY48" fmla="*/ 2031325 h 2031325"/>
              <a:gd name="connsiteX49" fmla="*/ 0 w 11439144"/>
              <a:gd name="connsiteY49" fmla="*/ 2031325 h 2031325"/>
              <a:gd name="connsiteX50" fmla="*/ 0 w 11439144"/>
              <a:gd name="connsiteY50" fmla="*/ 1543807 h 2031325"/>
              <a:gd name="connsiteX51" fmla="*/ 0 w 11439144"/>
              <a:gd name="connsiteY51" fmla="*/ 1035976 h 2031325"/>
              <a:gd name="connsiteX52" fmla="*/ 0 w 11439144"/>
              <a:gd name="connsiteY52" fmla="*/ 507831 h 2031325"/>
              <a:gd name="connsiteX53" fmla="*/ 0 w 11439144"/>
              <a:gd name="connsiteY53" fmla="*/ 0 h 203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1439144" h="2031325" fill="none" extrusionOk="0">
                <a:moveTo>
                  <a:pt x="0" y="0"/>
                </a:moveTo>
                <a:cubicBezTo>
                  <a:pt x="177853" y="-56263"/>
                  <a:pt x="424478" y="25464"/>
                  <a:pt x="686349" y="0"/>
                </a:cubicBezTo>
                <a:cubicBezTo>
                  <a:pt x="948220" y="-25464"/>
                  <a:pt x="1141441" y="65674"/>
                  <a:pt x="1258306" y="0"/>
                </a:cubicBezTo>
                <a:cubicBezTo>
                  <a:pt x="1375171" y="-65674"/>
                  <a:pt x="1466348" y="39519"/>
                  <a:pt x="1601480" y="0"/>
                </a:cubicBezTo>
                <a:cubicBezTo>
                  <a:pt x="1736612" y="-39519"/>
                  <a:pt x="2240045" y="20514"/>
                  <a:pt x="2402220" y="0"/>
                </a:cubicBezTo>
                <a:cubicBezTo>
                  <a:pt x="2564395" y="-20514"/>
                  <a:pt x="2570165" y="17212"/>
                  <a:pt x="2631003" y="0"/>
                </a:cubicBezTo>
                <a:cubicBezTo>
                  <a:pt x="2691841" y="-17212"/>
                  <a:pt x="2866592" y="27175"/>
                  <a:pt x="3088569" y="0"/>
                </a:cubicBezTo>
                <a:cubicBezTo>
                  <a:pt x="3310546" y="-27175"/>
                  <a:pt x="3288153" y="36004"/>
                  <a:pt x="3431743" y="0"/>
                </a:cubicBezTo>
                <a:cubicBezTo>
                  <a:pt x="3575333" y="-36004"/>
                  <a:pt x="3810028" y="53793"/>
                  <a:pt x="4118092" y="0"/>
                </a:cubicBezTo>
                <a:cubicBezTo>
                  <a:pt x="4426156" y="-53793"/>
                  <a:pt x="4358903" y="6254"/>
                  <a:pt x="4461266" y="0"/>
                </a:cubicBezTo>
                <a:cubicBezTo>
                  <a:pt x="4563629" y="-6254"/>
                  <a:pt x="4659337" y="20596"/>
                  <a:pt x="4804440" y="0"/>
                </a:cubicBezTo>
                <a:cubicBezTo>
                  <a:pt x="4949543" y="-20596"/>
                  <a:pt x="4923456" y="13176"/>
                  <a:pt x="5033223" y="0"/>
                </a:cubicBezTo>
                <a:cubicBezTo>
                  <a:pt x="5142990" y="-13176"/>
                  <a:pt x="5282405" y="52440"/>
                  <a:pt x="5490789" y="0"/>
                </a:cubicBezTo>
                <a:cubicBezTo>
                  <a:pt x="5699173" y="-52440"/>
                  <a:pt x="6007499" y="46020"/>
                  <a:pt x="6177138" y="0"/>
                </a:cubicBezTo>
                <a:cubicBezTo>
                  <a:pt x="6346777" y="-46020"/>
                  <a:pt x="6795207" y="1976"/>
                  <a:pt x="6977878" y="0"/>
                </a:cubicBezTo>
                <a:cubicBezTo>
                  <a:pt x="7160549" y="-1976"/>
                  <a:pt x="7336389" y="45167"/>
                  <a:pt x="7664226" y="0"/>
                </a:cubicBezTo>
                <a:cubicBezTo>
                  <a:pt x="7992063" y="-45167"/>
                  <a:pt x="7914301" y="35072"/>
                  <a:pt x="8007401" y="0"/>
                </a:cubicBezTo>
                <a:cubicBezTo>
                  <a:pt x="8100502" y="-35072"/>
                  <a:pt x="8131019" y="23627"/>
                  <a:pt x="8236184" y="0"/>
                </a:cubicBezTo>
                <a:cubicBezTo>
                  <a:pt x="8341349" y="-23627"/>
                  <a:pt x="8474437" y="28489"/>
                  <a:pt x="8693749" y="0"/>
                </a:cubicBezTo>
                <a:cubicBezTo>
                  <a:pt x="8913061" y="-28489"/>
                  <a:pt x="8948861" y="16958"/>
                  <a:pt x="9151315" y="0"/>
                </a:cubicBezTo>
                <a:cubicBezTo>
                  <a:pt x="9353769" y="-16958"/>
                  <a:pt x="9360083" y="13061"/>
                  <a:pt x="9494490" y="0"/>
                </a:cubicBezTo>
                <a:cubicBezTo>
                  <a:pt x="9628897" y="-13061"/>
                  <a:pt x="9847334" y="24301"/>
                  <a:pt x="10180838" y="0"/>
                </a:cubicBezTo>
                <a:cubicBezTo>
                  <a:pt x="10514342" y="-24301"/>
                  <a:pt x="10613175" y="27464"/>
                  <a:pt x="10752795" y="0"/>
                </a:cubicBezTo>
                <a:cubicBezTo>
                  <a:pt x="10892415" y="-27464"/>
                  <a:pt x="11128150" y="58098"/>
                  <a:pt x="11439144" y="0"/>
                </a:cubicBezTo>
                <a:cubicBezTo>
                  <a:pt x="11490240" y="262402"/>
                  <a:pt x="11435185" y="352123"/>
                  <a:pt x="11439144" y="528145"/>
                </a:cubicBezTo>
                <a:cubicBezTo>
                  <a:pt x="11443103" y="704168"/>
                  <a:pt x="11400243" y="883110"/>
                  <a:pt x="11439144" y="1015663"/>
                </a:cubicBezTo>
                <a:cubicBezTo>
                  <a:pt x="11478045" y="1148216"/>
                  <a:pt x="11403916" y="1289534"/>
                  <a:pt x="11439144" y="1503181"/>
                </a:cubicBezTo>
                <a:cubicBezTo>
                  <a:pt x="11474372" y="1716828"/>
                  <a:pt x="11418132" y="1850680"/>
                  <a:pt x="11439144" y="2031325"/>
                </a:cubicBezTo>
                <a:cubicBezTo>
                  <a:pt x="11311388" y="2083804"/>
                  <a:pt x="11132134" y="1996091"/>
                  <a:pt x="10981578" y="2031325"/>
                </a:cubicBezTo>
                <a:cubicBezTo>
                  <a:pt x="10831022" y="2066559"/>
                  <a:pt x="10712291" y="2015791"/>
                  <a:pt x="10524012" y="2031325"/>
                </a:cubicBezTo>
                <a:cubicBezTo>
                  <a:pt x="10335733" y="2046859"/>
                  <a:pt x="9919725" y="1965632"/>
                  <a:pt x="9723272" y="2031325"/>
                </a:cubicBezTo>
                <a:cubicBezTo>
                  <a:pt x="9526819" y="2097018"/>
                  <a:pt x="9586830" y="2010782"/>
                  <a:pt x="9494490" y="2031325"/>
                </a:cubicBezTo>
                <a:cubicBezTo>
                  <a:pt x="9402150" y="2051868"/>
                  <a:pt x="9272500" y="2010640"/>
                  <a:pt x="9151315" y="2031325"/>
                </a:cubicBezTo>
                <a:cubicBezTo>
                  <a:pt x="9030130" y="2052010"/>
                  <a:pt x="8763825" y="2001217"/>
                  <a:pt x="8579358" y="2031325"/>
                </a:cubicBezTo>
                <a:cubicBezTo>
                  <a:pt x="8394891" y="2061433"/>
                  <a:pt x="8057133" y="1993803"/>
                  <a:pt x="7778618" y="2031325"/>
                </a:cubicBezTo>
                <a:cubicBezTo>
                  <a:pt x="7500103" y="2068847"/>
                  <a:pt x="7609612" y="2026561"/>
                  <a:pt x="7549835" y="2031325"/>
                </a:cubicBezTo>
                <a:cubicBezTo>
                  <a:pt x="7490058" y="2036089"/>
                  <a:pt x="7065541" y="1952903"/>
                  <a:pt x="6863486" y="2031325"/>
                </a:cubicBezTo>
                <a:cubicBezTo>
                  <a:pt x="6661431" y="2109747"/>
                  <a:pt x="6389341" y="1977857"/>
                  <a:pt x="6177138" y="2031325"/>
                </a:cubicBezTo>
                <a:cubicBezTo>
                  <a:pt x="5964935" y="2084793"/>
                  <a:pt x="5812612" y="2019226"/>
                  <a:pt x="5719572" y="2031325"/>
                </a:cubicBezTo>
                <a:cubicBezTo>
                  <a:pt x="5626532" y="2043424"/>
                  <a:pt x="5481891" y="1985350"/>
                  <a:pt x="5262006" y="2031325"/>
                </a:cubicBezTo>
                <a:cubicBezTo>
                  <a:pt x="5042121" y="2077300"/>
                  <a:pt x="4921261" y="1981404"/>
                  <a:pt x="4690049" y="2031325"/>
                </a:cubicBezTo>
                <a:cubicBezTo>
                  <a:pt x="4458837" y="2081246"/>
                  <a:pt x="4386036" y="2026314"/>
                  <a:pt x="4232483" y="2031325"/>
                </a:cubicBezTo>
                <a:cubicBezTo>
                  <a:pt x="4078930" y="2036336"/>
                  <a:pt x="3687489" y="2010438"/>
                  <a:pt x="3431743" y="2031325"/>
                </a:cubicBezTo>
                <a:cubicBezTo>
                  <a:pt x="3175997" y="2052212"/>
                  <a:pt x="2920498" y="1965819"/>
                  <a:pt x="2745395" y="2031325"/>
                </a:cubicBezTo>
                <a:cubicBezTo>
                  <a:pt x="2570292" y="2096831"/>
                  <a:pt x="2481922" y="2024241"/>
                  <a:pt x="2287829" y="2031325"/>
                </a:cubicBezTo>
                <a:cubicBezTo>
                  <a:pt x="2093736" y="2038409"/>
                  <a:pt x="1902655" y="1991643"/>
                  <a:pt x="1715872" y="2031325"/>
                </a:cubicBezTo>
                <a:cubicBezTo>
                  <a:pt x="1529089" y="2071007"/>
                  <a:pt x="1539757" y="2018605"/>
                  <a:pt x="1372697" y="2031325"/>
                </a:cubicBezTo>
                <a:cubicBezTo>
                  <a:pt x="1205638" y="2044045"/>
                  <a:pt x="1191702" y="2029540"/>
                  <a:pt x="1143914" y="2031325"/>
                </a:cubicBezTo>
                <a:cubicBezTo>
                  <a:pt x="1096126" y="2033110"/>
                  <a:pt x="690549" y="2019223"/>
                  <a:pt x="571957" y="2031325"/>
                </a:cubicBezTo>
                <a:cubicBezTo>
                  <a:pt x="453365" y="2043427"/>
                  <a:pt x="285765" y="1972394"/>
                  <a:pt x="0" y="2031325"/>
                </a:cubicBezTo>
                <a:cubicBezTo>
                  <a:pt x="-9948" y="1791898"/>
                  <a:pt x="40756" y="1654198"/>
                  <a:pt x="0" y="1543807"/>
                </a:cubicBezTo>
                <a:cubicBezTo>
                  <a:pt x="-40756" y="1433416"/>
                  <a:pt x="41009" y="1164813"/>
                  <a:pt x="0" y="1035976"/>
                </a:cubicBezTo>
                <a:cubicBezTo>
                  <a:pt x="-41009" y="907139"/>
                  <a:pt x="39780" y="650945"/>
                  <a:pt x="0" y="507831"/>
                </a:cubicBezTo>
                <a:cubicBezTo>
                  <a:pt x="-39780" y="364718"/>
                  <a:pt x="45767" y="200776"/>
                  <a:pt x="0" y="0"/>
                </a:cubicBezTo>
                <a:close/>
              </a:path>
              <a:path w="11439144" h="2031325" stroke="0" extrusionOk="0">
                <a:moveTo>
                  <a:pt x="0" y="0"/>
                </a:moveTo>
                <a:cubicBezTo>
                  <a:pt x="112772" y="-38938"/>
                  <a:pt x="227228" y="32351"/>
                  <a:pt x="343174" y="0"/>
                </a:cubicBezTo>
                <a:cubicBezTo>
                  <a:pt x="459120" y="-32351"/>
                  <a:pt x="523882" y="18470"/>
                  <a:pt x="571957" y="0"/>
                </a:cubicBezTo>
                <a:cubicBezTo>
                  <a:pt x="620032" y="-18470"/>
                  <a:pt x="776111" y="11197"/>
                  <a:pt x="915132" y="0"/>
                </a:cubicBezTo>
                <a:cubicBezTo>
                  <a:pt x="1054153" y="-11197"/>
                  <a:pt x="1349946" y="66919"/>
                  <a:pt x="1601480" y="0"/>
                </a:cubicBezTo>
                <a:cubicBezTo>
                  <a:pt x="1853014" y="-66919"/>
                  <a:pt x="1977691" y="67961"/>
                  <a:pt x="2287829" y="0"/>
                </a:cubicBezTo>
                <a:cubicBezTo>
                  <a:pt x="2597967" y="-67961"/>
                  <a:pt x="2642098" y="6246"/>
                  <a:pt x="2745395" y="0"/>
                </a:cubicBezTo>
                <a:cubicBezTo>
                  <a:pt x="2848692" y="-6246"/>
                  <a:pt x="3201067" y="29110"/>
                  <a:pt x="3317352" y="0"/>
                </a:cubicBezTo>
                <a:cubicBezTo>
                  <a:pt x="3433637" y="-29110"/>
                  <a:pt x="3661532" y="30462"/>
                  <a:pt x="4003700" y="0"/>
                </a:cubicBezTo>
                <a:cubicBezTo>
                  <a:pt x="4345868" y="-30462"/>
                  <a:pt x="4246114" y="23566"/>
                  <a:pt x="4346875" y="0"/>
                </a:cubicBezTo>
                <a:cubicBezTo>
                  <a:pt x="4447636" y="-23566"/>
                  <a:pt x="4610095" y="24206"/>
                  <a:pt x="4690049" y="0"/>
                </a:cubicBezTo>
                <a:cubicBezTo>
                  <a:pt x="4770003" y="-24206"/>
                  <a:pt x="4943842" y="22183"/>
                  <a:pt x="5033223" y="0"/>
                </a:cubicBezTo>
                <a:cubicBezTo>
                  <a:pt x="5122604" y="-22183"/>
                  <a:pt x="5378974" y="3455"/>
                  <a:pt x="5605181" y="0"/>
                </a:cubicBezTo>
                <a:cubicBezTo>
                  <a:pt x="5831388" y="-3455"/>
                  <a:pt x="5981903" y="53101"/>
                  <a:pt x="6177138" y="0"/>
                </a:cubicBezTo>
                <a:cubicBezTo>
                  <a:pt x="6372373" y="-53101"/>
                  <a:pt x="6352296" y="7532"/>
                  <a:pt x="6405921" y="0"/>
                </a:cubicBezTo>
                <a:cubicBezTo>
                  <a:pt x="6459546" y="-7532"/>
                  <a:pt x="6804390" y="44223"/>
                  <a:pt x="6977878" y="0"/>
                </a:cubicBezTo>
                <a:cubicBezTo>
                  <a:pt x="7151366" y="-44223"/>
                  <a:pt x="7321775" y="20737"/>
                  <a:pt x="7435444" y="0"/>
                </a:cubicBezTo>
                <a:cubicBezTo>
                  <a:pt x="7549113" y="-20737"/>
                  <a:pt x="7608138" y="6281"/>
                  <a:pt x="7664226" y="0"/>
                </a:cubicBezTo>
                <a:cubicBezTo>
                  <a:pt x="7720314" y="-6281"/>
                  <a:pt x="7931689" y="22706"/>
                  <a:pt x="8121792" y="0"/>
                </a:cubicBezTo>
                <a:cubicBezTo>
                  <a:pt x="8311895" y="-22706"/>
                  <a:pt x="8450565" y="62194"/>
                  <a:pt x="8693749" y="0"/>
                </a:cubicBezTo>
                <a:cubicBezTo>
                  <a:pt x="8936933" y="-62194"/>
                  <a:pt x="9005858" y="37717"/>
                  <a:pt x="9151315" y="0"/>
                </a:cubicBezTo>
                <a:cubicBezTo>
                  <a:pt x="9296772" y="-37717"/>
                  <a:pt x="9268172" y="11470"/>
                  <a:pt x="9380098" y="0"/>
                </a:cubicBezTo>
                <a:cubicBezTo>
                  <a:pt x="9492024" y="-11470"/>
                  <a:pt x="9705466" y="19773"/>
                  <a:pt x="9952055" y="0"/>
                </a:cubicBezTo>
                <a:cubicBezTo>
                  <a:pt x="10198644" y="-19773"/>
                  <a:pt x="10326112" y="15055"/>
                  <a:pt x="10638404" y="0"/>
                </a:cubicBezTo>
                <a:cubicBezTo>
                  <a:pt x="10950696" y="-15055"/>
                  <a:pt x="11256577" y="93528"/>
                  <a:pt x="11439144" y="0"/>
                </a:cubicBezTo>
                <a:cubicBezTo>
                  <a:pt x="11459188" y="212381"/>
                  <a:pt x="11436606" y="271955"/>
                  <a:pt x="11439144" y="446892"/>
                </a:cubicBezTo>
                <a:cubicBezTo>
                  <a:pt x="11441682" y="621829"/>
                  <a:pt x="11413594" y="824955"/>
                  <a:pt x="11439144" y="975036"/>
                </a:cubicBezTo>
                <a:cubicBezTo>
                  <a:pt x="11464694" y="1125117"/>
                  <a:pt x="11403071" y="1283219"/>
                  <a:pt x="11439144" y="1421928"/>
                </a:cubicBezTo>
                <a:cubicBezTo>
                  <a:pt x="11475217" y="1560637"/>
                  <a:pt x="11423383" y="1838493"/>
                  <a:pt x="11439144" y="2031325"/>
                </a:cubicBezTo>
                <a:cubicBezTo>
                  <a:pt x="11175820" y="2101215"/>
                  <a:pt x="11025766" y="1967938"/>
                  <a:pt x="10752795" y="2031325"/>
                </a:cubicBezTo>
                <a:cubicBezTo>
                  <a:pt x="10479824" y="2094712"/>
                  <a:pt x="10346481" y="1950984"/>
                  <a:pt x="10066447" y="2031325"/>
                </a:cubicBezTo>
                <a:cubicBezTo>
                  <a:pt x="9786413" y="2111666"/>
                  <a:pt x="9794066" y="2015554"/>
                  <a:pt x="9723272" y="2031325"/>
                </a:cubicBezTo>
                <a:cubicBezTo>
                  <a:pt x="9652479" y="2047096"/>
                  <a:pt x="9227146" y="2022089"/>
                  <a:pt x="9036924" y="2031325"/>
                </a:cubicBezTo>
                <a:cubicBezTo>
                  <a:pt x="8846702" y="2040561"/>
                  <a:pt x="8838256" y="2015428"/>
                  <a:pt x="8693749" y="2031325"/>
                </a:cubicBezTo>
                <a:cubicBezTo>
                  <a:pt x="8549243" y="2047222"/>
                  <a:pt x="8480182" y="1995406"/>
                  <a:pt x="8350575" y="2031325"/>
                </a:cubicBezTo>
                <a:cubicBezTo>
                  <a:pt x="8220968" y="2067244"/>
                  <a:pt x="7751282" y="2021325"/>
                  <a:pt x="7549835" y="2031325"/>
                </a:cubicBezTo>
                <a:cubicBezTo>
                  <a:pt x="7348388" y="2041325"/>
                  <a:pt x="7165563" y="2022109"/>
                  <a:pt x="6977878" y="2031325"/>
                </a:cubicBezTo>
                <a:cubicBezTo>
                  <a:pt x="6790193" y="2040541"/>
                  <a:pt x="6779317" y="2011069"/>
                  <a:pt x="6634704" y="2031325"/>
                </a:cubicBezTo>
                <a:cubicBezTo>
                  <a:pt x="6490091" y="2051581"/>
                  <a:pt x="6223616" y="1984604"/>
                  <a:pt x="5833963" y="2031325"/>
                </a:cubicBezTo>
                <a:cubicBezTo>
                  <a:pt x="5444310" y="2078046"/>
                  <a:pt x="5314673" y="1950356"/>
                  <a:pt x="5147615" y="2031325"/>
                </a:cubicBezTo>
                <a:cubicBezTo>
                  <a:pt x="4980557" y="2112294"/>
                  <a:pt x="4722724" y="1942781"/>
                  <a:pt x="4346875" y="2031325"/>
                </a:cubicBezTo>
                <a:cubicBezTo>
                  <a:pt x="3971026" y="2119869"/>
                  <a:pt x="3989635" y="1983535"/>
                  <a:pt x="3889309" y="2031325"/>
                </a:cubicBezTo>
                <a:cubicBezTo>
                  <a:pt x="3788983" y="2079115"/>
                  <a:pt x="3432465" y="1985185"/>
                  <a:pt x="3317352" y="2031325"/>
                </a:cubicBezTo>
                <a:cubicBezTo>
                  <a:pt x="3202239" y="2077465"/>
                  <a:pt x="2730457" y="1982347"/>
                  <a:pt x="2516612" y="2031325"/>
                </a:cubicBezTo>
                <a:cubicBezTo>
                  <a:pt x="2302767" y="2080303"/>
                  <a:pt x="2076910" y="1966256"/>
                  <a:pt x="1830263" y="2031325"/>
                </a:cubicBezTo>
                <a:cubicBezTo>
                  <a:pt x="1583616" y="2096394"/>
                  <a:pt x="1708377" y="2022858"/>
                  <a:pt x="1601480" y="2031325"/>
                </a:cubicBezTo>
                <a:cubicBezTo>
                  <a:pt x="1494583" y="2039792"/>
                  <a:pt x="1162190" y="2014709"/>
                  <a:pt x="1029523" y="2031325"/>
                </a:cubicBezTo>
                <a:cubicBezTo>
                  <a:pt x="896856" y="2047941"/>
                  <a:pt x="268198" y="2003978"/>
                  <a:pt x="0" y="2031325"/>
                </a:cubicBezTo>
                <a:cubicBezTo>
                  <a:pt x="-1702" y="1875852"/>
                  <a:pt x="20631" y="1684923"/>
                  <a:pt x="0" y="1482867"/>
                </a:cubicBezTo>
                <a:cubicBezTo>
                  <a:pt x="-20631" y="1280811"/>
                  <a:pt x="40520" y="1198698"/>
                  <a:pt x="0" y="954723"/>
                </a:cubicBezTo>
                <a:cubicBezTo>
                  <a:pt x="-40520" y="710748"/>
                  <a:pt x="90503" y="313598"/>
                  <a:pt x="0" y="0"/>
                </a:cubicBezTo>
                <a:close/>
              </a:path>
            </a:pathLst>
          </a:custGeom>
          <a:solidFill>
            <a:srgbClr val="FFFFFF"/>
          </a:solidFill>
          <a:ln>
            <a:solidFill>
              <a:schemeClr val="tx1"/>
            </a:solidFill>
            <a:extLst>
              <a:ext uri="{C807C97D-BFC1-408E-A445-0C87EB9F89A2}">
                <ask:lineSketchStyleProps xmlns:ask="http://schemas.microsoft.com/office/drawing/2018/sketchyshapes" sd="324486287">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The Counterfactual system was analyzed to have a significant impact as the size and properties of the dataset become more complex.(Table 2, Figure 5)</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Optimization of counterfactual leveraged algorithms leads to searching for candidates with a high probability of consistency while minimizing redundancy when the classifier is moderately complex . On the other hand, it leads to searching for candidates that are likely to be consistent  when the classifier is complex. (Figure 6)</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Since </a:t>
            </a:r>
            <a:r>
              <a:rPr lang="en-US"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Geco</a:t>
            </a: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takes up a significant portion of the runtime, the results demonstrate that </a:t>
            </a:r>
            <a:r>
              <a:rPr lang="en-US"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GeneticRuleCF</a:t>
            </a: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is more efficient than </a:t>
            </a:r>
            <a:r>
              <a:rPr lang="en-US"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GreedyRuleCF</a:t>
            </a: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for large datasets with complex classifiers. (Figure 7)</a:t>
            </a:r>
          </a:p>
        </p:txBody>
      </p:sp>
    </p:spTree>
    <p:extLst>
      <p:ext uri="{BB962C8B-B14F-4D97-AF65-F5344CB8AC3E}">
        <p14:creationId xmlns:p14="http://schemas.microsoft.com/office/powerpoint/2010/main" val="1168125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4E22-D98B-07DB-BE86-007714C60A12}"/>
              </a:ext>
            </a:extLst>
          </p:cNvPr>
          <p:cNvSpPr>
            <a:spLocks noGrp="1"/>
          </p:cNvSpPr>
          <p:nvPr>
            <p:ph type="title"/>
          </p:nvPr>
        </p:nvSpPr>
        <p:spPr/>
        <p:txBody>
          <a:bodyPr/>
          <a:lstStyle/>
          <a:p>
            <a:r>
              <a:rPr lang="en-US" sz="6600" dirty="0">
                <a:latin typeface="Tahoma" panose="020B0604030504040204" pitchFamily="34" charset="0"/>
                <a:ea typeface="Tahoma" panose="020B0604030504040204" pitchFamily="34" charset="0"/>
                <a:cs typeface="Tahoma" panose="020B0604030504040204" pitchFamily="34" charset="0"/>
              </a:rPr>
              <a:t>Limitation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Text Placeholder 2">
            <a:extLst>
              <a:ext uri="{FF2B5EF4-FFF2-40B4-BE49-F238E27FC236}">
                <a16:creationId xmlns:a16="http://schemas.microsoft.com/office/drawing/2014/main" id="{84AD4A53-47B3-0992-BA48-FBFC59824176}"/>
              </a:ext>
            </a:extLst>
          </p:cNvPr>
          <p:cNvSpPr>
            <a:spLocks noGrp="1"/>
          </p:cNvSpPr>
          <p:nvPr>
            <p:ph type="body" idx="1"/>
          </p:nvPr>
        </p:nvSpPr>
        <p:spPr/>
        <p:txBody>
          <a:bodyPr>
            <a:normAutofit/>
          </a:bodyPr>
          <a:lstStyle/>
          <a:p>
            <a:pPr algn="ctr"/>
            <a:r>
              <a:rPr lang="en-US" sz="4000" spc="-150" dirty="0">
                <a:solidFill>
                  <a:srgbClr val="E2E7E8"/>
                </a:solidFill>
                <a:latin typeface="Tahoma" panose="020B0604030504040204" pitchFamily="34" charset="0"/>
                <a:ea typeface="Tahoma" panose="020B0604030504040204" pitchFamily="34" charset="0"/>
                <a:cs typeface="Tahoma" panose="020B0604030504040204" pitchFamily="34" charset="0"/>
              </a:rPr>
              <a:t>What improvement can be added?</a:t>
            </a:r>
            <a:endParaRPr lang="en-US" sz="4000" dirty="0">
              <a:solidFill>
                <a:srgbClr val="E2E7E8"/>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8710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9D2EB17-7133-49D4-9B24-19D463C31C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4763B3-7A5D-BD1E-DA86-708F78D506D0}"/>
              </a:ext>
            </a:extLst>
          </p:cNvPr>
          <p:cNvSpPr>
            <a:spLocks noGrp="1"/>
          </p:cNvSpPr>
          <p:nvPr>
            <p:ph type="title"/>
          </p:nvPr>
        </p:nvSpPr>
        <p:spPr>
          <a:xfrm>
            <a:off x="448056" y="388800"/>
            <a:ext cx="11300532" cy="986400"/>
          </a:xfrm>
        </p:spPr>
        <p:txBody>
          <a:bodyPr vert="horz" wrap="square" lIns="0" tIns="0" rIns="0" bIns="0" rtlCol="0" anchor="b">
            <a:normAutofit fontScale="90000"/>
          </a:bodyPr>
          <a:lstStyle/>
          <a:p>
            <a:r>
              <a:rPr lang="en-US" sz="5400" dirty="0">
                <a:latin typeface="Tahoma" panose="020B0604030504040204" pitchFamily="34" charset="0"/>
                <a:ea typeface="Tahoma" panose="020B0604030504040204" pitchFamily="34" charset="0"/>
                <a:cs typeface="Tahoma" panose="020B0604030504040204" pitchFamily="34" charset="0"/>
              </a:rPr>
              <a:t>Limitation and Future plans from authors</a:t>
            </a:r>
          </a:p>
        </p:txBody>
      </p:sp>
      <p:cxnSp>
        <p:nvCxnSpPr>
          <p:cNvPr id="15" name="Straight Connector 14">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8" name="Graphic 7" descr="Internet Of Things outline">
            <a:extLst>
              <a:ext uri="{FF2B5EF4-FFF2-40B4-BE49-F238E27FC236}">
                <a16:creationId xmlns:a16="http://schemas.microsoft.com/office/drawing/2014/main" id="{912BB509-3F4C-92B7-82EF-22F90F0B6E9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000" y="2259000"/>
            <a:ext cx="3492000" cy="3492000"/>
          </a:xfrm>
          <a:prstGeom prst="rect">
            <a:avLst/>
          </a:prstGeom>
        </p:spPr>
      </p:pic>
      <p:sp>
        <p:nvSpPr>
          <p:cNvPr id="9" name="TextBox 8">
            <a:extLst>
              <a:ext uri="{FF2B5EF4-FFF2-40B4-BE49-F238E27FC236}">
                <a16:creationId xmlns:a16="http://schemas.microsoft.com/office/drawing/2014/main" id="{B4C3A843-7558-F2C0-7F97-B5C5D0D98A86}"/>
              </a:ext>
            </a:extLst>
          </p:cNvPr>
          <p:cNvSpPr txBox="1"/>
          <p:nvPr/>
        </p:nvSpPr>
        <p:spPr>
          <a:xfrm>
            <a:off x="4229100" y="2017608"/>
            <a:ext cx="7519488" cy="1477328"/>
          </a:xfrm>
          <a:custGeom>
            <a:avLst/>
            <a:gdLst>
              <a:gd name="connsiteX0" fmla="*/ 0 w 7519488"/>
              <a:gd name="connsiteY0" fmla="*/ 0 h 1477328"/>
              <a:gd name="connsiteX1" fmla="*/ 728812 w 7519488"/>
              <a:gd name="connsiteY1" fmla="*/ 0 h 1477328"/>
              <a:gd name="connsiteX2" fmla="*/ 1307234 w 7519488"/>
              <a:gd name="connsiteY2" fmla="*/ 0 h 1477328"/>
              <a:gd name="connsiteX3" fmla="*/ 1960851 w 7519488"/>
              <a:gd name="connsiteY3" fmla="*/ 0 h 1477328"/>
              <a:gd name="connsiteX4" fmla="*/ 2614468 w 7519488"/>
              <a:gd name="connsiteY4" fmla="*/ 0 h 1477328"/>
              <a:gd name="connsiteX5" fmla="*/ 3192890 w 7519488"/>
              <a:gd name="connsiteY5" fmla="*/ 0 h 1477328"/>
              <a:gd name="connsiteX6" fmla="*/ 3620923 w 7519488"/>
              <a:gd name="connsiteY6" fmla="*/ 0 h 1477328"/>
              <a:gd name="connsiteX7" fmla="*/ 4124150 w 7519488"/>
              <a:gd name="connsiteY7" fmla="*/ 0 h 1477328"/>
              <a:gd name="connsiteX8" fmla="*/ 4702572 w 7519488"/>
              <a:gd name="connsiteY8" fmla="*/ 0 h 1477328"/>
              <a:gd name="connsiteX9" fmla="*/ 5431384 w 7519488"/>
              <a:gd name="connsiteY9" fmla="*/ 0 h 1477328"/>
              <a:gd name="connsiteX10" fmla="*/ 5934611 w 7519488"/>
              <a:gd name="connsiteY10" fmla="*/ 0 h 1477328"/>
              <a:gd name="connsiteX11" fmla="*/ 6362644 w 7519488"/>
              <a:gd name="connsiteY11" fmla="*/ 0 h 1477328"/>
              <a:gd name="connsiteX12" fmla="*/ 6790676 w 7519488"/>
              <a:gd name="connsiteY12" fmla="*/ 0 h 1477328"/>
              <a:gd name="connsiteX13" fmla="*/ 7519488 w 7519488"/>
              <a:gd name="connsiteY13" fmla="*/ 0 h 1477328"/>
              <a:gd name="connsiteX14" fmla="*/ 7519488 w 7519488"/>
              <a:gd name="connsiteY14" fmla="*/ 477669 h 1477328"/>
              <a:gd name="connsiteX15" fmla="*/ 7519488 w 7519488"/>
              <a:gd name="connsiteY15" fmla="*/ 970112 h 1477328"/>
              <a:gd name="connsiteX16" fmla="*/ 7519488 w 7519488"/>
              <a:gd name="connsiteY16" fmla="*/ 1477328 h 1477328"/>
              <a:gd name="connsiteX17" fmla="*/ 7016261 w 7519488"/>
              <a:gd name="connsiteY17" fmla="*/ 1477328 h 1477328"/>
              <a:gd name="connsiteX18" fmla="*/ 6513033 w 7519488"/>
              <a:gd name="connsiteY18" fmla="*/ 1477328 h 1477328"/>
              <a:gd name="connsiteX19" fmla="*/ 6085001 w 7519488"/>
              <a:gd name="connsiteY19" fmla="*/ 1477328 h 1477328"/>
              <a:gd name="connsiteX20" fmla="*/ 5732164 w 7519488"/>
              <a:gd name="connsiteY20" fmla="*/ 1477328 h 1477328"/>
              <a:gd name="connsiteX21" fmla="*/ 5228936 w 7519488"/>
              <a:gd name="connsiteY21" fmla="*/ 1477328 h 1477328"/>
              <a:gd name="connsiteX22" fmla="*/ 4800904 w 7519488"/>
              <a:gd name="connsiteY22" fmla="*/ 1477328 h 1477328"/>
              <a:gd name="connsiteX23" fmla="*/ 4072092 w 7519488"/>
              <a:gd name="connsiteY23" fmla="*/ 1477328 h 1477328"/>
              <a:gd name="connsiteX24" fmla="*/ 3343280 w 7519488"/>
              <a:gd name="connsiteY24" fmla="*/ 1477328 h 1477328"/>
              <a:gd name="connsiteX25" fmla="*/ 2990443 w 7519488"/>
              <a:gd name="connsiteY25" fmla="*/ 1477328 h 1477328"/>
              <a:gd name="connsiteX26" fmla="*/ 2412020 w 7519488"/>
              <a:gd name="connsiteY26" fmla="*/ 1477328 h 1477328"/>
              <a:gd name="connsiteX27" fmla="*/ 1833598 w 7519488"/>
              <a:gd name="connsiteY27" fmla="*/ 1477328 h 1477328"/>
              <a:gd name="connsiteX28" fmla="*/ 1255176 w 7519488"/>
              <a:gd name="connsiteY28" fmla="*/ 1477328 h 1477328"/>
              <a:gd name="connsiteX29" fmla="*/ 902339 w 7519488"/>
              <a:gd name="connsiteY29" fmla="*/ 1477328 h 1477328"/>
              <a:gd name="connsiteX30" fmla="*/ 0 w 7519488"/>
              <a:gd name="connsiteY30" fmla="*/ 1477328 h 1477328"/>
              <a:gd name="connsiteX31" fmla="*/ 0 w 7519488"/>
              <a:gd name="connsiteY31" fmla="*/ 984885 h 1477328"/>
              <a:gd name="connsiteX32" fmla="*/ 0 w 7519488"/>
              <a:gd name="connsiteY32" fmla="*/ 536763 h 1477328"/>
              <a:gd name="connsiteX33" fmla="*/ 0 w 7519488"/>
              <a:gd name="connsiteY33"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519488" h="1477328" fill="none" extrusionOk="0">
                <a:moveTo>
                  <a:pt x="0" y="0"/>
                </a:moveTo>
                <a:cubicBezTo>
                  <a:pt x="302464" y="-26649"/>
                  <a:pt x="529696" y="11129"/>
                  <a:pt x="728812" y="0"/>
                </a:cubicBezTo>
                <a:cubicBezTo>
                  <a:pt x="927928" y="-11129"/>
                  <a:pt x="1131739" y="6157"/>
                  <a:pt x="1307234" y="0"/>
                </a:cubicBezTo>
                <a:cubicBezTo>
                  <a:pt x="1482729" y="-6157"/>
                  <a:pt x="1688078" y="9363"/>
                  <a:pt x="1960851" y="0"/>
                </a:cubicBezTo>
                <a:cubicBezTo>
                  <a:pt x="2233624" y="-9363"/>
                  <a:pt x="2413936" y="77314"/>
                  <a:pt x="2614468" y="0"/>
                </a:cubicBezTo>
                <a:cubicBezTo>
                  <a:pt x="2815000" y="-77314"/>
                  <a:pt x="2921765" y="42486"/>
                  <a:pt x="3192890" y="0"/>
                </a:cubicBezTo>
                <a:cubicBezTo>
                  <a:pt x="3464015" y="-42486"/>
                  <a:pt x="3440604" y="37719"/>
                  <a:pt x="3620923" y="0"/>
                </a:cubicBezTo>
                <a:cubicBezTo>
                  <a:pt x="3801242" y="-37719"/>
                  <a:pt x="3987670" y="53790"/>
                  <a:pt x="4124150" y="0"/>
                </a:cubicBezTo>
                <a:cubicBezTo>
                  <a:pt x="4260630" y="-53790"/>
                  <a:pt x="4483038" y="48511"/>
                  <a:pt x="4702572" y="0"/>
                </a:cubicBezTo>
                <a:cubicBezTo>
                  <a:pt x="4922106" y="-48511"/>
                  <a:pt x="5092353" y="5394"/>
                  <a:pt x="5431384" y="0"/>
                </a:cubicBezTo>
                <a:cubicBezTo>
                  <a:pt x="5770415" y="-5394"/>
                  <a:pt x="5722610" y="26788"/>
                  <a:pt x="5934611" y="0"/>
                </a:cubicBezTo>
                <a:cubicBezTo>
                  <a:pt x="6146612" y="-26788"/>
                  <a:pt x="6216424" y="22609"/>
                  <a:pt x="6362644" y="0"/>
                </a:cubicBezTo>
                <a:cubicBezTo>
                  <a:pt x="6508864" y="-22609"/>
                  <a:pt x="6643182" y="36455"/>
                  <a:pt x="6790676" y="0"/>
                </a:cubicBezTo>
                <a:cubicBezTo>
                  <a:pt x="6938170" y="-36455"/>
                  <a:pt x="7186671" y="31310"/>
                  <a:pt x="7519488" y="0"/>
                </a:cubicBezTo>
                <a:cubicBezTo>
                  <a:pt x="7523704" y="129440"/>
                  <a:pt x="7512304" y="344247"/>
                  <a:pt x="7519488" y="477669"/>
                </a:cubicBezTo>
                <a:cubicBezTo>
                  <a:pt x="7526672" y="611091"/>
                  <a:pt x="7476539" y="853972"/>
                  <a:pt x="7519488" y="970112"/>
                </a:cubicBezTo>
                <a:cubicBezTo>
                  <a:pt x="7562437" y="1086252"/>
                  <a:pt x="7474305" y="1321131"/>
                  <a:pt x="7519488" y="1477328"/>
                </a:cubicBezTo>
                <a:cubicBezTo>
                  <a:pt x="7297396" y="1528265"/>
                  <a:pt x="7215060" y="1436081"/>
                  <a:pt x="7016261" y="1477328"/>
                </a:cubicBezTo>
                <a:cubicBezTo>
                  <a:pt x="6817462" y="1518575"/>
                  <a:pt x="6725031" y="1477289"/>
                  <a:pt x="6513033" y="1477328"/>
                </a:cubicBezTo>
                <a:cubicBezTo>
                  <a:pt x="6301035" y="1477367"/>
                  <a:pt x="6280180" y="1431958"/>
                  <a:pt x="6085001" y="1477328"/>
                </a:cubicBezTo>
                <a:cubicBezTo>
                  <a:pt x="5889822" y="1522698"/>
                  <a:pt x="5902443" y="1439227"/>
                  <a:pt x="5732164" y="1477328"/>
                </a:cubicBezTo>
                <a:cubicBezTo>
                  <a:pt x="5561885" y="1515429"/>
                  <a:pt x="5400378" y="1442306"/>
                  <a:pt x="5228936" y="1477328"/>
                </a:cubicBezTo>
                <a:cubicBezTo>
                  <a:pt x="5057494" y="1512350"/>
                  <a:pt x="4893334" y="1442603"/>
                  <a:pt x="4800904" y="1477328"/>
                </a:cubicBezTo>
                <a:cubicBezTo>
                  <a:pt x="4708474" y="1512053"/>
                  <a:pt x="4259302" y="1424605"/>
                  <a:pt x="4072092" y="1477328"/>
                </a:cubicBezTo>
                <a:cubicBezTo>
                  <a:pt x="3884882" y="1530051"/>
                  <a:pt x="3676313" y="1440850"/>
                  <a:pt x="3343280" y="1477328"/>
                </a:cubicBezTo>
                <a:cubicBezTo>
                  <a:pt x="3010247" y="1513806"/>
                  <a:pt x="3106915" y="1463749"/>
                  <a:pt x="2990443" y="1477328"/>
                </a:cubicBezTo>
                <a:cubicBezTo>
                  <a:pt x="2873971" y="1490907"/>
                  <a:pt x="2622621" y="1446426"/>
                  <a:pt x="2412020" y="1477328"/>
                </a:cubicBezTo>
                <a:cubicBezTo>
                  <a:pt x="2201419" y="1508230"/>
                  <a:pt x="2071545" y="1411336"/>
                  <a:pt x="1833598" y="1477328"/>
                </a:cubicBezTo>
                <a:cubicBezTo>
                  <a:pt x="1595651" y="1543320"/>
                  <a:pt x="1502773" y="1476950"/>
                  <a:pt x="1255176" y="1477328"/>
                </a:cubicBezTo>
                <a:cubicBezTo>
                  <a:pt x="1007579" y="1477706"/>
                  <a:pt x="1006958" y="1440301"/>
                  <a:pt x="902339" y="1477328"/>
                </a:cubicBezTo>
                <a:cubicBezTo>
                  <a:pt x="797720" y="1514355"/>
                  <a:pt x="324638" y="1475397"/>
                  <a:pt x="0" y="1477328"/>
                </a:cubicBezTo>
                <a:cubicBezTo>
                  <a:pt x="-46780" y="1375327"/>
                  <a:pt x="8487" y="1228366"/>
                  <a:pt x="0" y="984885"/>
                </a:cubicBezTo>
                <a:cubicBezTo>
                  <a:pt x="-8487" y="741404"/>
                  <a:pt x="32630" y="689583"/>
                  <a:pt x="0" y="536763"/>
                </a:cubicBezTo>
                <a:cubicBezTo>
                  <a:pt x="-32630" y="383943"/>
                  <a:pt x="31184" y="229201"/>
                  <a:pt x="0" y="0"/>
                </a:cubicBezTo>
                <a:close/>
              </a:path>
              <a:path w="7519488" h="1477328" stroke="0" extrusionOk="0">
                <a:moveTo>
                  <a:pt x="0" y="0"/>
                </a:moveTo>
                <a:cubicBezTo>
                  <a:pt x="285382" y="-20155"/>
                  <a:pt x="305775" y="33260"/>
                  <a:pt x="578422" y="0"/>
                </a:cubicBezTo>
                <a:cubicBezTo>
                  <a:pt x="851069" y="-33260"/>
                  <a:pt x="1070565" y="56226"/>
                  <a:pt x="1232039" y="0"/>
                </a:cubicBezTo>
                <a:cubicBezTo>
                  <a:pt x="1393513" y="-56226"/>
                  <a:pt x="1744075" y="21483"/>
                  <a:pt x="1885656" y="0"/>
                </a:cubicBezTo>
                <a:cubicBezTo>
                  <a:pt x="2027237" y="-21483"/>
                  <a:pt x="2294751" y="5755"/>
                  <a:pt x="2464078" y="0"/>
                </a:cubicBezTo>
                <a:cubicBezTo>
                  <a:pt x="2633405" y="-5755"/>
                  <a:pt x="2929696" y="4423"/>
                  <a:pt x="3117695" y="0"/>
                </a:cubicBezTo>
                <a:cubicBezTo>
                  <a:pt x="3305694" y="-4423"/>
                  <a:pt x="3300807" y="1397"/>
                  <a:pt x="3470533" y="0"/>
                </a:cubicBezTo>
                <a:cubicBezTo>
                  <a:pt x="3640259" y="-1397"/>
                  <a:pt x="3782183" y="41523"/>
                  <a:pt x="3898565" y="0"/>
                </a:cubicBezTo>
                <a:cubicBezTo>
                  <a:pt x="4014947" y="-41523"/>
                  <a:pt x="4225350" y="10593"/>
                  <a:pt x="4401793" y="0"/>
                </a:cubicBezTo>
                <a:cubicBezTo>
                  <a:pt x="4578236" y="-10593"/>
                  <a:pt x="4787196" y="58271"/>
                  <a:pt x="4905020" y="0"/>
                </a:cubicBezTo>
                <a:cubicBezTo>
                  <a:pt x="5022844" y="-58271"/>
                  <a:pt x="5104233" y="31180"/>
                  <a:pt x="5257857" y="0"/>
                </a:cubicBezTo>
                <a:cubicBezTo>
                  <a:pt x="5411481" y="-31180"/>
                  <a:pt x="5611873" y="8937"/>
                  <a:pt x="5761085" y="0"/>
                </a:cubicBezTo>
                <a:cubicBezTo>
                  <a:pt x="5910297" y="-8937"/>
                  <a:pt x="6092947" y="45899"/>
                  <a:pt x="6189117" y="0"/>
                </a:cubicBezTo>
                <a:cubicBezTo>
                  <a:pt x="6285287" y="-45899"/>
                  <a:pt x="6692166" y="27091"/>
                  <a:pt x="6842734" y="0"/>
                </a:cubicBezTo>
                <a:cubicBezTo>
                  <a:pt x="6993302" y="-27091"/>
                  <a:pt x="7319606" y="3349"/>
                  <a:pt x="7519488" y="0"/>
                </a:cubicBezTo>
                <a:cubicBezTo>
                  <a:pt x="7530254" y="166763"/>
                  <a:pt x="7483739" y="338750"/>
                  <a:pt x="7519488" y="448123"/>
                </a:cubicBezTo>
                <a:cubicBezTo>
                  <a:pt x="7555237" y="557496"/>
                  <a:pt x="7485364" y="735368"/>
                  <a:pt x="7519488" y="925792"/>
                </a:cubicBezTo>
                <a:cubicBezTo>
                  <a:pt x="7553612" y="1116216"/>
                  <a:pt x="7483690" y="1250636"/>
                  <a:pt x="7519488" y="1477328"/>
                </a:cubicBezTo>
                <a:cubicBezTo>
                  <a:pt x="7230181" y="1537802"/>
                  <a:pt x="7032251" y="1427317"/>
                  <a:pt x="6790676" y="1477328"/>
                </a:cubicBezTo>
                <a:cubicBezTo>
                  <a:pt x="6549101" y="1527339"/>
                  <a:pt x="6447502" y="1460838"/>
                  <a:pt x="6287449" y="1477328"/>
                </a:cubicBezTo>
                <a:cubicBezTo>
                  <a:pt x="6127396" y="1493818"/>
                  <a:pt x="5898300" y="1438291"/>
                  <a:pt x="5633832" y="1477328"/>
                </a:cubicBezTo>
                <a:cubicBezTo>
                  <a:pt x="5369364" y="1516365"/>
                  <a:pt x="5355508" y="1461438"/>
                  <a:pt x="5130605" y="1477328"/>
                </a:cubicBezTo>
                <a:cubicBezTo>
                  <a:pt x="4905702" y="1493218"/>
                  <a:pt x="4725679" y="1465530"/>
                  <a:pt x="4552182" y="1477328"/>
                </a:cubicBezTo>
                <a:cubicBezTo>
                  <a:pt x="4378685" y="1489126"/>
                  <a:pt x="4181759" y="1473025"/>
                  <a:pt x="3898565" y="1477328"/>
                </a:cubicBezTo>
                <a:cubicBezTo>
                  <a:pt x="3615371" y="1481631"/>
                  <a:pt x="3627052" y="1438613"/>
                  <a:pt x="3470533" y="1477328"/>
                </a:cubicBezTo>
                <a:cubicBezTo>
                  <a:pt x="3314014" y="1516043"/>
                  <a:pt x="3176882" y="1453182"/>
                  <a:pt x="2967306" y="1477328"/>
                </a:cubicBezTo>
                <a:cubicBezTo>
                  <a:pt x="2757730" y="1501474"/>
                  <a:pt x="2674708" y="1420517"/>
                  <a:pt x="2464078" y="1477328"/>
                </a:cubicBezTo>
                <a:cubicBezTo>
                  <a:pt x="2253448" y="1534139"/>
                  <a:pt x="2237976" y="1443822"/>
                  <a:pt x="2036046" y="1477328"/>
                </a:cubicBezTo>
                <a:cubicBezTo>
                  <a:pt x="1834116" y="1510834"/>
                  <a:pt x="1816840" y="1452736"/>
                  <a:pt x="1608014" y="1477328"/>
                </a:cubicBezTo>
                <a:cubicBezTo>
                  <a:pt x="1399188" y="1501920"/>
                  <a:pt x="1327258" y="1451021"/>
                  <a:pt x="1179981" y="1477328"/>
                </a:cubicBezTo>
                <a:cubicBezTo>
                  <a:pt x="1032704" y="1503635"/>
                  <a:pt x="946677" y="1443319"/>
                  <a:pt x="751949" y="1477328"/>
                </a:cubicBezTo>
                <a:cubicBezTo>
                  <a:pt x="557221" y="1511337"/>
                  <a:pt x="178698" y="1399166"/>
                  <a:pt x="0" y="1477328"/>
                </a:cubicBezTo>
                <a:cubicBezTo>
                  <a:pt x="-6922" y="1320396"/>
                  <a:pt x="52935" y="1229544"/>
                  <a:pt x="0" y="984885"/>
                </a:cubicBezTo>
                <a:cubicBezTo>
                  <a:pt x="-52935" y="740226"/>
                  <a:pt x="24714" y="655683"/>
                  <a:pt x="0" y="462896"/>
                </a:cubicBezTo>
                <a:cubicBezTo>
                  <a:pt x="-24714" y="270109"/>
                  <a:pt x="48149" y="135847"/>
                  <a:pt x="0" y="0"/>
                </a:cubicBezTo>
                <a:close/>
              </a:path>
            </a:pathLst>
          </a:custGeom>
          <a:solidFill>
            <a:srgbClr val="E2E7E8"/>
          </a:solidFill>
          <a:ln>
            <a:solidFill>
              <a:schemeClr val="tx1"/>
            </a:solidFill>
            <a:extLst>
              <a:ext uri="{C807C97D-BFC1-408E-A445-0C87EB9F89A2}">
                <ask:lineSketchStyleProps xmlns:ask="http://schemas.microsoft.com/office/drawing/2018/sketchyshapes" sd="1187174176">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Bound of Rule Components</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Realistic Feature Value Distributions</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Underlying Counterfactual Explanation System</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Better Counterfactual Explanation Model</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Static Data and Classifier</a:t>
            </a:r>
          </a:p>
        </p:txBody>
      </p:sp>
      <p:sp>
        <p:nvSpPr>
          <p:cNvPr id="3" name="TextBox 2">
            <a:extLst>
              <a:ext uri="{FF2B5EF4-FFF2-40B4-BE49-F238E27FC236}">
                <a16:creationId xmlns:a16="http://schemas.microsoft.com/office/drawing/2014/main" id="{42B6BC66-40D6-194E-D81F-A6B1DC6F2B1A}"/>
              </a:ext>
            </a:extLst>
          </p:cNvPr>
          <p:cNvSpPr txBox="1"/>
          <p:nvPr/>
        </p:nvSpPr>
        <p:spPr>
          <a:xfrm>
            <a:off x="4229100" y="4809408"/>
            <a:ext cx="7519488" cy="1754326"/>
          </a:xfrm>
          <a:custGeom>
            <a:avLst/>
            <a:gdLst>
              <a:gd name="connsiteX0" fmla="*/ 0 w 7519488"/>
              <a:gd name="connsiteY0" fmla="*/ 0 h 1754326"/>
              <a:gd name="connsiteX1" fmla="*/ 728812 w 7519488"/>
              <a:gd name="connsiteY1" fmla="*/ 0 h 1754326"/>
              <a:gd name="connsiteX2" fmla="*/ 1307234 w 7519488"/>
              <a:gd name="connsiteY2" fmla="*/ 0 h 1754326"/>
              <a:gd name="connsiteX3" fmla="*/ 1960851 w 7519488"/>
              <a:gd name="connsiteY3" fmla="*/ 0 h 1754326"/>
              <a:gd name="connsiteX4" fmla="*/ 2614468 w 7519488"/>
              <a:gd name="connsiteY4" fmla="*/ 0 h 1754326"/>
              <a:gd name="connsiteX5" fmla="*/ 3192890 w 7519488"/>
              <a:gd name="connsiteY5" fmla="*/ 0 h 1754326"/>
              <a:gd name="connsiteX6" fmla="*/ 3620923 w 7519488"/>
              <a:gd name="connsiteY6" fmla="*/ 0 h 1754326"/>
              <a:gd name="connsiteX7" fmla="*/ 4124150 w 7519488"/>
              <a:gd name="connsiteY7" fmla="*/ 0 h 1754326"/>
              <a:gd name="connsiteX8" fmla="*/ 4702572 w 7519488"/>
              <a:gd name="connsiteY8" fmla="*/ 0 h 1754326"/>
              <a:gd name="connsiteX9" fmla="*/ 5431384 w 7519488"/>
              <a:gd name="connsiteY9" fmla="*/ 0 h 1754326"/>
              <a:gd name="connsiteX10" fmla="*/ 5934611 w 7519488"/>
              <a:gd name="connsiteY10" fmla="*/ 0 h 1754326"/>
              <a:gd name="connsiteX11" fmla="*/ 6362644 w 7519488"/>
              <a:gd name="connsiteY11" fmla="*/ 0 h 1754326"/>
              <a:gd name="connsiteX12" fmla="*/ 6790676 w 7519488"/>
              <a:gd name="connsiteY12" fmla="*/ 0 h 1754326"/>
              <a:gd name="connsiteX13" fmla="*/ 7519488 w 7519488"/>
              <a:gd name="connsiteY13" fmla="*/ 0 h 1754326"/>
              <a:gd name="connsiteX14" fmla="*/ 7519488 w 7519488"/>
              <a:gd name="connsiteY14" fmla="*/ 567232 h 1754326"/>
              <a:gd name="connsiteX15" fmla="*/ 7519488 w 7519488"/>
              <a:gd name="connsiteY15" fmla="*/ 1152007 h 1754326"/>
              <a:gd name="connsiteX16" fmla="*/ 7519488 w 7519488"/>
              <a:gd name="connsiteY16" fmla="*/ 1754326 h 1754326"/>
              <a:gd name="connsiteX17" fmla="*/ 7016261 w 7519488"/>
              <a:gd name="connsiteY17" fmla="*/ 1754326 h 1754326"/>
              <a:gd name="connsiteX18" fmla="*/ 6513033 w 7519488"/>
              <a:gd name="connsiteY18" fmla="*/ 1754326 h 1754326"/>
              <a:gd name="connsiteX19" fmla="*/ 6085001 w 7519488"/>
              <a:gd name="connsiteY19" fmla="*/ 1754326 h 1754326"/>
              <a:gd name="connsiteX20" fmla="*/ 5732164 w 7519488"/>
              <a:gd name="connsiteY20" fmla="*/ 1754326 h 1754326"/>
              <a:gd name="connsiteX21" fmla="*/ 5228936 w 7519488"/>
              <a:gd name="connsiteY21" fmla="*/ 1754326 h 1754326"/>
              <a:gd name="connsiteX22" fmla="*/ 4800904 w 7519488"/>
              <a:gd name="connsiteY22" fmla="*/ 1754326 h 1754326"/>
              <a:gd name="connsiteX23" fmla="*/ 4072092 w 7519488"/>
              <a:gd name="connsiteY23" fmla="*/ 1754326 h 1754326"/>
              <a:gd name="connsiteX24" fmla="*/ 3343280 w 7519488"/>
              <a:gd name="connsiteY24" fmla="*/ 1754326 h 1754326"/>
              <a:gd name="connsiteX25" fmla="*/ 2990443 w 7519488"/>
              <a:gd name="connsiteY25" fmla="*/ 1754326 h 1754326"/>
              <a:gd name="connsiteX26" fmla="*/ 2412020 w 7519488"/>
              <a:gd name="connsiteY26" fmla="*/ 1754326 h 1754326"/>
              <a:gd name="connsiteX27" fmla="*/ 1833598 w 7519488"/>
              <a:gd name="connsiteY27" fmla="*/ 1754326 h 1754326"/>
              <a:gd name="connsiteX28" fmla="*/ 1255176 w 7519488"/>
              <a:gd name="connsiteY28" fmla="*/ 1754326 h 1754326"/>
              <a:gd name="connsiteX29" fmla="*/ 902339 w 7519488"/>
              <a:gd name="connsiteY29" fmla="*/ 1754326 h 1754326"/>
              <a:gd name="connsiteX30" fmla="*/ 0 w 7519488"/>
              <a:gd name="connsiteY30" fmla="*/ 1754326 h 1754326"/>
              <a:gd name="connsiteX31" fmla="*/ 0 w 7519488"/>
              <a:gd name="connsiteY31" fmla="*/ 1169551 h 1754326"/>
              <a:gd name="connsiteX32" fmla="*/ 0 w 7519488"/>
              <a:gd name="connsiteY32" fmla="*/ 637405 h 1754326"/>
              <a:gd name="connsiteX33" fmla="*/ 0 w 7519488"/>
              <a:gd name="connsiteY33" fmla="*/ 0 h 175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519488" h="1754326" fill="none" extrusionOk="0">
                <a:moveTo>
                  <a:pt x="0" y="0"/>
                </a:moveTo>
                <a:cubicBezTo>
                  <a:pt x="302464" y="-26649"/>
                  <a:pt x="529696" y="11129"/>
                  <a:pt x="728812" y="0"/>
                </a:cubicBezTo>
                <a:cubicBezTo>
                  <a:pt x="927928" y="-11129"/>
                  <a:pt x="1131739" y="6157"/>
                  <a:pt x="1307234" y="0"/>
                </a:cubicBezTo>
                <a:cubicBezTo>
                  <a:pt x="1482729" y="-6157"/>
                  <a:pt x="1688078" y="9363"/>
                  <a:pt x="1960851" y="0"/>
                </a:cubicBezTo>
                <a:cubicBezTo>
                  <a:pt x="2233624" y="-9363"/>
                  <a:pt x="2413936" y="77314"/>
                  <a:pt x="2614468" y="0"/>
                </a:cubicBezTo>
                <a:cubicBezTo>
                  <a:pt x="2815000" y="-77314"/>
                  <a:pt x="2921765" y="42486"/>
                  <a:pt x="3192890" y="0"/>
                </a:cubicBezTo>
                <a:cubicBezTo>
                  <a:pt x="3464015" y="-42486"/>
                  <a:pt x="3440604" y="37719"/>
                  <a:pt x="3620923" y="0"/>
                </a:cubicBezTo>
                <a:cubicBezTo>
                  <a:pt x="3801242" y="-37719"/>
                  <a:pt x="3987670" y="53790"/>
                  <a:pt x="4124150" y="0"/>
                </a:cubicBezTo>
                <a:cubicBezTo>
                  <a:pt x="4260630" y="-53790"/>
                  <a:pt x="4483038" y="48511"/>
                  <a:pt x="4702572" y="0"/>
                </a:cubicBezTo>
                <a:cubicBezTo>
                  <a:pt x="4922106" y="-48511"/>
                  <a:pt x="5092353" y="5394"/>
                  <a:pt x="5431384" y="0"/>
                </a:cubicBezTo>
                <a:cubicBezTo>
                  <a:pt x="5770415" y="-5394"/>
                  <a:pt x="5722610" y="26788"/>
                  <a:pt x="5934611" y="0"/>
                </a:cubicBezTo>
                <a:cubicBezTo>
                  <a:pt x="6146612" y="-26788"/>
                  <a:pt x="6216424" y="22609"/>
                  <a:pt x="6362644" y="0"/>
                </a:cubicBezTo>
                <a:cubicBezTo>
                  <a:pt x="6508864" y="-22609"/>
                  <a:pt x="6643182" y="36455"/>
                  <a:pt x="6790676" y="0"/>
                </a:cubicBezTo>
                <a:cubicBezTo>
                  <a:pt x="6938170" y="-36455"/>
                  <a:pt x="7186671" y="31310"/>
                  <a:pt x="7519488" y="0"/>
                </a:cubicBezTo>
                <a:cubicBezTo>
                  <a:pt x="7527354" y="202657"/>
                  <a:pt x="7501827" y="380924"/>
                  <a:pt x="7519488" y="567232"/>
                </a:cubicBezTo>
                <a:cubicBezTo>
                  <a:pt x="7537149" y="753540"/>
                  <a:pt x="7457713" y="863580"/>
                  <a:pt x="7519488" y="1152007"/>
                </a:cubicBezTo>
                <a:cubicBezTo>
                  <a:pt x="7581263" y="1440434"/>
                  <a:pt x="7466697" y="1579885"/>
                  <a:pt x="7519488" y="1754326"/>
                </a:cubicBezTo>
                <a:cubicBezTo>
                  <a:pt x="7297396" y="1805263"/>
                  <a:pt x="7215060" y="1713079"/>
                  <a:pt x="7016261" y="1754326"/>
                </a:cubicBezTo>
                <a:cubicBezTo>
                  <a:pt x="6817462" y="1795573"/>
                  <a:pt x="6725031" y="1754287"/>
                  <a:pt x="6513033" y="1754326"/>
                </a:cubicBezTo>
                <a:cubicBezTo>
                  <a:pt x="6301035" y="1754365"/>
                  <a:pt x="6280180" y="1708956"/>
                  <a:pt x="6085001" y="1754326"/>
                </a:cubicBezTo>
                <a:cubicBezTo>
                  <a:pt x="5889822" y="1799696"/>
                  <a:pt x="5902443" y="1716225"/>
                  <a:pt x="5732164" y="1754326"/>
                </a:cubicBezTo>
                <a:cubicBezTo>
                  <a:pt x="5561885" y="1792427"/>
                  <a:pt x="5400378" y="1719304"/>
                  <a:pt x="5228936" y="1754326"/>
                </a:cubicBezTo>
                <a:cubicBezTo>
                  <a:pt x="5057494" y="1789348"/>
                  <a:pt x="4893334" y="1719601"/>
                  <a:pt x="4800904" y="1754326"/>
                </a:cubicBezTo>
                <a:cubicBezTo>
                  <a:pt x="4708474" y="1789051"/>
                  <a:pt x="4259302" y="1701603"/>
                  <a:pt x="4072092" y="1754326"/>
                </a:cubicBezTo>
                <a:cubicBezTo>
                  <a:pt x="3884882" y="1807049"/>
                  <a:pt x="3676313" y="1717848"/>
                  <a:pt x="3343280" y="1754326"/>
                </a:cubicBezTo>
                <a:cubicBezTo>
                  <a:pt x="3010247" y="1790804"/>
                  <a:pt x="3106915" y="1740747"/>
                  <a:pt x="2990443" y="1754326"/>
                </a:cubicBezTo>
                <a:cubicBezTo>
                  <a:pt x="2873971" y="1767905"/>
                  <a:pt x="2622621" y="1723424"/>
                  <a:pt x="2412020" y="1754326"/>
                </a:cubicBezTo>
                <a:cubicBezTo>
                  <a:pt x="2201419" y="1785228"/>
                  <a:pt x="2071545" y="1688334"/>
                  <a:pt x="1833598" y="1754326"/>
                </a:cubicBezTo>
                <a:cubicBezTo>
                  <a:pt x="1595651" y="1820318"/>
                  <a:pt x="1502773" y="1753948"/>
                  <a:pt x="1255176" y="1754326"/>
                </a:cubicBezTo>
                <a:cubicBezTo>
                  <a:pt x="1007579" y="1754704"/>
                  <a:pt x="1006958" y="1717299"/>
                  <a:pt x="902339" y="1754326"/>
                </a:cubicBezTo>
                <a:cubicBezTo>
                  <a:pt x="797720" y="1791353"/>
                  <a:pt x="324638" y="1752395"/>
                  <a:pt x="0" y="1754326"/>
                </a:cubicBezTo>
                <a:cubicBezTo>
                  <a:pt x="-17636" y="1518516"/>
                  <a:pt x="65677" y="1407033"/>
                  <a:pt x="0" y="1169551"/>
                </a:cubicBezTo>
                <a:cubicBezTo>
                  <a:pt x="-65677" y="932069"/>
                  <a:pt x="46224" y="885677"/>
                  <a:pt x="0" y="637405"/>
                </a:cubicBezTo>
                <a:cubicBezTo>
                  <a:pt x="-46224" y="389133"/>
                  <a:pt x="31848" y="297915"/>
                  <a:pt x="0" y="0"/>
                </a:cubicBezTo>
                <a:close/>
              </a:path>
              <a:path w="7519488" h="1754326" stroke="0" extrusionOk="0">
                <a:moveTo>
                  <a:pt x="0" y="0"/>
                </a:moveTo>
                <a:cubicBezTo>
                  <a:pt x="285382" y="-20155"/>
                  <a:pt x="305775" y="33260"/>
                  <a:pt x="578422" y="0"/>
                </a:cubicBezTo>
                <a:cubicBezTo>
                  <a:pt x="851069" y="-33260"/>
                  <a:pt x="1070565" y="56226"/>
                  <a:pt x="1232039" y="0"/>
                </a:cubicBezTo>
                <a:cubicBezTo>
                  <a:pt x="1393513" y="-56226"/>
                  <a:pt x="1744075" y="21483"/>
                  <a:pt x="1885656" y="0"/>
                </a:cubicBezTo>
                <a:cubicBezTo>
                  <a:pt x="2027237" y="-21483"/>
                  <a:pt x="2294751" y="5755"/>
                  <a:pt x="2464078" y="0"/>
                </a:cubicBezTo>
                <a:cubicBezTo>
                  <a:pt x="2633405" y="-5755"/>
                  <a:pt x="2929696" y="4423"/>
                  <a:pt x="3117695" y="0"/>
                </a:cubicBezTo>
                <a:cubicBezTo>
                  <a:pt x="3305694" y="-4423"/>
                  <a:pt x="3300807" y="1397"/>
                  <a:pt x="3470533" y="0"/>
                </a:cubicBezTo>
                <a:cubicBezTo>
                  <a:pt x="3640259" y="-1397"/>
                  <a:pt x="3782183" y="41523"/>
                  <a:pt x="3898565" y="0"/>
                </a:cubicBezTo>
                <a:cubicBezTo>
                  <a:pt x="4014947" y="-41523"/>
                  <a:pt x="4225350" y="10593"/>
                  <a:pt x="4401793" y="0"/>
                </a:cubicBezTo>
                <a:cubicBezTo>
                  <a:pt x="4578236" y="-10593"/>
                  <a:pt x="4787196" y="58271"/>
                  <a:pt x="4905020" y="0"/>
                </a:cubicBezTo>
                <a:cubicBezTo>
                  <a:pt x="5022844" y="-58271"/>
                  <a:pt x="5104233" y="31180"/>
                  <a:pt x="5257857" y="0"/>
                </a:cubicBezTo>
                <a:cubicBezTo>
                  <a:pt x="5411481" y="-31180"/>
                  <a:pt x="5611873" y="8937"/>
                  <a:pt x="5761085" y="0"/>
                </a:cubicBezTo>
                <a:cubicBezTo>
                  <a:pt x="5910297" y="-8937"/>
                  <a:pt x="6092947" y="45899"/>
                  <a:pt x="6189117" y="0"/>
                </a:cubicBezTo>
                <a:cubicBezTo>
                  <a:pt x="6285287" y="-45899"/>
                  <a:pt x="6692166" y="27091"/>
                  <a:pt x="6842734" y="0"/>
                </a:cubicBezTo>
                <a:cubicBezTo>
                  <a:pt x="6993302" y="-27091"/>
                  <a:pt x="7319606" y="3349"/>
                  <a:pt x="7519488" y="0"/>
                </a:cubicBezTo>
                <a:cubicBezTo>
                  <a:pt x="7549986" y="252749"/>
                  <a:pt x="7483608" y="402290"/>
                  <a:pt x="7519488" y="532146"/>
                </a:cubicBezTo>
                <a:cubicBezTo>
                  <a:pt x="7555368" y="662002"/>
                  <a:pt x="7478217" y="929646"/>
                  <a:pt x="7519488" y="1099378"/>
                </a:cubicBezTo>
                <a:cubicBezTo>
                  <a:pt x="7560759" y="1269110"/>
                  <a:pt x="7454461" y="1435192"/>
                  <a:pt x="7519488" y="1754326"/>
                </a:cubicBezTo>
                <a:cubicBezTo>
                  <a:pt x="7230181" y="1814800"/>
                  <a:pt x="7032251" y="1704315"/>
                  <a:pt x="6790676" y="1754326"/>
                </a:cubicBezTo>
                <a:cubicBezTo>
                  <a:pt x="6549101" y="1804337"/>
                  <a:pt x="6447502" y="1737836"/>
                  <a:pt x="6287449" y="1754326"/>
                </a:cubicBezTo>
                <a:cubicBezTo>
                  <a:pt x="6127396" y="1770816"/>
                  <a:pt x="5898300" y="1715289"/>
                  <a:pt x="5633832" y="1754326"/>
                </a:cubicBezTo>
                <a:cubicBezTo>
                  <a:pt x="5369364" y="1793363"/>
                  <a:pt x="5355508" y="1738436"/>
                  <a:pt x="5130605" y="1754326"/>
                </a:cubicBezTo>
                <a:cubicBezTo>
                  <a:pt x="4905702" y="1770216"/>
                  <a:pt x="4725679" y="1742528"/>
                  <a:pt x="4552182" y="1754326"/>
                </a:cubicBezTo>
                <a:cubicBezTo>
                  <a:pt x="4378685" y="1766124"/>
                  <a:pt x="4181759" y="1750023"/>
                  <a:pt x="3898565" y="1754326"/>
                </a:cubicBezTo>
                <a:cubicBezTo>
                  <a:pt x="3615371" y="1758629"/>
                  <a:pt x="3627052" y="1715611"/>
                  <a:pt x="3470533" y="1754326"/>
                </a:cubicBezTo>
                <a:cubicBezTo>
                  <a:pt x="3314014" y="1793041"/>
                  <a:pt x="3176882" y="1730180"/>
                  <a:pt x="2967306" y="1754326"/>
                </a:cubicBezTo>
                <a:cubicBezTo>
                  <a:pt x="2757730" y="1778472"/>
                  <a:pt x="2674708" y="1697515"/>
                  <a:pt x="2464078" y="1754326"/>
                </a:cubicBezTo>
                <a:cubicBezTo>
                  <a:pt x="2253448" y="1811137"/>
                  <a:pt x="2237976" y="1720820"/>
                  <a:pt x="2036046" y="1754326"/>
                </a:cubicBezTo>
                <a:cubicBezTo>
                  <a:pt x="1834116" y="1787832"/>
                  <a:pt x="1816840" y="1729734"/>
                  <a:pt x="1608014" y="1754326"/>
                </a:cubicBezTo>
                <a:cubicBezTo>
                  <a:pt x="1399188" y="1778918"/>
                  <a:pt x="1327258" y="1728019"/>
                  <a:pt x="1179981" y="1754326"/>
                </a:cubicBezTo>
                <a:cubicBezTo>
                  <a:pt x="1032704" y="1780633"/>
                  <a:pt x="946677" y="1720317"/>
                  <a:pt x="751949" y="1754326"/>
                </a:cubicBezTo>
                <a:cubicBezTo>
                  <a:pt x="557221" y="1788335"/>
                  <a:pt x="178698" y="1676164"/>
                  <a:pt x="0" y="1754326"/>
                </a:cubicBezTo>
                <a:cubicBezTo>
                  <a:pt x="-52634" y="1473129"/>
                  <a:pt x="15666" y="1455322"/>
                  <a:pt x="0" y="1169551"/>
                </a:cubicBezTo>
                <a:cubicBezTo>
                  <a:pt x="-15666" y="883781"/>
                  <a:pt x="71490" y="777950"/>
                  <a:pt x="0" y="549689"/>
                </a:cubicBezTo>
                <a:cubicBezTo>
                  <a:pt x="-71490" y="321428"/>
                  <a:pt x="16903" y="239784"/>
                  <a:pt x="0" y="0"/>
                </a:cubicBezTo>
                <a:close/>
              </a:path>
            </a:pathLst>
          </a:custGeom>
          <a:solidFill>
            <a:srgbClr val="E2E7E8"/>
          </a:solidFill>
          <a:ln>
            <a:solidFill>
              <a:schemeClr val="tx1"/>
            </a:solidFill>
            <a:extLst>
              <a:ext uri="{C807C97D-BFC1-408E-A445-0C87EB9F89A2}">
                <ask:lineSketchStyleProps xmlns:ask="http://schemas.microsoft.com/office/drawing/2018/sketchyshapes" sd="1187174176">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Lack of data(and classifier) generalization</a:t>
            </a:r>
          </a:p>
          <a:p>
            <a:r>
              <a:rPr lang="en-US" dirty="0">
                <a:solidFill>
                  <a:schemeClr val="bg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rPr>
              <a:t>→ Limitation of ability of the algorithm in terms of ‘Generality’ or ‘Versatility’</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Result of relieving data constraints (Data consistency)</a:t>
            </a:r>
          </a:p>
          <a:p>
            <a:r>
              <a:rPr lang="en-US" dirty="0">
                <a:solidFill>
                  <a:schemeClr val="bg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rPr>
              <a:t>→ Weakening the basis for ‘Duality’ as a prerequisite</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Need of better counterfactual explanation model</a:t>
            </a:r>
          </a:p>
          <a:p>
            <a:r>
              <a:rPr lang="en-US" dirty="0">
                <a:solidFill>
                  <a:schemeClr val="bg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rPr>
              <a:t>→ Suggesting that the algorithm itself is incomplete.</a:t>
            </a:r>
            <a:endPar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Arrow: Down 3">
            <a:extLst>
              <a:ext uri="{FF2B5EF4-FFF2-40B4-BE49-F238E27FC236}">
                <a16:creationId xmlns:a16="http://schemas.microsoft.com/office/drawing/2014/main" id="{8A558351-6F14-55FF-19AE-70A1564625D4}"/>
              </a:ext>
            </a:extLst>
          </p:cNvPr>
          <p:cNvSpPr/>
          <p:nvPr/>
        </p:nvSpPr>
        <p:spPr>
          <a:xfrm>
            <a:off x="7575796" y="3774308"/>
            <a:ext cx="826095" cy="684583"/>
          </a:xfrm>
          <a:prstGeom prst="down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2541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4E22-D98B-07DB-BE86-007714C60A12}"/>
              </a:ext>
            </a:extLst>
          </p:cNvPr>
          <p:cNvSpPr>
            <a:spLocks noGrp="1"/>
          </p:cNvSpPr>
          <p:nvPr>
            <p:ph type="title"/>
          </p:nvPr>
        </p:nvSpPr>
        <p:spPr/>
        <p:txBody>
          <a:bodyPr/>
          <a:lstStyle/>
          <a:p>
            <a:r>
              <a:rPr lang="en-US" sz="6600" dirty="0">
                <a:latin typeface="Tahoma" panose="020B0604030504040204" pitchFamily="34" charset="0"/>
                <a:ea typeface="Tahoma" panose="020B0604030504040204" pitchFamily="34" charset="0"/>
                <a:cs typeface="Tahoma" panose="020B0604030504040204" pitchFamily="34" charset="0"/>
              </a:rPr>
              <a:t>Conclusion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Text Placeholder 2">
            <a:extLst>
              <a:ext uri="{FF2B5EF4-FFF2-40B4-BE49-F238E27FC236}">
                <a16:creationId xmlns:a16="http://schemas.microsoft.com/office/drawing/2014/main" id="{84AD4A53-47B3-0992-BA48-FBFC59824176}"/>
              </a:ext>
            </a:extLst>
          </p:cNvPr>
          <p:cNvSpPr>
            <a:spLocks noGrp="1"/>
          </p:cNvSpPr>
          <p:nvPr>
            <p:ph type="body" idx="1"/>
          </p:nvPr>
        </p:nvSpPr>
        <p:spPr/>
        <p:txBody>
          <a:bodyPr>
            <a:normAutofit/>
          </a:bodyPr>
          <a:lstStyle/>
          <a:p>
            <a:pPr algn="ctr">
              <a:lnSpc>
                <a:spcPct val="110000"/>
              </a:lnSpc>
            </a:pPr>
            <a:r>
              <a:rPr lang="en-US" sz="4000" spc="-150" dirty="0">
                <a:solidFill>
                  <a:srgbClr val="E2E7E8"/>
                </a:solidFill>
                <a:latin typeface="Tahoma" panose="020B0604030504040204" pitchFamily="34" charset="0"/>
                <a:ea typeface="Tahoma" panose="020B0604030504040204" pitchFamily="34" charset="0"/>
                <a:cs typeface="Tahoma" panose="020B0604030504040204" pitchFamily="34" charset="0"/>
              </a:rPr>
              <a:t>Concluding remarks for the paper.</a:t>
            </a:r>
          </a:p>
        </p:txBody>
      </p:sp>
    </p:spTree>
    <p:extLst>
      <p:ext uri="{BB962C8B-B14F-4D97-AF65-F5344CB8AC3E}">
        <p14:creationId xmlns:p14="http://schemas.microsoft.com/office/powerpoint/2010/main" val="4229376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C66CC717-08C5-4F3E-B8AA-BA93C87559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5B6BB888-617E-4D93-B6D4-2EB9D9D98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ollection of geometric shapes&#10;&#10;Description automatically generated">
            <a:extLst>
              <a:ext uri="{FF2B5EF4-FFF2-40B4-BE49-F238E27FC236}">
                <a16:creationId xmlns:a16="http://schemas.microsoft.com/office/drawing/2014/main" id="{08886C1E-04F5-051C-0FD6-E838BD236A91}"/>
              </a:ext>
            </a:extLst>
          </p:cNvPr>
          <p:cNvPicPr>
            <a:picLocks noChangeAspect="1"/>
          </p:cNvPicPr>
          <p:nvPr/>
        </p:nvPicPr>
        <p:blipFill rotWithShape="1">
          <a:blip r:embed="rId3"/>
          <a:srcRect t="5241" b="16088"/>
          <a:stretch/>
        </p:blipFill>
        <p:spPr>
          <a:xfrm>
            <a:off x="1" y="1"/>
            <a:ext cx="12192000" cy="6857999"/>
          </a:xfrm>
          <a:prstGeom prst="rect">
            <a:avLst/>
          </a:prstGeom>
        </p:spPr>
      </p:pic>
      <p:sp>
        <p:nvSpPr>
          <p:cNvPr id="34" name="Rectangle 33">
            <a:extLst>
              <a:ext uri="{FF2B5EF4-FFF2-40B4-BE49-F238E27FC236}">
                <a16:creationId xmlns:a16="http://schemas.microsoft.com/office/drawing/2014/main" id="{339A0505-A6DD-4BC1-9CA6-9D202A949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35412" y="450000"/>
            <a:ext cx="8256588" cy="5544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DEFD62-A45B-402D-BFFC-DF25BB3D48F0}"/>
              </a:ext>
            </a:extLst>
          </p:cNvPr>
          <p:cNvSpPr>
            <a:spLocks noGrp="1"/>
          </p:cNvSpPr>
          <p:nvPr>
            <p:ph type="title"/>
          </p:nvPr>
        </p:nvSpPr>
        <p:spPr>
          <a:xfrm>
            <a:off x="4385412" y="894969"/>
            <a:ext cx="7380000" cy="2954655"/>
          </a:xfrm>
        </p:spPr>
        <p:txBody>
          <a:bodyPr vert="horz" lIns="0" tIns="0" rIns="0" bIns="0" rtlCol="0" anchor="b">
            <a:normAutofit/>
          </a:bodyPr>
          <a:lstStyle/>
          <a:p>
            <a:pPr algn="r">
              <a:lnSpc>
                <a:spcPct val="100000"/>
              </a:lnSpc>
            </a:pPr>
            <a:r>
              <a:rPr lang="en-US" sz="6400" dirty="0">
                <a:latin typeface="Tahoma" panose="020B0604030504040204" pitchFamily="34" charset="0"/>
                <a:ea typeface="Tahoma" panose="020B0604030504040204" pitchFamily="34" charset="0"/>
                <a:cs typeface="Tahoma" panose="020B0604030504040204" pitchFamily="34" charset="0"/>
              </a:rPr>
              <a:t>Thank you for </a:t>
            </a:r>
            <a:br>
              <a:rPr lang="en-US" sz="6400" dirty="0">
                <a:latin typeface="Tahoma" panose="020B0604030504040204" pitchFamily="34" charset="0"/>
                <a:ea typeface="Tahoma" panose="020B0604030504040204" pitchFamily="34" charset="0"/>
                <a:cs typeface="Tahoma" panose="020B0604030504040204" pitchFamily="34" charset="0"/>
              </a:rPr>
            </a:br>
            <a:r>
              <a:rPr lang="en-US" sz="6400" dirty="0">
                <a:latin typeface="Tahoma" panose="020B0604030504040204" pitchFamily="34" charset="0"/>
                <a:ea typeface="Tahoma" panose="020B0604030504040204" pitchFamily="34" charset="0"/>
                <a:cs typeface="Tahoma" panose="020B0604030504040204" pitchFamily="34" charset="0"/>
              </a:rPr>
              <a:t>your listening</a:t>
            </a:r>
            <a:r>
              <a:rPr lang="en-US" sz="64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t>
            </a:r>
            <a:endParaRPr lang="en-US" sz="6400" dirty="0">
              <a:latin typeface="Tahoma" panose="020B0604030504040204" pitchFamily="34" charset="0"/>
              <a:ea typeface="Tahoma" panose="020B0604030504040204" pitchFamily="34" charset="0"/>
              <a:cs typeface="Tahoma" panose="020B0604030504040204" pitchFamily="34" charset="0"/>
            </a:endParaRPr>
          </a:p>
        </p:txBody>
      </p:sp>
      <p:cxnSp>
        <p:nvCxnSpPr>
          <p:cNvPr id="36" name="Straight Connector 35">
            <a:extLst>
              <a:ext uri="{FF2B5EF4-FFF2-40B4-BE49-F238E27FC236}">
                <a16:creationId xmlns:a16="http://schemas.microsoft.com/office/drawing/2014/main" id="{D2CC4060-6621-49EA-A90C-71567A9226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85412" y="4122000"/>
            <a:ext cx="73800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42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4E22-D98B-07DB-BE86-007714C60A12}"/>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Motivation</a:t>
            </a:r>
          </a:p>
        </p:txBody>
      </p:sp>
      <p:sp>
        <p:nvSpPr>
          <p:cNvPr id="3" name="Text Placeholder 2">
            <a:extLst>
              <a:ext uri="{FF2B5EF4-FFF2-40B4-BE49-F238E27FC236}">
                <a16:creationId xmlns:a16="http://schemas.microsoft.com/office/drawing/2014/main" id="{84AD4A53-47B3-0992-BA48-FBFC59824176}"/>
              </a:ext>
            </a:extLst>
          </p:cNvPr>
          <p:cNvSpPr>
            <a:spLocks noGrp="1"/>
          </p:cNvSpPr>
          <p:nvPr>
            <p:ph type="body" idx="1"/>
          </p:nvPr>
        </p:nvSpPr>
        <p:spPr/>
        <p:txBody>
          <a:bodyPr>
            <a:normAutofit/>
          </a:bodyPr>
          <a:lstStyle/>
          <a:p>
            <a:pPr algn="ctr"/>
            <a:r>
              <a:rPr lang="en-US" sz="4000" dirty="0">
                <a:solidFill>
                  <a:srgbClr val="E2E7E8"/>
                </a:solidFill>
                <a:latin typeface="Tahoma" panose="020B0604030504040204" pitchFamily="34" charset="0"/>
                <a:ea typeface="Tahoma" panose="020B0604030504040204" pitchFamily="34" charset="0"/>
                <a:cs typeface="Tahoma" panose="020B0604030504040204" pitchFamily="34" charset="0"/>
              </a:rPr>
              <a:t>Why Data Provenance?</a:t>
            </a:r>
          </a:p>
        </p:txBody>
      </p:sp>
    </p:spTree>
    <p:extLst>
      <p:ext uri="{BB962C8B-B14F-4D97-AF65-F5344CB8AC3E}">
        <p14:creationId xmlns:p14="http://schemas.microsoft.com/office/powerpoint/2010/main" val="1647551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6D847-CF4F-F799-BDF5-27ABD71C8AD6}"/>
              </a:ext>
            </a:extLst>
          </p:cNvPr>
          <p:cNvSpPr>
            <a:spLocks noGrp="1"/>
          </p:cNvSpPr>
          <p:nvPr>
            <p:ph type="title"/>
          </p:nvPr>
        </p:nvSpPr>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Example: Mortgage loan application problem</a:t>
            </a:r>
          </a:p>
        </p:txBody>
      </p:sp>
      <p:pic>
        <p:nvPicPr>
          <p:cNvPr id="4" name="Content Placeholder 4">
            <a:extLst>
              <a:ext uri="{FF2B5EF4-FFF2-40B4-BE49-F238E27FC236}">
                <a16:creationId xmlns:a16="http://schemas.microsoft.com/office/drawing/2014/main" id="{4E79F1A8-3F79-A225-A3F4-5C8DA3F08657}"/>
              </a:ext>
            </a:extLst>
          </p:cNvPr>
          <p:cNvPicPr>
            <a:picLocks noGrp="1" noChangeAspect="1"/>
          </p:cNvPicPr>
          <p:nvPr>
            <p:ph idx="1"/>
          </p:nvPr>
        </p:nvPicPr>
        <p:blipFill>
          <a:blip r:embed="rId3"/>
          <a:stretch>
            <a:fillRect/>
          </a:stretch>
        </p:blipFill>
        <p:spPr>
          <a:xfrm>
            <a:off x="3412677" y="1735138"/>
            <a:ext cx="5363470" cy="3783012"/>
          </a:xfrm>
          <a:custGeom>
            <a:avLst/>
            <a:gdLst>
              <a:gd name="connsiteX0" fmla="*/ 0 w 5363470"/>
              <a:gd name="connsiteY0" fmla="*/ 0 h 3783012"/>
              <a:gd name="connsiteX1" fmla="*/ 649576 w 5363470"/>
              <a:gd name="connsiteY1" fmla="*/ 0 h 3783012"/>
              <a:gd name="connsiteX2" fmla="*/ 1245517 w 5363470"/>
              <a:gd name="connsiteY2" fmla="*/ 0 h 3783012"/>
              <a:gd name="connsiteX3" fmla="*/ 1948727 w 5363470"/>
              <a:gd name="connsiteY3" fmla="*/ 0 h 3783012"/>
              <a:gd name="connsiteX4" fmla="*/ 2383764 w 5363470"/>
              <a:gd name="connsiteY4" fmla="*/ 0 h 3783012"/>
              <a:gd name="connsiteX5" fmla="*/ 3086975 w 5363470"/>
              <a:gd name="connsiteY5" fmla="*/ 0 h 3783012"/>
              <a:gd name="connsiteX6" fmla="*/ 3575647 w 5363470"/>
              <a:gd name="connsiteY6" fmla="*/ 0 h 3783012"/>
              <a:gd name="connsiteX7" fmla="*/ 4064318 w 5363470"/>
              <a:gd name="connsiteY7" fmla="*/ 0 h 3783012"/>
              <a:gd name="connsiteX8" fmla="*/ 4767529 w 5363470"/>
              <a:gd name="connsiteY8" fmla="*/ 0 h 3783012"/>
              <a:gd name="connsiteX9" fmla="*/ 5363470 w 5363470"/>
              <a:gd name="connsiteY9" fmla="*/ 0 h 3783012"/>
              <a:gd name="connsiteX10" fmla="*/ 5363470 w 5363470"/>
              <a:gd name="connsiteY10" fmla="*/ 616091 h 3783012"/>
              <a:gd name="connsiteX11" fmla="*/ 5363470 w 5363470"/>
              <a:gd name="connsiteY11" fmla="*/ 1156521 h 3783012"/>
              <a:gd name="connsiteX12" fmla="*/ 5363470 w 5363470"/>
              <a:gd name="connsiteY12" fmla="*/ 1583461 h 3783012"/>
              <a:gd name="connsiteX13" fmla="*/ 5363470 w 5363470"/>
              <a:gd name="connsiteY13" fmla="*/ 2161721 h 3783012"/>
              <a:gd name="connsiteX14" fmla="*/ 5363470 w 5363470"/>
              <a:gd name="connsiteY14" fmla="*/ 2702151 h 3783012"/>
              <a:gd name="connsiteX15" fmla="*/ 5363470 w 5363470"/>
              <a:gd name="connsiteY15" fmla="*/ 3129091 h 3783012"/>
              <a:gd name="connsiteX16" fmla="*/ 5363470 w 5363470"/>
              <a:gd name="connsiteY16" fmla="*/ 3783012 h 3783012"/>
              <a:gd name="connsiteX17" fmla="*/ 4928433 w 5363470"/>
              <a:gd name="connsiteY17" fmla="*/ 3783012 h 3783012"/>
              <a:gd name="connsiteX18" fmla="*/ 4278857 w 5363470"/>
              <a:gd name="connsiteY18" fmla="*/ 3783012 h 3783012"/>
              <a:gd name="connsiteX19" fmla="*/ 3682916 w 5363470"/>
              <a:gd name="connsiteY19" fmla="*/ 3783012 h 3783012"/>
              <a:gd name="connsiteX20" fmla="*/ 2979706 w 5363470"/>
              <a:gd name="connsiteY20" fmla="*/ 3783012 h 3783012"/>
              <a:gd name="connsiteX21" fmla="*/ 2544669 w 5363470"/>
              <a:gd name="connsiteY21" fmla="*/ 3783012 h 3783012"/>
              <a:gd name="connsiteX22" fmla="*/ 2055997 w 5363470"/>
              <a:gd name="connsiteY22" fmla="*/ 3783012 h 3783012"/>
              <a:gd name="connsiteX23" fmla="*/ 1620960 w 5363470"/>
              <a:gd name="connsiteY23" fmla="*/ 3783012 h 3783012"/>
              <a:gd name="connsiteX24" fmla="*/ 917749 w 5363470"/>
              <a:gd name="connsiteY24" fmla="*/ 3783012 h 3783012"/>
              <a:gd name="connsiteX25" fmla="*/ 0 w 5363470"/>
              <a:gd name="connsiteY25" fmla="*/ 3783012 h 3783012"/>
              <a:gd name="connsiteX26" fmla="*/ 0 w 5363470"/>
              <a:gd name="connsiteY26" fmla="*/ 3356072 h 3783012"/>
              <a:gd name="connsiteX27" fmla="*/ 0 w 5363470"/>
              <a:gd name="connsiteY27" fmla="*/ 2929132 h 3783012"/>
              <a:gd name="connsiteX28" fmla="*/ 0 w 5363470"/>
              <a:gd name="connsiteY28" fmla="*/ 2388702 h 3783012"/>
              <a:gd name="connsiteX29" fmla="*/ 0 w 5363470"/>
              <a:gd name="connsiteY29" fmla="*/ 1923932 h 3783012"/>
              <a:gd name="connsiteX30" fmla="*/ 0 w 5363470"/>
              <a:gd name="connsiteY30" fmla="*/ 1383502 h 3783012"/>
              <a:gd name="connsiteX31" fmla="*/ 0 w 5363470"/>
              <a:gd name="connsiteY31" fmla="*/ 956562 h 3783012"/>
              <a:gd name="connsiteX32" fmla="*/ 0 w 5363470"/>
              <a:gd name="connsiteY32" fmla="*/ 0 h 378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363470" h="3783012" fill="none" extrusionOk="0">
                <a:moveTo>
                  <a:pt x="0" y="0"/>
                </a:moveTo>
                <a:cubicBezTo>
                  <a:pt x="183251" y="-6426"/>
                  <a:pt x="393741" y="62463"/>
                  <a:pt x="649576" y="0"/>
                </a:cubicBezTo>
                <a:cubicBezTo>
                  <a:pt x="905411" y="-62463"/>
                  <a:pt x="1017887" y="63438"/>
                  <a:pt x="1245517" y="0"/>
                </a:cubicBezTo>
                <a:cubicBezTo>
                  <a:pt x="1473147" y="-63438"/>
                  <a:pt x="1672169" y="37264"/>
                  <a:pt x="1948727" y="0"/>
                </a:cubicBezTo>
                <a:cubicBezTo>
                  <a:pt x="2225285" y="-37264"/>
                  <a:pt x="2221598" y="15379"/>
                  <a:pt x="2383764" y="0"/>
                </a:cubicBezTo>
                <a:cubicBezTo>
                  <a:pt x="2545930" y="-15379"/>
                  <a:pt x="2794094" y="57520"/>
                  <a:pt x="3086975" y="0"/>
                </a:cubicBezTo>
                <a:cubicBezTo>
                  <a:pt x="3379856" y="-57520"/>
                  <a:pt x="3452466" y="42050"/>
                  <a:pt x="3575647" y="0"/>
                </a:cubicBezTo>
                <a:cubicBezTo>
                  <a:pt x="3698828" y="-42050"/>
                  <a:pt x="3895300" y="4790"/>
                  <a:pt x="4064318" y="0"/>
                </a:cubicBezTo>
                <a:cubicBezTo>
                  <a:pt x="4233336" y="-4790"/>
                  <a:pt x="4602465" y="46356"/>
                  <a:pt x="4767529" y="0"/>
                </a:cubicBezTo>
                <a:cubicBezTo>
                  <a:pt x="4932593" y="-46356"/>
                  <a:pt x="5120924" y="29196"/>
                  <a:pt x="5363470" y="0"/>
                </a:cubicBezTo>
                <a:cubicBezTo>
                  <a:pt x="5394980" y="197014"/>
                  <a:pt x="5294576" y="366718"/>
                  <a:pt x="5363470" y="616091"/>
                </a:cubicBezTo>
                <a:cubicBezTo>
                  <a:pt x="5432364" y="865464"/>
                  <a:pt x="5323380" y="950748"/>
                  <a:pt x="5363470" y="1156521"/>
                </a:cubicBezTo>
                <a:cubicBezTo>
                  <a:pt x="5403560" y="1362294"/>
                  <a:pt x="5352985" y="1453530"/>
                  <a:pt x="5363470" y="1583461"/>
                </a:cubicBezTo>
                <a:cubicBezTo>
                  <a:pt x="5373955" y="1713392"/>
                  <a:pt x="5342594" y="1917665"/>
                  <a:pt x="5363470" y="2161721"/>
                </a:cubicBezTo>
                <a:cubicBezTo>
                  <a:pt x="5384346" y="2405777"/>
                  <a:pt x="5357008" y="2510103"/>
                  <a:pt x="5363470" y="2702151"/>
                </a:cubicBezTo>
                <a:cubicBezTo>
                  <a:pt x="5369932" y="2894199"/>
                  <a:pt x="5347089" y="3035630"/>
                  <a:pt x="5363470" y="3129091"/>
                </a:cubicBezTo>
                <a:cubicBezTo>
                  <a:pt x="5379851" y="3222552"/>
                  <a:pt x="5293941" y="3459887"/>
                  <a:pt x="5363470" y="3783012"/>
                </a:cubicBezTo>
                <a:cubicBezTo>
                  <a:pt x="5195211" y="3796501"/>
                  <a:pt x="5124860" y="3746774"/>
                  <a:pt x="4928433" y="3783012"/>
                </a:cubicBezTo>
                <a:cubicBezTo>
                  <a:pt x="4732006" y="3819250"/>
                  <a:pt x="4574824" y="3759688"/>
                  <a:pt x="4278857" y="3783012"/>
                </a:cubicBezTo>
                <a:cubicBezTo>
                  <a:pt x="3982890" y="3806336"/>
                  <a:pt x="3823893" y="3761780"/>
                  <a:pt x="3682916" y="3783012"/>
                </a:cubicBezTo>
                <a:cubicBezTo>
                  <a:pt x="3541939" y="3804244"/>
                  <a:pt x="3187287" y="3707744"/>
                  <a:pt x="2979706" y="3783012"/>
                </a:cubicBezTo>
                <a:cubicBezTo>
                  <a:pt x="2772125" y="3858280"/>
                  <a:pt x="2715356" y="3768936"/>
                  <a:pt x="2544669" y="3783012"/>
                </a:cubicBezTo>
                <a:cubicBezTo>
                  <a:pt x="2373982" y="3797088"/>
                  <a:pt x="2260076" y="3763509"/>
                  <a:pt x="2055997" y="3783012"/>
                </a:cubicBezTo>
                <a:cubicBezTo>
                  <a:pt x="1851918" y="3802515"/>
                  <a:pt x="1812881" y="3761739"/>
                  <a:pt x="1620960" y="3783012"/>
                </a:cubicBezTo>
                <a:cubicBezTo>
                  <a:pt x="1429039" y="3804285"/>
                  <a:pt x="1255941" y="3761533"/>
                  <a:pt x="917749" y="3783012"/>
                </a:cubicBezTo>
                <a:cubicBezTo>
                  <a:pt x="579557" y="3804491"/>
                  <a:pt x="313658" y="3673368"/>
                  <a:pt x="0" y="3783012"/>
                </a:cubicBezTo>
                <a:cubicBezTo>
                  <a:pt x="-27011" y="3620414"/>
                  <a:pt x="31451" y="3554953"/>
                  <a:pt x="0" y="3356072"/>
                </a:cubicBezTo>
                <a:cubicBezTo>
                  <a:pt x="-31451" y="3157191"/>
                  <a:pt x="46363" y="3092056"/>
                  <a:pt x="0" y="2929132"/>
                </a:cubicBezTo>
                <a:cubicBezTo>
                  <a:pt x="-46363" y="2766208"/>
                  <a:pt x="27722" y="2649038"/>
                  <a:pt x="0" y="2388702"/>
                </a:cubicBezTo>
                <a:cubicBezTo>
                  <a:pt x="-27722" y="2128366"/>
                  <a:pt x="22600" y="2036895"/>
                  <a:pt x="0" y="1923932"/>
                </a:cubicBezTo>
                <a:cubicBezTo>
                  <a:pt x="-22600" y="1810969"/>
                  <a:pt x="27287" y="1622484"/>
                  <a:pt x="0" y="1383502"/>
                </a:cubicBezTo>
                <a:cubicBezTo>
                  <a:pt x="-27287" y="1144520"/>
                  <a:pt x="23489" y="1055790"/>
                  <a:pt x="0" y="956562"/>
                </a:cubicBezTo>
                <a:cubicBezTo>
                  <a:pt x="-23489" y="857334"/>
                  <a:pt x="5810" y="331960"/>
                  <a:pt x="0" y="0"/>
                </a:cubicBezTo>
                <a:close/>
              </a:path>
              <a:path w="5363470" h="3783012" stroke="0" extrusionOk="0">
                <a:moveTo>
                  <a:pt x="0" y="0"/>
                </a:moveTo>
                <a:cubicBezTo>
                  <a:pt x="264812" y="-50419"/>
                  <a:pt x="419286" y="8504"/>
                  <a:pt x="649576" y="0"/>
                </a:cubicBezTo>
                <a:cubicBezTo>
                  <a:pt x="879866" y="-8504"/>
                  <a:pt x="1069635" y="50002"/>
                  <a:pt x="1299152" y="0"/>
                </a:cubicBezTo>
                <a:cubicBezTo>
                  <a:pt x="1528669" y="-50002"/>
                  <a:pt x="1679486" y="7873"/>
                  <a:pt x="1841458" y="0"/>
                </a:cubicBezTo>
                <a:cubicBezTo>
                  <a:pt x="2003430" y="-7873"/>
                  <a:pt x="2167280" y="15414"/>
                  <a:pt x="2330130" y="0"/>
                </a:cubicBezTo>
                <a:cubicBezTo>
                  <a:pt x="2492980" y="-15414"/>
                  <a:pt x="2842375" y="11158"/>
                  <a:pt x="2979706" y="0"/>
                </a:cubicBezTo>
                <a:cubicBezTo>
                  <a:pt x="3117037" y="-11158"/>
                  <a:pt x="3429945" y="41598"/>
                  <a:pt x="3629281" y="0"/>
                </a:cubicBezTo>
                <a:cubicBezTo>
                  <a:pt x="3828618" y="-41598"/>
                  <a:pt x="3901089" y="28944"/>
                  <a:pt x="4171588" y="0"/>
                </a:cubicBezTo>
                <a:cubicBezTo>
                  <a:pt x="4442087" y="-28944"/>
                  <a:pt x="5100807" y="11510"/>
                  <a:pt x="5363470" y="0"/>
                </a:cubicBezTo>
                <a:cubicBezTo>
                  <a:pt x="5375810" y="106756"/>
                  <a:pt x="5348655" y="292812"/>
                  <a:pt x="5363470" y="464770"/>
                </a:cubicBezTo>
                <a:cubicBezTo>
                  <a:pt x="5378285" y="636728"/>
                  <a:pt x="5356340" y="895303"/>
                  <a:pt x="5363470" y="1080861"/>
                </a:cubicBezTo>
                <a:cubicBezTo>
                  <a:pt x="5370600" y="1266419"/>
                  <a:pt x="5330777" y="1422469"/>
                  <a:pt x="5363470" y="1659121"/>
                </a:cubicBezTo>
                <a:cubicBezTo>
                  <a:pt x="5396163" y="1895773"/>
                  <a:pt x="5332859" y="1944734"/>
                  <a:pt x="5363470" y="2123891"/>
                </a:cubicBezTo>
                <a:cubicBezTo>
                  <a:pt x="5394081" y="2303048"/>
                  <a:pt x="5335786" y="2420530"/>
                  <a:pt x="5363470" y="2550831"/>
                </a:cubicBezTo>
                <a:cubicBezTo>
                  <a:pt x="5391154" y="2681132"/>
                  <a:pt x="5339606" y="2783587"/>
                  <a:pt x="5363470" y="3015601"/>
                </a:cubicBezTo>
                <a:cubicBezTo>
                  <a:pt x="5387334" y="3247615"/>
                  <a:pt x="5272608" y="3539449"/>
                  <a:pt x="5363470" y="3783012"/>
                </a:cubicBezTo>
                <a:cubicBezTo>
                  <a:pt x="5239776" y="3810242"/>
                  <a:pt x="4968105" y="3755920"/>
                  <a:pt x="4767529" y="3783012"/>
                </a:cubicBezTo>
                <a:cubicBezTo>
                  <a:pt x="4566953" y="3810104"/>
                  <a:pt x="4549296" y="3780497"/>
                  <a:pt x="4332492" y="3783012"/>
                </a:cubicBezTo>
                <a:cubicBezTo>
                  <a:pt x="4115688" y="3785527"/>
                  <a:pt x="3957397" y="3755453"/>
                  <a:pt x="3629281" y="3783012"/>
                </a:cubicBezTo>
                <a:cubicBezTo>
                  <a:pt x="3301165" y="3810571"/>
                  <a:pt x="3282293" y="3759342"/>
                  <a:pt x="3086975" y="3783012"/>
                </a:cubicBezTo>
                <a:cubicBezTo>
                  <a:pt x="2891657" y="3806682"/>
                  <a:pt x="2527300" y="3766449"/>
                  <a:pt x="2383764" y="3783012"/>
                </a:cubicBezTo>
                <a:cubicBezTo>
                  <a:pt x="2240228" y="3799575"/>
                  <a:pt x="2038738" y="3738960"/>
                  <a:pt x="1734189" y="3783012"/>
                </a:cubicBezTo>
                <a:cubicBezTo>
                  <a:pt x="1429640" y="3827064"/>
                  <a:pt x="1335942" y="3752098"/>
                  <a:pt x="1030978" y="3783012"/>
                </a:cubicBezTo>
                <a:cubicBezTo>
                  <a:pt x="726014" y="3813926"/>
                  <a:pt x="476844" y="3727318"/>
                  <a:pt x="0" y="3783012"/>
                </a:cubicBezTo>
                <a:cubicBezTo>
                  <a:pt x="-2063" y="3601676"/>
                  <a:pt x="6766" y="3533444"/>
                  <a:pt x="0" y="3318242"/>
                </a:cubicBezTo>
                <a:cubicBezTo>
                  <a:pt x="-6766" y="3103040"/>
                  <a:pt x="34484" y="3029304"/>
                  <a:pt x="0" y="2815642"/>
                </a:cubicBezTo>
                <a:cubicBezTo>
                  <a:pt x="-34484" y="2601980"/>
                  <a:pt x="21385" y="2414117"/>
                  <a:pt x="0" y="2313042"/>
                </a:cubicBezTo>
                <a:cubicBezTo>
                  <a:pt x="-21385" y="2211967"/>
                  <a:pt x="19659" y="2027754"/>
                  <a:pt x="0" y="1810441"/>
                </a:cubicBezTo>
                <a:cubicBezTo>
                  <a:pt x="-19659" y="1593128"/>
                  <a:pt x="57044" y="1424868"/>
                  <a:pt x="0" y="1194351"/>
                </a:cubicBezTo>
                <a:cubicBezTo>
                  <a:pt x="-57044" y="963834"/>
                  <a:pt x="6531" y="772588"/>
                  <a:pt x="0" y="616091"/>
                </a:cubicBezTo>
                <a:cubicBezTo>
                  <a:pt x="-6531" y="459594"/>
                  <a:pt x="64337" y="249135"/>
                  <a:pt x="0" y="0"/>
                </a:cubicBezTo>
                <a:close/>
              </a:path>
            </a:pathLst>
          </a:custGeom>
          <a:ln>
            <a:solidFill>
              <a:schemeClr val="tx1"/>
            </a:solidFill>
            <a:extLst>
              <a:ext uri="{C807C97D-BFC1-408E-A445-0C87EB9F89A2}">
                <ask:lineSketchStyleProps xmlns:ask="http://schemas.microsoft.com/office/drawing/2018/sketchyshapes" sd="1626278509">
                  <a:prstGeom prst="rect">
                    <a:avLst/>
                  </a:prstGeom>
                  <ask:type>
                    <ask:lineSketchScribble/>
                  </ask:type>
                </ask:lineSketchStyleProps>
              </a:ext>
            </a:extLst>
          </a:ln>
        </p:spPr>
      </p:pic>
    </p:spTree>
    <p:extLst>
      <p:ext uri="{BB962C8B-B14F-4D97-AF65-F5344CB8AC3E}">
        <p14:creationId xmlns:p14="http://schemas.microsoft.com/office/powerpoint/2010/main" val="379953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E0C38-FF6E-F841-6F88-49658BDF5993}"/>
              </a:ext>
            </a:extLst>
          </p:cNvPr>
          <p:cNvSpPr>
            <a:spLocks noGrp="1"/>
          </p:cNvSpPr>
          <p:nvPr>
            <p:ph type="title"/>
          </p:nvPr>
        </p:nvSpPr>
        <p:spPr>
          <a:xfrm>
            <a:off x="448056" y="388800"/>
            <a:ext cx="11301984" cy="649236"/>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Example: Mortgage Application problem</a:t>
            </a:r>
          </a:p>
        </p:txBody>
      </p:sp>
      <p:pic>
        <p:nvPicPr>
          <p:cNvPr id="5" name="Picture 4">
            <a:extLst>
              <a:ext uri="{FF2B5EF4-FFF2-40B4-BE49-F238E27FC236}">
                <a16:creationId xmlns:a16="http://schemas.microsoft.com/office/drawing/2014/main" id="{F303175E-DA10-0333-5143-2F863090EEF9}"/>
              </a:ext>
            </a:extLst>
          </p:cNvPr>
          <p:cNvPicPr>
            <a:picLocks noChangeAspect="1"/>
          </p:cNvPicPr>
          <p:nvPr/>
        </p:nvPicPr>
        <p:blipFill>
          <a:blip r:embed="rId3">
            <a:alphaModFix/>
          </a:blip>
          <a:stretch>
            <a:fillRect/>
          </a:stretch>
        </p:blipFill>
        <p:spPr>
          <a:xfrm>
            <a:off x="4756405" y="4346277"/>
            <a:ext cx="2391555" cy="2306648"/>
          </a:xfrm>
          <a:custGeom>
            <a:avLst/>
            <a:gdLst>
              <a:gd name="connsiteX0" fmla="*/ 0 w 2391555"/>
              <a:gd name="connsiteY0" fmla="*/ 0 h 2306648"/>
              <a:gd name="connsiteX1" fmla="*/ 621804 w 2391555"/>
              <a:gd name="connsiteY1" fmla="*/ 0 h 2306648"/>
              <a:gd name="connsiteX2" fmla="*/ 1243609 w 2391555"/>
              <a:gd name="connsiteY2" fmla="*/ 0 h 2306648"/>
              <a:gd name="connsiteX3" fmla="*/ 1817582 w 2391555"/>
              <a:gd name="connsiteY3" fmla="*/ 0 h 2306648"/>
              <a:gd name="connsiteX4" fmla="*/ 2391555 w 2391555"/>
              <a:gd name="connsiteY4" fmla="*/ 0 h 2306648"/>
              <a:gd name="connsiteX5" fmla="*/ 2391555 w 2391555"/>
              <a:gd name="connsiteY5" fmla="*/ 576662 h 2306648"/>
              <a:gd name="connsiteX6" fmla="*/ 2391555 w 2391555"/>
              <a:gd name="connsiteY6" fmla="*/ 1107191 h 2306648"/>
              <a:gd name="connsiteX7" fmla="*/ 2391555 w 2391555"/>
              <a:gd name="connsiteY7" fmla="*/ 1706920 h 2306648"/>
              <a:gd name="connsiteX8" fmla="*/ 2391555 w 2391555"/>
              <a:gd name="connsiteY8" fmla="*/ 2306648 h 2306648"/>
              <a:gd name="connsiteX9" fmla="*/ 1745835 w 2391555"/>
              <a:gd name="connsiteY9" fmla="*/ 2306648 h 2306648"/>
              <a:gd name="connsiteX10" fmla="*/ 1195778 w 2391555"/>
              <a:gd name="connsiteY10" fmla="*/ 2306648 h 2306648"/>
              <a:gd name="connsiteX11" fmla="*/ 669635 w 2391555"/>
              <a:gd name="connsiteY11" fmla="*/ 2306648 h 2306648"/>
              <a:gd name="connsiteX12" fmla="*/ 0 w 2391555"/>
              <a:gd name="connsiteY12" fmla="*/ 2306648 h 2306648"/>
              <a:gd name="connsiteX13" fmla="*/ 0 w 2391555"/>
              <a:gd name="connsiteY13" fmla="*/ 1706920 h 2306648"/>
              <a:gd name="connsiteX14" fmla="*/ 0 w 2391555"/>
              <a:gd name="connsiteY14" fmla="*/ 1107191 h 2306648"/>
              <a:gd name="connsiteX15" fmla="*/ 0 w 2391555"/>
              <a:gd name="connsiteY15" fmla="*/ 0 h 230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91555" h="2306648" fill="none" extrusionOk="0">
                <a:moveTo>
                  <a:pt x="0" y="0"/>
                </a:moveTo>
                <a:cubicBezTo>
                  <a:pt x="176835" y="-68263"/>
                  <a:pt x="441663" y="65096"/>
                  <a:pt x="621804" y="0"/>
                </a:cubicBezTo>
                <a:cubicBezTo>
                  <a:pt x="801945" y="-65096"/>
                  <a:pt x="939911" y="8374"/>
                  <a:pt x="1243609" y="0"/>
                </a:cubicBezTo>
                <a:cubicBezTo>
                  <a:pt x="1547308" y="-8374"/>
                  <a:pt x="1579789" y="7928"/>
                  <a:pt x="1817582" y="0"/>
                </a:cubicBezTo>
                <a:cubicBezTo>
                  <a:pt x="2055375" y="-7928"/>
                  <a:pt x="2131227" y="45822"/>
                  <a:pt x="2391555" y="0"/>
                </a:cubicBezTo>
                <a:cubicBezTo>
                  <a:pt x="2448547" y="124089"/>
                  <a:pt x="2360730" y="420080"/>
                  <a:pt x="2391555" y="576662"/>
                </a:cubicBezTo>
                <a:cubicBezTo>
                  <a:pt x="2422380" y="733244"/>
                  <a:pt x="2333924" y="888652"/>
                  <a:pt x="2391555" y="1107191"/>
                </a:cubicBezTo>
                <a:cubicBezTo>
                  <a:pt x="2449186" y="1325730"/>
                  <a:pt x="2362059" y="1533772"/>
                  <a:pt x="2391555" y="1706920"/>
                </a:cubicBezTo>
                <a:cubicBezTo>
                  <a:pt x="2421051" y="1880068"/>
                  <a:pt x="2374757" y="2016097"/>
                  <a:pt x="2391555" y="2306648"/>
                </a:cubicBezTo>
                <a:cubicBezTo>
                  <a:pt x="2128934" y="2327206"/>
                  <a:pt x="2050105" y="2237171"/>
                  <a:pt x="1745835" y="2306648"/>
                </a:cubicBezTo>
                <a:cubicBezTo>
                  <a:pt x="1441565" y="2376125"/>
                  <a:pt x="1326586" y="2284613"/>
                  <a:pt x="1195778" y="2306648"/>
                </a:cubicBezTo>
                <a:cubicBezTo>
                  <a:pt x="1064970" y="2328683"/>
                  <a:pt x="927344" y="2275854"/>
                  <a:pt x="669635" y="2306648"/>
                </a:cubicBezTo>
                <a:cubicBezTo>
                  <a:pt x="411926" y="2337442"/>
                  <a:pt x="227265" y="2241687"/>
                  <a:pt x="0" y="2306648"/>
                </a:cubicBezTo>
                <a:cubicBezTo>
                  <a:pt x="-56388" y="2100286"/>
                  <a:pt x="16848" y="1871335"/>
                  <a:pt x="0" y="1706920"/>
                </a:cubicBezTo>
                <a:cubicBezTo>
                  <a:pt x="-16848" y="1542505"/>
                  <a:pt x="70788" y="1313606"/>
                  <a:pt x="0" y="1107191"/>
                </a:cubicBezTo>
                <a:cubicBezTo>
                  <a:pt x="-70788" y="900776"/>
                  <a:pt x="93435" y="553427"/>
                  <a:pt x="0" y="0"/>
                </a:cubicBezTo>
                <a:close/>
              </a:path>
              <a:path w="2391555" h="2306648" stroke="0" extrusionOk="0">
                <a:moveTo>
                  <a:pt x="0" y="0"/>
                </a:moveTo>
                <a:cubicBezTo>
                  <a:pt x="135033" y="-63153"/>
                  <a:pt x="316441" y="47603"/>
                  <a:pt x="621804" y="0"/>
                </a:cubicBezTo>
                <a:cubicBezTo>
                  <a:pt x="927167" y="-47603"/>
                  <a:pt x="1110185" y="57747"/>
                  <a:pt x="1243609" y="0"/>
                </a:cubicBezTo>
                <a:cubicBezTo>
                  <a:pt x="1377034" y="-57747"/>
                  <a:pt x="1546144" y="15076"/>
                  <a:pt x="1817582" y="0"/>
                </a:cubicBezTo>
                <a:cubicBezTo>
                  <a:pt x="2089020" y="-15076"/>
                  <a:pt x="2167407" y="5103"/>
                  <a:pt x="2391555" y="0"/>
                </a:cubicBezTo>
                <a:cubicBezTo>
                  <a:pt x="2393170" y="124333"/>
                  <a:pt x="2367066" y="367966"/>
                  <a:pt x="2391555" y="576662"/>
                </a:cubicBezTo>
                <a:cubicBezTo>
                  <a:pt x="2416044" y="785358"/>
                  <a:pt x="2378897" y="979575"/>
                  <a:pt x="2391555" y="1107191"/>
                </a:cubicBezTo>
                <a:cubicBezTo>
                  <a:pt x="2404213" y="1234807"/>
                  <a:pt x="2389882" y="1463872"/>
                  <a:pt x="2391555" y="1706920"/>
                </a:cubicBezTo>
                <a:cubicBezTo>
                  <a:pt x="2393228" y="1949968"/>
                  <a:pt x="2355380" y="2152894"/>
                  <a:pt x="2391555" y="2306648"/>
                </a:cubicBezTo>
                <a:cubicBezTo>
                  <a:pt x="2198126" y="2374715"/>
                  <a:pt x="2022086" y="2270411"/>
                  <a:pt x="1745835" y="2306648"/>
                </a:cubicBezTo>
                <a:cubicBezTo>
                  <a:pt x="1469584" y="2342885"/>
                  <a:pt x="1396922" y="2291825"/>
                  <a:pt x="1219693" y="2306648"/>
                </a:cubicBezTo>
                <a:cubicBezTo>
                  <a:pt x="1042464" y="2321471"/>
                  <a:pt x="749015" y="2295010"/>
                  <a:pt x="597889" y="2306648"/>
                </a:cubicBezTo>
                <a:cubicBezTo>
                  <a:pt x="446763" y="2318286"/>
                  <a:pt x="158735" y="2249423"/>
                  <a:pt x="0" y="2306648"/>
                </a:cubicBezTo>
                <a:cubicBezTo>
                  <a:pt x="-52659" y="2034402"/>
                  <a:pt x="25428" y="1827913"/>
                  <a:pt x="0" y="1706920"/>
                </a:cubicBezTo>
                <a:cubicBezTo>
                  <a:pt x="-25428" y="1585927"/>
                  <a:pt x="65551" y="1294458"/>
                  <a:pt x="0" y="1084125"/>
                </a:cubicBezTo>
                <a:cubicBezTo>
                  <a:pt x="-65551" y="873792"/>
                  <a:pt x="3017" y="722312"/>
                  <a:pt x="0" y="553596"/>
                </a:cubicBezTo>
                <a:cubicBezTo>
                  <a:pt x="-3017" y="384880"/>
                  <a:pt x="5454" y="207836"/>
                  <a:pt x="0" y="0"/>
                </a:cubicBezTo>
                <a:close/>
              </a:path>
            </a:pathLst>
          </a:custGeom>
          <a:ln>
            <a:solidFill>
              <a:schemeClr val="tx1"/>
            </a:solidFill>
            <a:extLst>
              <a:ext uri="{C807C97D-BFC1-408E-A445-0C87EB9F89A2}">
                <ask:lineSketchStyleProps xmlns:ask="http://schemas.microsoft.com/office/drawing/2018/sketchyshapes" sd="2181918364">
                  <a:prstGeom prst="rect">
                    <a:avLst/>
                  </a:prstGeom>
                  <ask:type>
                    <ask:lineSketchScribble/>
                  </ask:type>
                </ask:lineSketchStyleProps>
              </a:ext>
            </a:extLst>
          </a:ln>
          <a:effectLst>
            <a:outerShdw dist="50800" dir="5400000" algn="ctr" rotWithShape="0">
              <a:srgbClr val="FFFFFF"/>
            </a:outerShdw>
          </a:effectLst>
        </p:spPr>
      </p:pic>
      <p:sp>
        <p:nvSpPr>
          <p:cNvPr id="9" name="Arrow: Right 8">
            <a:extLst>
              <a:ext uri="{FF2B5EF4-FFF2-40B4-BE49-F238E27FC236}">
                <a16:creationId xmlns:a16="http://schemas.microsoft.com/office/drawing/2014/main" id="{8D474AA5-6F84-DFE2-D7F6-D193F7B4BB43}"/>
              </a:ext>
            </a:extLst>
          </p:cNvPr>
          <p:cNvSpPr/>
          <p:nvPr/>
        </p:nvSpPr>
        <p:spPr>
          <a:xfrm rot="12788478">
            <a:off x="2208712" y="4545250"/>
            <a:ext cx="2311121" cy="1040172"/>
          </a:xfrm>
          <a:prstGeom prst="rightArrow">
            <a:avLst/>
          </a:prstGeom>
          <a:solidFill>
            <a:srgbClr val="C00000"/>
          </a:solidFill>
          <a:ln w="38100"/>
          <a:effectLst>
            <a:outerShdw dist="50800" dir="5400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D75E6F97-089D-DB24-BE71-FDB58C55654F}"/>
              </a:ext>
            </a:extLst>
          </p:cNvPr>
          <p:cNvSpPr/>
          <p:nvPr/>
        </p:nvSpPr>
        <p:spPr>
          <a:xfrm rot="19523826">
            <a:off x="7519338" y="4660876"/>
            <a:ext cx="2311121" cy="1040172"/>
          </a:xfrm>
          <a:prstGeom prst="rightArrow">
            <a:avLst/>
          </a:prstGeom>
          <a:solidFill>
            <a:srgbClr val="C00000"/>
          </a:solidFill>
          <a:ln w="38100"/>
          <a:effectLst>
            <a:outerShdw dist="50800" dir="5400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15A06657-3C71-66D3-2F7A-1784498694D5}"/>
              </a:ext>
            </a:extLst>
          </p:cNvPr>
          <p:cNvGrpSpPr/>
          <p:nvPr/>
        </p:nvGrpSpPr>
        <p:grpSpPr>
          <a:xfrm>
            <a:off x="763078" y="1215777"/>
            <a:ext cx="4638812" cy="2672323"/>
            <a:chOff x="660338" y="1215777"/>
            <a:chExt cx="4638812" cy="2672323"/>
          </a:xfrm>
        </p:grpSpPr>
        <p:sp>
          <p:nvSpPr>
            <p:cNvPr id="20" name="Rectangle 19">
              <a:extLst>
                <a:ext uri="{FF2B5EF4-FFF2-40B4-BE49-F238E27FC236}">
                  <a16:creationId xmlns:a16="http://schemas.microsoft.com/office/drawing/2014/main" id="{1E340D15-D67E-98B7-2B9C-C0296888FC87}"/>
                </a:ext>
              </a:extLst>
            </p:cNvPr>
            <p:cNvSpPr/>
            <p:nvPr/>
          </p:nvSpPr>
          <p:spPr>
            <a:xfrm>
              <a:off x="660338" y="1215777"/>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174EB82B-42D2-40F6-3E8B-3B3C0BD757BF}"/>
                </a:ext>
              </a:extLst>
            </p:cNvPr>
            <p:cNvPicPr>
              <a:picLocks noChangeAspect="1"/>
            </p:cNvPicPr>
            <p:nvPr/>
          </p:nvPicPr>
          <p:blipFill>
            <a:blip r:embed="rId4">
              <a:alphaModFix/>
            </a:blip>
            <a:stretch>
              <a:fillRect/>
            </a:stretch>
          </p:blipFill>
          <p:spPr>
            <a:xfrm>
              <a:off x="774920" y="1390511"/>
              <a:ext cx="4363059" cy="2314898"/>
            </a:xfrm>
            <a:prstGeom prst="rect">
              <a:avLst/>
            </a:prstGeom>
          </p:spPr>
        </p:pic>
      </p:grpSp>
      <p:grpSp>
        <p:nvGrpSpPr>
          <p:cNvPr id="32" name="Group 31">
            <a:extLst>
              <a:ext uri="{FF2B5EF4-FFF2-40B4-BE49-F238E27FC236}">
                <a16:creationId xmlns:a16="http://schemas.microsoft.com/office/drawing/2014/main" id="{B87A1DA4-86EE-F2DB-2E13-FBE5D845A79B}"/>
              </a:ext>
            </a:extLst>
          </p:cNvPr>
          <p:cNvGrpSpPr/>
          <p:nvPr/>
        </p:nvGrpSpPr>
        <p:grpSpPr>
          <a:xfrm>
            <a:off x="6458232" y="1211798"/>
            <a:ext cx="4638812" cy="2672323"/>
            <a:chOff x="1293905" y="1704734"/>
            <a:chExt cx="4638812" cy="2672323"/>
          </a:xfrm>
        </p:grpSpPr>
        <p:sp>
          <p:nvSpPr>
            <p:cNvPr id="27" name="Rectangle 26">
              <a:extLst>
                <a:ext uri="{FF2B5EF4-FFF2-40B4-BE49-F238E27FC236}">
                  <a16:creationId xmlns:a16="http://schemas.microsoft.com/office/drawing/2014/main" id="{D85BF848-43C5-A5A8-E25E-B9393BD47708}"/>
                </a:ext>
              </a:extLst>
            </p:cNvPr>
            <p:cNvSpPr/>
            <p:nvPr/>
          </p:nvSpPr>
          <p:spPr>
            <a:xfrm>
              <a:off x="1293905" y="1704734"/>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D8771CE6-23CD-3CF1-CA82-EFBF71DB302B}"/>
                </a:ext>
              </a:extLst>
            </p:cNvPr>
            <p:cNvPicPr>
              <a:picLocks noChangeAspect="1"/>
            </p:cNvPicPr>
            <p:nvPr/>
          </p:nvPicPr>
          <p:blipFill>
            <a:blip r:embed="rId5">
              <a:alphaModFix/>
            </a:blip>
            <a:stretch>
              <a:fillRect/>
            </a:stretch>
          </p:blipFill>
          <p:spPr>
            <a:xfrm>
              <a:off x="1397285" y="1805082"/>
              <a:ext cx="4420850" cy="2394234"/>
            </a:xfrm>
            <a:prstGeom prst="rect">
              <a:avLst/>
            </a:prstGeom>
          </p:spPr>
        </p:pic>
      </p:grpSp>
    </p:spTree>
    <p:extLst>
      <p:ext uri="{BB962C8B-B14F-4D97-AF65-F5344CB8AC3E}">
        <p14:creationId xmlns:p14="http://schemas.microsoft.com/office/powerpoint/2010/main" val="3038226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E0C38-FF6E-F841-6F88-49658BDF5993}"/>
              </a:ext>
            </a:extLst>
          </p:cNvPr>
          <p:cNvSpPr>
            <a:spLocks noGrp="1"/>
          </p:cNvSpPr>
          <p:nvPr>
            <p:ph type="title"/>
          </p:nvPr>
        </p:nvSpPr>
        <p:spPr>
          <a:xfrm>
            <a:off x="448056" y="388800"/>
            <a:ext cx="11301984" cy="644286"/>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Example: Mortgage Application problem</a:t>
            </a:r>
          </a:p>
        </p:txBody>
      </p:sp>
      <p:pic>
        <p:nvPicPr>
          <p:cNvPr id="5" name="Picture 4">
            <a:extLst>
              <a:ext uri="{FF2B5EF4-FFF2-40B4-BE49-F238E27FC236}">
                <a16:creationId xmlns:a16="http://schemas.microsoft.com/office/drawing/2014/main" id="{F303175E-DA10-0333-5143-2F863090EEF9}"/>
              </a:ext>
            </a:extLst>
          </p:cNvPr>
          <p:cNvPicPr>
            <a:picLocks noChangeAspect="1"/>
          </p:cNvPicPr>
          <p:nvPr/>
        </p:nvPicPr>
        <p:blipFill>
          <a:blip r:embed="rId3">
            <a:alphaModFix amt="31000"/>
          </a:blip>
          <a:stretch>
            <a:fillRect/>
          </a:stretch>
        </p:blipFill>
        <p:spPr>
          <a:xfrm>
            <a:off x="4756405" y="4346277"/>
            <a:ext cx="2391555" cy="2306648"/>
          </a:xfrm>
          <a:custGeom>
            <a:avLst/>
            <a:gdLst>
              <a:gd name="connsiteX0" fmla="*/ 0 w 2391555"/>
              <a:gd name="connsiteY0" fmla="*/ 0 h 2306648"/>
              <a:gd name="connsiteX1" fmla="*/ 621804 w 2391555"/>
              <a:gd name="connsiteY1" fmla="*/ 0 h 2306648"/>
              <a:gd name="connsiteX2" fmla="*/ 1243609 w 2391555"/>
              <a:gd name="connsiteY2" fmla="*/ 0 h 2306648"/>
              <a:gd name="connsiteX3" fmla="*/ 1817582 w 2391555"/>
              <a:gd name="connsiteY3" fmla="*/ 0 h 2306648"/>
              <a:gd name="connsiteX4" fmla="*/ 2391555 w 2391555"/>
              <a:gd name="connsiteY4" fmla="*/ 0 h 2306648"/>
              <a:gd name="connsiteX5" fmla="*/ 2391555 w 2391555"/>
              <a:gd name="connsiteY5" fmla="*/ 576662 h 2306648"/>
              <a:gd name="connsiteX6" fmla="*/ 2391555 w 2391555"/>
              <a:gd name="connsiteY6" fmla="*/ 1107191 h 2306648"/>
              <a:gd name="connsiteX7" fmla="*/ 2391555 w 2391555"/>
              <a:gd name="connsiteY7" fmla="*/ 1706920 h 2306648"/>
              <a:gd name="connsiteX8" fmla="*/ 2391555 w 2391555"/>
              <a:gd name="connsiteY8" fmla="*/ 2306648 h 2306648"/>
              <a:gd name="connsiteX9" fmla="*/ 1745835 w 2391555"/>
              <a:gd name="connsiteY9" fmla="*/ 2306648 h 2306648"/>
              <a:gd name="connsiteX10" fmla="*/ 1195778 w 2391555"/>
              <a:gd name="connsiteY10" fmla="*/ 2306648 h 2306648"/>
              <a:gd name="connsiteX11" fmla="*/ 669635 w 2391555"/>
              <a:gd name="connsiteY11" fmla="*/ 2306648 h 2306648"/>
              <a:gd name="connsiteX12" fmla="*/ 0 w 2391555"/>
              <a:gd name="connsiteY12" fmla="*/ 2306648 h 2306648"/>
              <a:gd name="connsiteX13" fmla="*/ 0 w 2391555"/>
              <a:gd name="connsiteY13" fmla="*/ 1706920 h 2306648"/>
              <a:gd name="connsiteX14" fmla="*/ 0 w 2391555"/>
              <a:gd name="connsiteY14" fmla="*/ 1107191 h 2306648"/>
              <a:gd name="connsiteX15" fmla="*/ 0 w 2391555"/>
              <a:gd name="connsiteY15" fmla="*/ 0 h 230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91555" h="2306648" fill="none" extrusionOk="0">
                <a:moveTo>
                  <a:pt x="0" y="0"/>
                </a:moveTo>
                <a:cubicBezTo>
                  <a:pt x="176835" y="-68263"/>
                  <a:pt x="441663" y="65096"/>
                  <a:pt x="621804" y="0"/>
                </a:cubicBezTo>
                <a:cubicBezTo>
                  <a:pt x="801945" y="-65096"/>
                  <a:pt x="939911" y="8374"/>
                  <a:pt x="1243609" y="0"/>
                </a:cubicBezTo>
                <a:cubicBezTo>
                  <a:pt x="1547308" y="-8374"/>
                  <a:pt x="1579789" y="7928"/>
                  <a:pt x="1817582" y="0"/>
                </a:cubicBezTo>
                <a:cubicBezTo>
                  <a:pt x="2055375" y="-7928"/>
                  <a:pt x="2131227" y="45822"/>
                  <a:pt x="2391555" y="0"/>
                </a:cubicBezTo>
                <a:cubicBezTo>
                  <a:pt x="2448547" y="124089"/>
                  <a:pt x="2360730" y="420080"/>
                  <a:pt x="2391555" y="576662"/>
                </a:cubicBezTo>
                <a:cubicBezTo>
                  <a:pt x="2422380" y="733244"/>
                  <a:pt x="2333924" y="888652"/>
                  <a:pt x="2391555" y="1107191"/>
                </a:cubicBezTo>
                <a:cubicBezTo>
                  <a:pt x="2449186" y="1325730"/>
                  <a:pt x="2362059" y="1533772"/>
                  <a:pt x="2391555" y="1706920"/>
                </a:cubicBezTo>
                <a:cubicBezTo>
                  <a:pt x="2421051" y="1880068"/>
                  <a:pt x="2374757" y="2016097"/>
                  <a:pt x="2391555" y="2306648"/>
                </a:cubicBezTo>
                <a:cubicBezTo>
                  <a:pt x="2128934" y="2327206"/>
                  <a:pt x="2050105" y="2237171"/>
                  <a:pt x="1745835" y="2306648"/>
                </a:cubicBezTo>
                <a:cubicBezTo>
                  <a:pt x="1441565" y="2376125"/>
                  <a:pt x="1326586" y="2284613"/>
                  <a:pt x="1195778" y="2306648"/>
                </a:cubicBezTo>
                <a:cubicBezTo>
                  <a:pt x="1064970" y="2328683"/>
                  <a:pt x="927344" y="2275854"/>
                  <a:pt x="669635" y="2306648"/>
                </a:cubicBezTo>
                <a:cubicBezTo>
                  <a:pt x="411926" y="2337442"/>
                  <a:pt x="227265" y="2241687"/>
                  <a:pt x="0" y="2306648"/>
                </a:cubicBezTo>
                <a:cubicBezTo>
                  <a:pt x="-56388" y="2100286"/>
                  <a:pt x="16848" y="1871335"/>
                  <a:pt x="0" y="1706920"/>
                </a:cubicBezTo>
                <a:cubicBezTo>
                  <a:pt x="-16848" y="1542505"/>
                  <a:pt x="70788" y="1313606"/>
                  <a:pt x="0" y="1107191"/>
                </a:cubicBezTo>
                <a:cubicBezTo>
                  <a:pt x="-70788" y="900776"/>
                  <a:pt x="93435" y="553427"/>
                  <a:pt x="0" y="0"/>
                </a:cubicBezTo>
                <a:close/>
              </a:path>
              <a:path w="2391555" h="2306648" stroke="0" extrusionOk="0">
                <a:moveTo>
                  <a:pt x="0" y="0"/>
                </a:moveTo>
                <a:cubicBezTo>
                  <a:pt x="135033" y="-63153"/>
                  <a:pt x="316441" y="47603"/>
                  <a:pt x="621804" y="0"/>
                </a:cubicBezTo>
                <a:cubicBezTo>
                  <a:pt x="927167" y="-47603"/>
                  <a:pt x="1110185" y="57747"/>
                  <a:pt x="1243609" y="0"/>
                </a:cubicBezTo>
                <a:cubicBezTo>
                  <a:pt x="1377034" y="-57747"/>
                  <a:pt x="1546144" y="15076"/>
                  <a:pt x="1817582" y="0"/>
                </a:cubicBezTo>
                <a:cubicBezTo>
                  <a:pt x="2089020" y="-15076"/>
                  <a:pt x="2167407" y="5103"/>
                  <a:pt x="2391555" y="0"/>
                </a:cubicBezTo>
                <a:cubicBezTo>
                  <a:pt x="2393170" y="124333"/>
                  <a:pt x="2367066" y="367966"/>
                  <a:pt x="2391555" y="576662"/>
                </a:cubicBezTo>
                <a:cubicBezTo>
                  <a:pt x="2416044" y="785358"/>
                  <a:pt x="2378897" y="979575"/>
                  <a:pt x="2391555" y="1107191"/>
                </a:cubicBezTo>
                <a:cubicBezTo>
                  <a:pt x="2404213" y="1234807"/>
                  <a:pt x="2389882" y="1463872"/>
                  <a:pt x="2391555" y="1706920"/>
                </a:cubicBezTo>
                <a:cubicBezTo>
                  <a:pt x="2393228" y="1949968"/>
                  <a:pt x="2355380" y="2152894"/>
                  <a:pt x="2391555" y="2306648"/>
                </a:cubicBezTo>
                <a:cubicBezTo>
                  <a:pt x="2198126" y="2374715"/>
                  <a:pt x="2022086" y="2270411"/>
                  <a:pt x="1745835" y="2306648"/>
                </a:cubicBezTo>
                <a:cubicBezTo>
                  <a:pt x="1469584" y="2342885"/>
                  <a:pt x="1396922" y="2291825"/>
                  <a:pt x="1219693" y="2306648"/>
                </a:cubicBezTo>
                <a:cubicBezTo>
                  <a:pt x="1042464" y="2321471"/>
                  <a:pt x="749015" y="2295010"/>
                  <a:pt x="597889" y="2306648"/>
                </a:cubicBezTo>
                <a:cubicBezTo>
                  <a:pt x="446763" y="2318286"/>
                  <a:pt x="158735" y="2249423"/>
                  <a:pt x="0" y="2306648"/>
                </a:cubicBezTo>
                <a:cubicBezTo>
                  <a:pt x="-52659" y="2034402"/>
                  <a:pt x="25428" y="1827913"/>
                  <a:pt x="0" y="1706920"/>
                </a:cubicBezTo>
                <a:cubicBezTo>
                  <a:pt x="-25428" y="1585927"/>
                  <a:pt x="65551" y="1294458"/>
                  <a:pt x="0" y="1084125"/>
                </a:cubicBezTo>
                <a:cubicBezTo>
                  <a:pt x="-65551" y="873792"/>
                  <a:pt x="3017" y="722312"/>
                  <a:pt x="0" y="553596"/>
                </a:cubicBezTo>
                <a:cubicBezTo>
                  <a:pt x="-3017" y="384880"/>
                  <a:pt x="5454" y="207836"/>
                  <a:pt x="0" y="0"/>
                </a:cubicBezTo>
                <a:close/>
              </a:path>
            </a:pathLst>
          </a:custGeom>
          <a:ln>
            <a:solidFill>
              <a:schemeClr val="tx1"/>
            </a:solidFill>
            <a:extLst>
              <a:ext uri="{C807C97D-BFC1-408E-A445-0C87EB9F89A2}">
                <ask:lineSketchStyleProps xmlns:ask="http://schemas.microsoft.com/office/drawing/2018/sketchyshapes" sd="2181918364">
                  <a:prstGeom prst="rect">
                    <a:avLst/>
                  </a:prstGeom>
                  <ask:type>
                    <ask:lineSketchScribble/>
                  </ask:type>
                </ask:lineSketchStyleProps>
              </a:ext>
            </a:extLst>
          </a:ln>
          <a:effectLst>
            <a:outerShdw dist="50800" dir="5400000" algn="ctr" rotWithShape="0">
              <a:srgbClr val="FFFFFF"/>
            </a:outerShdw>
          </a:effectLst>
        </p:spPr>
      </p:pic>
      <p:sp>
        <p:nvSpPr>
          <p:cNvPr id="9" name="Arrow: Right 8">
            <a:extLst>
              <a:ext uri="{FF2B5EF4-FFF2-40B4-BE49-F238E27FC236}">
                <a16:creationId xmlns:a16="http://schemas.microsoft.com/office/drawing/2014/main" id="{8D474AA5-6F84-DFE2-D7F6-D193F7B4BB43}"/>
              </a:ext>
            </a:extLst>
          </p:cNvPr>
          <p:cNvSpPr/>
          <p:nvPr/>
        </p:nvSpPr>
        <p:spPr>
          <a:xfrm rot="12788478">
            <a:off x="2208712" y="4545250"/>
            <a:ext cx="2311121" cy="1040172"/>
          </a:xfrm>
          <a:prstGeom prst="rightArrow">
            <a:avLst/>
          </a:prstGeom>
          <a:solidFill>
            <a:srgbClr val="C00000"/>
          </a:solidFill>
          <a:ln w="38100"/>
          <a:effectLst>
            <a:outerShdw dist="50800" dir="5400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D75E6F97-089D-DB24-BE71-FDB58C55654F}"/>
              </a:ext>
            </a:extLst>
          </p:cNvPr>
          <p:cNvSpPr/>
          <p:nvPr/>
        </p:nvSpPr>
        <p:spPr>
          <a:xfrm rot="19523826">
            <a:off x="7519338" y="4660876"/>
            <a:ext cx="2311121" cy="1040172"/>
          </a:xfrm>
          <a:prstGeom prst="rightArrow">
            <a:avLst/>
          </a:prstGeom>
          <a:solidFill>
            <a:srgbClr val="C00000"/>
          </a:solidFill>
          <a:ln w="38100"/>
          <a:effectLst>
            <a:outerShdw dist="50800" dir="5400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15A06657-3C71-66D3-2F7A-1784498694D5}"/>
              </a:ext>
            </a:extLst>
          </p:cNvPr>
          <p:cNvGrpSpPr/>
          <p:nvPr/>
        </p:nvGrpSpPr>
        <p:grpSpPr>
          <a:xfrm>
            <a:off x="763078" y="1215777"/>
            <a:ext cx="4638812" cy="2672323"/>
            <a:chOff x="660338" y="1215777"/>
            <a:chExt cx="4638812" cy="2672323"/>
          </a:xfrm>
        </p:grpSpPr>
        <p:sp>
          <p:nvSpPr>
            <p:cNvPr id="20" name="Rectangle 19">
              <a:extLst>
                <a:ext uri="{FF2B5EF4-FFF2-40B4-BE49-F238E27FC236}">
                  <a16:creationId xmlns:a16="http://schemas.microsoft.com/office/drawing/2014/main" id="{1E340D15-D67E-98B7-2B9C-C0296888FC87}"/>
                </a:ext>
              </a:extLst>
            </p:cNvPr>
            <p:cNvSpPr/>
            <p:nvPr/>
          </p:nvSpPr>
          <p:spPr>
            <a:xfrm>
              <a:off x="660338" y="1215777"/>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174EB82B-42D2-40F6-3E8B-3B3C0BD757BF}"/>
                </a:ext>
              </a:extLst>
            </p:cNvPr>
            <p:cNvPicPr>
              <a:picLocks noChangeAspect="1"/>
            </p:cNvPicPr>
            <p:nvPr/>
          </p:nvPicPr>
          <p:blipFill>
            <a:blip r:embed="rId4">
              <a:alphaModFix amt="36000"/>
            </a:blip>
            <a:stretch>
              <a:fillRect/>
            </a:stretch>
          </p:blipFill>
          <p:spPr>
            <a:xfrm>
              <a:off x="774920" y="1390511"/>
              <a:ext cx="4363059" cy="2314898"/>
            </a:xfrm>
            <a:prstGeom prst="rect">
              <a:avLst/>
            </a:prstGeom>
          </p:spPr>
        </p:pic>
      </p:grpSp>
      <p:grpSp>
        <p:nvGrpSpPr>
          <p:cNvPr id="32" name="Group 31">
            <a:extLst>
              <a:ext uri="{FF2B5EF4-FFF2-40B4-BE49-F238E27FC236}">
                <a16:creationId xmlns:a16="http://schemas.microsoft.com/office/drawing/2014/main" id="{B87A1DA4-86EE-F2DB-2E13-FBE5D845A79B}"/>
              </a:ext>
            </a:extLst>
          </p:cNvPr>
          <p:cNvGrpSpPr/>
          <p:nvPr/>
        </p:nvGrpSpPr>
        <p:grpSpPr>
          <a:xfrm>
            <a:off x="6458232" y="1211798"/>
            <a:ext cx="4638812" cy="2672323"/>
            <a:chOff x="1293905" y="1704734"/>
            <a:chExt cx="4638812" cy="2672323"/>
          </a:xfrm>
        </p:grpSpPr>
        <p:sp>
          <p:nvSpPr>
            <p:cNvPr id="27" name="Rectangle 26">
              <a:extLst>
                <a:ext uri="{FF2B5EF4-FFF2-40B4-BE49-F238E27FC236}">
                  <a16:creationId xmlns:a16="http://schemas.microsoft.com/office/drawing/2014/main" id="{D85BF848-43C5-A5A8-E25E-B9393BD47708}"/>
                </a:ext>
              </a:extLst>
            </p:cNvPr>
            <p:cNvSpPr/>
            <p:nvPr/>
          </p:nvSpPr>
          <p:spPr>
            <a:xfrm>
              <a:off x="1293905" y="1704734"/>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D8771CE6-23CD-3CF1-CA82-EFBF71DB302B}"/>
                </a:ext>
              </a:extLst>
            </p:cNvPr>
            <p:cNvPicPr>
              <a:picLocks noChangeAspect="1"/>
            </p:cNvPicPr>
            <p:nvPr/>
          </p:nvPicPr>
          <p:blipFill>
            <a:blip r:embed="rId5">
              <a:alphaModFix amt="40000"/>
            </a:blip>
            <a:stretch>
              <a:fillRect/>
            </a:stretch>
          </p:blipFill>
          <p:spPr>
            <a:xfrm>
              <a:off x="1397285" y="1805082"/>
              <a:ext cx="4420850" cy="2394234"/>
            </a:xfrm>
            <a:prstGeom prst="rect">
              <a:avLst/>
            </a:prstGeom>
          </p:spPr>
        </p:pic>
      </p:grpSp>
      <p:pic>
        <p:nvPicPr>
          <p:cNvPr id="13" name="Graphic 12" descr="Question Mark with solid fill">
            <a:extLst>
              <a:ext uri="{FF2B5EF4-FFF2-40B4-BE49-F238E27FC236}">
                <a16:creationId xmlns:a16="http://schemas.microsoft.com/office/drawing/2014/main" id="{63707752-98ED-1534-F327-82984AE9AC4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55572" y="1880533"/>
            <a:ext cx="4099327" cy="4099327"/>
          </a:xfrm>
          <a:prstGeom prst="rect">
            <a:avLst/>
          </a:prstGeom>
        </p:spPr>
      </p:pic>
    </p:spTree>
    <p:extLst>
      <p:ext uri="{BB962C8B-B14F-4D97-AF65-F5344CB8AC3E}">
        <p14:creationId xmlns:p14="http://schemas.microsoft.com/office/powerpoint/2010/main" val="606446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EC208-3BD0-E569-F1C7-2A7A4D1FF214}"/>
              </a:ext>
            </a:extLst>
          </p:cNvPr>
          <p:cNvSpPr>
            <a:spLocks noGrp="1"/>
          </p:cNvSpPr>
          <p:nvPr>
            <p:ph type="title"/>
          </p:nvPr>
        </p:nvSpPr>
        <p:spPr>
          <a:xfrm>
            <a:off x="448056" y="1316334"/>
            <a:ext cx="3447288" cy="715070"/>
          </a:xfrm>
        </p:spPr>
        <p:txBody>
          <a:bodyPr>
            <a:normAutofit fontScale="90000"/>
          </a:bodyPr>
          <a:lstStyle/>
          <a:p>
            <a:pPr algn="ctr"/>
            <a:r>
              <a:rPr lang="en-US" sz="4000" dirty="0">
                <a:latin typeface="Tahoma" panose="020B0604030504040204" pitchFamily="34" charset="0"/>
                <a:ea typeface="Tahoma" panose="020B0604030504040204" pitchFamily="34" charset="0"/>
                <a:cs typeface="Tahoma" panose="020B0604030504040204" pitchFamily="34" charset="0"/>
              </a:rPr>
              <a:t>Data Provenance</a:t>
            </a:r>
          </a:p>
        </p:txBody>
      </p:sp>
      <p:pic>
        <p:nvPicPr>
          <p:cNvPr id="13" name="Picture Placeholder 12">
            <a:extLst>
              <a:ext uri="{FF2B5EF4-FFF2-40B4-BE49-F238E27FC236}">
                <a16:creationId xmlns:a16="http://schemas.microsoft.com/office/drawing/2014/main" id="{63D9F2C1-F093-6306-A657-2270F7836CC0}"/>
              </a:ext>
            </a:extLst>
          </p:cNvPr>
          <p:cNvPicPr>
            <a:picLocks noGrp="1" noChangeAspect="1"/>
          </p:cNvPicPr>
          <p:nvPr>
            <p:ph type="pic" idx="1"/>
          </p:nvPr>
        </p:nvPicPr>
        <p:blipFill>
          <a:blip r:embed="rId3"/>
          <a:srcRect l="1131" r="1131"/>
          <a:stretch/>
        </p:blipFill>
        <p:spPr>
          <a:custGeom>
            <a:avLst/>
            <a:gdLst>
              <a:gd name="connsiteX0" fmla="*/ 0 w 7373112"/>
              <a:gd name="connsiteY0" fmla="*/ 0 h 5511419"/>
              <a:gd name="connsiteX1" fmla="*/ 449090 w 7373112"/>
              <a:gd name="connsiteY1" fmla="*/ 0 h 5511419"/>
              <a:gd name="connsiteX2" fmla="*/ 1266835 w 7373112"/>
              <a:gd name="connsiteY2" fmla="*/ 0 h 5511419"/>
              <a:gd name="connsiteX3" fmla="*/ 1937118 w 7373112"/>
              <a:gd name="connsiteY3" fmla="*/ 0 h 5511419"/>
              <a:gd name="connsiteX4" fmla="*/ 2459938 w 7373112"/>
              <a:gd name="connsiteY4" fmla="*/ 0 h 5511419"/>
              <a:gd name="connsiteX5" fmla="*/ 3130221 w 7373112"/>
              <a:gd name="connsiteY5" fmla="*/ 0 h 5511419"/>
              <a:gd name="connsiteX6" fmla="*/ 3726773 w 7373112"/>
              <a:gd name="connsiteY6" fmla="*/ 0 h 5511419"/>
              <a:gd name="connsiteX7" fmla="*/ 4323325 w 7373112"/>
              <a:gd name="connsiteY7" fmla="*/ 0 h 5511419"/>
              <a:gd name="connsiteX8" fmla="*/ 5141070 w 7373112"/>
              <a:gd name="connsiteY8" fmla="*/ 0 h 5511419"/>
              <a:gd name="connsiteX9" fmla="*/ 5663891 w 7373112"/>
              <a:gd name="connsiteY9" fmla="*/ 0 h 5511419"/>
              <a:gd name="connsiteX10" fmla="*/ 6407905 w 7373112"/>
              <a:gd name="connsiteY10" fmla="*/ 0 h 5511419"/>
              <a:gd name="connsiteX11" fmla="*/ 7373112 w 7373112"/>
              <a:gd name="connsiteY11" fmla="*/ 0 h 5511419"/>
              <a:gd name="connsiteX12" fmla="*/ 7373112 w 7373112"/>
              <a:gd name="connsiteY12" fmla="*/ 744042 h 5511419"/>
              <a:gd name="connsiteX13" fmla="*/ 7373112 w 7373112"/>
              <a:gd name="connsiteY13" fmla="*/ 1432969 h 5511419"/>
              <a:gd name="connsiteX14" fmla="*/ 7373112 w 7373112"/>
              <a:gd name="connsiteY14" fmla="*/ 2232125 h 5511419"/>
              <a:gd name="connsiteX15" fmla="*/ 7373112 w 7373112"/>
              <a:gd name="connsiteY15" fmla="*/ 2755710 h 5511419"/>
              <a:gd name="connsiteX16" fmla="*/ 7373112 w 7373112"/>
              <a:gd name="connsiteY16" fmla="*/ 3444637 h 5511419"/>
              <a:gd name="connsiteX17" fmla="*/ 7373112 w 7373112"/>
              <a:gd name="connsiteY17" fmla="*/ 3968222 h 5511419"/>
              <a:gd name="connsiteX18" fmla="*/ 7373112 w 7373112"/>
              <a:gd name="connsiteY18" fmla="*/ 4712263 h 5511419"/>
              <a:gd name="connsiteX19" fmla="*/ 7373112 w 7373112"/>
              <a:gd name="connsiteY19" fmla="*/ 5511419 h 5511419"/>
              <a:gd name="connsiteX20" fmla="*/ 6702829 w 7373112"/>
              <a:gd name="connsiteY20" fmla="*/ 5511419 h 5511419"/>
              <a:gd name="connsiteX21" fmla="*/ 5885084 w 7373112"/>
              <a:gd name="connsiteY21" fmla="*/ 5511419 h 5511419"/>
              <a:gd name="connsiteX22" fmla="*/ 5435994 w 7373112"/>
              <a:gd name="connsiteY22" fmla="*/ 5511419 h 5511419"/>
              <a:gd name="connsiteX23" fmla="*/ 4986905 w 7373112"/>
              <a:gd name="connsiteY23" fmla="*/ 5511419 h 5511419"/>
              <a:gd name="connsiteX24" fmla="*/ 4242891 w 7373112"/>
              <a:gd name="connsiteY24" fmla="*/ 5511419 h 5511419"/>
              <a:gd name="connsiteX25" fmla="*/ 3425146 w 7373112"/>
              <a:gd name="connsiteY25" fmla="*/ 5511419 h 5511419"/>
              <a:gd name="connsiteX26" fmla="*/ 2976056 w 7373112"/>
              <a:gd name="connsiteY26" fmla="*/ 5511419 h 5511419"/>
              <a:gd name="connsiteX27" fmla="*/ 2526967 w 7373112"/>
              <a:gd name="connsiteY27" fmla="*/ 5511419 h 5511419"/>
              <a:gd name="connsiteX28" fmla="*/ 1856684 w 7373112"/>
              <a:gd name="connsiteY28" fmla="*/ 5511419 h 5511419"/>
              <a:gd name="connsiteX29" fmla="*/ 1407594 w 7373112"/>
              <a:gd name="connsiteY29" fmla="*/ 5511419 h 5511419"/>
              <a:gd name="connsiteX30" fmla="*/ 589849 w 7373112"/>
              <a:gd name="connsiteY30" fmla="*/ 5511419 h 5511419"/>
              <a:gd name="connsiteX31" fmla="*/ 0 w 7373112"/>
              <a:gd name="connsiteY31" fmla="*/ 5511419 h 5511419"/>
              <a:gd name="connsiteX32" fmla="*/ 0 w 7373112"/>
              <a:gd name="connsiteY32" fmla="*/ 4712263 h 5511419"/>
              <a:gd name="connsiteX33" fmla="*/ 0 w 7373112"/>
              <a:gd name="connsiteY33" fmla="*/ 4133564 h 5511419"/>
              <a:gd name="connsiteX34" fmla="*/ 0 w 7373112"/>
              <a:gd name="connsiteY34" fmla="*/ 3609979 h 5511419"/>
              <a:gd name="connsiteX35" fmla="*/ 0 w 7373112"/>
              <a:gd name="connsiteY35" fmla="*/ 2976166 h 5511419"/>
              <a:gd name="connsiteX36" fmla="*/ 0 w 7373112"/>
              <a:gd name="connsiteY36" fmla="*/ 2232125 h 5511419"/>
              <a:gd name="connsiteX37" fmla="*/ 0 w 7373112"/>
              <a:gd name="connsiteY37" fmla="*/ 1708540 h 5511419"/>
              <a:gd name="connsiteX38" fmla="*/ 0 w 7373112"/>
              <a:gd name="connsiteY38" fmla="*/ 1129841 h 5511419"/>
              <a:gd name="connsiteX39" fmla="*/ 0 w 7373112"/>
              <a:gd name="connsiteY39" fmla="*/ 606256 h 5511419"/>
              <a:gd name="connsiteX40" fmla="*/ 0 w 7373112"/>
              <a:gd name="connsiteY40" fmla="*/ 0 h 5511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373112" h="5511419" fill="none" extrusionOk="0">
                <a:moveTo>
                  <a:pt x="0" y="0"/>
                </a:moveTo>
                <a:cubicBezTo>
                  <a:pt x="113890" y="13787"/>
                  <a:pt x="338222" y="10382"/>
                  <a:pt x="449090" y="0"/>
                </a:cubicBezTo>
                <a:cubicBezTo>
                  <a:pt x="559958" y="-10382"/>
                  <a:pt x="1038510" y="6075"/>
                  <a:pt x="1266835" y="0"/>
                </a:cubicBezTo>
                <a:cubicBezTo>
                  <a:pt x="1495160" y="-6075"/>
                  <a:pt x="1739969" y="-20971"/>
                  <a:pt x="1937118" y="0"/>
                </a:cubicBezTo>
                <a:cubicBezTo>
                  <a:pt x="2134267" y="20971"/>
                  <a:pt x="2272822" y="10808"/>
                  <a:pt x="2459938" y="0"/>
                </a:cubicBezTo>
                <a:cubicBezTo>
                  <a:pt x="2647054" y="-10808"/>
                  <a:pt x="2814202" y="-31186"/>
                  <a:pt x="3130221" y="0"/>
                </a:cubicBezTo>
                <a:cubicBezTo>
                  <a:pt x="3446240" y="31186"/>
                  <a:pt x="3522844" y="-10828"/>
                  <a:pt x="3726773" y="0"/>
                </a:cubicBezTo>
                <a:cubicBezTo>
                  <a:pt x="3930702" y="10828"/>
                  <a:pt x="4043061" y="4468"/>
                  <a:pt x="4323325" y="0"/>
                </a:cubicBezTo>
                <a:cubicBezTo>
                  <a:pt x="4603589" y="-4468"/>
                  <a:pt x="4914432" y="33568"/>
                  <a:pt x="5141070" y="0"/>
                </a:cubicBezTo>
                <a:cubicBezTo>
                  <a:pt x="5367708" y="-33568"/>
                  <a:pt x="5464769" y="11244"/>
                  <a:pt x="5663891" y="0"/>
                </a:cubicBezTo>
                <a:cubicBezTo>
                  <a:pt x="5863013" y="-11244"/>
                  <a:pt x="6041887" y="33821"/>
                  <a:pt x="6407905" y="0"/>
                </a:cubicBezTo>
                <a:cubicBezTo>
                  <a:pt x="6773923" y="-33821"/>
                  <a:pt x="7159569" y="46758"/>
                  <a:pt x="7373112" y="0"/>
                </a:cubicBezTo>
                <a:cubicBezTo>
                  <a:pt x="7358326" y="289318"/>
                  <a:pt x="7349314" y="386084"/>
                  <a:pt x="7373112" y="744042"/>
                </a:cubicBezTo>
                <a:cubicBezTo>
                  <a:pt x="7396910" y="1102000"/>
                  <a:pt x="7401413" y="1208377"/>
                  <a:pt x="7373112" y="1432969"/>
                </a:cubicBezTo>
                <a:cubicBezTo>
                  <a:pt x="7344811" y="1657561"/>
                  <a:pt x="7335255" y="2035200"/>
                  <a:pt x="7373112" y="2232125"/>
                </a:cubicBezTo>
                <a:cubicBezTo>
                  <a:pt x="7410969" y="2429050"/>
                  <a:pt x="7361210" y="2567528"/>
                  <a:pt x="7373112" y="2755710"/>
                </a:cubicBezTo>
                <a:cubicBezTo>
                  <a:pt x="7385014" y="2943892"/>
                  <a:pt x="7368339" y="3149284"/>
                  <a:pt x="7373112" y="3444637"/>
                </a:cubicBezTo>
                <a:cubicBezTo>
                  <a:pt x="7377885" y="3739990"/>
                  <a:pt x="7378858" y="3806117"/>
                  <a:pt x="7373112" y="3968222"/>
                </a:cubicBezTo>
                <a:cubicBezTo>
                  <a:pt x="7367366" y="4130328"/>
                  <a:pt x="7346697" y="4410655"/>
                  <a:pt x="7373112" y="4712263"/>
                </a:cubicBezTo>
                <a:cubicBezTo>
                  <a:pt x="7399527" y="5013871"/>
                  <a:pt x="7380152" y="5261979"/>
                  <a:pt x="7373112" y="5511419"/>
                </a:cubicBezTo>
                <a:cubicBezTo>
                  <a:pt x="7134266" y="5479409"/>
                  <a:pt x="6905407" y="5502753"/>
                  <a:pt x="6702829" y="5511419"/>
                </a:cubicBezTo>
                <a:cubicBezTo>
                  <a:pt x="6500251" y="5520085"/>
                  <a:pt x="6174277" y="5485054"/>
                  <a:pt x="5885084" y="5511419"/>
                </a:cubicBezTo>
                <a:cubicBezTo>
                  <a:pt x="5595891" y="5537784"/>
                  <a:pt x="5622018" y="5493434"/>
                  <a:pt x="5435994" y="5511419"/>
                </a:cubicBezTo>
                <a:cubicBezTo>
                  <a:pt x="5249970" y="5529405"/>
                  <a:pt x="5164763" y="5530197"/>
                  <a:pt x="4986905" y="5511419"/>
                </a:cubicBezTo>
                <a:cubicBezTo>
                  <a:pt x="4809047" y="5492641"/>
                  <a:pt x="4581595" y="5520346"/>
                  <a:pt x="4242891" y="5511419"/>
                </a:cubicBezTo>
                <a:cubicBezTo>
                  <a:pt x="3904187" y="5502492"/>
                  <a:pt x="3589166" y="5538297"/>
                  <a:pt x="3425146" y="5511419"/>
                </a:cubicBezTo>
                <a:cubicBezTo>
                  <a:pt x="3261126" y="5484541"/>
                  <a:pt x="3126129" y="5512388"/>
                  <a:pt x="2976056" y="5511419"/>
                </a:cubicBezTo>
                <a:cubicBezTo>
                  <a:pt x="2825983" y="5510451"/>
                  <a:pt x="2693485" y="5494169"/>
                  <a:pt x="2526967" y="5511419"/>
                </a:cubicBezTo>
                <a:cubicBezTo>
                  <a:pt x="2360449" y="5528669"/>
                  <a:pt x="2144201" y="5537418"/>
                  <a:pt x="1856684" y="5511419"/>
                </a:cubicBezTo>
                <a:cubicBezTo>
                  <a:pt x="1569167" y="5485420"/>
                  <a:pt x="1528634" y="5529681"/>
                  <a:pt x="1407594" y="5511419"/>
                </a:cubicBezTo>
                <a:cubicBezTo>
                  <a:pt x="1286554" y="5493158"/>
                  <a:pt x="943629" y="5542936"/>
                  <a:pt x="589849" y="5511419"/>
                </a:cubicBezTo>
                <a:cubicBezTo>
                  <a:pt x="236069" y="5479902"/>
                  <a:pt x="236052" y="5489595"/>
                  <a:pt x="0" y="5511419"/>
                </a:cubicBezTo>
                <a:cubicBezTo>
                  <a:pt x="-252" y="5313032"/>
                  <a:pt x="-26799" y="5025950"/>
                  <a:pt x="0" y="4712263"/>
                </a:cubicBezTo>
                <a:cubicBezTo>
                  <a:pt x="26799" y="4398576"/>
                  <a:pt x="-10736" y="4251391"/>
                  <a:pt x="0" y="4133564"/>
                </a:cubicBezTo>
                <a:cubicBezTo>
                  <a:pt x="10736" y="4015737"/>
                  <a:pt x="-1482" y="3734087"/>
                  <a:pt x="0" y="3609979"/>
                </a:cubicBezTo>
                <a:cubicBezTo>
                  <a:pt x="1482" y="3485872"/>
                  <a:pt x="30526" y="3190799"/>
                  <a:pt x="0" y="2976166"/>
                </a:cubicBezTo>
                <a:cubicBezTo>
                  <a:pt x="-30526" y="2761533"/>
                  <a:pt x="609" y="2577455"/>
                  <a:pt x="0" y="2232125"/>
                </a:cubicBezTo>
                <a:cubicBezTo>
                  <a:pt x="-609" y="1886795"/>
                  <a:pt x="-6106" y="1947925"/>
                  <a:pt x="0" y="1708540"/>
                </a:cubicBezTo>
                <a:cubicBezTo>
                  <a:pt x="6106" y="1469156"/>
                  <a:pt x="24980" y="1364390"/>
                  <a:pt x="0" y="1129841"/>
                </a:cubicBezTo>
                <a:cubicBezTo>
                  <a:pt x="-24980" y="895292"/>
                  <a:pt x="4117" y="720919"/>
                  <a:pt x="0" y="606256"/>
                </a:cubicBezTo>
                <a:cubicBezTo>
                  <a:pt x="-4117" y="491593"/>
                  <a:pt x="-23076" y="216746"/>
                  <a:pt x="0" y="0"/>
                </a:cubicBezTo>
                <a:close/>
              </a:path>
              <a:path w="7373112" h="5511419" stroke="0" extrusionOk="0">
                <a:moveTo>
                  <a:pt x="0" y="0"/>
                </a:moveTo>
                <a:cubicBezTo>
                  <a:pt x="200457" y="-3590"/>
                  <a:pt x="287133" y="1222"/>
                  <a:pt x="522821" y="0"/>
                </a:cubicBezTo>
                <a:cubicBezTo>
                  <a:pt x="758509" y="-1222"/>
                  <a:pt x="977763" y="-7873"/>
                  <a:pt x="1193104" y="0"/>
                </a:cubicBezTo>
                <a:cubicBezTo>
                  <a:pt x="1408445" y="7873"/>
                  <a:pt x="1660461" y="-3872"/>
                  <a:pt x="2010849" y="0"/>
                </a:cubicBezTo>
                <a:cubicBezTo>
                  <a:pt x="2361237" y="3872"/>
                  <a:pt x="2402513" y="28303"/>
                  <a:pt x="2681132" y="0"/>
                </a:cubicBezTo>
                <a:cubicBezTo>
                  <a:pt x="2959751" y="-28303"/>
                  <a:pt x="2950482" y="9468"/>
                  <a:pt x="3203952" y="0"/>
                </a:cubicBezTo>
                <a:cubicBezTo>
                  <a:pt x="3457422" y="-9468"/>
                  <a:pt x="3539722" y="18693"/>
                  <a:pt x="3800504" y="0"/>
                </a:cubicBezTo>
                <a:cubicBezTo>
                  <a:pt x="4061286" y="-18693"/>
                  <a:pt x="4079932" y="20526"/>
                  <a:pt x="4249594" y="0"/>
                </a:cubicBezTo>
                <a:cubicBezTo>
                  <a:pt x="4419256" y="-20526"/>
                  <a:pt x="4534968" y="20495"/>
                  <a:pt x="4772414" y="0"/>
                </a:cubicBezTo>
                <a:cubicBezTo>
                  <a:pt x="5009860" y="-20495"/>
                  <a:pt x="5160838" y="15435"/>
                  <a:pt x="5516428" y="0"/>
                </a:cubicBezTo>
                <a:cubicBezTo>
                  <a:pt x="5872018" y="-15435"/>
                  <a:pt x="5795262" y="2435"/>
                  <a:pt x="5965518" y="0"/>
                </a:cubicBezTo>
                <a:cubicBezTo>
                  <a:pt x="6135774" y="-2435"/>
                  <a:pt x="6558842" y="-11456"/>
                  <a:pt x="6709532" y="0"/>
                </a:cubicBezTo>
                <a:cubicBezTo>
                  <a:pt x="6860222" y="11456"/>
                  <a:pt x="7105239" y="24866"/>
                  <a:pt x="7373112" y="0"/>
                </a:cubicBezTo>
                <a:cubicBezTo>
                  <a:pt x="7354288" y="226096"/>
                  <a:pt x="7373617" y="378330"/>
                  <a:pt x="7373112" y="523585"/>
                </a:cubicBezTo>
                <a:cubicBezTo>
                  <a:pt x="7372607" y="668841"/>
                  <a:pt x="7351378" y="972262"/>
                  <a:pt x="7373112" y="1322741"/>
                </a:cubicBezTo>
                <a:cubicBezTo>
                  <a:pt x="7394846" y="1673220"/>
                  <a:pt x="7369536" y="1723143"/>
                  <a:pt x="7373112" y="2121896"/>
                </a:cubicBezTo>
                <a:cubicBezTo>
                  <a:pt x="7376688" y="2520650"/>
                  <a:pt x="7371809" y="2477444"/>
                  <a:pt x="7373112" y="2810824"/>
                </a:cubicBezTo>
                <a:cubicBezTo>
                  <a:pt x="7374415" y="3144204"/>
                  <a:pt x="7372230" y="3348789"/>
                  <a:pt x="7373112" y="3499751"/>
                </a:cubicBezTo>
                <a:cubicBezTo>
                  <a:pt x="7373994" y="3650713"/>
                  <a:pt x="7372257" y="4023704"/>
                  <a:pt x="7373112" y="4243793"/>
                </a:cubicBezTo>
                <a:cubicBezTo>
                  <a:pt x="7373967" y="4463882"/>
                  <a:pt x="7388348" y="4519616"/>
                  <a:pt x="7373112" y="4767377"/>
                </a:cubicBezTo>
                <a:cubicBezTo>
                  <a:pt x="7357876" y="5015138"/>
                  <a:pt x="7401503" y="5143067"/>
                  <a:pt x="7373112" y="5511419"/>
                </a:cubicBezTo>
                <a:cubicBezTo>
                  <a:pt x="7257488" y="5498881"/>
                  <a:pt x="7113261" y="5494388"/>
                  <a:pt x="6924022" y="5511419"/>
                </a:cubicBezTo>
                <a:cubicBezTo>
                  <a:pt x="6734783" y="5528451"/>
                  <a:pt x="6609113" y="5512200"/>
                  <a:pt x="6474933" y="5511419"/>
                </a:cubicBezTo>
                <a:cubicBezTo>
                  <a:pt x="6340753" y="5510638"/>
                  <a:pt x="6059080" y="5519097"/>
                  <a:pt x="5952112" y="5511419"/>
                </a:cubicBezTo>
                <a:cubicBezTo>
                  <a:pt x="5845144" y="5503741"/>
                  <a:pt x="5612230" y="5516183"/>
                  <a:pt x="5355560" y="5511419"/>
                </a:cubicBezTo>
                <a:cubicBezTo>
                  <a:pt x="5098890" y="5506655"/>
                  <a:pt x="4959544" y="5503184"/>
                  <a:pt x="4611546" y="5511419"/>
                </a:cubicBezTo>
                <a:cubicBezTo>
                  <a:pt x="4263548" y="5519654"/>
                  <a:pt x="4262876" y="5510462"/>
                  <a:pt x="3941264" y="5511419"/>
                </a:cubicBezTo>
                <a:cubicBezTo>
                  <a:pt x="3619652" y="5512376"/>
                  <a:pt x="3440806" y="5520682"/>
                  <a:pt x="3197249" y="5511419"/>
                </a:cubicBezTo>
                <a:cubicBezTo>
                  <a:pt x="2953692" y="5502156"/>
                  <a:pt x="2880316" y="5501093"/>
                  <a:pt x="2600698" y="5511419"/>
                </a:cubicBezTo>
                <a:cubicBezTo>
                  <a:pt x="2321080" y="5521745"/>
                  <a:pt x="2307030" y="5498712"/>
                  <a:pt x="2077877" y="5511419"/>
                </a:cubicBezTo>
                <a:cubicBezTo>
                  <a:pt x="1848724" y="5524126"/>
                  <a:pt x="1598873" y="5534702"/>
                  <a:pt x="1407594" y="5511419"/>
                </a:cubicBezTo>
                <a:cubicBezTo>
                  <a:pt x="1216315" y="5488136"/>
                  <a:pt x="1003290" y="5493985"/>
                  <a:pt x="884773" y="5511419"/>
                </a:cubicBezTo>
                <a:cubicBezTo>
                  <a:pt x="766256" y="5528853"/>
                  <a:pt x="302982" y="5525082"/>
                  <a:pt x="0" y="5511419"/>
                </a:cubicBezTo>
                <a:cubicBezTo>
                  <a:pt x="-28104" y="5296157"/>
                  <a:pt x="9924" y="5168854"/>
                  <a:pt x="0" y="4932720"/>
                </a:cubicBezTo>
                <a:cubicBezTo>
                  <a:pt x="-9924" y="4696586"/>
                  <a:pt x="32326" y="4499611"/>
                  <a:pt x="0" y="4188678"/>
                </a:cubicBezTo>
                <a:cubicBezTo>
                  <a:pt x="-32326" y="3877745"/>
                  <a:pt x="15183" y="3683164"/>
                  <a:pt x="0" y="3444637"/>
                </a:cubicBezTo>
                <a:cubicBezTo>
                  <a:pt x="-15183" y="3206110"/>
                  <a:pt x="9536" y="2991644"/>
                  <a:pt x="0" y="2810824"/>
                </a:cubicBezTo>
                <a:cubicBezTo>
                  <a:pt x="-9536" y="2630004"/>
                  <a:pt x="-2859" y="2373856"/>
                  <a:pt x="0" y="2011668"/>
                </a:cubicBezTo>
                <a:cubicBezTo>
                  <a:pt x="2859" y="1649480"/>
                  <a:pt x="17683" y="1537424"/>
                  <a:pt x="0" y="1212512"/>
                </a:cubicBezTo>
                <a:cubicBezTo>
                  <a:pt x="-17683" y="887600"/>
                  <a:pt x="-52651" y="537260"/>
                  <a:pt x="0" y="0"/>
                </a:cubicBezTo>
                <a:close/>
              </a:path>
            </a:pathLst>
          </a:custGeom>
          <a:ln w="88900" cap="sq" cmpd="thickThin">
            <a:solidFill>
              <a:srgbClr val="000000"/>
            </a:solidFill>
            <a:prstDash val="solid"/>
            <a:miter lim="800000"/>
            <a:extLst>
              <a:ext uri="{C807C97D-BFC1-408E-A445-0C87EB9F89A2}">
                <ask:lineSketchStyleProps xmlns:ask="http://schemas.microsoft.com/office/drawing/2018/sketchyshapes" sd="277885552">
                  <a:prstGeom prst="rect">
                    <a:avLst/>
                  </a:prstGeom>
                  <ask:type>
                    <ask:lineSketchFreehand/>
                  </ask:type>
                </ask:lineSketchStyleProps>
              </a:ext>
            </a:extLst>
          </a:ln>
          <a:effectLst>
            <a:innerShdw blurRad="76200">
              <a:srgbClr val="000000"/>
            </a:innerShdw>
          </a:effectLst>
        </p:spPr>
      </p:pic>
      <p:sp>
        <p:nvSpPr>
          <p:cNvPr id="5" name="Text Placeholder 4">
            <a:extLst>
              <a:ext uri="{FF2B5EF4-FFF2-40B4-BE49-F238E27FC236}">
                <a16:creationId xmlns:a16="http://schemas.microsoft.com/office/drawing/2014/main" id="{64D6E6F3-B217-6320-6EE1-EB301BB3673B}"/>
              </a:ext>
            </a:extLst>
          </p:cNvPr>
          <p:cNvSpPr>
            <a:spLocks noGrp="1"/>
          </p:cNvSpPr>
          <p:nvPr>
            <p:ph type="body" sz="half" idx="2"/>
          </p:nvPr>
        </p:nvSpPr>
        <p:spPr>
          <a:xfrm>
            <a:off x="307731" y="2307956"/>
            <a:ext cx="3727938" cy="2404721"/>
          </a:xfrm>
        </p:spPr>
        <p:txBody>
          <a:bodyPr>
            <a:normAutofit/>
          </a:bodyPr>
          <a:lstStyle/>
          <a:p>
            <a:r>
              <a:rPr lang="en-US" sz="3200" dirty="0">
                <a:solidFill>
                  <a:srgbClr val="E2E7E8"/>
                </a:solidFill>
                <a:latin typeface="Tahoma" panose="020B0604030504040204" pitchFamily="34" charset="0"/>
                <a:ea typeface="Tahoma" panose="020B0604030504040204" pitchFamily="34" charset="0"/>
                <a:cs typeface="Tahoma" panose="020B0604030504040204" pitchFamily="34" charset="0"/>
              </a:rPr>
              <a:t>“Metadata describing the origin and creation process of data”</a:t>
            </a:r>
          </a:p>
        </p:txBody>
      </p:sp>
    </p:spTree>
    <p:extLst>
      <p:ext uri="{BB962C8B-B14F-4D97-AF65-F5344CB8AC3E}">
        <p14:creationId xmlns:p14="http://schemas.microsoft.com/office/powerpoint/2010/main" val="4280083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4E22-D98B-07DB-BE86-007714C60A12}"/>
              </a:ext>
            </a:extLst>
          </p:cNvPr>
          <p:cNvSpPr>
            <a:spLocks noGrp="1"/>
          </p:cNvSpPr>
          <p:nvPr>
            <p:ph type="title"/>
          </p:nvPr>
        </p:nvSpPr>
        <p:spPr/>
        <p:txBody>
          <a:bodyPr/>
          <a:lstStyle/>
          <a:p>
            <a:r>
              <a:rPr lang="en-US" sz="6600" dirty="0">
                <a:latin typeface="Tahoma" panose="020B0604030504040204" pitchFamily="34" charset="0"/>
                <a:ea typeface="Tahoma" panose="020B0604030504040204" pitchFamily="34" charset="0"/>
                <a:cs typeface="Tahoma" panose="020B0604030504040204" pitchFamily="34" charset="0"/>
              </a:rPr>
              <a:t>Terminology</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Text Placeholder 2">
            <a:extLst>
              <a:ext uri="{FF2B5EF4-FFF2-40B4-BE49-F238E27FC236}">
                <a16:creationId xmlns:a16="http://schemas.microsoft.com/office/drawing/2014/main" id="{84AD4A53-47B3-0992-BA48-FBFC59824176}"/>
              </a:ext>
            </a:extLst>
          </p:cNvPr>
          <p:cNvSpPr>
            <a:spLocks noGrp="1"/>
          </p:cNvSpPr>
          <p:nvPr>
            <p:ph type="body" idx="1"/>
          </p:nvPr>
        </p:nvSpPr>
        <p:spPr/>
        <p:txBody>
          <a:bodyPr>
            <a:normAutofit/>
          </a:bodyPr>
          <a:lstStyle/>
          <a:p>
            <a:pPr algn="ctr"/>
            <a:r>
              <a:rPr lang="en-US" sz="4000" spc="-150" dirty="0">
                <a:solidFill>
                  <a:srgbClr val="E2E7E8"/>
                </a:solidFill>
                <a:latin typeface="Tahoma" panose="020B0604030504040204" pitchFamily="34" charset="0"/>
                <a:ea typeface="Tahoma" panose="020B0604030504040204" pitchFamily="34" charset="0"/>
                <a:cs typeface="Tahoma" panose="020B0604030504040204" pitchFamily="34" charset="0"/>
              </a:rPr>
              <a:t>Key concepts and background to know</a:t>
            </a:r>
            <a:endParaRPr lang="en-US" sz="4000" dirty="0">
              <a:solidFill>
                <a:srgbClr val="E2E7E8"/>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57867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F339-9F30-B7A2-298E-A66EB6DF5C2D}"/>
              </a:ext>
            </a:extLst>
          </p:cNvPr>
          <p:cNvSpPr>
            <a:spLocks noGrp="1"/>
          </p:cNvSpPr>
          <p:nvPr>
            <p:ph type="title"/>
          </p:nvPr>
        </p:nvSpPr>
        <p:spPr>
          <a:xfrm>
            <a:off x="448056" y="388800"/>
            <a:ext cx="11301984" cy="545697"/>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Rule-Based Explanation VS Counterfactual Explanation</a:t>
            </a:r>
          </a:p>
        </p:txBody>
      </p:sp>
      <p:grpSp>
        <p:nvGrpSpPr>
          <p:cNvPr id="5" name="Group 4">
            <a:extLst>
              <a:ext uri="{FF2B5EF4-FFF2-40B4-BE49-F238E27FC236}">
                <a16:creationId xmlns:a16="http://schemas.microsoft.com/office/drawing/2014/main" id="{BD4CFE4B-BC84-365E-824D-9ABC0795AC10}"/>
              </a:ext>
            </a:extLst>
          </p:cNvPr>
          <p:cNvGrpSpPr/>
          <p:nvPr/>
        </p:nvGrpSpPr>
        <p:grpSpPr>
          <a:xfrm>
            <a:off x="835374" y="2273279"/>
            <a:ext cx="4638812" cy="2672323"/>
            <a:chOff x="660338" y="1215777"/>
            <a:chExt cx="4638812" cy="2672323"/>
          </a:xfrm>
        </p:grpSpPr>
        <p:sp>
          <p:nvSpPr>
            <p:cNvPr id="6" name="Rectangle 5">
              <a:extLst>
                <a:ext uri="{FF2B5EF4-FFF2-40B4-BE49-F238E27FC236}">
                  <a16:creationId xmlns:a16="http://schemas.microsoft.com/office/drawing/2014/main" id="{9A38D54E-AB7F-D012-9F9B-D7AF6B7B0FA3}"/>
                </a:ext>
              </a:extLst>
            </p:cNvPr>
            <p:cNvSpPr/>
            <p:nvPr/>
          </p:nvSpPr>
          <p:spPr>
            <a:xfrm>
              <a:off x="660338" y="1215777"/>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EB75C9E-279C-3DE7-EF64-9A7D5795673B}"/>
                </a:ext>
              </a:extLst>
            </p:cNvPr>
            <p:cNvPicPr>
              <a:picLocks noChangeAspect="1"/>
            </p:cNvPicPr>
            <p:nvPr/>
          </p:nvPicPr>
          <p:blipFill>
            <a:blip r:embed="rId3">
              <a:alphaModFix/>
            </a:blip>
            <a:stretch>
              <a:fillRect/>
            </a:stretch>
          </p:blipFill>
          <p:spPr>
            <a:xfrm>
              <a:off x="774920" y="1390511"/>
              <a:ext cx="4363059" cy="2314898"/>
            </a:xfrm>
            <a:prstGeom prst="rect">
              <a:avLst/>
            </a:prstGeom>
          </p:spPr>
        </p:pic>
      </p:grpSp>
      <p:grpSp>
        <p:nvGrpSpPr>
          <p:cNvPr id="8" name="Group 7">
            <a:extLst>
              <a:ext uri="{FF2B5EF4-FFF2-40B4-BE49-F238E27FC236}">
                <a16:creationId xmlns:a16="http://schemas.microsoft.com/office/drawing/2014/main" id="{ED4283BE-E84F-164D-9640-05B420871330}"/>
              </a:ext>
            </a:extLst>
          </p:cNvPr>
          <p:cNvGrpSpPr/>
          <p:nvPr/>
        </p:nvGrpSpPr>
        <p:grpSpPr>
          <a:xfrm>
            <a:off x="6453511" y="2273279"/>
            <a:ext cx="4638812" cy="2672323"/>
            <a:chOff x="1293905" y="1704734"/>
            <a:chExt cx="4638812" cy="2672323"/>
          </a:xfrm>
        </p:grpSpPr>
        <p:sp>
          <p:nvSpPr>
            <p:cNvPr id="9" name="Rectangle 8">
              <a:extLst>
                <a:ext uri="{FF2B5EF4-FFF2-40B4-BE49-F238E27FC236}">
                  <a16:creationId xmlns:a16="http://schemas.microsoft.com/office/drawing/2014/main" id="{C7DDDC9F-77E7-C40A-9AAF-B48EDAD09202}"/>
                </a:ext>
              </a:extLst>
            </p:cNvPr>
            <p:cNvSpPr/>
            <p:nvPr/>
          </p:nvSpPr>
          <p:spPr>
            <a:xfrm>
              <a:off x="1293905" y="1704734"/>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6CFD578-1DAD-2DCF-30DB-9C16C0167CC3}"/>
                </a:ext>
              </a:extLst>
            </p:cNvPr>
            <p:cNvPicPr>
              <a:picLocks noChangeAspect="1"/>
            </p:cNvPicPr>
            <p:nvPr/>
          </p:nvPicPr>
          <p:blipFill>
            <a:blip r:embed="rId4">
              <a:alphaModFix/>
            </a:blip>
            <a:stretch>
              <a:fillRect/>
            </a:stretch>
          </p:blipFill>
          <p:spPr>
            <a:xfrm>
              <a:off x="1397285" y="1805082"/>
              <a:ext cx="4420850" cy="2394234"/>
            </a:xfrm>
            <a:prstGeom prst="rect">
              <a:avLst/>
            </a:prstGeom>
          </p:spPr>
        </p:pic>
      </p:grpSp>
    </p:spTree>
    <p:extLst>
      <p:ext uri="{BB962C8B-B14F-4D97-AF65-F5344CB8AC3E}">
        <p14:creationId xmlns:p14="http://schemas.microsoft.com/office/powerpoint/2010/main" val="566596714"/>
      </p:ext>
    </p:extLst>
  </p:cSld>
  <p:clrMapOvr>
    <a:masterClrMapping/>
  </p:clrMapOvr>
</p:sld>
</file>

<file path=ppt/theme/theme1.xml><?xml version="1.0" encoding="utf-8"?>
<a:theme xmlns:a="http://schemas.openxmlformats.org/drawingml/2006/main" name="ThinLineVTI">
  <a:themeElements>
    <a:clrScheme name="AnalogousFromLightSeedRightStep">
      <a:dk1>
        <a:srgbClr val="000000"/>
      </a:dk1>
      <a:lt1>
        <a:srgbClr val="FFFFFF"/>
      </a:lt1>
      <a:dk2>
        <a:srgbClr val="412824"/>
      </a:dk2>
      <a:lt2>
        <a:srgbClr val="E2E7E8"/>
      </a:lt2>
      <a:accent1>
        <a:srgbClr val="C39790"/>
      </a:accent1>
      <a:accent2>
        <a:srgbClr val="BAA07F"/>
      </a:accent2>
      <a:accent3>
        <a:srgbClr val="A6A57E"/>
      </a:accent3>
      <a:accent4>
        <a:srgbClr val="96AB75"/>
      </a:accent4>
      <a:accent5>
        <a:srgbClr val="8BAD83"/>
      </a:accent5>
      <a:accent6>
        <a:srgbClr val="78AF84"/>
      </a:accent6>
      <a:hlink>
        <a:srgbClr val="598C94"/>
      </a:hlink>
      <a:folHlink>
        <a:srgbClr val="7F7F7F"/>
      </a:folHlink>
    </a:clrScheme>
    <a:fontScheme name="Custom 3">
      <a:majorFont>
        <a:latin typeface="Bell MT"/>
        <a:ea typeface=""/>
        <a:cs typeface=""/>
      </a:majorFont>
      <a:minorFont>
        <a:latin typeface="Bell M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1576</TotalTime>
  <Words>3920</Words>
  <Application>Microsoft Office PowerPoint</Application>
  <PresentationFormat>Widescreen</PresentationFormat>
  <Paragraphs>211</Paragraphs>
  <Slides>27</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Bell MT</vt:lpstr>
      <vt:lpstr>Calibri</vt:lpstr>
      <vt:lpstr>Calibri Light</vt:lpstr>
      <vt:lpstr>Tahoma</vt:lpstr>
      <vt:lpstr>Times New Roman</vt:lpstr>
      <vt:lpstr>Wingdings</vt:lpstr>
      <vt:lpstr>ThinLineVTI</vt:lpstr>
      <vt:lpstr>CS520 Group Project - Paper Review for ‘Computing Rule-Based Explanations by Leveraging Counterfactuals’</vt:lpstr>
      <vt:lpstr>Index</vt:lpstr>
      <vt:lpstr>Motivation</vt:lpstr>
      <vt:lpstr>Example: Mortgage loan application problem</vt:lpstr>
      <vt:lpstr>Example: Mortgage Application problem</vt:lpstr>
      <vt:lpstr>Example: Mortgage Application problem</vt:lpstr>
      <vt:lpstr>Data Provenance</vt:lpstr>
      <vt:lpstr>Terminology</vt:lpstr>
      <vt:lpstr>Rule-Based Explanation VS Counterfactual Explanation</vt:lpstr>
      <vt:lpstr>Rule-Based Explanation VS Counterfactual Explanation</vt:lpstr>
      <vt:lpstr>Rule-Based Explanation VS Counterfactual Explanation</vt:lpstr>
      <vt:lpstr>Rule-Based Explanation VS Counterfactual Explanation</vt:lpstr>
      <vt:lpstr>Rule-Based Explanation VS Counterfactual Explanation</vt:lpstr>
      <vt:lpstr>Duality and Duality Theorem</vt:lpstr>
      <vt:lpstr>Duality and Duality Theorem</vt:lpstr>
      <vt:lpstr>Duality and Duality Theorem</vt:lpstr>
      <vt:lpstr>Algorithm</vt:lpstr>
      <vt:lpstr>Algorithms: GeneticRule, GeneticRuleCF, and GreedyRuleCF</vt:lpstr>
      <vt:lpstr>Evaluation</vt:lpstr>
      <vt:lpstr>Dataset and CF model used for the Evaluation</vt:lpstr>
      <vt:lpstr>Evaluation results</vt:lpstr>
      <vt:lpstr>Evaluation results</vt:lpstr>
      <vt:lpstr>Evaluation results</vt:lpstr>
      <vt:lpstr>Limitation</vt:lpstr>
      <vt:lpstr>Limitation and Future plans from authors</vt:lpstr>
      <vt:lpstr>Conclusion</vt:lpstr>
      <vt:lpstr>Thank you for  your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Computing Rule-Based Explanations by Leveraging Counterfactuals</dc:title>
  <dc:creator>해은 서</dc:creator>
  <cp:lastModifiedBy>해은 서</cp:lastModifiedBy>
  <cp:revision>565</cp:revision>
  <dcterms:created xsi:type="dcterms:W3CDTF">2023-11-26T20:20:49Z</dcterms:created>
  <dcterms:modified xsi:type="dcterms:W3CDTF">2023-12-01T04:38:37Z</dcterms:modified>
</cp:coreProperties>
</file>