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a0fe4a4a0f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a0fe4a4a0f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10a4776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a10a4776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0fe4a4a0f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0fe4a4a0f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0fe4a4a0f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a0fe4a4a0f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10a4776d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a10a4776d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10a4776d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a10a4776d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0fe4a4a0f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a0fe4a4a0f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0fe4a4a0f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a0fe4a4a0f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0fe4a4a0f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a0fe4a4a0f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95a4782ee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95a4782ee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95a4782ee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95a4782ee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a0fe4a4a0f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a0fe4a4a0f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95a4782ee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95a4782ee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961ba04e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961ba04e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95a4782ee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95a4782ee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95a4782ee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95a4782ee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95a4782ee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95a4782ee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a0fe4a4a0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a0fe4a4a0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5a4782ee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5a4782ee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a0fe4a4a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a0fe4a4a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a0fe4a4a0f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a0fe4a4a0f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a0fe4a4a0f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a0fe4a4a0f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github.com/IITTeaching/cs520-f23-group-23/blob/main/main-520-project/data%20curation%20project.tx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Museum Art Curation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Group 23: Prashant Ravi, Fatima Vahora, Haeun Suh</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pic>
        <p:nvPicPr>
          <p:cNvPr id="120" name="Google Shape;120;p22"/>
          <p:cNvPicPr preferRelativeResize="0"/>
          <p:nvPr/>
        </p:nvPicPr>
        <p:blipFill>
          <a:blip r:embed="rId3">
            <a:alphaModFix/>
          </a:blip>
          <a:stretch>
            <a:fillRect/>
          </a:stretch>
        </p:blipFill>
        <p:spPr>
          <a:xfrm>
            <a:off x="1688025" y="1167525"/>
            <a:ext cx="5937251" cy="3898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Entity Resolution</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have so far a large dataset with </a:t>
            </a:r>
            <a:r>
              <a:rPr lang="en"/>
              <a:t>data frames</a:t>
            </a:r>
            <a:r>
              <a:rPr lang="en"/>
              <a:t> from various sources that have been integrated to one mediated schema, however, we must deduplicate records.</a:t>
            </a:r>
            <a:endParaRPr/>
          </a:p>
          <a:p>
            <a:pPr indent="0" lvl="0" marL="0" rtl="0" algn="l">
              <a:spcBef>
                <a:spcPts val="1200"/>
              </a:spcBef>
              <a:spcAft>
                <a:spcPts val="0"/>
              </a:spcAft>
              <a:buNone/>
            </a:pPr>
            <a:r>
              <a:rPr lang="en"/>
              <a:t>We evaluate three possible approaches for entity resolution:</a:t>
            </a:r>
            <a:endParaRPr/>
          </a:p>
          <a:p>
            <a:pPr indent="0" lvl="0" marL="0" rtl="0" algn="l">
              <a:spcBef>
                <a:spcPts val="1200"/>
              </a:spcBef>
              <a:spcAft>
                <a:spcPts val="0"/>
              </a:spcAft>
              <a:buNone/>
            </a:pPr>
            <a:r>
              <a:rPr lang="en"/>
              <a:t>1. Sorted Neighborhood</a:t>
            </a:r>
            <a:endParaRPr/>
          </a:p>
          <a:p>
            <a:pPr indent="0" lvl="0" marL="0" rtl="0" algn="l">
              <a:spcBef>
                <a:spcPts val="1200"/>
              </a:spcBef>
              <a:spcAft>
                <a:spcPts val="1200"/>
              </a:spcAft>
              <a:buNone/>
            </a:pPr>
            <a:r>
              <a:rPr lang="en"/>
              <a:t>2. Logistic Regression classifier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Sorted Neighborhood</a:t>
            </a:r>
            <a:endParaRPr/>
          </a:p>
        </p:txBody>
      </p:sp>
      <p:pic>
        <p:nvPicPr>
          <p:cNvPr id="132" name="Google Shape;132;p24"/>
          <p:cNvPicPr preferRelativeResize="0"/>
          <p:nvPr/>
        </p:nvPicPr>
        <p:blipFill>
          <a:blip r:embed="rId3">
            <a:alphaModFix/>
          </a:blip>
          <a:stretch>
            <a:fillRect/>
          </a:stretch>
        </p:blipFill>
        <p:spPr>
          <a:xfrm>
            <a:off x="986349" y="1187375"/>
            <a:ext cx="8310055" cy="34163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Candidate pair scoring</a:t>
            </a:r>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similarity scores for candidates pairs are calculated by various attributes.</a:t>
            </a:r>
            <a:endParaRPr/>
          </a:p>
          <a:p>
            <a:pPr indent="0" lvl="0" marL="0" rtl="0" algn="l">
              <a:spcBef>
                <a:spcPts val="1200"/>
              </a:spcBef>
              <a:spcAft>
                <a:spcPts val="0"/>
              </a:spcAft>
              <a:buNone/>
            </a:pPr>
            <a:r>
              <a:rPr lang="en"/>
              <a:t>1. </a:t>
            </a:r>
            <a:r>
              <a:rPr lang="en"/>
              <a:t>Exact matching on full_name</a:t>
            </a:r>
            <a:endParaRPr/>
          </a:p>
          <a:p>
            <a:pPr indent="0" lvl="0" marL="0" rtl="0" algn="l">
              <a:spcBef>
                <a:spcPts val="1200"/>
              </a:spcBef>
              <a:spcAft>
                <a:spcPts val="0"/>
              </a:spcAft>
              <a:buNone/>
            </a:pPr>
            <a:r>
              <a:rPr lang="en"/>
              <a:t>2. Exact matching on ULAN id </a:t>
            </a:r>
            <a:endParaRPr/>
          </a:p>
          <a:p>
            <a:pPr indent="0" lvl="0" marL="0" rtl="0" algn="l">
              <a:spcBef>
                <a:spcPts val="1200"/>
              </a:spcBef>
              <a:spcAft>
                <a:spcPts val="0"/>
              </a:spcAft>
              <a:buNone/>
            </a:pPr>
            <a:r>
              <a:rPr lang="en"/>
              <a:t>3. </a:t>
            </a:r>
            <a:r>
              <a:rPr lang="en"/>
              <a:t>Fuzzy Matching</a:t>
            </a:r>
            <a:r>
              <a:rPr lang="en"/>
              <a:t> on artist names - cosine similarity of names</a:t>
            </a:r>
            <a:endParaRPr/>
          </a:p>
          <a:p>
            <a:pPr indent="0" lvl="0" marL="0" rtl="0" algn="l">
              <a:spcBef>
                <a:spcPts val="1200"/>
              </a:spcBef>
              <a:spcAft>
                <a:spcPts val="1200"/>
              </a:spcAft>
              <a:buNone/>
            </a:pPr>
            <a:r>
              <a:rPr lang="en"/>
              <a:t>4. Exact matching on nationality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classifier</a:t>
            </a:r>
            <a:endParaRPr/>
          </a:p>
        </p:txBody>
      </p:sp>
      <p:pic>
        <p:nvPicPr>
          <p:cNvPr id="144" name="Google Shape;144;p26"/>
          <p:cNvPicPr preferRelativeResize="0"/>
          <p:nvPr/>
        </p:nvPicPr>
        <p:blipFill>
          <a:blip r:embed="rId3">
            <a:alphaModFix/>
          </a:blip>
          <a:stretch>
            <a:fillRect/>
          </a:stretch>
        </p:blipFill>
        <p:spPr>
          <a:xfrm>
            <a:off x="221725" y="946875"/>
            <a:ext cx="6898274" cy="40993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classifier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F1-score:</a:t>
            </a:r>
            <a:endParaRPr/>
          </a:p>
          <a:p>
            <a:pPr indent="0" lvl="0" marL="0" rtl="0" algn="l">
              <a:spcBef>
                <a:spcPts val="0"/>
              </a:spcBef>
              <a:spcAft>
                <a:spcPts val="0"/>
              </a:spcAft>
              <a:buNone/>
            </a:pPr>
            <a:r>
              <a:rPr lang="en"/>
              <a:t>0.86</a:t>
            </a:r>
            <a:endParaRPr/>
          </a:p>
        </p:txBody>
      </p:sp>
      <p:pic>
        <p:nvPicPr>
          <p:cNvPr id="150" name="Google Shape;150;p27"/>
          <p:cNvPicPr preferRelativeResize="0"/>
          <p:nvPr/>
        </p:nvPicPr>
        <p:blipFill>
          <a:blip r:embed="rId3">
            <a:alphaModFix/>
          </a:blip>
          <a:stretch>
            <a:fillRect/>
          </a:stretch>
        </p:blipFill>
        <p:spPr>
          <a:xfrm>
            <a:off x="2348225" y="1017725"/>
            <a:ext cx="6069825" cy="4058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Center Clustering</a:t>
            </a:r>
            <a:endParaRPr/>
          </a:p>
        </p:txBody>
      </p:sp>
      <p:pic>
        <p:nvPicPr>
          <p:cNvPr id="156" name="Google Shape;156;p28"/>
          <p:cNvPicPr preferRelativeResize="0"/>
          <p:nvPr/>
        </p:nvPicPr>
        <p:blipFill>
          <a:blip r:embed="rId3">
            <a:alphaModFix/>
          </a:blip>
          <a:stretch>
            <a:fillRect/>
          </a:stretch>
        </p:blipFill>
        <p:spPr>
          <a:xfrm>
            <a:off x="1035051" y="1017725"/>
            <a:ext cx="8261347" cy="38210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348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Integration</a:t>
            </a:r>
            <a:endParaRPr/>
          </a:p>
        </p:txBody>
      </p:sp>
      <p:pic>
        <p:nvPicPr>
          <p:cNvPr id="162" name="Google Shape;162;p29"/>
          <p:cNvPicPr preferRelativeResize="0"/>
          <p:nvPr/>
        </p:nvPicPr>
        <p:blipFill>
          <a:blip r:embed="rId3">
            <a:alphaModFix/>
          </a:blip>
          <a:stretch>
            <a:fillRect/>
          </a:stretch>
        </p:blipFill>
        <p:spPr>
          <a:xfrm>
            <a:off x="1066400" y="1050650"/>
            <a:ext cx="6205275" cy="4092850"/>
          </a:xfrm>
          <a:prstGeom prst="rect">
            <a:avLst/>
          </a:prstGeom>
          <a:noFill/>
          <a:ln>
            <a:noFill/>
          </a:ln>
        </p:spPr>
      </p:pic>
      <p:sp>
        <p:nvSpPr>
          <p:cNvPr id="163" name="Google Shape;163;p29"/>
          <p:cNvSpPr/>
          <p:nvPr/>
        </p:nvSpPr>
        <p:spPr>
          <a:xfrm>
            <a:off x="1521450" y="2160350"/>
            <a:ext cx="5667600" cy="572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Fusion</a:t>
            </a:r>
            <a:endParaRPr/>
          </a:p>
        </p:txBody>
      </p:sp>
      <p:sp>
        <p:nvSpPr>
          <p:cNvPr id="169" name="Google Shape;16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1. Cluster id for each record and records in a cluster map to same entity.</a:t>
            </a:r>
            <a:endParaRPr sz="1500"/>
          </a:p>
          <a:p>
            <a:pPr indent="0" lvl="0" marL="0" rtl="0" algn="l">
              <a:spcBef>
                <a:spcPts val="1200"/>
              </a:spcBef>
              <a:spcAft>
                <a:spcPts val="0"/>
              </a:spcAft>
              <a:buNone/>
            </a:pPr>
            <a:r>
              <a:rPr lang="en" sz="1500"/>
              <a:t>2. Aggregate values such as gender, nationality, birth_year, death_year and also provide a column for the most popular source provider of this record to create a single record for each artist.</a:t>
            </a:r>
            <a:endParaRPr sz="1500"/>
          </a:p>
          <a:p>
            <a:pPr indent="0" lvl="0" marL="0" rtl="0" algn="l">
              <a:spcBef>
                <a:spcPts val="1200"/>
              </a:spcBef>
              <a:spcAft>
                <a:spcPts val="0"/>
              </a:spcAft>
              <a:buNone/>
            </a:pPr>
            <a:r>
              <a:rPr lang="en" sz="1500"/>
              <a:t>3. . Probabilistic record linkage between Met Artists and Met Objects based on full_name.</a:t>
            </a:r>
            <a:r>
              <a:rPr lang="en" sz="1500">
                <a:latin typeface="Cambria"/>
                <a:ea typeface="Cambria"/>
                <a:cs typeface="Cambria"/>
                <a:sym typeface="Cambria"/>
              </a:rPr>
              <a:t> </a:t>
            </a:r>
            <a:endParaRPr sz="1500">
              <a:latin typeface="Cambria"/>
              <a:ea typeface="Cambria"/>
              <a:cs typeface="Cambria"/>
              <a:sym typeface="Cambria"/>
            </a:endParaRPr>
          </a:p>
          <a:p>
            <a:pPr indent="457200" lvl="0" marL="0" rtl="0" algn="l">
              <a:spcBef>
                <a:spcPts val="1200"/>
              </a:spcBef>
              <a:spcAft>
                <a:spcPts val="1200"/>
              </a:spcAft>
              <a:buNone/>
            </a:pPr>
            <a:r>
              <a:rPr lang="en" sz="750">
                <a:solidFill>
                  <a:schemeClr val="dk1"/>
                </a:solidFill>
                <a:highlight>
                  <a:srgbClr val="FFFFFF"/>
                </a:highlight>
                <a:latin typeface="Cambria"/>
                <a:ea typeface="Cambria"/>
                <a:cs typeface="Cambria"/>
                <a:sym typeface="Cambria"/>
              </a:rPr>
              <a:t>The </a:t>
            </a:r>
            <a:r>
              <a:rPr b="1" lang="en" sz="750">
                <a:solidFill>
                  <a:schemeClr val="dk1"/>
                </a:solidFill>
                <a:highlight>
                  <a:srgbClr val="FFFFFF"/>
                </a:highlight>
                <a:latin typeface="Cambria"/>
                <a:ea typeface="Cambria"/>
                <a:cs typeface="Cambria"/>
                <a:sym typeface="Cambria"/>
              </a:rPr>
              <a:t>Fellegi-Sunter</a:t>
            </a:r>
            <a:r>
              <a:rPr lang="en" sz="750">
                <a:solidFill>
                  <a:schemeClr val="dk1"/>
                </a:solidFill>
                <a:highlight>
                  <a:srgbClr val="FFFFFF"/>
                </a:highlight>
                <a:latin typeface="Cambria"/>
                <a:ea typeface="Cambria"/>
                <a:cs typeface="Cambria"/>
                <a:sym typeface="Cambria"/>
              </a:rPr>
              <a:t> model compares selected similar fields in two records and calculates a similarity score, or a weighted probability of the two records being the same entity.</a:t>
            </a:r>
            <a:endParaRPr sz="1500">
              <a:latin typeface="Cambria"/>
              <a:ea typeface="Cambria"/>
              <a:cs typeface="Cambria"/>
              <a:sym typeface="Cambria"/>
            </a:endParaRPr>
          </a:p>
        </p:txBody>
      </p:sp>
      <p:pic>
        <p:nvPicPr>
          <p:cNvPr id="170" name="Google Shape;170;p30"/>
          <p:cNvPicPr preferRelativeResize="0"/>
          <p:nvPr/>
        </p:nvPicPr>
        <p:blipFill>
          <a:blip r:embed="rId3">
            <a:alphaModFix/>
          </a:blip>
          <a:stretch>
            <a:fillRect/>
          </a:stretch>
        </p:blipFill>
        <p:spPr>
          <a:xfrm>
            <a:off x="2832050" y="2961150"/>
            <a:ext cx="2397963" cy="1607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on aggregated</a:t>
            </a:r>
            <a:r>
              <a:rPr lang="en"/>
              <a:t> data</a:t>
            </a:r>
            <a:endParaRPr/>
          </a:p>
        </p:txBody>
      </p:sp>
      <p:sp>
        <p:nvSpPr>
          <p:cNvPr id="176" name="Google Shape;17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P</a:t>
            </a:r>
            <a:r>
              <a:rPr lang="en"/>
              <a:t>lot the ratio of art accessions from various nationalities across the years or answer and other visualizations from a common collective data source.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b="1"/>
          </a:p>
        </p:txBody>
      </p:sp>
      <p:pic>
        <p:nvPicPr>
          <p:cNvPr id="177" name="Google Shape;177;p31"/>
          <p:cNvPicPr preferRelativeResize="0"/>
          <p:nvPr/>
        </p:nvPicPr>
        <p:blipFill>
          <a:blip r:embed="rId3">
            <a:alphaModFix/>
          </a:blip>
          <a:stretch>
            <a:fillRect/>
          </a:stretch>
        </p:blipFill>
        <p:spPr>
          <a:xfrm>
            <a:off x="773550" y="1984175"/>
            <a:ext cx="6139599" cy="2897475"/>
          </a:xfrm>
          <a:prstGeom prst="rect">
            <a:avLst/>
          </a:prstGeom>
          <a:noFill/>
          <a:ln>
            <a:noFill/>
          </a:ln>
        </p:spPr>
      </p:pic>
      <p:sp>
        <p:nvSpPr>
          <p:cNvPr id="178" name="Google Shape;178;p31"/>
          <p:cNvSpPr txBox="1"/>
          <p:nvPr/>
        </p:nvSpPr>
        <p:spPr>
          <a:xfrm>
            <a:off x="3713975" y="3470375"/>
            <a:ext cx="2220000" cy="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many </a:t>
            </a:r>
            <a:r>
              <a:rPr lang="en" sz="1800">
                <a:solidFill>
                  <a:schemeClr val="dk2"/>
                </a:solidFill>
              </a:rPr>
              <a:t>nationalities</a:t>
            </a:r>
            <a:r>
              <a:rPr lang="en" sz="1800">
                <a:solidFill>
                  <a:schemeClr val="dk2"/>
                </a:solidFill>
              </a:rPr>
              <a:t> are nan</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The Art Institute of Chicago located in Grant Park, Chicago opened its doors to the public in 1879 by presenting exhibits by Van Gogh , Seurat, Cezanne .</a:t>
            </a:r>
            <a:endParaRPr/>
          </a:p>
          <a:p>
            <a:pPr indent="0" lvl="0" marL="0" rtl="0" algn="l">
              <a:spcBef>
                <a:spcPts val="1200"/>
              </a:spcBef>
              <a:spcAft>
                <a:spcPts val="0"/>
              </a:spcAft>
              <a:buNone/>
            </a:pPr>
            <a:r>
              <a:rPr lang="en"/>
              <a:t>2     The museum features 98,361 artworks from 27,140 artists and 140,848 records approximately. 	</a:t>
            </a:r>
            <a:endParaRPr/>
          </a:p>
          <a:p>
            <a:pPr indent="0" lvl="0" marL="0" rtl="0" algn="l">
              <a:spcBef>
                <a:spcPts val="1200"/>
              </a:spcBef>
              <a:spcAft>
                <a:spcPts val="0"/>
              </a:spcAft>
              <a:buNone/>
            </a:pPr>
            <a:r>
              <a:rPr lang="en"/>
              <a:t>3.    Museums such as Cooper Hewitt,  Metropolitan Art Museum and the Carnegie Art Museum also archive art data.</a:t>
            </a:r>
            <a:endParaRPr/>
          </a:p>
          <a:p>
            <a:pPr indent="0" lvl="0" marL="0" rtl="0" algn="l">
              <a:spcBef>
                <a:spcPts val="1200"/>
              </a:spcBef>
              <a:spcAft>
                <a:spcPts val="0"/>
              </a:spcAft>
              <a:buNone/>
            </a:pPr>
            <a:r>
              <a:rPr lang="en"/>
              <a:t>3 .   Art Institute of Chicago consists 22,000 folders of exhibition records dating from 1879 to 1989 from its registrar and curatorial departments.</a:t>
            </a:r>
            <a:endParaRPr/>
          </a:p>
          <a:p>
            <a:pPr indent="0" lvl="0" marL="0" rtl="0" algn="l">
              <a:spcBef>
                <a:spcPts val="1200"/>
              </a:spcBef>
              <a:spcAft>
                <a:spcPts val="1200"/>
              </a:spcAft>
              <a:buNone/>
            </a:pPr>
            <a:r>
              <a:rPr lang="en"/>
              <a:t>3.   However, The Data is not Curator approved!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Impute Missing Values</a:t>
            </a:r>
            <a:endParaRPr/>
          </a:p>
        </p:txBody>
      </p:sp>
      <p:sp>
        <p:nvSpPr>
          <p:cNvPr id="184" name="Google Shape;184;p32"/>
          <p:cNvSpPr txBox="1"/>
          <p:nvPr>
            <p:ph idx="1" type="body"/>
          </p:nvPr>
        </p:nvSpPr>
        <p:spPr>
          <a:xfrm>
            <a:off x="311700" y="1152475"/>
            <a:ext cx="2740500" cy="32970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t>Used </a:t>
            </a:r>
            <a:r>
              <a:rPr lang="en"/>
              <a:t>multilayer</a:t>
            </a:r>
            <a:r>
              <a:rPr lang="en"/>
              <a:t> perceptron to </a:t>
            </a:r>
            <a:r>
              <a:rPr lang="en"/>
              <a:t>impute missing nationality values for nationality and evaluate null information on columns.</a:t>
            </a:r>
            <a:endParaRPr/>
          </a:p>
          <a:p>
            <a:pPr indent="0" lvl="0" marL="0" rtl="0" algn="l">
              <a:spcBef>
                <a:spcPts val="1200"/>
              </a:spcBef>
              <a:spcAft>
                <a:spcPts val="0"/>
              </a:spcAft>
              <a:buClr>
                <a:schemeClr val="dk1"/>
              </a:buClr>
              <a:buSzPct val="104761"/>
              <a:buFont typeface="Arial"/>
              <a:buNone/>
            </a:pPr>
            <a:r>
              <a:rPr lang="en" sz="1050">
                <a:solidFill>
                  <a:schemeClr val="dk1"/>
                </a:solidFill>
                <a:highlight>
                  <a:srgbClr val="FFFFFF"/>
                </a:highlight>
                <a:latin typeface="Courier New"/>
                <a:ea typeface="Courier New"/>
                <a:cs typeface="Courier New"/>
                <a:sym typeface="Courier New"/>
              </a:rPr>
              <a:t>{'Object_Number': (0, 0.0), 'Object_ID': (0, 0.0), 'Department': (0, 0.0), 'AccessionYear': (168, 0.004882443546746491), 'Object_Name': (110, 0.0031968380365602024), 'Title': (533, 0.015490133395332617), 'Culture': (29364, 0.8533813827777617), 'Period': (33502, 0.9736406172803627), 'Object_Date': (1373, 0.03990235112906507), 'Object_Begin_Date': (0, 0.0), 'Object_End_Date': (0, 0.0), 'Artist_Display_Name': (0, 0.0), 'FirstName': (0, 0.0), 'LastName': (0, 0.0), 'first': (0, 0.0), 'last': (0, 0.0), 'full_name': (0, 0.0), 'nationality': (0, 0.0), 'birth_year': (530, 0.01540294690342643), 'death_year': (1861, 0.054084687145804874), 'gender': (0, 0.0)}</a:t>
            </a:r>
            <a:endParaRPr sz="1050">
              <a:solidFill>
                <a:schemeClr val="dk1"/>
              </a:solidFill>
              <a:highlight>
                <a:srgbClr val="FFFFFF"/>
              </a:highlight>
              <a:latin typeface="Courier New"/>
              <a:ea typeface="Courier New"/>
              <a:cs typeface="Courier New"/>
              <a:sym typeface="Courier New"/>
            </a:endParaRPr>
          </a:p>
          <a:p>
            <a:pPr indent="0" lvl="0" marL="0" rtl="0" algn="l">
              <a:spcBef>
                <a:spcPts val="1200"/>
              </a:spcBef>
              <a:spcAft>
                <a:spcPts val="0"/>
              </a:spcAft>
              <a:buClr>
                <a:schemeClr val="dk1"/>
              </a:buClr>
              <a:buSzPct val="104761"/>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spcBef>
                <a:spcPts val="1200"/>
              </a:spcBef>
              <a:spcAft>
                <a:spcPts val="1200"/>
              </a:spcAft>
              <a:buNone/>
            </a:pPr>
            <a:r>
              <a:t/>
            </a:r>
            <a:endParaRPr/>
          </a:p>
        </p:txBody>
      </p:sp>
      <p:pic>
        <p:nvPicPr>
          <p:cNvPr id="185" name="Google Shape;185;p32"/>
          <p:cNvPicPr preferRelativeResize="0"/>
          <p:nvPr/>
        </p:nvPicPr>
        <p:blipFill>
          <a:blip r:embed="rId3">
            <a:alphaModFix/>
          </a:blip>
          <a:stretch>
            <a:fillRect/>
          </a:stretch>
        </p:blipFill>
        <p:spPr>
          <a:xfrm>
            <a:off x="3627100" y="1225625"/>
            <a:ext cx="5516901" cy="2692250"/>
          </a:xfrm>
          <a:prstGeom prst="rect">
            <a:avLst/>
          </a:prstGeom>
          <a:noFill/>
          <a:ln>
            <a:noFill/>
          </a:ln>
        </p:spPr>
      </p:pic>
      <p:sp>
        <p:nvSpPr>
          <p:cNvPr id="186" name="Google Shape;186;p32"/>
          <p:cNvSpPr/>
          <p:nvPr/>
        </p:nvSpPr>
        <p:spPr>
          <a:xfrm>
            <a:off x="321750" y="3373850"/>
            <a:ext cx="1254900" cy="138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Curation Overview</a:t>
            </a:r>
            <a:endParaRPr/>
          </a:p>
        </p:txBody>
      </p:sp>
      <p:sp>
        <p:nvSpPr>
          <p:cNvPr id="192" name="Google Shape;192;p33"/>
          <p:cNvSpPr txBox="1"/>
          <p:nvPr>
            <p:ph idx="1" type="body"/>
          </p:nvPr>
        </p:nvSpPr>
        <p:spPr>
          <a:xfrm>
            <a:off x="311700" y="10957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1. Schema Matching: create a common schema that matches across the various sources to answer queries across the various data sets.</a:t>
            </a:r>
            <a:endParaRPr/>
          </a:p>
          <a:p>
            <a:pPr indent="457200" lvl="0" marL="1371600" rtl="0" algn="l">
              <a:spcBef>
                <a:spcPts val="1200"/>
              </a:spcBef>
              <a:spcAft>
                <a:spcPts val="0"/>
              </a:spcAft>
              <a:buNone/>
            </a:pPr>
            <a:r>
              <a:rPr lang="en"/>
              <a:t>Q(Name, birth year, death year, nationality)</a:t>
            </a:r>
            <a:endParaRPr/>
          </a:p>
          <a:p>
            <a:pPr indent="0" lvl="0" marL="0" rtl="0" algn="l">
              <a:spcBef>
                <a:spcPts val="1200"/>
              </a:spcBef>
              <a:spcAft>
                <a:spcPts val="0"/>
              </a:spcAft>
              <a:buNone/>
            </a:pPr>
            <a:r>
              <a:rPr lang="en"/>
              <a:t>2. Aggregate the data such that a single artist id is generated for all the unique artists by matching ULAN identifiers and matching first name last name by using fuzzy matcher.</a:t>
            </a:r>
            <a:endParaRPr/>
          </a:p>
          <a:p>
            <a:pPr indent="0" lvl="0" marL="0" rtl="0" algn="l">
              <a:spcBef>
                <a:spcPts val="1200"/>
              </a:spcBef>
              <a:spcAft>
                <a:spcPts val="1200"/>
              </a:spcAft>
              <a:buNone/>
            </a:pPr>
            <a:r>
              <a:rPr lang="en"/>
              <a:t>3. </a:t>
            </a:r>
            <a:r>
              <a:rPr lang="en"/>
              <a:t>Archives may have been duplicated and the information about certain artists and their nationality, ethnicity could be differing, so majority voting aggregation of such records after identifying copies by using edit distance , Jaccard distance.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	</a:t>
            </a:r>
            <a:endParaRPr/>
          </a:p>
        </p:txBody>
      </p:sp>
      <p:sp>
        <p:nvSpPr>
          <p:cNvPr id="198" name="Google Shape;198;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Identify denial constraints, FDs,regression models that can predict for some anonymous art work who could have been the artist!</a:t>
            </a:r>
            <a:endParaRPr/>
          </a:p>
          <a:p>
            <a:pPr indent="-342900" lvl="0" marL="457200" rtl="0" algn="l">
              <a:spcBef>
                <a:spcPts val="0"/>
              </a:spcBef>
              <a:spcAft>
                <a:spcPts val="0"/>
              </a:spcAft>
              <a:buSzPts val="1800"/>
              <a:buChar char="●"/>
            </a:pPr>
            <a:r>
              <a:rPr lang="en"/>
              <a:t>Using  unsupervised learning algorithms such Latent Dirichlet Allocation to automatically fill missing value, K - means clustering algorithm and re-run analysis experiments.</a:t>
            </a:r>
            <a:endParaRPr/>
          </a:p>
          <a:p>
            <a:pPr indent="-342900" lvl="0" marL="457200" rtl="0" algn="l">
              <a:spcBef>
                <a:spcPts val="0"/>
              </a:spcBef>
              <a:spcAft>
                <a:spcPts val="0"/>
              </a:spcAft>
              <a:buSzPts val="1800"/>
              <a:buChar char="●"/>
            </a:pPr>
            <a:r>
              <a:rPr lang="en"/>
              <a:t>Imputation of missing values was done by multilayer perceptron which is non-interpretable . So counterfactuals and rules could be identified which could explain why a nationality was selected by the black-box classifier.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Citations</a:t>
            </a:r>
            <a:endParaRPr/>
          </a:p>
        </p:txBody>
      </p:sp>
      <p:sp>
        <p:nvSpPr>
          <p:cNvPr id="204" name="Google Shape;204;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https://github.com/IITTeaching/cs520-f23-group-23/blob/main/main-520-project/data%20curation%20project.txt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We base our work on the data released by these museums. These were chosen because they endorse the CC0 license, </a:t>
            </a:r>
            <a:r>
              <a:rPr lang="en"/>
              <a:t>allowing a free and unrestricted use of the data.</a:t>
            </a:r>
            <a:r>
              <a:rPr lang="en"/>
              <a:t> </a:t>
            </a:r>
            <a:endParaRPr/>
          </a:p>
          <a:p>
            <a:pPr indent="0" lvl="0" marL="0" rtl="0" algn="l">
              <a:spcBef>
                <a:spcPts val="1200"/>
              </a:spcBef>
              <a:spcAft>
                <a:spcPts val="1200"/>
              </a:spcAft>
              <a:buNone/>
            </a:pPr>
            <a:r>
              <a:rPr lang="en"/>
              <a:t>Open source software such as Scikit-learn, Jellyfish, Pandas and </a:t>
            </a:r>
            <a:r>
              <a:rPr lang="en"/>
              <a:t>Vizier DB</a:t>
            </a:r>
            <a:r>
              <a:rPr lang="en"/>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Format (</a:t>
            </a:r>
            <a:r>
              <a:rPr lang="en"/>
              <a:t>CSV to DataFrames</a:t>
            </a:r>
            <a:r>
              <a:rPr lang="en"/>
              <a:t>)</a:t>
            </a:r>
            <a:endParaRPr/>
          </a:p>
        </p:txBody>
      </p:sp>
      <p:sp>
        <p:nvSpPr>
          <p:cNvPr id="67" name="Google Shape;67;p15"/>
          <p:cNvSpPr txBox="1"/>
          <p:nvPr>
            <p:ph idx="1" type="body"/>
          </p:nvPr>
        </p:nvSpPr>
        <p:spPr>
          <a:xfrm>
            <a:off x="311700" y="860050"/>
            <a:ext cx="8520600" cy="370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200">
                <a:solidFill>
                  <a:srgbClr val="0E1116"/>
                </a:solidFill>
                <a:highlight>
                  <a:srgbClr val="FFFFFF"/>
                </a:highlight>
              </a:rPr>
              <a:t>It includes basic metadata for each artist  including name, nationality, gender, birth year, death year, Wiki QID, and Getty ULAN ID.</a:t>
            </a:r>
            <a:endParaRPr sz="1200">
              <a:solidFill>
                <a:srgbClr val="0E1116"/>
              </a:solidFill>
              <a:highlight>
                <a:srgbClr val="FFFFFF"/>
              </a:highlight>
            </a:endParaRPr>
          </a:p>
          <a:p>
            <a:pPr indent="0" lvl="0" marL="0" rtl="0" algn="l">
              <a:spcBef>
                <a:spcPts val="1200"/>
              </a:spcBef>
              <a:spcAft>
                <a:spcPts val="0"/>
              </a:spcAft>
              <a:buNone/>
            </a:pPr>
            <a:r>
              <a:rPr b="1" lang="en" sz="1200">
                <a:solidFill>
                  <a:srgbClr val="0E1116"/>
                </a:solidFill>
                <a:highlight>
                  <a:srgbClr val="FFFFFF"/>
                </a:highlight>
              </a:rPr>
              <a:t>Header:</a:t>
            </a:r>
            <a:endParaRPr b="1" sz="1200">
              <a:solidFill>
                <a:srgbClr val="0E1116"/>
              </a:solidFill>
              <a:highlight>
                <a:srgbClr val="FFFFFF"/>
              </a:highlight>
            </a:endParaRPr>
          </a:p>
          <a:p>
            <a:pPr indent="0" lvl="0" marL="0" rtl="0" algn="l">
              <a:spcBef>
                <a:spcPts val="1200"/>
              </a:spcBef>
              <a:spcAft>
                <a:spcPts val="0"/>
              </a:spcAft>
              <a:buNone/>
            </a:pPr>
            <a:r>
              <a:rPr lang="en" sz="1050">
                <a:solidFill>
                  <a:schemeClr val="dk1"/>
                </a:solidFill>
                <a:highlight>
                  <a:srgbClr val="F3F3F3"/>
                </a:highlight>
                <a:latin typeface="Courier New"/>
                <a:ea typeface="Courier New"/>
                <a:cs typeface="Courier New"/>
                <a:sym typeface="Courier New"/>
              </a:rPr>
              <a:t>title,creation_date,creation_date_earliest,creation_date_latest,medium,accession_number,id,credit_line,date_acquired,department,physical_location,item_width,item_height,item_depth,item_diameter,web_url,provenance_text,classification,image_url,artist_id,party_type,full_name,cited_name,role,nationality,birth_date,death_date,birth_place,death_place\n</a:t>
            </a:r>
            <a:endParaRPr sz="1050">
              <a:solidFill>
                <a:schemeClr val="dk1"/>
              </a:solidFill>
              <a:highlight>
                <a:srgbClr val="F3F3F3"/>
              </a:highlight>
              <a:latin typeface="Courier New"/>
              <a:ea typeface="Courier New"/>
              <a:cs typeface="Courier New"/>
              <a:sym typeface="Courier New"/>
            </a:endParaRPr>
          </a:p>
          <a:p>
            <a:pPr indent="0" lvl="0" marL="0" rtl="0" algn="l">
              <a:spcBef>
                <a:spcPts val="1200"/>
              </a:spcBef>
              <a:spcAft>
                <a:spcPts val="0"/>
              </a:spcAft>
              <a:buNone/>
            </a:pPr>
            <a:r>
              <a:t/>
            </a:r>
            <a:endParaRPr sz="1050">
              <a:solidFill>
                <a:schemeClr val="dk1"/>
              </a:solidFill>
              <a:highlight>
                <a:srgbClr val="F3F3F3"/>
              </a:highlight>
              <a:latin typeface="Courier New"/>
              <a:ea typeface="Courier New"/>
              <a:cs typeface="Courier New"/>
              <a:sym typeface="Courier New"/>
            </a:endParaRPr>
          </a:p>
          <a:p>
            <a:pPr indent="0" lvl="0" marL="0" rtl="0" algn="l">
              <a:spcBef>
                <a:spcPts val="1200"/>
              </a:spcBef>
              <a:spcAft>
                <a:spcPts val="0"/>
              </a:spcAft>
              <a:buClr>
                <a:schemeClr val="dk1"/>
              </a:buClr>
              <a:buSzPct val="104761"/>
              <a:buFont typeface="Arial"/>
              <a:buNone/>
            </a:pPr>
            <a:r>
              <a:rPr lang="en" sz="1050">
                <a:solidFill>
                  <a:srgbClr val="000000"/>
                </a:solidFill>
                <a:highlight>
                  <a:srgbClr val="F3F3F3"/>
                </a:highlight>
                <a:latin typeface="Courier New"/>
                <a:ea typeface="Courier New"/>
                <a:cs typeface="Courier New"/>
                <a:sym typeface="Courier New"/>
              </a:rPr>
              <a:t>1979.486.1,False,False,False,1,,The American Wing,1979,Coin,One-dollar Liberty Head Coin,,,,,,16429,Maker," ",James Barton Longacre,"American, Delaware County, Pennsylvania 1794–1869 Philadelphia, Pennsylvania"," ","Longacre, James Barton",American,1794      ,1869      ,,http://vocab.getty.edu/page/ulan/500011409,https://www.wikidata.org/wiki/Q3806459,1853,1853,1853,Gold,Dimensions unavailable,"Gift of Heinz L. Stoppelmann, 1979",,,,,,,,,,,,,,http://www.metmuseum.org/art/collection/search/1,,,"Metropolitan Museum of Art, New York, NY",,,</a:t>
            </a:r>
            <a:endParaRPr sz="1050">
              <a:solidFill>
                <a:srgbClr val="000000"/>
              </a:solidFill>
              <a:highlight>
                <a:srgbClr val="F3F3F3"/>
              </a:highlight>
              <a:latin typeface="Courier New"/>
              <a:ea typeface="Courier New"/>
              <a:cs typeface="Courier New"/>
              <a:sym typeface="Courier New"/>
            </a:endParaRPr>
          </a:p>
          <a:p>
            <a:pPr indent="0" lvl="0" marL="0" rtl="0" algn="l">
              <a:spcBef>
                <a:spcPts val="1200"/>
              </a:spcBef>
              <a:spcAft>
                <a:spcPts val="0"/>
              </a:spcAft>
              <a:buClr>
                <a:schemeClr val="dk1"/>
              </a:buClr>
              <a:buSzPct val="104761"/>
              <a:buFont typeface="Arial"/>
              <a:buNone/>
            </a:pPr>
            <a:r>
              <a:t/>
            </a:r>
            <a:endParaRPr sz="1050">
              <a:solidFill>
                <a:srgbClr val="D5D5D5"/>
              </a:solidFill>
              <a:highlight>
                <a:srgbClr val="383838"/>
              </a:highlight>
              <a:latin typeface="Courier New"/>
              <a:ea typeface="Courier New"/>
              <a:cs typeface="Courier New"/>
              <a:sym typeface="Courier New"/>
            </a:endParaRPr>
          </a:p>
          <a:p>
            <a:pPr indent="0" lvl="0" marL="0" rtl="0" algn="l">
              <a:spcBef>
                <a:spcPts val="1200"/>
              </a:spcBef>
              <a:spcAft>
                <a:spcPts val="0"/>
              </a:spcAft>
              <a:buNone/>
            </a:pPr>
            <a:r>
              <a:t/>
            </a:r>
            <a:endParaRPr sz="1050">
              <a:solidFill>
                <a:srgbClr val="D5D5D5"/>
              </a:solidFill>
              <a:highlight>
                <a:srgbClr val="383838"/>
              </a:highlight>
              <a:latin typeface="Courier New"/>
              <a:ea typeface="Courier New"/>
              <a:cs typeface="Courier New"/>
              <a:sym typeface="Courier New"/>
            </a:endParaRPr>
          </a:p>
          <a:p>
            <a:pPr indent="0" lvl="0" marL="0" rtl="0" algn="l">
              <a:spcBef>
                <a:spcPts val="1200"/>
              </a:spcBef>
              <a:spcAft>
                <a:spcPts val="0"/>
              </a:spcAft>
              <a:buNone/>
            </a:pPr>
            <a:r>
              <a:t/>
            </a:r>
            <a:endParaRPr sz="1050">
              <a:solidFill>
                <a:srgbClr val="D5D5D5"/>
              </a:solidFill>
              <a:highlight>
                <a:srgbClr val="383838"/>
              </a:highlight>
              <a:latin typeface="Courier New"/>
              <a:ea typeface="Courier New"/>
              <a:cs typeface="Courier New"/>
              <a:sym typeface="Courier New"/>
            </a:endParaRPr>
          </a:p>
          <a:p>
            <a:pPr indent="0" lvl="0" marL="0" rtl="0" algn="l">
              <a:spcBef>
                <a:spcPts val="1200"/>
              </a:spcBef>
              <a:spcAft>
                <a:spcPts val="1200"/>
              </a:spcAft>
              <a:buNone/>
            </a:pPr>
            <a:r>
              <a:t/>
            </a:r>
            <a:endParaRPr sz="1050">
              <a:solidFill>
                <a:srgbClr val="D5D5D5"/>
              </a:solidFill>
              <a:highlight>
                <a:srgbClr val="383838"/>
              </a:highlight>
              <a:latin typeface="Courier New"/>
              <a:ea typeface="Courier New"/>
              <a:cs typeface="Courier New"/>
              <a:sym typeface="Courier New"/>
            </a:endParaRPr>
          </a:p>
        </p:txBody>
      </p:sp>
      <p:cxnSp>
        <p:nvCxnSpPr>
          <p:cNvPr id="68" name="Google Shape;68;p15"/>
          <p:cNvCxnSpPr/>
          <p:nvPr/>
        </p:nvCxnSpPr>
        <p:spPr>
          <a:xfrm flipH="1" rot="10800000">
            <a:off x="311700" y="2132750"/>
            <a:ext cx="7942800" cy="55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Curation</a:t>
            </a:r>
            <a:endParaRPr/>
          </a:p>
        </p:txBody>
      </p:sp>
      <p:sp>
        <p:nvSpPr>
          <p:cNvPr id="74" name="Google Shape;74;p16"/>
          <p:cNvSpPr txBox="1"/>
          <p:nvPr>
            <p:ph idx="1" type="body"/>
          </p:nvPr>
        </p:nvSpPr>
        <p:spPr>
          <a:xfrm>
            <a:off x="311700" y="11099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Curation at Scale is a challenge with such a large scale and so many records</a:t>
            </a:r>
            <a:endParaRPr/>
          </a:p>
          <a:p>
            <a:pPr indent="-342900" lvl="0" marL="457200" rtl="0" algn="l">
              <a:spcBef>
                <a:spcPts val="0"/>
              </a:spcBef>
              <a:spcAft>
                <a:spcPts val="0"/>
              </a:spcAft>
              <a:buSzPts val="1800"/>
              <a:buAutoNum type="arabicPeriod"/>
            </a:pPr>
            <a:r>
              <a:rPr lang="en"/>
              <a:t>Incentivizing the Museums that to share their records publicly.</a:t>
            </a:r>
            <a:endParaRPr/>
          </a:p>
          <a:p>
            <a:pPr indent="-342900" lvl="0" marL="457200" rtl="0" algn="l">
              <a:spcBef>
                <a:spcPts val="0"/>
              </a:spcBef>
              <a:spcAft>
                <a:spcPts val="0"/>
              </a:spcAft>
              <a:buSzPts val="1800"/>
              <a:buAutoNum type="arabicPeriod"/>
            </a:pPr>
            <a:r>
              <a:rPr lang="en"/>
              <a:t>Data Quality and Validation of Data along with missing information. </a:t>
            </a:r>
            <a:endParaRPr/>
          </a:p>
          <a:p>
            <a:pPr indent="-342900" lvl="0" marL="457200" rtl="0" algn="l">
              <a:spcBef>
                <a:spcPts val="0"/>
              </a:spcBef>
              <a:spcAft>
                <a:spcPts val="0"/>
              </a:spcAft>
              <a:buSzPts val="1800"/>
              <a:buAutoNum type="arabicPeriod"/>
            </a:pPr>
            <a:r>
              <a:rPr lang="en"/>
              <a:t>Trust and Provenance of the data.</a:t>
            </a:r>
            <a:endParaRPr/>
          </a:p>
          <a:p>
            <a:pPr indent="-342900" lvl="0" marL="457200" rtl="0" algn="l">
              <a:spcBef>
                <a:spcPts val="0"/>
              </a:spcBef>
              <a:spcAft>
                <a:spcPts val="0"/>
              </a:spcAft>
              <a:buSzPts val="1800"/>
              <a:buAutoNum type="arabicPeriod"/>
            </a:pPr>
            <a:r>
              <a:rPr lang="en"/>
              <a:t>Schema Matching and Query Containment on mediated schema</a:t>
            </a:r>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124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 Instance</a:t>
            </a:r>
            <a:endParaRPr/>
          </a:p>
        </p:txBody>
      </p:sp>
      <p:pic>
        <p:nvPicPr>
          <p:cNvPr id="80" name="Google Shape;80;p17"/>
          <p:cNvPicPr preferRelativeResize="0"/>
          <p:nvPr/>
        </p:nvPicPr>
        <p:blipFill>
          <a:blip r:embed="rId3">
            <a:alphaModFix/>
          </a:blip>
          <a:stretch>
            <a:fillRect/>
          </a:stretch>
        </p:blipFill>
        <p:spPr>
          <a:xfrm>
            <a:off x="83450" y="4344450"/>
            <a:ext cx="8839202" cy="379409"/>
          </a:xfrm>
          <a:prstGeom prst="rect">
            <a:avLst/>
          </a:prstGeom>
          <a:noFill/>
          <a:ln>
            <a:noFill/>
          </a:ln>
        </p:spPr>
      </p:pic>
      <p:pic>
        <p:nvPicPr>
          <p:cNvPr id="81" name="Google Shape;81;p17"/>
          <p:cNvPicPr preferRelativeResize="0"/>
          <p:nvPr/>
        </p:nvPicPr>
        <p:blipFill>
          <a:blip r:embed="rId4">
            <a:alphaModFix/>
          </a:blip>
          <a:stretch>
            <a:fillRect/>
          </a:stretch>
        </p:blipFill>
        <p:spPr>
          <a:xfrm>
            <a:off x="83450" y="2689388"/>
            <a:ext cx="8839199" cy="588002"/>
          </a:xfrm>
          <a:prstGeom prst="rect">
            <a:avLst/>
          </a:prstGeom>
          <a:noFill/>
          <a:ln>
            <a:noFill/>
          </a:ln>
        </p:spPr>
      </p:pic>
      <p:sp>
        <p:nvSpPr>
          <p:cNvPr id="82" name="Google Shape;82;p17"/>
          <p:cNvSpPr txBox="1"/>
          <p:nvPr/>
        </p:nvSpPr>
        <p:spPr>
          <a:xfrm>
            <a:off x="376850" y="2192075"/>
            <a:ext cx="29511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Source 2: met-artists.csv</a:t>
            </a:r>
            <a:endParaRPr b="1" sz="1800">
              <a:solidFill>
                <a:schemeClr val="dk2"/>
              </a:solidFill>
            </a:endParaRPr>
          </a:p>
        </p:txBody>
      </p:sp>
      <p:sp>
        <p:nvSpPr>
          <p:cNvPr id="83" name="Google Shape;83;p17"/>
          <p:cNvSpPr txBox="1"/>
          <p:nvPr/>
        </p:nvSpPr>
        <p:spPr>
          <a:xfrm>
            <a:off x="376850" y="3678625"/>
            <a:ext cx="3254400" cy="26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Target Schema met-objects.csv</a:t>
            </a:r>
            <a:endParaRPr b="1" sz="1800">
              <a:solidFill>
                <a:schemeClr val="dk2"/>
              </a:solidFill>
            </a:endParaRPr>
          </a:p>
        </p:txBody>
      </p:sp>
      <p:pic>
        <p:nvPicPr>
          <p:cNvPr id="84" name="Google Shape;84;p17"/>
          <p:cNvPicPr preferRelativeResize="0"/>
          <p:nvPr/>
        </p:nvPicPr>
        <p:blipFill>
          <a:blip r:embed="rId5">
            <a:alphaModFix/>
          </a:blip>
          <a:stretch>
            <a:fillRect/>
          </a:stretch>
        </p:blipFill>
        <p:spPr>
          <a:xfrm>
            <a:off x="102500" y="1110925"/>
            <a:ext cx="8801100" cy="542925"/>
          </a:xfrm>
          <a:prstGeom prst="rect">
            <a:avLst/>
          </a:prstGeom>
          <a:noFill/>
          <a:ln>
            <a:noFill/>
          </a:ln>
        </p:spPr>
      </p:pic>
      <p:sp>
        <p:nvSpPr>
          <p:cNvPr id="85" name="Google Shape;85;p17"/>
          <p:cNvSpPr txBox="1"/>
          <p:nvPr/>
        </p:nvSpPr>
        <p:spPr>
          <a:xfrm>
            <a:off x="376850" y="606975"/>
            <a:ext cx="3488700" cy="51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Source 1:  moma</a:t>
            </a:r>
            <a:r>
              <a:rPr b="1" lang="en" sz="1800">
                <a:solidFill>
                  <a:schemeClr val="dk2"/>
                </a:solidFill>
              </a:rPr>
              <a:t>-artist.csv</a:t>
            </a:r>
            <a:endParaRPr b="1"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 </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400">
                <a:solidFill>
                  <a:srgbClr val="212529"/>
                </a:solidFill>
                <a:highlight>
                  <a:srgbClr val="FFFFFF"/>
                </a:highlight>
                <a:latin typeface="Roboto"/>
                <a:ea typeface="Roboto"/>
                <a:cs typeface="Roboto"/>
                <a:sym typeface="Roboto"/>
              </a:rPr>
              <a:t>1. Multiple artists for a record, delimited by a </a:t>
            </a:r>
            <a:r>
              <a:rPr lang="en" sz="1400">
                <a:solidFill>
                  <a:srgbClr val="212529"/>
                </a:solidFill>
                <a:highlight>
                  <a:srgbClr val="FFFFFF"/>
                </a:highlight>
                <a:latin typeface="Roboto"/>
                <a:ea typeface="Roboto"/>
                <a:cs typeface="Roboto"/>
                <a:sym typeface="Roboto"/>
              </a:rPr>
              <a:t>separator</a:t>
            </a:r>
            <a:r>
              <a:rPr lang="en" sz="1400">
                <a:solidFill>
                  <a:srgbClr val="212529"/>
                </a:solidFill>
                <a:highlight>
                  <a:srgbClr val="FFFFFF"/>
                </a:highlight>
                <a:latin typeface="Roboto"/>
                <a:ea typeface="Roboto"/>
                <a:cs typeface="Roboto"/>
                <a:sym typeface="Roboto"/>
              </a:rPr>
              <a:t> and each artist should be accredited to the record. Exploded the entries by delimiter.</a:t>
            </a:r>
            <a:endParaRPr sz="14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rPr lang="en" sz="1400">
                <a:solidFill>
                  <a:srgbClr val="212529"/>
                </a:solidFill>
                <a:highlight>
                  <a:srgbClr val="FFFFFF"/>
                </a:highlight>
                <a:latin typeface="Roboto"/>
                <a:ea typeface="Roboto"/>
                <a:cs typeface="Roboto"/>
                <a:sym typeface="Roboto"/>
              </a:rPr>
              <a:t>2. Some of the accession years are not dates so they should be ignored by setting to NaN.</a:t>
            </a:r>
            <a:endParaRPr sz="14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rPr lang="en" sz="1400">
                <a:solidFill>
                  <a:srgbClr val="212529"/>
                </a:solidFill>
                <a:highlight>
                  <a:srgbClr val="FFFFFF"/>
                </a:highlight>
                <a:latin typeface="Roboto"/>
                <a:ea typeface="Roboto"/>
                <a:cs typeface="Roboto"/>
                <a:sym typeface="Roboto"/>
              </a:rPr>
              <a:t>3. Some artists are anonymous, unknown or identified by the location rather than an </a:t>
            </a:r>
            <a:r>
              <a:rPr lang="en" sz="1400">
                <a:solidFill>
                  <a:srgbClr val="212529"/>
                </a:solidFill>
                <a:highlight>
                  <a:srgbClr val="FFFFFF"/>
                </a:highlight>
                <a:latin typeface="Roboto"/>
                <a:ea typeface="Roboto"/>
                <a:cs typeface="Roboto"/>
                <a:sym typeface="Roboto"/>
              </a:rPr>
              <a:t>actual</a:t>
            </a:r>
            <a:r>
              <a:rPr lang="en" sz="1400">
                <a:solidFill>
                  <a:srgbClr val="212529"/>
                </a:solidFill>
                <a:highlight>
                  <a:srgbClr val="FFFFFF"/>
                </a:highlight>
                <a:latin typeface="Roboto"/>
                <a:ea typeface="Roboto"/>
                <a:cs typeface="Roboto"/>
                <a:sym typeface="Roboto"/>
              </a:rPr>
              <a:t> name so they should befittingly named "anonymous". </a:t>
            </a:r>
            <a:endParaRPr sz="14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rPr lang="en" sz="1400">
                <a:solidFill>
                  <a:srgbClr val="212529"/>
                </a:solidFill>
                <a:highlight>
                  <a:srgbClr val="FFFFFF"/>
                </a:highlight>
                <a:latin typeface="Roboto"/>
                <a:ea typeface="Roboto"/>
                <a:cs typeface="Roboto"/>
                <a:sym typeface="Roboto"/>
              </a:rPr>
              <a:t>4. Certain Begin Dates are after the End date. Certain dates don't specify B.C or A.D and others are 0. Fill such entries with NaN</a:t>
            </a:r>
            <a:endParaRPr sz="14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rPr lang="en" sz="1400">
                <a:solidFill>
                  <a:srgbClr val="212529"/>
                </a:solidFill>
                <a:highlight>
                  <a:srgbClr val="FFFFFF"/>
                </a:highlight>
                <a:latin typeface="Roboto"/>
                <a:ea typeface="Roboto"/>
                <a:cs typeface="Roboto"/>
                <a:sym typeface="Roboto"/>
              </a:rPr>
              <a:t>5. The nationality column had upper case and lower case so standardizing the Artist Name and Nationality columns.</a:t>
            </a:r>
            <a:endParaRPr sz="14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rPr lang="en" sz="1400">
                <a:solidFill>
                  <a:schemeClr val="dk1"/>
                </a:solidFill>
                <a:highlight>
                  <a:srgbClr val="FFFFFF"/>
                </a:highlight>
                <a:latin typeface="Roboto"/>
                <a:ea typeface="Roboto"/>
                <a:cs typeface="Roboto"/>
                <a:sym typeface="Roboto"/>
              </a:rPr>
              <a:t>6. </a:t>
            </a:r>
            <a:r>
              <a:rPr lang="en" sz="1350">
                <a:solidFill>
                  <a:schemeClr val="dk1"/>
                </a:solidFill>
                <a:latin typeface="Roboto"/>
                <a:ea typeface="Roboto"/>
                <a:cs typeface="Roboto"/>
                <a:sym typeface="Roboto"/>
              </a:rPr>
              <a:t>Handling missing information by merging information from other data sources on certain columns. Using unsupervised learning techniques such as Hierarchical Clustering techniques.</a:t>
            </a:r>
            <a:endParaRPr sz="1350">
              <a:solidFill>
                <a:schemeClr val="dk1"/>
              </a:solidFill>
              <a:highlight>
                <a:srgbClr val="FFFFFF"/>
              </a:highlight>
              <a:latin typeface="Roboto"/>
              <a:ea typeface="Roboto"/>
              <a:cs typeface="Roboto"/>
              <a:sym typeface="Roboto"/>
            </a:endParaRPr>
          </a:p>
          <a:p>
            <a:pPr indent="0" lvl="0" marL="0" rtl="0" algn="l">
              <a:spcBef>
                <a:spcPts val="1200"/>
              </a:spcBef>
              <a:spcAft>
                <a:spcPts val="1200"/>
              </a:spcAft>
              <a:buNone/>
            </a:pPr>
            <a:r>
              <a:rPr lang="en" sz="1200">
                <a:solidFill>
                  <a:srgbClr val="212529"/>
                </a:solidFill>
                <a:highlight>
                  <a:srgbClr val="FFFFFF"/>
                </a:highlight>
                <a:latin typeface="Roboto"/>
                <a:ea typeface="Roboto"/>
                <a:cs typeface="Roboto"/>
                <a:sym typeface="Roboto"/>
              </a:rPr>
              <a:t>7. ULAN id needed to parsed from URL to check for equivalence.</a:t>
            </a:r>
            <a:endParaRPr sz="1200">
              <a:solidFill>
                <a:srgbClr val="212529"/>
              </a:solidFill>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Schema Matching</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1. Calculate the Jaro, Jaro Winkler Similarity and the Levenshtein Distance and take the average of these three between pairwise attribute names to identify which attributes are closest match pairwise.</a:t>
            </a:r>
            <a:endParaRPr/>
          </a:p>
        </p:txBody>
      </p:sp>
      <p:pic>
        <p:nvPicPr>
          <p:cNvPr id="98" name="Google Shape;98;p19"/>
          <p:cNvPicPr preferRelativeResize="0"/>
          <p:nvPr/>
        </p:nvPicPr>
        <p:blipFill>
          <a:blip r:embed="rId3">
            <a:alphaModFix/>
          </a:blip>
          <a:stretch>
            <a:fillRect/>
          </a:stretch>
        </p:blipFill>
        <p:spPr>
          <a:xfrm>
            <a:off x="1143000" y="1963450"/>
            <a:ext cx="4240075" cy="3180049"/>
          </a:xfrm>
          <a:prstGeom prst="rect">
            <a:avLst/>
          </a:prstGeom>
          <a:noFill/>
          <a:ln>
            <a:noFill/>
          </a:ln>
        </p:spPr>
      </p:pic>
      <p:pic>
        <p:nvPicPr>
          <p:cNvPr id="99" name="Google Shape;99;p19"/>
          <p:cNvPicPr preferRelativeResize="0"/>
          <p:nvPr/>
        </p:nvPicPr>
        <p:blipFill>
          <a:blip r:embed="rId4">
            <a:alphaModFix/>
          </a:blip>
          <a:stretch>
            <a:fillRect/>
          </a:stretch>
        </p:blipFill>
        <p:spPr>
          <a:xfrm>
            <a:off x="4662232" y="2571750"/>
            <a:ext cx="4394768" cy="1769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Schema Matches found via similarity score</a:t>
            </a:r>
            <a:endParaRPr/>
          </a:p>
        </p:txBody>
      </p:sp>
      <p:pic>
        <p:nvPicPr>
          <p:cNvPr id="105" name="Google Shape;105;p20"/>
          <p:cNvPicPr preferRelativeResize="0"/>
          <p:nvPr/>
        </p:nvPicPr>
        <p:blipFill>
          <a:blip r:embed="rId3">
            <a:alphaModFix/>
          </a:blip>
          <a:stretch>
            <a:fillRect/>
          </a:stretch>
        </p:blipFill>
        <p:spPr>
          <a:xfrm>
            <a:off x="311700" y="1152475"/>
            <a:ext cx="3167850" cy="3745125"/>
          </a:xfrm>
          <a:prstGeom prst="rect">
            <a:avLst/>
          </a:prstGeom>
          <a:noFill/>
          <a:ln>
            <a:noFill/>
          </a:ln>
        </p:spPr>
      </p:pic>
      <p:sp>
        <p:nvSpPr>
          <p:cNvPr id="106" name="Google Shape;106;p20"/>
          <p:cNvSpPr txBox="1"/>
          <p:nvPr/>
        </p:nvSpPr>
        <p:spPr>
          <a:xfrm>
            <a:off x="4375875" y="533200"/>
            <a:ext cx="3461100" cy="4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chemeClr val="dk2"/>
              </a:solidFill>
            </a:endParaRPr>
          </a:p>
        </p:txBody>
      </p:sp>
      <p:pic>
        <p:nvPicPr>
          <p:cNvPr id="107" name="Google Shape;107;p20"/>
          <p:cNvPicPr preferRelativeResize="0"/>
          <p:nvPr/>
        </p:nvPicPr>
        <p:blipFill>
          <a:blip r:embed="rId4">
            <a:alphaModFix/>
          </a:blip>
          <a:stretch>
            <a:fillRect/>
          </a:stretch>
        </p:blipFill>
        <p:spPr>
          <a:xfrm>
            <a:off x="4100800" y="1114550"/>
            <a:ext cx="4233041"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Apply functional based dependency repair</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a:t>
            </a:r>
            <a:r>
              <a:rPr lang="en"/>
              <a:t>have identified the following functional dependency</a:t>
            </a:r>
            <a:endParaRPr/>
          </a:p>
          <a:p>
            <a:pPr indent="0" lvl="0" marL="0" rtl="0" algn="l">
              <a:spcBef>
                <a:spcPts val="1200"/>
              </a:spcBef>
              <a:spcAft>
                <a:spcPts val="0"/>
              </a:spcAft>
              <a:buNone/>
            </a:pPr>
            <a:r>
              <a:rPr lang="en"/>
              <a:t>full_name -&gt; nationality</a:t>
            </a:r>
            <a:endParaRPr/>
          </a:p>
          <a:p>
            <a:pPr indent="0" lvl="0" marL="0" rtl="0" algn="l">
              <a:spcBef>
                <a:spcPts val="1200"/>
              </a:spcBef>
              <a:spcAft>
                <a:spcPts val="0"/>
              </a:spcAft>
              <a:buNone/>
            </a:pPr>
            <a:r>
              <a:rPr lang="en"/>
              <a:t>full_name -&gt; birth_date</a:t>
            </a:r>
            <a:endParaRPr/>
          </a:p>
          <a:p>
            <a:pPr indent="0" lvl="0" marL="0" rtl="0" algn="l">
              <a:spcBef>
                <a:spcPts val="1200"/>
              </a:spcBef>
              <a:spcAft>
                <a:spcPts val="0"/>
              </a:spcAft>
              <a:buNone/>
            </a:pPr>
            <a:r>
              <a:rPr lang="en"/>
              <a:t>full_name -&gt; death_date</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FD Conflicts are resolved</a:t>
            </a:r>
            <a:endParaRPr b="1"/>
          </a:p>
          <a:p>
            <a:pPr indent="0" lvl="0" marL="0" rtl="0" algn="l">
              <a:spcBef>
                <a:spcPts val="1200"/>
              </a:spcBef>
              <a:spcAft>
                <a:spcPts val="1200"/>
              </a:spcAft>
              <a:buNone/>
            </a:pPr>
            <a:r>
              <a:rPr b="1" lang="en"/>
              <a:t>by popular vote.</a:t>
            </a:r>
            <a:endParaRPr b="1"/>
          </a:p>
        </p:txBody>
      </p:sp>
      <p:pic>
        <p:nvPicPr>
          <p:cNvPr id="114" name="Google Shape;114;p21"/>
          <p:cNvPicPr preferRelativeResize="0"/>
          <p:nvPr/>
        </p:nvPicPr>
        <p:blipFill>
          <a:blip r:embed="rId3">
            <a:alphaModFix/>
          </a:blip>
          <a:stretch>
            <a:fillRect/>
          </a:stretch>
        </p:blipFill>
        <p:spPr>
          <a:xfrm>
            <a:off x="3359224" y="1534050"/>
            <a:ext cx="5784775" cy="341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