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5a4782e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5a4782e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5a4782e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5a4782e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5a4782e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5a4782e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5a4782e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5a4782e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5a4782ee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5a4782ee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5a4782e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5a4782e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61ba04e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61ba04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5a4782e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5a4782e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IITTeaching/cs520-f23-group-23/blob/main/main-520-project/data%20curation%20project.tx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Museum Art Curation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23: Prashant Ravi, Fatima Vahora, Haeun Suh</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The Art Institute of Chicago located in Grant Park, Chicago opened its doors to the public in 1879 by presenting exhibits by Van Gogh , Seurat, Cezanne .</a:t>
            </a:r>
            <a:endParaRPr/>
          </a:p>
          <a:p>
            <a:pPr indent="0" lvl="0" marL="0" rtl="0" algn="l">
              <a:spcBef>
                <a:spcPts val="1200"/>
              </a:spcBef>
              <a:spcAft>
                <a:spcPts val="0"/>
              </a:spcAft>
              <a:buNone/>
            </a:pPr>
            <a:r>
              <a:rPr lang="en"/>
              <a:t>2     The museum features 98,361 artworks from 27,140 artists and 140,848 records approximately. 	</a:t>
            </a:r>
            <a:endParaRPr/>
          </a:p>
          <a:p>
            <a:pPr indent="0" lvl="0" marL="0" rtl="0" algn="l">
              <a:spcBef>
                <a:spcPts val="1200"/>
              </a:spcBef>
              <a:spcAft>
                <a:spcPts val="0"/>
              </a:spcAft>
              <a:buNone/>
            </a:pPr>
            <a:r>
              <a:rPr lang="en"/>
              <a:t>3.    Museums such as Cooper Hewitt,  Metropolitan Art Museum and the Carnegie Art Museum also archive art data.</a:t>
            </a:r>
            <a:endParaRPr/>
          </a:p>
          <a:p>
            <a:pPr indent="0" lvl="0" marL="0" rtl="0" algn="l">
              <a:spcBef>
                <a:spcPts val="1200"/>
              </a:spcBef>
              <a:spcAft>
                <a:spcPts val="0"/>
              </a:spcAft>
              <a:buNone/>
            </a:pPr>
            <a:r>
              <a:rPr lang="en"/>
              <a:t>3 .   Art Institute of Chicago consists 22,000 folders of exhibition records dating from 1879 to 1989 from its registrar and curatorial departments.</a:t>
            </a:r>
            <a:endParaRPr/>
          </a:p>
          <a:p>
            <a:pPr indent="0" lvl="0" marL="0" rtl="0" algn="l">
              <a:spcBef>
                <a:spcPts val="1200"/>
              </a:spcBef>
              <a:spcAft>
                <a:spcPts val="1200"/>
              </a:spcAft>
              <a:buNone/>
            </a:pPr>
            <a:r>
              <a:rPr lang="en"/>
              <a:t>3.   However, The Data is not Curator approved!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Curation</a:t>
            </a:r>
            <a:endParaRPr/>
          </a:p>
        </p:txBody>
      </p:sp>
      <p:sp>
        <p:nvSpPr>
          <p:cNvPr id="67" name="Google Shape;67;p15"/>
          <p:cNvSpPr txBox="1"/>
          <p:nvPr>
            <p:ph idx="1" type="body"/>
          </p:nvPr>
        </p:nvSpPr>
        <p:spPr>
          <a:xfrm>
            <a:off x="311700" y="1109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Curation at Scale is a challenge with such a large scale and so many records</a:t>
            </a:r>
            <a:endParaRPr/>
          </a:p>
          <a:p>
            <a:pPr indent="-342900" lvl="0" marL="457200" rtl="0" algn="l">
              <a:spcBef>
                <a:spcPts val="0"/>
              </a:spcBef>
              <a:spcAft>
                <a:spcPts val="0"/>
              </a:spcAft>
              <a:buSzPts val="1800"/>
              <a:buAutoNum type="arabicPeriod"/>
            </a:pPr>
            <a:r>
              <a:rPr lang="en"/>
              <a:t>Incentivizing the Museums that to share their records publicly.</a:t>
            </a:r>
            <a:endParaRPr/>
          </a:p>
          <a:p>
            <a:pPr indent="-342900" lvl="0" marL="457200" rtl="0" algn="l">
              <a:spcBef>
                <a:spcPts val="0"/>
              </a:spcBef>
              <a:spcAft>
                <a:spcPts val="0"/>
              </a:spcAft>
              <a:buSzPts val="1800"/>
              <a:buAutoNum type="arabicPeriod"/>
            </a:pPr>
            <a:r>
              <a:rPr lang="en"/>
              <a:t>Data Quality and Validation of Data along with missing information. </a:t>
            </a:r>
            <a:endParaRPr/>
          </a:p>
          <a:p>
            <a:pPr indent="-342900" lvl="0" marL="457200" rtl="0" algn="l">
              <a:spcBef>
                <a:spcPts val="0"/>
              </a:spcBef>
              <a:spcAft>
                <a:spcPts val="0"/>
              </a:spcAft>
              <a:buSzPts val="1800"/>
              <a:buAutoNum type="arabicPeriod"/>
            </a:pPr>
            <a:r>
              <a:rPr lang="en"/>
              <a:t>Trust and Provenance of the data.</a:t>
            </a:r>
            <a:endParaRPr/>
          </a:p>
          <a:p>
            <a:pPr indent="-342900" lvl="0" marL="457200" rtl="0" algn="l">
              <a:spcBef>
                <a:spcPts val="0"/>
              </a:spcBef>
              <a:spcAft>
                <a:spcPts val="0"/>
              </a:spcAft>
              <a:buSzPts val="1800"/>
              <a:buAutoNum type="arabicPeriod"/>
            </a:pPr>
            <a:r>
              <a:rPr lang="en"/>
              <a:t>Schema Matching and Query Containment on mediated schema</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 (</a:t>
            </a:r>
            <a:r>
              <a:rPr lang="en"/>
              <a:t>CSV to DataFrames</a:t>
            </a:r>
            <a:r>
              <a:rPr lang="en"/>
              <a:t>)</a:t>
            </a:r>
            <a:endParaRPr/>
          </a:p>
        </p:txBody>
      </p:sp>
      <p:sp>
        <p:nvSpPr>
          <p:cNvPr id="73" name="Google Shape;73;p16"/>
          <p:cNvSpPr txBox="1"/>
          <p:nvPr>
            <p:ph idx="1" type="body"/>
          </p:nvPr>
        </p:nvSpPr>
        <p:spPr>
          <a:xfrm>
            <a:off x="311700" y="860050"/>
            <a:ext cx="8520600" cy="37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0E1116"/>
                </a:solidFill>
                <a:highlight>
                  <a:srgbClr val="FFFFFF"/>
                </a:highlight>
              </a:rPr>
              <a:t>It includes basic metadata for each artist  including name, nationality, gender, birth year, death year, Wiki QID, and Getty ULAN ID.</a:t>
            </a:r>
            <a:endParaRPr sz="1200">
              <a:solidFill>
                <a:srgbClr val="0E1116"/>
              </a:solidFill>
              <a:highlight>
                <a:srgbClr val="FFFFFF"/>
              </a:highlight>
            </a:endParaRPr>
          </a:p>
          <a:p>
            <a:pPr indent="0" lvl="0" marL="0" rtl="0" algn="l">
              <a:spcBef>
                <a:spcPts val="1200"/>
              </a:spcBef>
              <a:spcAft>
                <a:spcPts val="0"/>
              </a:spcAft>
              <a:buNone/>
            </a:pPr>
            <a:r>
              <a:rPr b="1" lang="en" sz="1200">
                <a:solidFill>
                  <a:srgbClr val="0E1116"/>
                </a:solidFill>
                <a:highlight>
                  <a:srgbClr val="FFFFFF"/>
                </a:highlight>
              </a:rPr>
              <a:t>Header:</a:t>
            </a:r>
            <a:endParaRPr b="1" sz="1200">
              <a:solidFill>
                <a:srgbClr val="0E1116"/>
              </a:solidFill>
              <a:highlight>
                <a:srgbClr val="FFFFFF"/>
              </a:highlight>
            </a:endParaRPr>
          </a:p>
          <a:p>
            <a:pPr indent="0" lvl="0" marL="0" rtl="0" algn="l">
              <a:spcBef>
                <a:spcPts val="1200"/>
              </a:spcBef>
              <a:spcAft>
                <a:spcPts val="0"/>
              </a:spcAft>
              <a:buNone/>
            </a:pPr>
            <a:r>
              <a:rPr lang="en" sz="1050">
                <a:solidFill>
                  <a:schemeClr val="dk1"/>
                </a:solidFill>
                <a:highlight>
                  <a:srgbClr val="F3F3F3"/>
                </a:highlight>
                <a:latin typeface="Courier New"/>
                <a:ea typeface="Courier New"/>
                <a:cs typeface="Courier New"/>
                <a:sym typeface="Courier New"/>
              </a:rPr>
              <a:t>title,creation_date,creation_date_earliest,creation_date_latest,medium,accession_number,id,credit_line,date_acquired,department,physical_location,item_width,item_height,item_depth,item_diameter,web_url,provenance_text,classification,image_url,artist_id,party_type,full_name,cited_name,role,nationality,birth_date,death_date,birth_place,death_place\n</a:t>
            </a:r>
            <a:endParaRPr sz="1050">
              <a:solidFill>
                <a:schemeClr val="dk1"/>
              </a:solidFill>
              <a:highlight>
                <a:srgbClr val="F3F3F3"/>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chemeClr val="dk1"/>
              </a:solidFill>
              <a:highlight>
                <a:srgbClr val="F3F3F3"/>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rPr lang="en" sz="1050">
                <a:solidFill>
                  <a:srgbClr val="000000"/>
                </a:solidFill>
                <a:highlight>
                  <a:srgbClr val="F3F3F3"/>
                </a:highlight>
                <a:latin typeface="Courier New"/>
                <a:ea typeface="Courier New"/>
                <a:cs typeface="Courier New"/>
                <a:sym typeface="Courier New"/>
              </a:rPr>
              <a:t>1979.486.1,False,False,False,1,,The American Wing,1979,Coin,One-dollar Liberty Head Coin,,,,,,16429,Maker," ",James Barton Longacre,"American, Delaware County, Pennsylvania 1794–1869 Philadelphia, Pennsylvania"," ","Longacre, James Barton",American,1794      ,1869      ,,http://vocab.getty.edu/page/ulan/500011409,https://www.wikidata.org/wiki/Q3806459,1853,1853,1853,Gold,Dimensions unavailable,"Gift of Heinz L. Stoppelmann, 1979",,,,,,,,,,,,,,http://www.metmuseum.org/art/collection/search/1,,,"Metropolitan Museum of Art, New York, NY",,,</a:t>
            </a:r>
            <a:endParaRPr sz="1050">
              <a:solidFill>
                <a:srgbClr val="000000"/>
              </a:solidFill>
              <a:highlight>
                <a:srgbClr val="F3F3F3"/>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D5D5D5"/>
              </a:solidFill>
              <a:highlight>
                <a:srgbClr val="383838"/>
              </a:highlight>
              <a:latin typeface="Courier New"/>
              <a:ea typeface="Courier New"/>
              <a:cs typeface="Courier New"/>
              <a:sym typeface="Courier New"/>
            </a:endParaRPr>
          </a:p>
        </p:txBody>
      </p:sp>
      <p:cxnSp>
        <p:nvCxnSpPr>
          <p:cNvPr id="74" name="Google Shape;74;p16"/>
          <p:cNvCxnSpPr/>
          <p:nvPr/>
        </p:nvCxnSpPr>
        <p:spPr>
          <a:xfrm flipH="1" rot="10800000">
            <a:off x="311700" y="2132750"/>
            <a:ext cx="7942800" cy="5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0">
                <a:solidFill>
                  <a:srgbClr val="212529"/>
                </a:solidFill>
                <a:highlight>
                  <a:srgbClr val="FFFFFF"/>
                </a:highlight>
                <a:latin typeface="Roboto"/>
                <a:ea typeface="Roboto"/>
                <a:cs typeface="Roboto"/>
                <a:sym typeface="Roboto"/>
              </a:rPr>
              <a:t>1. Multiple artists for a record, delimited by a </a:t>
            </a:r>
            <a:r>
              <a:rPr lang="en" sz="1400">
                <a:solidFill>
                  <a:srgbClr val="212529"/>
                </a:solidFill>
                <a:highlight>
                  <a:srgbClr val="FFFFFF"/>
                </a:highlight>
                <a:latin typeface="Roboto"/>
                <a:ea typeface="Roboto"/>
                <a:cs typeface="Roboto"/>
                <a:sym typeface="Roboto"/>
              </a:rPr>
              <a:t>separator</a:t>
            </a:r>
            <a:r>
              <a:rPr lang="en" sz="1400">
                <a:solidFill>
                  <a:srgbClr val="212529"/>
                </a:solidFill>
                <a:highlight>
                  <a:srgbClr val="FFFFFF"/>
                </a:highlight>
                <a:latin typeface="Roboto"/>
                <a:ea typeface="Roboto"/>
                <a:cs typeface="Roboto"/>
                <a:sym typeface="Roboto"/>
              </a:rPr>
              <a:t> and each artist should be accredited to the record. Explode the entries by delimiter.</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2. Some of the accession years are not dates so they should be ignored.</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3. Some artists are anonymous, unknown or identified by the location rather than an </a:t>
            </a:r>
            <a:r>
              <a:rPr lang="en" sz="1400">
                <a:solidFill>
                  <a:srgbClr val="212529"/>
                </a:solidFill>
                <a:highlight>
                  <a:srgbClr val="FFFFFF"/>
                </a:highlight>
                <a:latin typeface="Roboto"/>
                <a:ea typeface="Roboto"/>
                <a:cs typeface="Roboto"/>
                <a:sym typeface="Roboto"/>
              </a:rPr>
              <a:t>actual</a:t>
            </a:r>
            <a:r>
              <a:rPr lang="en" sz="1400">
                <a:solidFill>
                  <a:srgbClr val="212529"/>
                </a:solidFill>
                <a:highlight>
                  <a:srgbClr val="FFFFFF"/>
                </a:highlight>
                <a:latin typeface="Roboto"/>
                <a:ea typeface="Roboto"/>
                <a:cs typeface="Roboto"/>
                <a:sym typeface="Roboto"/>
              </a:rPr>
              <a:t> name so they should befittingly named "anonymous". </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4. Certain Begin Dates are after the End date. Certain dates don't specify B.C or A.D and others are 0. Fill such entries with NaN</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5. The medium column has upper case and lower case so standardizing the Artist Name and Medium columns.</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chemeClr val="dk1"/>
                </a:solidFill>
                <a:highlight>
                  <a:srgbClr val="FFFFFF"/>
                </a:highlight>
                <a:latin typeface="Roboto"/>
                <a:ea typeface="Roboto"/>
                <a:cs typeface="Roboto"/>
                <a:sym typeface="Roboto"/>
              </a:rPr>
              <a:t>6. </a:t>
            </a:r>
            <a:r>
              <a:rPr lang="en" sz="1350">
                <a:solidFill>
                  <a:schemeClr val="dk1"/>
                </a:solidFill>
                <a:latin typeface="Roboto"/>
                <a:ea typeface="Roboto"/>
                <a:cs typeface="Roboto"/>
                <a:sym typeface="Roboto"/>
              </a:rPr>
              <a:t>Handling missing information by merging information from other data sources on certain columns. Using unsupervised learning techniques such as Hierarchical Clustering techniques.</a:t>
            </a:r>
            <a:endParaRPr sz="135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t>
            </a:r>
            <a:endParaRPr/>
          </a:p>
        </p:txBody>
      </p:sp>
      <p:sp>
        <p:nvSpPr>
          <p:cNvPr id="86" name="Google Shape;86;p18"/>
          <p:cNvSpPr txBox="1"/>
          <p:nvPr>
            <p:ph idx="1" type="body"/>
          </p:nvPr>
        </p:nvSpPr>
        <p:spPr>
          <a:xfrm>
            <a:off x="311700" y="10957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Schema Matching: create a common schema that matches across the various sources to answer queries across the various data sets.</a:t>
            </a:r>
            <a:endParaRPr/>
          </a:p>
          <a:p>
            <a:pPr indent="457200" lvl="0" marL="1371600" rtl="0" algn="l">
              <a:spcBef>
                <a:spcPts val="1200"/>
              </a:spcBef>
              <a:spcAft>
                <a:spcPts val="0"/>
              </a:spcAft>
              <a:buNone/>
            </a:pPr>
            <a:r>
              <a:rPr lang="en"/>
              <a:t>Q(Name, birth year, death year, nationality)</a:t>
            </a:r>
            <a:endParaRPr/>
          </a:p>
          <a:p>
            <a:pPr indent="0" lvl="0" marL="0" rtl="0" algn="l">
              <a:spcBef>
                <a:spcPts val="1200"/>
              </a:spcBef>
              <a:spcAft>
                <a:spcPts val="0"/>
              </a:spcAft>
              <a:buNone/>
            </a:pPr>
            <a:r>
              <a:rPr lang="en"/>
              <a:t>2. Aggregate the data such that a single artist id is generated for all the unique artists by matching ULAN identifiers and matching first name last name by using fuzzy matcher.</a:t>
            </a:r>
            <a:endParaRPr/>
          </a:p>
          <a:p>
            <a:pPr indent="0" lvl="0" marL="0" rtl="0" algn="l">
              <a:spcBef>
                <a:spcPts val="1200"/>
              </a:spcBef>
              <a:spcAft>
                <a:spcPts val="1200"/>
              </a:spcAft>
              <a:buNone/>
            </a:pPr>
            <a:r>
              <a:rPr lang="en"/>
              <a:t>3. </a:t>
            </a:r>
            <a:r>
              <a:rPr lang="en"/>
              <a:t>Archives may have been duplicated and the information about certain artists and their nationality, ethnicity could be differing, so majority voting aggregation of such records after identifying copies by using edit distance , Jaccard distance.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P</a:t>
            </a:r>
            <a:r>
              <a:rPr lang="en"/>
              <a:t>lot the ratio of art accessions from various nationalities across the years or answer and other visualizations from a common collective data source.</a:t>
            </a:r>
            <a:endParaRPr/>
          </a:p>
          <a:p>
            <a:pPr indent="0" lvl="0" marL="0" rtl="0" algn="l">
              <a:spcBef>
                <a:spcPts val="1200"/>
              </a:spcBef>
              <a:spcAft>
                <a:spcPts val="0"/>
              </a:spcAft>
              <a:buNone/>
            </a:pPr>
            <a:r>
              <a:rPr lang="en"/>
              <a:t>2. Plot the nationality and medium of the artists by the eras. It could be possible that certain mediums began to wear out with advent of evolving trends in craftsmanship.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 denial constraints, FDs, counterfactuals, rules and regression models that can predict for some anonymous art work who could have been the artist!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Using  unsupervised learning algorithms such Latent Dirichlet Allocation to automatically fill missing value, K - means clustering algorithm and re-run analysis experiments.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https://github.com/IITTeaching/cs520-f23-group-23/blob/main/main-520-project/data%20curation%20project.txt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base our work on the data released by these museums. These were chosen because they endorse the CC0 license, </a:t>
            </a:r>
            <a:r>
              <a:rPr lang="en"/>
              <a:t>allowing a free and unrestricted use of the data.</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