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21"/>
  </p:notesMasterIdLst>
  <p:sldIdLst>
    <p:sldId id="256" r:id="rId2"/>
    <p:sldId id="257" r:id="rId3"/>
    <p:sldId id="258" r:id="rId4"/>
    <p:sldId id="267" r:id="rId5"/>
    <p:sldId id="269" r:id="rId6"/>
    <p:sldId id="268" r:id="rId7"/>
    <p:sldId id="270" r:id="rId8"/>
    <p:sldId id="259" r:id="rId9"/>
    <p:sldId id="271" r:id="rId10"/>
    <p:sldId id="278" r:id="rId11"/>
    <p:sldId id="275" r:id="rId12"/>
    <p:sldId id="276" r:id="rId13"/>
    <p:sldId id="277" r:id="rId14"/>
    <p:sldId id="272" r:id="rId15"/>
    <p:sldId id="260" r:id="rId16"/>
    <p:sldId id="261" r:id="rId17"/>
    <p:sldId id="262" r:id="rId18"/>
    <p:sldId id="263" r:id="rId19"/>
    <p:sldId id="2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E7E8"/>
    <a:srgbClr val="FFFFFF"/>
    <a:srgbClr val="D7E6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467" autoAdjust="0"/>
  </p:normalViewPr>
  <p:slideViewPr>
    <p:cSldViewPr snapToGrid="0">
      <p:cViewPr varScale="1">
        <p:scale>
          <a:sx n="73" d="100"/>
          <a:sy n="73" d="100"/>
        </p:scale>
        <p:origin x="60"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B3078B-6193-415B-82C4-EBAFB2447FF1}" type="datetimeFigureOut">
              <a:rPr lang="en-US" smtClean="0"/>
              <a:t>11/27/2023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08E90-BE89-43C6-8F97-E465B842B009}" type="slidenum">
              <a:rPr lang="en-US" smtClean="0"/>
              <a:t>‹#›</a:t>
            </a:fld>
            <a:endParaRPr lang="en-US"/>
          </a:p>
        </p:txBody>
      </p:sp>
    </p:spTree>
    <p:extLst>
      <p:ext uri="{BB962C8B-B14F-4D97-AF65-F5344CB8AC3E}">
        <p14:creationId xmlns:p14="http://schemas.microsoft.com/office/powerpoint/2010/main" val="1154477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morning(afternoon), everyone! We are CS520 Group 23 who reviewed and going to give a presentation about the paper named 'Computing Rule-Based Explanations by Leveraging Counterfactuals'. As today’s presenter, my name is 000.</a:t>
            </a:r>
          </a:p>
        </p:txBody>
      </p:sp>
      <p:sp>
        <p:nvSpPr>
          <p:cNvPr id="4" name="Slide Number Placeholder 3"/>
          <p:cNvSpPr>
            <a:spLocks noGrp="1"/>
          </p:cNvSpPr>
          <p:nvPr>
            <p:ph type="sldNum" sz="quarter" idx="5"/>
          </p:nvPr>
        </p:nvSpPr>
        <p:spPr/>
        <p:txBody>
          <a:bodyPr/>
          <a:lstStyle/>
          <a:p>
            <a:fld id="{F1908E90-BE89-43C6-8F97-E465B842B009}" type="slidenum">
              <a:rPr lang="en-US" smtClean="0"/>
              <a:t>1</a:t>
            </a:fld>
            <a:endParaRPr lang="en-US"/>
          </a:p>
        </p:txBody>
      </p:sp>
    </p:spTree>
    <p:extLst>
      <p:ext uri="{BB962C8B-B14F-4D97-AF65-F5344CB8AC3E}">
        <p14:creationId xmlns:p14="http://schemas.microsoft.com/office/powerpoint/2010/main" val="23963437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first case, the system extracts the most common (i.e., minimum number of) features from customers who have already been rejected for a loan and checks whether the loan applicant meets the conditions. Although it doesn't confirm how customers get approved for a loan, the reasons for being rejected are clear and logical. This system judges the value of new data based on a set of the most common rules. Such a system can be said to be a Rule-Based Explanation system. </a:t>
            </a:r>
          </a:p>
        </p:txBody>
      </p:sp>
      <p:sp>
        <p:nvSpPr>
          <p:cNvPr id="4" name="Slide Number Placeholder 3"/>
          <p:cNvSpPr>
            <a:spLocks noGrp="1"/>
          </p:cNvSpPr>
          <p:nvPr>
            <p:ph type="sldNum" sz="quarter" idx="5"/>
          </p:nvPr>
        </p:nvSpPr>
        <p:spPr/>
        <p:txBody>
          <a:bodyPr/>
          <a:lstStyle/>
          <a:p>
            <a:fld id="{F1908E90-BE89-43C6-8F97-E465B842B009}" type="slidenum">
              <a:rPr lang="en-US" smtClean="0"/>
              <a:t>10</a:t>
            </a:fld>
            <a:endParaRPr lang="en-US"/>
          </a:p>
        </p:txBody>
      </p:sp>
    </p:spTree>
    <p:extLst>
      <p:ext uri="{BB962C8B-B14F-4D97-AF65-F5344CB8AC3E}">
        <p14:creationId xmlns:p14="http://schemas.microsoft.com/office/powerpoint/2010/main" val="3035537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 to the Rule-Based Explanation system, when the three properties of Relevance, Global Consistency, and Interpretability are satisfied for a specific instance, it becomes a system that can explain that instance. Relevance means that the instance must be relevant to the rule, which means that the rule must already contain the same value as the instance. Global Consistency means that all instances corresponding to the rule must be consistent. For example, in a loan review system, this means that all instances included in the rule must have been rejected for loans. Finally, Interpretability states that rules should be the most common and simple, and therefore have small cardinality. In other words, the redundant rule should be excluded as much as possible.</a:t>
            </a:r>
          </a:p>
          <a:p>
            <a:r>
              <a:rPr lang="en-US" dirty="0"/>
              <a:t>One more concept that should be mentioned is data consistency. In general, because it is realistically difficult to check all characteristics, the scope of consistency checking in the paper is limited to the database, and this property is referred to as data consistency.</a:t>
            </a:r>
          </a:p>
        </p:txBody>
      </p:sp>
      <p:sp>
        <p:nvSpPr>
          <p:cNvPr id="4" name="Slide Number Placeholder 3"/>
          <p:cNvSpPr>
            <a:spLocks noGrp="1"/>
          </p:cNvSpPr>
          <p:nvPr>
            <p:ph type="sldNum" sz="quarter" idx="5"/>
          </p:nvPr>
        </p:nvSpPr>
        <p:spPr/>
        <p:txBody>
          <a:bodyPr/>
          <a:lstStyle/>
          <a:p>
            <a:fld id="{F1908E90-BE89-43C6-8F97-E465B842B009}" type="slidenum">
              <a:rPr lang="en-US" smtClean="0"/>
              <a:t>11</a:t>
            </a:fld>
            <a:endParaRPr lang="en-US"/>
          </a:p>
        </p:txBody>
      </p:sp>
    </p:spTree>
    <p:extLst>
      <p:ext uri="{BB962C8B-B14F-4D97-AF65-F5344CB8AC3E}">
        <p14:creationId xmlns:p14="http://schemas.microsoft.com/office/powerpoint/2010/main" val="128876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8EAED"/>
                </a:solidFill>
                <a:effectLst/>
                <a:latin typeface="Apple SD Gothic Neo"/>
              </a:rPr>
              <a:t>On the other hand, the Counterfactual Explanation system is an explanation system with a more purposeful nature. Like the second case in the previous example, through counterexamples, i.e. cases where the screening was passed, you can specify the features that a specific customer needs to change in order to pass the screening next time. </a:t>
            </a:r>
            <a:r>
              <a:rPr lang="en-US" dirty="0"/>
              <a:t>The main purpose of the counterfactual explanation system is to identify counterfactual instances by checking whether the judgment result changes when the value of the instance included in the existing rule is changed. Therefore, a customer may be judged as unable to pass the loan screening unless he or she has an exception value for that feature, that is, a counterfactual instance.</a:t>
            </a:r>
          </a:p>
        </p:txBody>
      </p:sp>
      <p:sp>
        <p:nvSpPr>
          <p:cNvPr id="4" name="Slide Number Placeholder 3"/>
          <p:cNvSpPr>
            <a:spLocks noGrp="1"/>
          </p:cNvSpPr>
          <p:nvPr>
            <p:ph type="sldNum" sz="quarter" idx="5"/>
          </p:nvPr>
        </p:nvSpPr>
        <p:spPr/>
        <p:txBody>
          <a:bodyPr/>
          <a:lstStyle/>
          <a:p>
            <a:fld id="{F1908E90-BE89-43C6-8F97-E465B842B009}" type="slidenum">
              <a:rPr lang="en-US" smtClean="0"/>
              <a:t>12</a:t>
            </a:fld>
            <a:endParaRPr lang="en-US"/>
          </a:p>
        </p:txBody>
      </p:sp>
    </p:spTree>
    <p:extLst>
      <p:ext uri="{BB962C8B-B14F-4D97-AF65-F5344CB8AC3E}">
        <p14:creationId xmlns:p14="http://schemas.microsoft.com/office/powerpoint/2010/main" val="3857633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be the counterfactual instance, it is necessary to satisfy two properties. First, the instance must be feasible and plausible with respect to the original instance value. Feasibility imposes constraints on the new values while plausibility imposes constraints on how the new values in the counterfactual instance differs from the target instance. The authors propose to express these two features as PLAF predicates, which are composed of a conjunction of predicates for each feature of an instance. Second, using function that calculates the difference from old value to new value of each feature respect to the target instance, PLAF constrains are scored and ranked by their distance from the target instance.</a:t>
            </a:r>
          </a:p>
        </p:txBody>
      </p:sp>
      <p:sp>
        <p:nvSpPr>
          <p:cNvPr id="4" name="Slide Number Placeholder 3"/>
          <p:cNvSpPr>
            <a:spLocks noGrp="1"/>
          </p:cNvSpPr>
          <p:nvPr>
            <p:ph type="sldNum" sz="quarter" idx="5"/>
          </p:nvPr>
        </p:nvSpPr>
        <p:spPr/>
        <p:txBody>
          <a:bodyPr/>
          <a:lstStyle/>
          <a:p>
            <a:fld id="{F1908E90-BE89-43C6-8F97-E465B842B009}" type="slidenum">
              <a:rPr lang="en-US" smtClean="0"/>
              <a:t>13</a:t>
            </a:fld>
            <a:endParaRPr lang="en-US"/>
          </a:p>
        </p:txBody>
      </p:sp>
    </p:spTree>
    <p:extLst>
      <p:ext uri="{BB962C8B-B14F-4D97-AF65-F5344CB8AC3E}">
        <p14:creationId xmlns:p14="http://schemas.microsoft.com/office/powerpoint/2010/main" val="1663781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paper our group reviewed is related to 'Data Provenance', one of the topics we studied in class, and aims to introduce a new advanced explanation system that can be applied to sophisticated machine learning models used for high-stakes decisions. We will proceed with our presentation in the order of the index presented here in this slide. This order is similar to the way the paper is developed. It proceeds in the following order: motivation, which presents the need for the algorithm, terminology, which establishes the main concepts, algorithm, which introduces the algorithm, evaluation, which introduces the results of evaluating the algorithm, and limitation, which specifies the limitations of the paper. In the conclusion, we will briefly talk about our group's impressions and conclusions about the paper.</a:t>
            </a:r>
          </a:p>
        </p:txBody>
      </p:sp>
      <p:sp>
        <p:nvSpPr>
          <p:cNvPr id="4" name="Slide Number Placeholder 3"/>
          <p:cNvSpPr>
            <a:spLocks noGrp="1"/>
          </p:cNvSpPr>
          <p:nvPr>
            <p:ph type="sldNum" sz="quarter" idx="5"/>
          </p:nvPr>
        </p:nvSpPr>
        <p:spPr/>
        <p:txBody>
          <a:bodyPr/>
          <a:lstStyle/>
          <a:p>
            <a:fld id="{F1908E90-BE89-43C6-8F97-E465B842B009}" type="slidenum">
              <a:rPr lang="en-US" smtClean="0"/>
              <a:t>2</a:t>
            </a:fld>
            <a:endParaRPr lang="en-US"/>
          </a:p>
        </p:txBody>
      </p:sp>
    </p:spTree>
    <p:extLst>
      <p:ext uri="{BB962C8B-B14F-4D97-AF65-F5344CB8AC3E}">
        <p14:creationId xmlns:p14="http://schemas.microsoft.com/office/powerpoint/2010/main" val="1575591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start off, let's talk about the concept 'Data Provenance’. Through the class, we learned that Data Provenance is a Metadata describing the origin and creation process of data. However, here we would like to explain Data Provenance as more straightforward through a slightly modified example from the example included in the paper we reviewed.</a:t>
            </a:r>
          </a:p>
        </p:txBody>
      </p:sp>
      <p:sp>
        <p:nvSpPr>
          <p:cNvPr id="4" name="Slide Number Placeholder 3"/>
          <p:cNvSpPr>
            <a:spLocks noGrp="1"/>
          </p:cNvSpPr>
          <p:nvPr>
            <p:ph type="sldNum" sz="quarter" idx="5"/>
          </p:nvPr>
        </p:nvSpPr>
        <p:spPr/>
        <p:txBody>
          <a:bodyPr/>
          <a:lstStyle/>
          <a:p>
            <a:fld id="{F1908E90-BE89-43C6-8F97-E465B842B009}" type="slidenum">
              <a:rPr lang="en-US" smtClean="0"/>
              <a:t>3</a:t>
            </a:fld>
            <a:endParaRPr lang="en-US"/>
          </a:p>
        </p:txBody>
      </p:sp>
    </p:spTree>
    <p:extLst>
      <p:ext uri="{BB962C8B-B14F-4D97-AF65-F5344CB8AC3E}">
        <p14:creationId xmlns:p14="http://schemas.microsoft.com/office/powerpoint/2010/main" val="4154845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let's assume that a customer named Jesse visits a bank to apply for a mortgage loan. Let's say the banker, Laura, takes over the relevant documents from her and enters them into the bank's computer system. </a:t>
            </a:r>
            <a:r>
              <a:rPr lang="en-US" b="0" i="0" dirty="0">
                <a:solidFill>
                  <a:srgbClr val="E8EAED"/>
                </a:solidFill>
                <a:effectLst/>
                <a:latin typeface="Apple SD Gothic Neo"/>
              </a:rPr>
              <a:t>The bank operates an automated loan screening system, so Laura only needs to check the screening results based on the information she entered. </a:t>
            </a:r>
            <a:r>
              <a:rPr lang="en-US" dirty="0"/>
              <a:t>However, unfortunately, according to Laura's screening results, Jesse was found to be ineligible for the loan.</a:t>
            </a:r>
          </a:p>
        </p:txBody>
      </p:sp>
      <p:sp>
        <p:nvSpPr>
          <p:cNvPr id="4" name="Slide Number Placeholder 3"/>
          <p:cNvSpPr>
            <a:spLocks noGrp="1"/>
          </p:cNvSpPr>
          <p:nvPr>
            <p:ph type="sldNum" sz="quarter" idx="5"/>
          </p:nvPr>
        </p:nvSpPr>
        <p:spPr/>
        <p:txBody>
          <a:bodyPr/>
          <a:lstStyle/>
          <a:p>
            <a:fld id="{F1908E90-BE89-43C6-8F97-E465B842B009}" type="slidenum">
              <a:rPr lang="en-US" smtClean="0"/>
              <a:t>4</a:t>
            </a:fld>
            <a:endParaRPr lang="en-US"/>
          </a:p>
        </p:txBody>
      </p:sp>
    </p:spTree>
    <p:extLst>
      <p:ext uri="{BB962C8B-B14F-4D97-AF65-F5344CB8AC3E}">
        <p14:creationId xmlns:p14="http://schemas.microsoft.com/office/powerpoint/2010/main" val="4269458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depending on the specific system the bank operates, you can think about how Laura would report the results. For example, Laura could explain that Jessie was rejected because she had features that put her in a group that did not allow her to apply for a mortgage loan. In another case, Jessie was rejected because she does not have the group's features to be approved, and Laura might reply that she could be approved for mortgage loan if she achieved those features. </a:t>
            </a:r>
          </a:p>
        </p:txBody>
      </p:sp>
      <p:sp>
        <p:nvSpPr>
          <p:cNvPr id="4" name="Slide Number Placeholder 3"/>
          <p:cNvSpPr>
            <a:spLocks noGrp="1"/>
          </p:cNvSpPr>
          <p:nvPr>
            <p:ph type="sldNum" sz="quarter" idx="5"/>
          </p:nvPr>
        </p:nvSpPr>
        <p:spPr/>
        <p:txBody>
          <a:bodyPr/>
          <a:lstStyle/>
          <a:p>
            <a:fld id="{F1908E90-BE89-43C6-8F97-E465B842B009}" type="slidenum">
              <a:rPr lang="en-US" smtClean="0"/>
              <a:t>5</a:t>
            </a:fld>
            <a:endParaRPr lang="en-US"/>
          </a:p>
        </p:txBody>
      </p:sp>
    </p:spTree>
    <p:extLst>
      <p:ext uri="{BB962C8B-B14F-4D97-AF65-F5344CB8AC3E}">
        <p14:creationId xmlns:p14="http://schemas.microsoft.com/office/powerpoint/2010/main" val="224830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8EAED"/>
                </a:solidFill>
                <a:effectLst/>
                <a:latin typeface="Apple SD Gothic Neo"/>
              </a:rPr>
              <a:t> However, in any case, Laura or the bank must be able to explain that the loan reviews in our system were conducted in a reasonable and fair manner. For example, in the first case, the customer's interest is in getting approved for a mortgage loan, so the reason for the rejection may not be very important. On the other hand, in the second case, Jesse can question the system because her friend Paul had the same features as her and was approved for a mortgage loan. </a:t>
            </a:r>
            <a:r>
              <a:rPr lang="en-US" dirty="0"/>
              <a:t>The bank's customers, including Jesse, are not interested in how overly complex or limited-access electronic screening systems work. We are only interested in ensuring that the system operates in a reasonable and fair manner. Non-IT employees, including banker Laura, are also not interested in the system's algorithms; they only want to know on what basis the system works. </a:t>
            </a:r>
            <a:r>
              <a:rPr lang="en-US" b="0" i="0" dirty="0">
                <a:solidFill>
                  <a:srgbClr val="E8EAED"/>
                </a:solidFill>
                <a:effectLst/>
                <a:latin typeface="Apple SD Gothic Neo"/>
              </a:rPr>
              <a:t>This is because the system is already so complex and processing so much data that individuals cannot control it.</a:t>
            </a:r>
            <a:endParaRPr lang="en-US" dirty="0"/>
          </a:p>
        </p:txBody>
      </p:sp>
      <p:sp>
        <p:nvSpPr>
          <p:cNvPr id="4" name="Slide Number Placeholder 3"/>
          <p:cNvSpPr>
            <a:spLocks noGrp="1"/>
          </p:cNvSpPr>
          <p:nvPr>
            <p:ph type="sldNum" sz="quarter" idx="5"/>
          </p:nvPr>
        </p:nvSpPr>
        <p:spPr/>
        <p:txBody>
          <a:bodyPr/>
          <a:lstStyle/>
          <a:p>
            <a:fld id="{F1908E90-BE89-43C6-8F97-E465B842B009}" type="slidenum">
              <a:rPr lang="en-US" smtClean="0"/>
              <a:t>6</a:t>
            </a:fld>
            <a:endParaRPr lang="en-US"/>
          </a:p>
        </p:txBody>
      </p:sp>
    </p:spTree>
    <p:extLst>
      <p:ext uri="{BB962C8B-B14F-4D97-AF65-F5344CB8AC3E}">
        <p14:creationId xmlns:p14="http://schemas.microsoft.com/office/powerpoint/2010/main" val="3690275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recall once again the definition of data provenance mentioned earlier. When considered in relation to the case, we can now guess that a rational algorithm is needed that encompasses the origins and application logic of a system that applies complex machine learning, such as a loan screening system. With this goal in mind, the authors of the paper we reviewed developed a more efficient and at the same time persuasive algorithm and introduced it in the paper.</a:t>
            </a:r>
          </a:p>
          <a:p>
            <a:r>
              <a:rPr lang="en-US" dirty="0"/>
              <a:t>In summary, this paper is a method of mixing rule-based explanations and counterfactual explanations in a way that can improve the efficiency of the rule-based explanation system while overcoming the incompleteness of the counterfactual explanation system under the premise that the duality theorem is established. We are introducing a new algorithm.</a:t>
            </a:r>
          </a:p>
        </p:txBody>
      </p:sp>
      <p:sp>
        <p:nvSpPr>
          <p:cNvPr id="4" name="Slide Number Placeholder 3"/>
          <p:cNvSpPr>
            <a:spLocks noGrp="1"/>
          </p:cNvSpPr>
          <p:nvPr>
            <p:ph type="sldNum" sz="quarter" idx="5"/>
          </p:nvPr>
        </p:nvSpPr>
        <p:spPr/>
        <p:txBody>
          <a:bodyPr/>
          <a:lstStyle/>
          <a:p>
            <a:fld id="{F1908E90-BE89-43C6-8F97-E465B842B009}" type="slidenum">
              <a:rPr lang="en-US" smtClean="0"/>
              <a:t>7</a:t>
            </a:fld>
            <a:endParaRPr lang="en-US"/>
          </a:p>
        </p:txBody>
      </p:sp>
    </p:spTree>
    <p:extLst>
      <p:ext uri="{BB962C8B-B14F-4D97-AF65-F5344CB8AC3E}">
        <p14:creationId xmlns:p14="http://schemas.microsoft.com/office/powerpoint/2010/main" val="3220749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found that there were several concepts in the paper that were relatively unfamiliar or needed to be clarified in the development of the paper. Representative examples include duality theorem, Rule-Based Explanation, and Counterfactual explanation. </a:t>
            </a:r>
            <a:r>
              <a:rPr lang="en-US" b="0" i="0" dirty="0">
                <a:solidFill>
                  <a:srgbClr val="E8EAED"/>
                </a:solidFill>
                <a:effectLst/>
                <a:latin typeface="Apple SD Gothic Neo"/>
              </a:rPr>
              <a:t>Before proceeding with the explanation of the algorithm, we will briefly explain these concepts.</a:t>
            </a:r>
            <a:endParaRPr lang="en-US" dirty="0"/>
          </a:p>
        </p:txBody>
      </p:sp>
      <p:sp>
        <p:nvSpPr>
          <p:cNvPr id="4" name="Slide Number Placeholder 3"/>
          <p:cNvSpPr>
            <a:spLocks noGrp="1"/>
          </p:cNvSpPr>
          <p:nvPr>
            <p:ph type="sldNum" sz="quarter" idx="5"/>
          </p:nvPr>
        </p:nvSpPr>
        <p:spPr/>
        <p:txBody>
          <a:bodyPr/>
          <a:lstStyle/>
          <a:p>
            <a:fld id="{F1908E90-BE89-43C6-8F97-E465B842B009}" type="slidenum">
              <a:rPr lang="en-US" smtClean="0"/>
              <a:t>8</a:t>
            </a:fld>
            <a:endParaRPr lang="en-US"/>
          </a:p>
        </p:txBody>
      </p:sp>
    </p:spTree>
    <p:extLst>
      <p:ext uri="{BB962C8B-B14F-4D97-AF65-F5344CB8AC3E}">
        <p14:creationId xmlns:p14="http://schemas.microsoft.com/office/powerpoint/2010/main" val="868371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8EAED"/>
                </a:solidFill>
                <a:effectLst/>
                <a:latin typeface="Apple SD Gothic Neo"/>
              </a:rPr>
              <a:t>Before we begin the explanation, let's recall the example we looked at in the last step. We have seen that a bank can have two types of explanation systems.</a:t>
            </a:r>
            <a:endParaRPr lang="en-US" dirty="0"/>
          </a:p>
        </p:txBody>
      </p:sp>
      <p:sp>
        <p:nvSpPr>
          <p:cNvPr id="4" name="Slide Number Placeholder 3"/>
          <p:cNvSpPr>
            <a:spLocks noGrp="1"/>
          </p:cNvSpPr>
          <p:nvPr>
            <p:ph type="sldNum" sz="quarter" idx="5"/>
          </p:nvPr>
        </p:nvSpPr>
        <p:spPr/>
        <p:txBody>
          <a:bodyPr/>
          <a:lstStyle/>
          <a:p>
            <a:fld id="{F1908E90-BE89-43C6-8F97-E465B842B009}" type="slidenum">
              <a:rPr lang="en-US" smtClean="0"/>
              <a:t>9</a:t>
            </a:fld>
            <a:endParaRPr lang="en-US"/>
          </a:p>
        </p:txBody>
      </p:sp>
    </p:spTree>
    <p:extLst>
      <p:ext uri="{BB962C8B-B14F-4D97-AF65-F5344CB8AC3E}">
        <p14:creationId xmlns:p14="http://schemas.microsoft.com/office/powerpoint/2010/main" val="4154476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Monday, November 27, 2023</a:t>
            </a:fld>
            <a:endParaRPr lang="en-US" dirty="0"/>
          </a:p>
        </p:txBody>
      </p:sp>
    </p:spTree>
    <p:extLst>
      <p:ext uri="{BB962C8B-B14F-4D97-AF65-F5344CB8AC3E}">
        <p14:creationId xmlns:p14="http://schemas.microsoft.com/office/powerpoint/2010/main" val="41498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Monday, November 27, 2023</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491432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Monday, November 27, 2023</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004124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Monday, November 27, 2023</a:t>
            </a:fld>
            <a:endParaRPr lang="en-US" dirty="0"/>
          </a:p>
        </p:txBody>
      </p:sp>
    </p:spTree>
    <p:extLst>
      <p:ext uri="{BB962C8B-B14F-4D97-AF65-F5344CB8AC3E}">
        <p14:creationId xmlns:p14="http://schemas.microsoft.com/office/powerpoint/2010/main" val="4168230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Monday, November 27, 2023</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98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Monday, November 27, 2023</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502873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Monday, November 27, 2023</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220212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Monday, November 27, 2023</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2376551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Monday, November 27, 2023</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414864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Monday, November 27, 2023</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314658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Monday, November 27, 2023</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58806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Monday, November 27, 2023</a:t>
            </a:fld>
            <a:endParaRPr lang="en-US" dirty="0"/>
          </a:p>
        </p:txBody>
      </p:sp>
    </p:spTree>
    <p:extLst>
      <p:ext uri="{BB962C8B-B14F-4D97-AF65-F5344CB8AC3E}">
        <p14:creationId xmlns:p14="http://schemas.microsoft.com/office/powerpoint/2010/main" val="1577809548"/>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p:titleStyle>
    <p:bodyStyle>
      <a:lvl1pPr marL="450000" indent="-448056" algn="l" defTabSz="914400" rtl="0" eaLnBrk="1" latinLnBrk="0" hangingPunct="1">
        <a:lnSpc>
          <a:spcPct val="120000"/>
        </a:lnSpc>
        <a:spcBef>
          <a:spcPts val="1000"/>
        </a:spcBef>
        <a:buFont typeface="Calibri Light" panose="020F0302020204030204" pitchFamily="34" charset="0"/>
        <a:buChar char="→"/>
        <a:defRPr sz="2200" kern="1200">
          <a:solidFill>
            <a:schemeClr val="tx2">
              <a:alpha val="55000"/>
            </a:schemeClr>
          </a:solidFill>
          <a:latin typeface="+mn-lt"/>
          <a:ea typeface="+mn-ea"/>
          <a:cs typeface="+mn-cs"/>
        </a:defRPr>
      </a:lvl1pPr>
      <a:lvl2pPr marL="9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2pPr>
      <a:lvl3pPr marL="13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3pPr>
      <a:lvl4pPr marL="18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4pPr>
      <a:lvl5pPr marL="22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1C3B19-0465-5C44-414B-C9DD1E6FF76D}"/>
              </a:ext>
            </a:extLst>
          </p:cNvPr>
          <p:cNvSpPr>
            <a:spLocks noGrp="1"/>
          </p:cNvSpPr>
          <p:nvPr>
            <p:ph type="ctrTitle"/>
          </p:nvPr>
        </p:nvSpPr>
        <p:spPr>
          <a:xfrm>
            <a:off x="448055" y="681321"/>
            <a:ext cx="5432045" cy="2972680"/>
          </a:xfrm>
        </p:spPr>
        <p:txBody>
          <a:bodyPr anchor="b">
            <a:normAutofit/>
          </a:bodyPr>
          <a:lstStyle/>
          <a:p>
            <a:r>
              <a:rPr lang="en-US" sz="3500" dirty="0">
                <a:latin typeface="Georgia" panose="02040502050405020303" pitchFamily="18" charset="0"/>
              </a:rPr>
              <a:t>CS520 Group Project</a:t>
            </a:r>
            <a:br>
              <a:rPr lang="en-US" sz="3500" dirty="0">
                <a:latin typeface="Georgia" panose="02040502050405020303" pitchFamily="18" charset="0"/>
              </a:rPr>
            </a:br>
            <a:r>
              <a:rPr lang="en-US" sz="3500" dirty="0">
                <a:latin typeface="Georgia" panose="02040502050405020303" pitchFamily="18" charset="0"/>
              </a:rPr>
              <a:t>- Paper Review for</a:t>
            </a:r>
            <a:br>
              <a:rPr lang="en-US" sz="3500" dirty="0">
                <a:latin typeface="Georgia" panose="02040502050405020303" pitchFamily="18" charset="0"/>
              </a:rPr>
            </a:br>
            <a:r>
              <a:rPr lang="en-US" sz="3500" dirty="0">
                <a:latin typeface="Georgia" panose="02040502050405020303" pitchFamily="18" charset="0"/>
              </a:rPr>
              <a:t>‘Computing Rule-Based Explanations by Leveraging Counterfactuals’</a:t>
            </a:r>
          </a:p>
        </p:txBody>
      </p:sp>
      <p:sp>
        <p:nvSpPr>
          <p:cNvPr id="3" name="Subtitle 2">
            <a:extLst>
              <a:ext uri="{FF2B5EF4-FFF2-40B4-BE49-F238E27FC236}">
                <a16:creationId xmlns:a16="http://schemas.microsoft.com/office/drawing/2014/main" id="{0CD60E17-DCE7-B688-B59D-EB278C298E26}"/>
              </a:ext>
            </a:extLst>
          </p:cNvPr>
          <p:cNvSpPr>
            <a:spLocks noGrp="1"/>
          </p:cNvSpPr>
          <p:nvPr>
            <p:ph type="subTitle" idx="1"/>
          </p:nvPr>
        </p:nvSpPr>
        <p:spPr>
          <a:xfrm>
            <a:off x="448055" y="4312024"/>
            <a:ext cx="5432045" cy="1638831"/>
          </a:xfrm>
        </p:spPr>
        <p:txBody>
          <a:bodyPr>
            <a:normAutofit fontScale="77500" lnSpcReduction="20000"/>
          </a:bodyPr>
          <a:lstStyle/>
          <a:p>
            <a:pPr algn="r"/>
            <a:r>
              <a:rPr lang="en-US" sz="3900" dirty="0">
                <a:latin typeface="Georgia" panose="02040502050405020303" pitchFamily="18" charset="0"/>
              </a:rPr>
              <a:t>CS520 Group 23</a:t>
            </a:r>
          </a:p>
          <a:p>
            <a:pPr algn="r"/>
            <a:r>
              <a:rPr lang="en-US" sz="2000" dirty="0">
                <a:latin typeface="Georgia" panose="02040502050405020303" pitchFamily="18" charset="0"/>
              </a:rPr>
              <a:t>Fatima </a:t>
            </a:r>
            <a:r>
              <a:rPr lang="en-US" sz="2000" dirty="0" err="1">
                <a:latin typeface="Georgia" panose="02040502050405020303" pitchFamily="18" charset="0"/>
              </a:rPr>
              <a:t>Vahora</a:t>
            </a:r>
            <a:r>
              <a:rPr lang="en-US" sz="2000" dirty="0">
                <a:latin typeface="Georgia" panose="02040502050405020303" pitchFamily="18" charset="0"/>
              </a:rPr>
              <a:t>(A20555359)</a:t>
            </a:r>
          </a:p>
          <a:p>
            <a:pPr algn="r"/>
            <a:r>
              <a:rPr lang="en-US" sz="2000" dirty="0">
                <a:latin typeface="Georgia" panose="02040502050405020303" pitchFamily="18" charset="0"/>
              </a:rPr>
              <a:t>Haeun Suh(A20542585)</a:t>
            </a:r>
          </a:p>
          <a:p>
            <a:pPr algn="r"/>
            <a:r>
              <a:rPr lang="en-US" sz="2000" dirty="0">
                <a:latin typeface="Georgia" panose="02040502050405020303" pitchFamily="18" charset="0"/>
              </a:rPr>
              <a:t>Prashant </a:t>
            </a:r>
            <a:r>
              <a:rPr lang="en-US" sz="2000" dirty="0" err="1">
                <a:latin typeface="Georgia" panose="02040502050405020303" pitchFamily="18" charset="0"/>
              </a:rPr>
              <a:t>Ravic</a:t>
            </a:r>
            <a:r>
              <a:rPr lang="en-US" sz="2000" dirty="0">
                <a:latin typeface="Georgia" panose="02040502050405020303" pitchFamily="18" charset="0"/>
              </a:rPr>
              <a:t>(A20499010)</a:t>
            </a:r>
          </a:p>
        </p:txBody>
      </p:sp>
      <p:cxnSp>
        <p:nvCxnSpPr>
          <p:cNvPr id="20" name="Straight Connector 19">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5432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D8A09490-64CC-6A1B-A671-A3B2AD3263CA}"/>
              </a:ext>
            </a:extLst>
          </p:cNvPr>
          <p:cNvPicPr>
            <a:picLocks noChangeAspect="1"/>
          </p:cNvPicPr>
          <p:nvPr/>
        </p:nvPicPr>
        <p:blipFill rotWithShape="1">
          <a:blip r:embed="rId3"/>
          <a:srcRect l="17862" r="20833"/>
          <a:stretch/>
        </p:blipFill>
        <p:spPr>
          <a:xfrm>
            <a:off x="6311900" y="10"/>
            <a:ext cx="5880100" cy="6857990"/>
          </a:xfrm>
          <a:prstGeom prst="rect">
            <a:avLst/>
          </a:prstGeom>
        </p:spPr>
      </p:pic>
    </p:spTree>
    <p:extLst>
      <p:ext uri="{BB962C8B-B14F-4D97-AF65-F5344CB8AC3E}">
        <p14:creationId xmlns:p14="http://schemas.microsoft.com/office/powerpoint/2010/main" val="2244621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F339-9F30-B7A2-298E-A66EB6DF5C2D}"/>
              </a:ext>
            </a:extLst>
          </p:cNvPr>
          <p:cNvSpPr>
            <a:spLocks noGrp="1"/>
          </p:cNvSpPr>
          <p:nvPr>
            <p:ph type="title"/>
          </p:nvPr>
        </p:nvSpPr>
        <p:spPr/>
        <p:txBody>
          <a:bodyPr/>
          <a:lstStyle/>
          <a:p>
            <a:pPr algn="ctr"/>
            <a:r>
              <a:rPr lang="en-US" dirty="0"/>
              <a:t>Rule-Based Explanation VS Counterfactual Explanation.</a:t>
            </a:r>
          </a:p>
        </p:txBody>
      </p:sp>
      <p:grpSp>
        <p:nvGrpSpPr>
          <p:cNvPr id="5" name="Group 4">
            <a:extLst>
              <a:ext uri="{FF2B5EF4-FFF2-40B4-BE49-F238E27FC236}">
                <a16:creationId xmlns:a16="http://schemas.microsoft.com/office/drawing/2014/main" id="{BD4CFE4B-BC84-365E-824D-9ABC0795AC10}"/>
              </a:ext>
            </a:extLst>
          </p:cNvPr>
          <p:cNvGrpSpPr/>
          <p:nvPr/>
        </p:nvGrpSpPr>
        <p:grpSpPr>
          <a:xfrm>
            <a:off x="835374" y="2273279"/>
            <a:ext cx="4638812" cy="2672323"/>
            <a:chOff x="660338" y="1215777"/>
            <a:chExt cx="4638812" cy="2672323"/>
          </a:xfrm>
        </p:grpSpPr>
        <p:sp>
          <p:nvSpPr>
            <p:cNvPr id="6" name="Rectangle 5">
              <a:extLst>
                <a:ext uri="{FF2B5EF4-FFF2-40B4-BE49-F238E27FC236}">
                  <a16:creationId xmlns:a16="http://schemas.microsoft.com/office/drawing/2014/main" id="{9A38D54E-AB7F-D012-9F9B-D7AF6B7B0FA3}"/>
                </a:ext>
              </a:extLst>
            </p:cNvPr>
            <p:cNvSpPr/>
            <p:nvPr/>
          </p:nvSpPr>
          <p:spPr>
            <a:xfrm>
              <a:off x="660338" y="1215777"/>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EB75C9E-279C-3DE7-EF64-9A7D5795673B}"/>
                </a:ext>
              </a:extLst>
            </p:cNvPr>
            <p:cNvPicPr>
              <a:picLocks noChangeAspect="1"/>
            </p:cNvPicPr>
            <p:nvPr/>
          </p:nvPicPr>
          <p:blipFill>
            <a:blip r:embed="rId3">
              <a:alphaModFix/>
            </a:blip>
            <a:stretch>
              <a:fillRect/>
            </a:stretch>
          </p:blipFill>
          <p:spPr>
            <a:xfrm>
              <a:off x="774920" y="1390511"/>
              <a:ext cx="4363059" cy="2314898"/>
            </a:xfrm>
            <a:prstGeom prst="rect">
              <a:avLst/>
            </a:prstGeom>
          </p:spPr>
        </p:pic>
      </p:grpSp>
      <p:grpSp>
        <p:nvGrpSpPr>
          <p:cNvPr id="8" name="Group 7">
            <a:extLst>
              <a:ext uri="{FF2B5EF4-FFF2-40B4-BE49-F238E27FC236}">
                <a16:creationId xmlns:a16="http://schemas.microsoft.com/office/drawing/2014/main" id="{ED4283BE-E84F-164D-9640-05B420871330}"/>
              </a:ext>
            </a:extLst>
          </p:cNvPr>
          <p:cNvGrpSpPr/>
          <p:nvPr/>
        </p:nvGrpSpPr>
        <p:grpSpPr>
          <a:xfrm>
            <a:off x="6453511" y="2273279"/>
            <a:ext cx="4638812" cy="2672323"/>
            <a:chOff x="1293905" y="1704734"/>
            <a:chExt cx="4638812" cy="2672323"/>
          </a:xfrm>
        </p:grpSpPr>
        <p:sp>
          <p:nvSpPr>
            <p:cNvPr id="9" name="Rectangle 8">
              <a:extLst>
                <a:ext uri="{FF2B5EF4-FFF2-40B4-BE49-F238E27FC236}">
                  <a16:creationId xmlns:a16="http://schemas.microsoft.com/office/drawing/2014/main" id="{C7DDDC9F-77E7-C40A-9AAF-B48EDAD09202}"/>
                </a:ext>
              </a:extLst>
            </p:cNvPr>
            <p:cNvSpPr/>
            <p:nvPr/>
          </p:nvSpPr>
          <p:spPr>
            <a:xfrm>
              <a:off x="1293905" y="1704734"/>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6CFD578-1DAD-2DCF-30DB-9C16C0167CC3}"/>
                </a:ext>
              </a:extLst>
            </p:cNvPr>
            <p:cNvPicPr>
              <a:picLocks noChangeAspect="1"/>
            </p:cNvPicPr>
            <p:nvPr/>
          </p:nvPicPr>
          <p:blipFill>
            <a:blip r:embed="rId4">
              <a:alphaModFix amt="35000"/>
            </a:blip>
            <a:stretch>
              <a:fillRect/>
            </a:stretch>
          </p:blipFill>
          <p:spPr>
            <a:xfrm>
              <a:off x="1397285" y="1805082"/>
              <a:ext cx="4420850" cy="2394234"/>
            </a:xfrm>
            <a:prstGeom prst="rect">
              <a:avLst/>
            </a:prstGeom>
          </p:spPr>
        </p:pic>
      </p:grpSp>
      <p:sp>
        <p:nvSpPr>
          <p:cNvPr id="3" name="TextBox 2">
            <a:extLst>
              <a:ext uri="{FF2B5EF4-FFF2-40B4-BE49-F238E27FC236}">
                <a16:creationId xmlns:a16="http://schemas.microsoft.com/office/drawing/2014/main" id="{91252D29-B8C0-675A-F1BF-5DF45EB3D4DC}"/>
              </a:ext>
            </a:extLst>
          </p:cNvPr>
          <p:cNvSpPr txBox="1"/>
          <p:nvPr/>
        </p:nvSpPr>
        <p:spPr>
          <a:xfrm>
            <a:off x="835374" y="5211774"/>
            <a:ext cx="10256949" cy="646331"/>
          </a:xfrm>
          <a:custGeom>
            <a:avLst/>
            <a:gdLst>
              <a:gd name="connsiteX0" fmla="*/ 0 w 10256949"/>
              <a:gd name="connsiteY0" fmla="*/ 0 h 646331"/>
              <a:gd name="connsiteX1" fmla="*/ 569831 w 10256949"/>
              <a:gd name="connsiteY1" fmla="*/ 0 h 646331"/>
              <a:gd name="connsiteX2" fmla="*/ 1139661 w 10256949"/>
              <a:gd name="connsiteY2" fmla="*/ 0 h 646331"/>
              <a:gd name="connsiteX3" fmla="*/ 1709492 w 10256949"/>
              <a:gd name="connsiteY3" fmla="*/ 0 h 646331"/>
              <a:gd name="connsiteX4" fmla="*/ 2381891 w 10256949"/>
              <a:gd name="connsiteY4" fmla="*/ 0 h 646331"/>
              <a:gd name="connsiteX5" fmla="*/ 2644014 w 10256949"/>
              <a:gd name="connsiteY5" fmla="*/ 0 h 646331"/>
              <a:gd name="connsiteX6" fmla="*/ 3418983 w 10256949"/>
              <a:gd name="connsiteY6" fmla="*/ 0 h 646331"/>
              <a:gd name="connsiteX7" fmla="*/ 3886244 w 10256949"/>
              <a:gd name="connsiteY7" fmla="*/ 0 h 646331"/>
              <a:gd name="connsiteX8" fmla="*/ 4456075 w 10256949"/>
              <a:gd name="connsiteY8" fmla="*/ 0 h 646331"/>
              <a:gd name="connsiteX9" fmla="*/ 5025905 w 10256949"/>
              <a:gd name="connsiteY9" fmla="*/ 0 h 646331"/>
              <a:gd name="connsiteX10" fmla="*/ 5595736 w 10256949"/>
              <a:gd name="connsiteY10" fmla="*/ 0 h 646331"/>
              <a:gd name="connsiteX11" fmla="*/ 6268136 w 10256949"/>
              <a:gd name="connsiteY11" fmla="*/ 0 h 646331"/>
              <a:gd name="connsiteX12" fmla="*/ 6735397 w 10256949"/>
              <a:gd name="connsiteY12" fmla="*/ 0 h 646331"/>
              <a:gd name="connsiteX13" fmla="*/ 7305227 w 10256949"/>
              <a:gd name="connsiteY13" fmla="*/ 0 h 646331"/>
              <a:gd name="connsiteX14" fmla="*/ 7567349 w 10256949"/>
              <a:gd name="connsiteY14" fmla="*/ 0 h 646331"/>
              <a:gd name="connsiteX15" fmla="*/ 7829471 w 10256949"/>
              <a:gd name="connsiteY15" fmla="*/ 0 h 646331"/>
              <a:gd name="connsiteX16" fmla="*/ 8399302 w 10256949"/>
              <a:gd name="connsiteY16" fmla="*/ 0 h 646331"/>
              <a:gd name="connsiteX17" fmla="*/ 8866563 w 10256949"/>
              <a:gd name="connsiteY17" fmla="*/ 0 h 646331"/>
              <a:gd name="connsiteX18" fmla="*/ 9333824 w 10256949"/>
              <a:gd name="connsiteY18" fmla="*/ 0 h 646331"/>
              <a:gd name="connsiteX19" fmla="*/ 9698515 w 10256949"/>
              <a:gd name="connsiteY19" fmla="*/ 0 h 646331"/>
              <a:gd name="connsiteX20" fmla="*/ 10256949 w 10256949"/>
              <a:gd name="connsiteY20" fmla="*/ 0 h 646331"/>
              <a:gd name="connsiteX21" fmla="*/ 10256949 w 10256949"/>
              <a:gd name="connsiteY21" fmla="*/ 329629 h 646331"/>
              <a:gd name="connsiteX22" fmla="*/ 10256949 w 10256949"/>
              <a:gd name="connsiteY22" fmla="*/ 646331 h 646331"/>
              <a:gd name="connsiteX23" fmla="*/ 9584549 w 10256949"/>
              <a:gd name="connsiteY23" fmla="*/ 646331 h 646331"/>
              <a:gd name="connsiteX24" fmla="*/ 9014719 w 10256949"/>
              <a:gd name="connsiteY24" fmla="*/ 646331 h 646331"/>
              <a:gd name="connsiteX25" fmla="*/ 8650027 w 10256949"/>
              <a:gd name="connsiteY25" fmla="*/ 646331 h 646331"/>
              <a:gd name="connsiteX26" fmla="*/ 8285335 w 10256949"/>
              <a:gd name="connsiteY26" fmla="*/ 646331 h 646331"/>
              <a:gd name="connsiteX27" fmla="*/ 7920644 w 10256949"/>
              <a:gd name="connsiteY27" fmla="*/ 646331 h 646331"/>
              <a:gd name="connsiteX28" fmla="*/ 7248244 w 10256949"/>
              <a:gd name="connsiteY28" fmla="*/ 646331 h 646331"/>
              <a:gd name="connsiteX29" fmla="*/ 6575844 w 10256949"/>
              <a:gd name="connsiteY29" fmla="*/ 646331 h 646331"/>
              <a:gd name="connsiteX30" fmla="*/ 6211152 w 10256949"/>
              <a:gd name="connsiteY30" fmla="*/ 646331 h 646331"/>
              <a:gd name="connsiteX31" fmla="*/ 5846461 w 10256949"/>
              <a:gd name="connsiteY31" fmla="*/ 646331 h 646331"/>
              <a:gd name="connsiteX32" fmla="*/ 5071491 w 10256949"/>
              <a:gd name="connsiteY32" fmla="*/ 646331 h 646331"/>
              <a:gd name="connsiteX33" fmla="*/ 4296522 w 10256949"/>
              <a:gd name="connsiteY33" fmla="*/ 646331 h 646331"/>
              <a:gd name="connsiteX34" fmla="*/ 3726691 w 10256949"/>
              <a:gd name="connsiteY34" fmla="*/ 646331 h 646331"/>
              <a:gd name="connsiteX35" fmla="*/ 3259430 w 10256949"/>
              <a:gd name="connsiteY35" fmla="*/ 646331 h 646331"/>
              <a:gd name="connsiteX36" fmla="*/ 2894739 w 10256949"/>
              <a:gd name="connsiteY36" fmla="*/ 646331 h 646331"/>
              <a:gd name="connsiteX37" fmla="*/ 2222339 w 10256949"/>
              <a:gd name="connsiteY37" fmla="*/ 646331 h 646331"/>
              <a:gd name="connsiteX38" fmla="*/ 1447369 w 10256949"/>
              <a:gd name="connsiteY38" fmla="*/ 646331 h 646331"/>
              <a:gd name="connsiteX39" fmla="*/ 774969 w 10256949"/>
              <a:gd name="connsiteY39" fmla="*/ 646331 h 646331"/>
              <a:gd name="connsiteX40" fmla="*/ 0 w 10256949"/>
              <a:gd name="connsiteY40" fmla="*/ 646331 h 646331"/>
              <a:gd name="connsiteX41" fmla="*/ 0 w 10256949"/>
              <a:gd name="connsiteY41" fmla="*/ 329629 h 646331"/>
              <a:gd name="connsiteX42" fmla="*/ 0 w 10256949"/>
              <a:gd name="connsiteY42"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0256949" h="646331" fill="none" extrusionOk="0">
                <a:moveTo>
                  <a:pt x="0" y="0"/>
                </a:moveTo>
                <a:cubicBezTo>
                  <a:pt x="176537" y="-60739"/>
                  <a:pt x="352045" y="9114"/>
                  <a:pt x="569831" y="0"/>
                </a:cubicBezTo>
                <a:cubicBezTo>
                  <a:pt x="787617" y="-9114"/>
                  <a:pt x="883465" y="6965"/>
                  <a:pt x="1139661" y="0"/>
                </a:cubicBezTo>
                <a:cubicBezTo>
                  <a:pt x="1395857" y="-6965"/>
                  <a:pt x="1554755" y="5179"/>
                  <a:pt x="1709492" y="0"/>
                </a:cubicBezTo>
                <a:cubicBezTo>
                  <a:pt x="1864229" y="-5179"/>
                  <a:pt x="2247277" y="43053"/>
                  <a:pt x="2381891" y="0"/>
                </a:cubicBezTo>
                <a:cubicBezTo>
                  <a:pt x="2516505" y="-43053"/>
                  <a:pt x="2529527" y="15860"/>
                  <a:pt x="2644014" y="0"/>
                </a:cubicBezTo>
                <a:cubicBezTo>
                  <a:pt x="2758501" y="-15860"/>
                  <a:pt x="3040891" y="8545"/>
                  <a:pt x="3418983" y="0"/>
                </a:cubicBezTo>
                <a:cubicBezTo>
                  <a:pt x="3797075" y="-8545"/>
                  <a:pt x="3708248" y="20840"/>
                  <a:pt x="3886244" y="0"/>
                </a:cubicBezTo>
                <a:cubicBezTo>
                  <a:pt x="4064240" y="-20840"/>
                  <a:pt x="4315786" y="15853"/>
                  <a:pt x="4456075" y="0"/>
                </a:cubicBezTo>
                <a:cubicBezTo>
                  <a:pt x="4596364" y="-15853"/>
                  <a:pt x="4816056" y="32189"/>
                  <a:pt x="5025905" y="0"/>
                </a:cubicBezTo>
                <a:cubicBezTo>
                  <a:pt x="5235754" y="-32189"/>
                  <a:pt x="5450133" y="59717"/>
                  <a:pt x="5595736" y="0"/>
                </a:cubicBezTo>
                <a:cubicBezTo>
                  <a:pt x="5741339" y="-59717"/>
                  <a:pt x="6114253" y="59252"/>
                  <a:pt x="6268136" y="0"/>
                </a:cubicBezTo>
                <a:cubicBezTo>
                  <a:pt x="6422019" y="-59252"/>
                  <a:pt x="6598232" y="14674"/>
                  <a:pt x="6735397" y="0"/>
                </a:cubicBezTo>
                <a:cubicBezTo>
                  <a:pt x="6872562" y="-14674"/>
                  <a:pt x="7077753" y="62101"/>
                  <a:pt x="7305227" y="0"/>
                </a:cubicBezTo>
                <a:cubicBezTo>
                  <a:pt x="7532701" y="-62101"/>
                  <a:pt x="7440185" y="16931"/>
                  <a:pt x="7567349" y="0"/>
                </a:cubicBezTo>
                <a:cubicBezTo>
                  <a:pt x="7694513" y="-16931"/>
                  <a:pt x="7709652" y="25598"/>
                  <a:pt x="7829471" y="0"/>
                </a:cubicBezTo>
                <a:cubicBezTo>
                  <a:pt x="7949290" y="-25598"/>
                  <a:pt x="8201949" y="10043"/>
                  <a:pt x="8399302" y="0"/>
                </a:cubicBezTo>
                <a:cubicBezTo>
                  <a:pt x="8596655" y="-10043"/>
                  <a:pt x="8716093" y="30226"/>
                  <a:pt x="8866563" y="0"/>
                </a:cubicBezTo>
                <a:cubicBezTo>
                  <a:pt x="9017033" y="-30226"/>
                  <a:pt x="9210266" y="19971"/>
                  <a:pt x="9333824" y="0"/>
                </a:cubicBezTo>
                <a:cubicBezTo>
                  <a:pt x="9457382" y="-19971"/>
                  <a:pt x="9583393" y="38755"/>
                  <a:pt x="9698515" y="0"/>
                </a:cubicBezTo>
                <a:cubicBezTo>
                  <a:pt x="9813637" y="-38755"/>
                  <a:pt x="10062406" y="16061"/>
                  <a:pt x="10256949" y="0"/>
                </a:cubicBezTo>
                <a:cubicBezTo>
                  <a:pt x="10262022" y="110685"/>
                  <a:pt x="10240406" y="263395"/>
                  <a:pt x="10256949" y="329629"/>
                </a:cubicBezTo>
                <a:cubicBezTo>
                  <a:pt x="10273492" y="395863"/>
                  <a:pt x="10241860" y="568175"/>
                  <a:pt x="10256949" y="646331"/>
                </a:cubicBezTo>
                <a:cubicBezTo>
                  <a:pt x="10012922" y="655271"/>
                  <a:pt x="9841204" y="582326"/>
                  <a:pt x="9584549" y="646331"/>
                </a:cubicBezTo>
                <a:cubicBezTo>
                  <a:pt x="9327894" y="710336"/>
                  <a:pt x="9298318" y="620871"/>
                  <a:pt x="9014719" y="646331"/>
                </a:cubicBezTo>
                <a:cubicBezTo>
                  <a:pt x="8731120" y="671791"/>
                  <a:pt x="8825665" y="626230"/>
                  <a:pt x="8650027" y="646331"/>
                </a:cubicBezTo>
                <a:cubicBezTo>
                  <a:pt x="8474389" y="666432"/>
                  <a:pt x="8422812" y="607219"/>
                  <a:pt x="8285335" y="646331"/>
                </a:cubicBezTo>
                <a:cubicBezTo>
                  <a:pt x="8147858" y="685443"/>
                  <a:pt x="7996177" y="628248"/>
                  <a:pt x="7920644" y="646331"/>
                </a:cubicBezTo>
                <a:cubicBezTo>
                  <a:pt x="7845111" y="664414"/>
                  <a:pt x="7498021" y="614879"/>
                  <a:pt x="7248244" y="646331"/>
                </a:cubicBezTo>
                <a:cubicBezTo>
                  <a:pt x="6998467" y="677783"/>
                  <a:pt x="6893711" y="594841"/>
                  <a:pt x="6575844" y="646331"/>
                </a:cubicBezTo>
                <a:cubicBezTo>
                  <a:pt x="6257977" y="697821"/>
                  <a:pt x="6307343" y="637410"/>
                  <a:pt x="6211152" y="646331"/>
                </a:cubicBezTo>
                <a:cubicBezTo>
                  <a:pt x="6114961" y="655252"/>
                  <a:pt x="5925460" y="625841"/>
                  <a:pt x="5846461" y="646331"/>
                </a:cubicBezTo>
                <a:cubicBezTo>
                  <a:pt x="5767462" y="666821"/>
                  <a:pt x="5244904" y="636495"/>
                  <a:pt x="5071491" y="646331"/>
                </a:cubicBezTo>
                <a:cubicBezTo>
                  <a:pt x="4898078" y="656167"/>
                  <a:pt x="4469002" y="622276"/>
                  <a:pt x="4296522" y="646331"/>
                </a:cubicBezTo>
                <a:cubicBezTo>
                  <a:pt x="4124042" y="670386"/>
                  <a:pt x="3897032" y="603832"/>
                  <a:pt x="3726691" y="646331"/>
                </a:cubicBezTo>
                <a:cubicBezTo>
                  <a:pt x="3556350" y="688830"/>
                  <a:pt x="3363665" y="642936"/>
                  <a:pt x="3259430" y="646331"/>
                </a:cubicBezTo>
                <a:cubicBezTo>
                  <a:pt x="3155195" y="649726"/>
                  <a:pt x="3051104" y="603346"/>
                  <a:pt x="2894739" y="646331"/>
                </a:cubicBezTo>
                <a:cubicBezTo>
                  <a:pt x="2738374" y="689316"/>
                  <a:pt x="2452567" y="588822"/>
                  <a:pt x="2222339" y="646331"/>
                </a:cubicBezTo>
                <a:cubicBezTo>
                  <a:pt x="1992111" y="703840"/>
                  <a:pt x="1715841" y="585003"/>
                  <a:pt x="1447369" y="646331"/>
                </a:cubicBezTo>
                <a:cubicBezTo>
                  <a:pt x="1178897" y="707659"/>
                  <a:pt x="1045534" y="633141"/>
                  <a:pt x="774969" y="646331"/>
                </a:cubicBezTo>
                <a:cubicBezTo>
                  <a:pt x="504404" y="659521"/>
                  <a:pt x="274562" y="578882"/>
                  <a:pt x="0" y="646331"/>
                </a:cubicBezTo>
                <a:cubicBezTo>
                  <a:pt x="-6426" y="502454"/>
                  <a:pt x="17410" y="462753"/>
                  <a:pt x="0" y="329629"/>
                </a:cubicBezTo>
                <a:cubicBezTo>
                  <a:pt x="-17410" y="196505"/>
                  <a:pt x="39535" y="114812"/>
                  <a:pt x="0" y="0"/>
                </a:cubicBezTo>
                <a:close/>
              </a:path>
              <a:path w="10256949" h="646331" stroke="0" extrusionOk="0">
                <a:moveTo>
                  <a:pt x="0" y="0"/>
                </a:moveTo>
                <a:cubicBezTo>
                  <a:pt x="281461" y="-34708"/>
                  <a:pt x="619451" y="4910"/>
                  <a:pt x="774969" y="0"/>
                </a:cubicBezTo>
                <a:cubicBezTo>
                  <a:pt x="930487" y="-4910"/>
                  <a:pt x="917226" y="6910"/>
                  <a:pt x="1037092" y="0"/>
                </a:cubicBezTo>
                <a:cubicBezTo>
                  <a:pt x="1156958" y="-6910"/>
                  <a:pt x="1449418" y="63883"/>
                  <a:pt x="1812061" y="0"/>
                </a:cubicBezTo>
                <a:cubicBezTo>
                  <a:pt x="2174704" y="-63883"/>
                  <a:pt x="1999830" y="4547"/>
                  <a:pt x="2176753" y="0"/>
                </a:cubicBezTo>
                <a:cubicBezTo>
                  <a:pt x="2353676" y="-4547"/>
                  <a:pt x="2423333" y="40022"/>
                  <a:pt x="2541444" y="0"/>
                </a:cubicBezTo>
                <a:cubicBezTo>
                  <a:pt x="2659555" y="-40022"/>
                  <a:pt x="2788156" y="26424"/>
                  <a:pt x="2906136" y="0"/>
                </a:cubicBezTo>
                <a:cubicBezTo>
                  <a:pt x="3024116" y="-26424"/>
                  <a:pt x="3217826" y="34724"/>
                  <a:pt x="3373397" y="0"/>
                </a:cubicBezTo>
                <a:cubicBezTo>
                  <a:pt x="3528968" y="-34724"/>
                  <a:pt x="3624630" y="27382"/>
                  <a:pt x="3840658" y="0"/>
                </a:cubicBezTo>
                <a:cubicBezTo>
                  <a:pt x="4056686" y="-27382"/>
                  <a:pt x="4126860" y="16554"/>
                  <a:pt x="4205349" y="0"/>
                </a:cubicBezTo>
                <a:cubicBezTo>
                  <a:pt x="4283838" y="-16554"/>
                  <a:pt x="4478713" y="31519"/>
                  <a:pt x="4570041" y="0"/>
                </a:cubicBezTo>
                <a:cubicBezTo>
                  <a:pt x="4661369" y="-31519"/>
                  <a:pt x="4901384" y="35918"/>
                  <a:pt x="5037302" y="0"/>
                </a:cubicBezTo>
                <a:cubicBezTo>
                  <a:pt x="5173220" y="-35918"/>
                  <a:pt x="5405004" y="35047"/>
                  <a:pt x="5504563" y="0"/>
                </a:cubicBezTo>
                <a:cubicBezTo>
                  <a:pt x="5604122" y="-35047"/>
                  <a:pt x="5911014" y="15032"/>
                  <a:pt x="6074393" y="0"/>
                </a:cubicBezTo>
                <a:cubicBezTo>
                  <a:pt x="6237772" y="-15032"/>
                  <a:pt x="6538195" y="50731"/>
                  <a:pt x="6849363" y="0"/>
                </a:cubicBezTo>
                <a:cubicBezTo>
                  <a:pt x="7160531" y="-50731"/>
                  <a:pt x="7237758" y="40226"/>
                  <a:pt x="7419193" y="0"/>
                </a:cubicBezTo>
                <a:cubicBezTo>
                  <a:pt x="7600628" y="-40226"/>
                  <a:pt x="7658412" y="50480"/>
                  <a:pt x="7886454" y="0"/>
                </a:cubicBezTo>
                <a:cubicBezTo>
                  <a:pt x="8114496" y="-50480"/>
                  <a:pt x="8203861" y="39505"/>
                  <a:pt x="8353715" y="0"/>
                </a:cubicBezTo>
                <a:cubicBezTo>
                  <a:pt x="8503569" y="-39505"/>
                  <a:pt x="8731420" y="33387"/>
                  <a:pt x="9026115" y="0"/>
                </a:cubicBezTo>
                <a:cubicBezTo>
                  <a:pt x="9320810" y="-33387"/>
                  <a:pt x="9452193" y="10733"/>
                  <a:pt x="9595946" y="0"/>
                </a:cubicBezTo>
                <a:cubicBezTo>
                  <a:pt x="9739699" y="-10733"/>
                  <a:pt x="9987047" y="23514"/>
                  <a:pt x="10256949" y="0"/>
                </a:cubicBezTo>
                <a:cubicBezTo>
                  <a:pt x="10288871" y="91011"/>
                  <a:pt x="10242772" y="237373"/>
                  <a:pt x="10256949" y="303776"/>
                </a:cubicBezTo>
                <a:cubicBezTo>
                  <a:pt x="10271126" y="370179"/>
                  <a:pt x="10219243" y="531952"/>
                  <a:pt x="10256949" y="646331"/>
                </a:cubicBezTo>
                <a:cubicBezTo>
                  <a:pt x="10137562" y="657323"/>
                  <a:pt x="10055189" y="645984"/>
                  <a:pt x="9994827" y="646331"/>
                </a:cubicBezTo>
                <a:cubicBezTo>
                  <a:pt x="9934465" y="646678"/>
                  <a:pt x="9670739" y="618267"/>
                  <a:pt x="9424996" y="646331"/>
                </a:cubicBezTo>
                <a:cubicBezTo>
                  <a:pt x="9179253" y="674395"/>
                  <a:pt x="9158741" y="631077"/>
                  <a:pt x="9060305" y="646331"/>
                </a:cubicBezTo>
                <a:cubicBezTo>
                  <a:pt x="8961869" y="661585"/>
                  <a:pt x="8648460" y="615006"/>
                  <a:pt x="8387905" y="646331"/>
                </a:cubicBezTo>
                <a:cubicBezTo>
                  <a:pt x="8127350" y="677656"/>
                  <a:pt x="8229587" y="633819"/>
                  <a:pt x="8125783" y="646331"/>
                </a:cubicBezTo>
                <a:cubicBezTo>
                  <a:pt x="8021979" y="658843"/>
                  <a:pt x="7926600" y="603208"/>
                  <a:pt x="7761091" y="646331"/>
                </a:cubicBezTo>
                <a:cubicBezTo>
                  <a:pt x="7595582" y="689454"/>
                  <a:pt x="7278468" y="634890"/>
                  <a:pt x="6986122" y="646331"/>
                </a:cubicBezTo>
                <a:cubicBezTo>
                  <a:pt x="6693776" y="657772"/>
                  <a:pt x="6805921" y="637171"/>
                  <a:pt x="6724000" y="646331"/>
                </a:cubicBezTo>
                <a:cubicBezTo>
                  <a:pt x="6642079" y="655491"/>
                  <a:pt x="6333777" y="598457"/>
                  <a:pt x="6051600" y="646331"/>
                </a:cubicBezTo>
                <a:cubicBezTo>
                  <a:pt x="5769423" y="694205"/>
                  <a:pt x="5609714" y="566048"/>
                  <a:pt x="5379200" y="646331"/>
                </a:cubicBezTo>
                <a:cubicBezTo>
                  <a:pt x="5148686" y="726614"/>
                  <a:pt x="4997106" y="610658"/>
                  <a:pt x="4809369" y="646331"/>
                </a:cubicBezTo>
                <a:cubicBezTo>
                  <a:pt x="4621632" y="682004"/>
                  <a:pt x="4507939" y="590897"/>
                  <a:pt x="4342108" y="646331"/>
                </a:cubicBezTo>
                <a:cubicBezTo>
                  <a:pt x="4176277" y="701765"/>
                  <a:pt x="4150549" y="623396"/>
                  <a:pt x="4079986" y="646331"/>
                </a:cubicBezTo>
                <a:cubicBezTo>
                  <a:pt x="4009423" y="669266"/>
                  <a:pt x="3598621" y="587575"/>
                  <a:pt x="3305017" y="646331"/>
                </a:cubicBezTo>
                <a:cubicBezTo>
                  <a:pt x="3011413" y="705087"/>
                  <a:pt x="2953885" y="606072"/>
                  <a:pt x="2837756" y="646331"/>
                </a:cubicBezTo>
                <a:cubicBezTo>
                  <a:pt x="2721627" y="686590"/>
                  <a:pt x="2321803" y="590242"/>
                  <a:pt x="2165356" y="646331"/>
                </a:cubicBezTo>
                <a:cubicBezTo>
                  <a:pt x="2008909" y="702420"/>
                  <a:pt x="1717257" y="629374"/>
                  <a:pt x="1595525" y="646331"/>
                </a:cubicBezTo>
                <a:cubicBezTo>
                  <a:pt x="1473793" y="663288"/>
                  <a:pt x="1208406" y="625905"/>
                  <a:pt x="923125" y="646331"/>
                </a:cubicBezTo>
                <a:cubicBezTo>
                  <a:pt x="637844" y="666757"/>
                  <a:pt x="305239" y="583120"/>
                  <a:pt x="0" y="646331"/>
                </a:cubicBezTo>
                <a:cubicBezTo>
                  <a:pt x="-17750" y="524945"/>
                  <a:pt x="23809" y="395330"/>
                  <a:pt x="0" y="329629"/>
                </a:cubicBezTo>
                <a:cubicBezTo>
                  <a:pt x="-23809" y="263928"/>
                  <a:pt x="20737" y="162067"/>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rPr>
              <a:t>The Rule-Based Explanation system is conjunctions of predicates on features consistently leading to certain outcomes and descriptively provide core reasons for decisions. </a:t>
            </a:r>
          </a:p>
        </p:txBody>
      </p:sp>
      <p:sp>
        <p:nvSpPr>
          <p:cNvPr id="4" name="TextBox 3">
            <a:extLst>
              <a:ext uri="{FF2B5EF4-FFF2-40B4-BE49-F238E27FC236}">
                <a16:creationId xmlns:a16="http://schemas.microsoft.com/office/drawing/2014/main" id="{2132BD9F-851A-1108-8242-1586411178D4}"/>
              </a:ext>
            </a:extLst>
          </p:cNvPr>
          <p:cNvSpPr txBox="1"/>
          <p:nvPr/>
        </p:nvSpPr>
        <p:spPr>
          <a:xfrm>
            <a:off x="4517566" y="1347641"/>
            <a:ext cx="2892564" cy="369332"/>
          </a:xfrm>
          <a:custGeom>
            <a:avLst/>
            <a:gdLst>
              <a:gd name="connsiteX0" fmla="*/ 0 w 2892564"/>
              <a:gd name="connsiteY0" fmla="*/ 0 h 369332"/>
              <a:gd name="connsiteX1" fmla="*/ 578513 w 2892564"/>
              <a:gd name="connsiteY1" fmla="*/ 0 h 369332"/>
              <a:gd name="connsiteX2" fmla="*/ 1157026 w 2892564"/>
              <a:gd name="connsiteY2" fmla="*/ 0 h 369332"/>
              <a:gd name="connsiteX3" fmla="*/ 1677687 w 2892564"/>
              <a:gd name="connsiteY3" fmla="*/ 0 h 369332"/>
              <a:gd name="connsiteX4" fmla="*/ 2256200 w 2892564"/>
              <a:gd name="connsiteY4" fmla="*/ 0 h 369332"/>
              <a:gd name="connsiteX5" fmla="*/ 2892564 w 2892564"/>
              <a:gd name="connsiteY5" fmla="*/ 0 h 369332"/>
              <a:gd name="connsiteX6" fmla="*/ 2892564 w 2892564"/>
              <a:gd name="connsiteY6" fmla="*/ 369332 h 369332"/>
              <a:gd name="connsiteX7" fmla="*/ 2314051 w 2892564"/>
              <a:gd name="connsiteY7" fmla="*/ 369332 h 369332"/>
              <a:gd name="connsiteX8" fmla="*/ 1735538 w 2892564"/>
              <a:gd name="connsiteY8" fmla="*/ 369332 h 369332"/>
              <a:gd name="connsiteX9" fmla="*/ 1214877 w 2892564"/>
              <a:gd name="connsiteY9" fmla="*/ 369332 h 369332"/>
              <a:gd name="connsiteX10" fmla="*/ 723141 w 2892564"/>
              <a:gd name="connsiteY10" fmla="*/ 369332 h 369332"/>
              <a:gd name="connsiteX11" fmla="*/ 0 w 2892564"/>
              <a:gd name="connsiteY11" fmla="*/ 369332 h 369332"/>
              <a:gd name="connsiteX12" fmla="*/ 0 w 2892564"/>
              <a:gd name="connsiteY12"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92564" h="369332" fill="none" extrusionOk="0">
                <a:moveTo>
                  <a:pt x="0" y="0"/>
                </a:moveTo>
                <a:cubicBezTo>
                  <a:pt x="215784" y="-42291"/>
                  <a:pt x="299605" y="58866"/>
                  <a:pt x="578513" y="0"/>
                </a:cubicBezTo>
                <a:cubicBezTo>
                  <a:pt x="857421" y="-58866"/>
                  <a:pt x="971979" y="58268"/>
                  <a:pt x="1157026" y="0"/>
                </a:cubicBezTo>
                <a:cubicBezTo>
                  <a:pt x="1342073" y="-58268"/>
                  <a:pt x="1471817" y="10735"/>
                  <a:pt x="1677687" y="0"/>
                </a:cubicBezTo>
                <a:cubicBezTo>
                  <a:pt x="1883557" y="-10735"/>
                  <a:pt x="2072568" y="26540"/>
                  <a:pt x="2256200" y="0"/>
                </a:cubicBezTo>
                <a:cubicBezTo>
                  <a:pt x="2439832" y="-26540"/>
                  <a:pt x="2608562" y="59417"/>
                  <a:pt x="2892564" y="0"/>
                </a:cubicBezTo>
                <a:cubicBezTo>
                  <a:pt x="2925330" y="83377"/>
                  <a:pt x="2885876" y="214662"/>
                  <a:pt x="2892564" y="369332"/>
                </a:cubicBezTo>
                <a:cubicBezTo>
                  <a:pt x="2721710" y="421532"/>
                  <a:pt x="2498126" y="353014"/>
                  <a:pt x="2314051" y="369332"/>
                </a:cubicBezTo>
                <a:cubicBezTo>
                  <a:pt x="2129976" y="385650"/>
                  <a:pt x="1857987" y="322725"/>
                  <a:pt x="1735538" y="369332"/>
                </a:cubicBezTo>
                <a:cubicBezTo>
                  <a:pt x="1613089" y="415939"/>
                  <a:pt x="1355777" y="313106"/>
                  <a:pt x="1214877" y="369332"/>
                </a:cubicBezTo>
                <a:cubicBezTo>
                  <a:pt x="1073977" y="425558"/>
                  <a:pt x="904203" y="343174"/>
                  <a:pt x="723141" y="369332"/>
                </a:cubicBezTo>
                <a:cubicBezTo>
                  <a:pt x="542079" y="395490"/>
                  <a:pt x="334137" y="326026"/>
                  <a:pt x="0" y="369332"/>
                </a:cubicBezTo>
                <a:cubicBezTo>
                  <a:pt x="-42394" y="280590"/>
                  <a:pt x="17805" y="135946"/>
                  <a:pt x="0" y="0"/>
                </a:cubicBezTo>
                <a:close/>
              </a:path>
              <a:path w="2892564" h="369332" stroke="0" extrusionOk="0">
                <a:moveTo>
                  <a:pt x="0" y="0"/>
                </a:moveTo>
                <a:cubicBezTo>
                  <a:pt x="308624" y="-46168"/>
                  <a:pt x="444357" y="50309"/>
                  <a:pt x="636364" y="0"/>
                </a:cubicBezTo>
                <a:cubicBezTo>
                  <a:pt x="828371" y="-50309"/>
                  <a:pt x="1008122" y="53095"/>
                  <a:pt x="1128100" y="0"/>
                </a:cubicBezTo>
                <a:cubicBezTo>
                  <a:pt x="1248078" y="-53095"/>
                  <a:pt x="1454910" y="75558"/>
                  <a:pt x="1764464" y="0"/>
                </a:cubicBezTo>
                <a:cubicBezTo>
                  <a:pt x="2074018" y="-75558"/>
                  <a:pt x="2165972" y="59688"/>
                  <a:pt x="2285126" y="0"/>
                </a:cubicBezTo>
                <a:cubicBezTo>
                  <a:pt x="2404280" y="-59688"/>
                  <a:pt x="2685523" y="14163"/>
                  <a:pt x="2892564" y="0"/>
                </a:cubicBezTo>
                <a:cubicBezTo>
                  <a:pt x="2909014" y="165305"/>
                  <a:pt x="2857289" y="204536"/>
                  <a:pt x="2892564" y="369332"/>
                </a:cubicBezTo>
                <a:cubicBezTo>
                  <a:pt x="2762164" y="408950"/>
                  <a:pt x="2546627" y="317198"/>
                  <a:pt x="2371902" y="369332"/>
                </a:cubicBezTo>
                <a:cubicBezTo>
                  <a:pt x="2197177" y="421466"/>
                  <a:pt x="1986111" y="308231"/>
                  <a:pt x="1764464" y="369332"/>
                </a:cubicBezTo>
                <a:cubicBezTo>
                  <a:pt x="1542817" y="430433"/>
                  <a:pt x="1473126" y="324568"/>
                  <a:pt x="1185951" y="369332"/>
                </a:cubicBezTo>
                <a:cubicBezTo>
                  <a:pt x="898776" y="414096"/>
                  <a:pt x="767892" y="315765"/>
                  <a:pt x="636364" y="369332"/>
                </a:cubicBezTo>
                <a:cubicBezTo>
                  <a:pt x="504836" y="422899"/>
                  <a:pt x="182526" y="356846"/>
                  <a:pt x="0" y="369332"/>
                </a:cubicBezTo>
                <a:cubicBezTo>
                  <a:pt x="-21016" y="188488"/>
                  <a:pt x="35865" y="170894"/>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rPr>
              <a:t>The Rule-Based Explanation</a:t>
            </a:r>
          </a:p>
        </p:txBody>
      </p:sp>
    </p:spTree>
    <p:extLst>
      <p:ext uri="{BB962C8B-B14F-4D97-AF65-F5344CB8AC3E}">
        <p14:creationId xmlns:p14="http://schemas.microsoft.com/office/powerpoint/2010/main" val="3858651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F339-9F30-B7A2-298E-A66EB6DF5C2D}"/>
              </a:ext>
            </a:extLst>
          </p:cNvPr>
          <p:cNvSpPr>
            <a:spLocks noGrp="1"/>
          </p:cNvSpPr>
          <p:nvPr>
            <p:ph type="title"/>
          </p:nvPr>
        </p:nvSpPr>
        <p:spPr/>
        <p:txBody>
          <a:bodyPr/>
          <a:lstStyle/>
          <a:p>
            <a:pPr algn="ctr"/>
            <a:r>
              <a:rPr lang="en-US" dirty="0"/>
              <a:t>Rule-Based Explanation VS Counterfactual Explanation.</a:t>
            </a:r>
          </a:p>
        </p:txBody>
      </p:sp>
      <p:grpSp>
        <p:nvGrpSpPr>
          <p:cNvPr id="5" name="Group 4">
            <a:extLst>
              <a:ext uri="{FF2B5EF4-FFF2-40B4-BE49-F238E27FC236}">
                <a16:creationId xmlns:a16="http://schemas.microsoft.com/office/drawing/2014/main" id="{BD4CFE4B-BC84-365E-824D-9ABC0795AC10}"/>
              </a:ext>
            </a:extLst>
          </p:cNvPr>
          <p:cNvGrpSpPr/>
          <p:nvPr/>
        </p:nvGrpSpPr>
        <p:grpSpPr>
          <a:xfrm>
            <a:off x="835374" y="2273279"/>
            <a:ext cx="4638812" cy="2672323"/>
            <a:chOff x="660338" y="1215777"/>
            <a:chExt cx="4638812" cy="2672323"/>
          </a:xfrm>
        </p:grpSpPr>
        <p:sp>
          <p:nvSpPr>
            <p:cNvPr id="6" name="Rectangle 5">
              <a:extLst>
                <a:ext uri="{FF2B5EF4-FFF2-40B4-BE49-F238E27FC236}">
                  <a16:creationId xmlns:a16="http://schemas.microsoft.com/office/drawing/2014/main" id="{9A38D54E-AB7F-D012-9F9B-D7AF6B7B0FA3}"/>
                </a:ext>
              </a:extLst>
            </p:cNvPr>
            <p:cNvSpPr/>
            <p:nvPr/>
          </p:nvSpPr>
          <p:spPr>
            <a:xfrm>
              <a:off x="660338" y="1215777"/>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EB75C9E-279C-3DE7-EF64-9A7D5795673B}"/>
                </a:ext>
              </a:extLst>
            </p:cNvPr>
            <p:cNvPicPr>
              <a:picLocks noChangeAspect="1"/>
            </p:cNvPicPr>
            <p:nvPr/>
          </p:nvPicPr>
          <p:blipFill>
            <a:blip r:embed="rId3">
              <a:alphaModFix/>
            </a:blip>
            <a:stretch>
              <a:fillRect/>
            </a:stretch>
          </p:blipFill>
          <p:spPr>
            <a:xfrm>
              <a:off x="774920" y="1390511"/>
              <a:ext cx="4363059" cy="2314898"/>
            </a:xfrm>
            <a:prstGeom prst="rect">
              <a:avLst/>
            </a:prstGeom>
          </p:spPr>
        </p:pic>
      </p:grpSp>
      <p:sp>
        <p:nvSpPr>
          <p:cNvPr id="3" name="TextBox 2">
            <a:extLst>
              <a:ext uri="{FF2B5EF4-FFF2-40B4-BE49-F238E27FC236}">
                <a16:creationId xmlns:a16="http://schemas.microsoft.com/office/drawing/2014/main" id="{F7340BA4-D9D7-44FF-B00F-3DBD4183976B}"/>
              </a:ext>
            </a:extLst>
          </p:cNvPr>
          <p:cNvSpPr txBox="1"/>
          <p:nvPr/>
        </p:nvSpPr>
        <p:spPr>
          <a:xfrm>
            <a:off x="6531430" y="4206938"/>
            <a:ext cx="4943788" cy="1477328"/>
          </a:xfrm>
          <a:custGeom>
            <a:avLst/>
            <a:gdLst>
              <a:gd name="connsiteX0" fmla="*/ 0 w 4943788"/>
              <a:gd name="connsiteY0" fmla="*/ 0 h 1477328"/>
              <a:gd name="connsiteX1" fmla="*/ 450434 w 4943788"/>
              <a:gd name="connsiteY1" fmla="*/ 0 h 1477328"/>
              <a:gd name="connsiteX2" fmla="*/ 900868 w 4943788"/>
              <a:gd name="connsiteY2" fmla="*/ 0 h 1477328"/>
              <a:gd name="connsiteX3" fmla="*/ 1351302 w 4943788"/>
              <a:gd name="connsiteY3" fmla="*/ 0 h 1477328"/>
              <a:gd name="connsiteX4" fmla="*/ 1851174 w 4943788"/>
              <a:gd name="connsiteY4" fmla="*/ 0 h 1477328"/>
              <a:gd name="connsiteX5" fmla="*/ 2301608 w 4943788"/>
              <a:gd name="connsiteY5" fmla="*/ 0 h 1477328"/>
              <a:gd name="connsiteX6" fmla="*/ 2702604 w 4943788"/>
              <a:gd name="connsiteY6" fmla="*/ 0 h 1477328"/>
              <a:gd name="connsiteX7" fmla="*/ 3103600 w 4943788"/>
              <a:gd name="connsiteY7" fmla="*/ 0 h 1477328"/>
              <a:gd name="connsiteX8" fmla="*/ 3702348 w 4943788"/>
              <a:gd name="connsiteY8" fmla="*/ 0 h 1477328"/>
              <a:gd name="connsiteX9" fmla="*/ 4301096 w 4943788"/>
              <a:gd name="connsiteY9" fmla="*/ 0 h 1477328"/>
              <a:gd name="connsiteX10" fmla="*/ 4943788 w 4943788"/>
              <a:gd name="connsiteY10" fmla="*/ 0 h 1477328"/>
              <a:gd name="connsiteX11" fmla="*/ 4943788 w 4943788"/>
              <a:gd name="connsiteY11" fmla="*/ 507216 h 1477328"/>
              <a:gd name="connsiteX12" fmla="*/ 4943788 w 4943788"/>
              <a:gd name="connsiteY12" fmla="*/ 1014432 h 1477328"/>
              <a:gd name="connsiteX13" fmla="*/ 4943788 w 4943788"/>
              <a:gd name="connsiteY13" fmla="*/ 1477328 h 1477328"/>
              <a:gd name="connsiteX14" fmla="*/ 4345040 w 4943788"/>
              <a:gd name="connsiteY14" fmla="*/ 1477328 h 1477328"/>
              <a:gd name="connsiteX15" fmla="*/ 3746293 w 4943788"/>
              <a:gd name="connsiteY15" fmla="*/ 1477328 h 1477328"/>
              <a:gd name="connsiteX16" fmla="*/ 3098107 w 4943788"/>
              <a:gd name="connsiteY16" fmla="*/ 1477328 h 1477328"/>
              <a:gd name="connsiteX17" fmla="*/ 2499359 w 4943788"/>
              <a:gd name="connsiteY17" fmla="*/ 1477328 h 1477328"/>
              <a:gd name="connsiteX18" fmla="*/ 1950050 w 4943788"/>
              <a:gd name="connsiteY18" fmla="*/ 1477328 h 1477328"/>
              <a:gd name="connsiteX19" fmla="*/ 1351302 w 4943788"/>
              <a:gd name="connsiteY19" fmla="*/ 1477328 h 1477328"/>
              <a:gd name="connsiteX20" fmla="*/ 703117 w 4943788"/>
              <a:gd name="connsiteY20" fmla="*/ 1477328 h 1477328"/>
              <a:gd name="connsiteX21" fmla="*/ 0 w 4943788"/>
              <a:gd name="connsiteY21" fmla="*/ 1477328 h 1477328"/>
              <a:gd name="connsiteX22" fmla="*/ 0 w 4943788"/>
              <a:gd name="connsiteY22" fmla="*/ 1014432 h 1477328"/>
              <a:gd name="connsiteX23" fmla="*/ 0 w 4943788"/>
              <a:gd name="connsiteY23" fmla="*/ 492443 h 1477328"/>
              <a:gd name="connsiteX24" fmla="*/ 0 w 4943788"/>
              <a:gd name="connsiteY24"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943788" h="1477328" fill="none" extrusionOk="0">
                <a:moveTo>
                  <a:pt x="0" y="0"/>
                </a:moveTo>
                <a:cubicBezTo>
                  <a:pt x="212564" y="-13146"/>
                  <a:pt x="251588" y="37229"/>
                  <a:pt x="450434" y="0"/>
                </a:cubicBezTo>
                <a:cubicBezTo>
                  <a:pt x="649280" y="-37229"/>
                  <a:pt x="746384" y="48771"/>
                  <a:pt x="900868" y="0"/>
                </a:cubicBezTo>
                <a:cubicBezTo>
                  <a:pt x="1055352" y="-48771"/>
                  <a:pt x="1261001" y="16751"/>
                  <a:pt x="1351302" y="0"/>
                </a:cubicBezTo>
                <a:cubicBezTo>
                  <a:pt x="1441603" y="-16751"/>
                  <a:pt x="1665905" y="35698"/>
                  <a:pt x="1851174" y="0"/>
                </a:cubicBezTo>
                <a:cubicBezTo>
                  <a:pt x="2036443" y="-35698"/>
                  <a:pt x="2197384" y="43048"/>
                  <a:pt x="2301608" y="0"/>
                </a:cubicBezTo>
                <a:cubicBezTo>
                  <a:pt x="2405832" y="-43048"/>
                  <a:pt x="2612179" y="32795"/>
                  <a:pt x="2702604" y="0"/>
                </a:cubicBezTo>
                <a:cubicBezTo>
                  <a:pt x="2793029" y="-32795"/>
                  <a:pt x="2911697" y="40223"/>
                  <a:pt x="3103600" y="0"/>
                </a:cubicBezTo>
                <a:cubicBezTo>
                  <a:pt x="3295503" y="-40223"/>
                  <a:pt x="3510187" y="50891"/>
                  <a:pt x="3702348" y="0"/>
                </a:cubicBezTo>
                <a:cubicBezTo>
                  <a:pt x="3894509" y="-50891"/>
                  <a:pt x="4023173" y="27773"/>
                  <a:pt x="4301096" y="0"/>
                </a:cubicBezTo>
                <a:cubicBezTo>
                  <a:pt x="4579019" y="-27773"/>
                  <a:pt x="4755024" y="48092"/>
                  <a:pt x="4943788" y="0"/>
                </a:cubicBezTo>
                <a:cubicBezTo>
                  <a:pt x="5000816" y="178953"/>
                  <a:pt x="4923612" y="385023"/>
                  <a:pt x="4943788" y="507216"/>
                </a:cubicBezTo>
                <a:cubicBezTo>
                  <a:pt x="4963964" y="629409"/>
                  <a:pt x="4916305" y="864462"/>
                  <a:pt x="4943788" y="1014432"/>
                </a:cubicBezTo>
                <a:cubicBezTo>
                  <a:pt x="4971271" y="1164402"/>
                  <a:pt x="4932109" y="1323294"/>
                  <a:pt x="4943788" y="1477328"/>
                </a:cubicBezTo>
                <a:cubicBezTo>
                  <a:pt x="4725779" y="1529853"/>
                  <a:pt x="4496963" y="1407012"/>
                  <a:pt x="4345040" y="1477328"/>
                </a:cubicBezTo>
                <a:cubicBezTo>
                  <a:pt x="4193117" y="1547644"/>
                  <a:pt x="3937949" y="1452320"/>
                  <a:pt x="3746293" y="1477328"/>
                </a:cubicBezTo>
                <a:cubicBezTo>
                  <a:pt x="3554637" y="1502336"/>
                  <a:pt x="3421149" y="1424391"/>
                  <a:pt x="3098107" y="1477328"/>
                </a:cubicBezTo>
                <a:cubicBezTo>
                  <a:pt x="2775065" y="1530265"/>
                  <a:pt x="2634894" y="1406267"/>
                  <a:pt x="2499359" y="1477328"/>
                </a:cubicBezTo>
                <a:cubicBezTo>
                  <a:pt x="2363824" y="1548389"/>
                  <a:pt x="2223321" y="1416949"/>
                  <a:pt x="1950050" y="1477328"/>
                </a:cubicBezTo>
                <a:cubicBezTo>
                  <a:pt x="1676779" y="1537707"/>
                  <a:pt x="1500743" y="1417017"/>
                  <a:pt x="1351302" y="1477328"/>
                </a:cubicBezTo>
                <a:cubicBezTo>
                  <a:pt x="1201861" y="1537639"/>
                  <a:pt x="834328" y="1414149"/>
                  <a:pt x="703117" y="1477328"/>
                </a:cubicBezTo>
                <a:cubicBezTo>
                  <a:pt x="571906" y="1540507"/>
                  <a:pt x="315820" y="1467962"/>
                  <a:pt x="0" y="1477328"/>
                </a:cubicBezTo>
                <a:cubicBezTo>
                  <a:pt x="-39594" y="1368587"/>
                  <a:pt x="39505" y="1135027"/>
                  <a:pt x="0" y="1014432"/>
                </a:cubicBezTo>
                <a:cubicBezTo>
                  <a:pt x="-39505" y="893837"/>
                  <a:pt x="21515" y="730213"/>
                  <a:pt x="0" y="492443"/>
                </a:cubicBezTo>
                <a:cubicBezTo>
                  <a:pt x="-21515" y="254673"/>
                  <a:pt x="56616" y="164898"/>
                  <a:pt x="0" y="0"/>
                </a:cubicBezTo>
                <a:close/>
              </a:path>
              <a:path w="4943788" h="1477328" stroke="0" extrusionOk="0">
                <a:moveTo>
                  <a:pt x="0" y="0"/>
                </a:moveTo>
                <a:cubicBezTo>
                  <a:pt x="197935" y="-71417"/>
                  <a:pt x="351723" y="64529"/>
                  <a:pt x="648186" y="0"/>
                </a:cubicBezTo>
                <a:cubicBezTo>
                  <a:pt x="944649" y="-64529"/>
                  <a:pt x="904938" y="40631"/>
                  <a:pt x="1049182" y="0"/>
                </a:cubicBezTo>
                <a:cubicBezTo>
                  <a:pt x="1193426" y="-40631"/>
                  <a:pt x="1515520" y="28986"/>
                  <a:pt x="1697367" y="0"/>
                </a:cubicBezTo>
                <a:cubicBezTo>
                  <a:pt x="1879215" y="-28986"/>
                  <a:pt x="2021873" y="25282"/>
                  <a:pt x="2147801" y="0"/>
                </a:cubicBezTo>
                <a:cubicBezTo>
                  <a:pt x="2273729" y="-25282"/>
                  <a:pt x="2445232" y="13807"/>
                  <a:pt x="2598235" y="0"/>
                </a:cubicBezTo>
                <a:cubicBezTo>
                  <a:pt x="2751238" y="-13807"/>
                  <a:pt x="2911825" y="46376"/>
                  <a:pt x="3048669" y="0"/>
                </a:cubicBezTo>
                <a:cubicBezTo>
                  <a:pt x="3185513" y="-46376"/>
                  <a:pt x="3304791" y="24416"/>
                  <a:pt x="3548541" y="0"/>
                </a:cubicBezTo>
                <a:cubicBezTo>
                  <a:pt x="3792291" y="-24416"/>
                  <a:pt x="3915984" y="38490"/>
                  <a:pt x="4048413" y="0"/>
                </a:cubicBezTo>
                <a:cubicBezTo>
                  <a:pt x="4180842" y="-38490"/>
                  <a:pt x="4634943" y="68846"/>
                  <a:pt x="4943788" y="0"/>
                </a:cubicBezTo>
                <a:cubicBezTo>
                  <a:pt x="4967677" y="118503"/>
                  <a:pt x="4929524" y="331253"/>
                  <a:pt x="4943788" y="462896"/>
                </a:cubicBezTo>
                <a:cubicBezTo>
                  <a:pt x="4958052" y="594539"/>
                  <a:pt x="4893570" y="790598"/>
                  <a:pt x="4943788" y="970112"/>
                </a:cubicBezTo>
                <a:cubicBezTo>
                  <a:pt x="4994006" y="1149626"/>
                  <a:pt x="4907479" y="1353466"/>
                  <a:pt x="4943788" y="1477328"/>
                </a:cubicBezTo>
                <a:cubicBezTo>
                  <a:pt x="4749420" y="1501664"/>
                  <a:pt x="4591380" y="1441088"/>
                  <a:pt x="4493354" y="1477328"/>
                </a:cubicBezTo>
                <a:cubicBezTo>
                  <a:pt x="4395328" y="1513568"/>
                  <a:pt x="4233887" y="1437242"/>
                  <a:pt x="3993482" y="1477328"/>
                </a:cubicBezTo>
                <a:cubicBezTo>
                  <a:pt x="3753077" y="1517414"/>
                  <a:pt x="3679734" y="1458538"/>
                  <a:pt x="3592486" y="1477328"/>
                </a:cubicBezTo>
                <a:cubicBezTo>
                  <a:pt x="3505238" y="1496118"/>
                  <a:pt x="3329137" y="1433140"/>
                  <a:pt x="3092614" y="1477328"/>
                </a:cubicBezTo>
                <a:cubicBezTo>
                  <a:pt x="2856091" y="1521516"/>
                  <a:pt x="2668072" y="1470587"/>
                  <a:pt x="2543304" y="1477328"/>
                </a:cubicBezTo>
                <a:cubicBezTo>
                  <a:pt x="2418536" y="1484069"/>
                  <a:pt x="2179985" y="1417664"/>
                  <a:pt x="1895119" y="1477328"/>
                </a:cubicBezTo>
                <a:cubicBezTo>
                  <a:pt x="1610254" y="1536992"/>
                  <a:pt x="1530202" y="1415024"/>
                  <a:pt x="1296371" y="1477328"/>
                </a:cubicBezTo>
                <a:cubicBezTo>
                  <a:pt x="1062540" y="1539632"/>
                  <a:pt x="971906" y="1412270"/>
                  <a:pt x="648186" y="1477328"/>
                </a:cubicBezTo>
                <a:cubicBezTo>
                  <a:pt x="324466" y="1542386"/>
                  <a:pt x="161998" y="1404277"/>
                  <a:pt x="0" y="1477328"/>
                </a:cubicBezTo>
                <a:cubicBezTo>
                  <a:pt x="-42218" y="1295326"/>
                  <a:pt x="22336" y="1150121"/>
                  <a:pt x="0" y="1029205"/>
                </a:cubicBezTo>
                <a:cubicBezTo>
                  <a:pt x="-22336" y="908289"/>
                  <a:pt x="42290" y="795021"/>
                  <a:pt x="0" y="566309"/>
                </a:cubicBezTo>
                <a:cubicBezTo>
                  <a:pt x="-42290" y="337597"/>
                  <a:pt x="51753" y="175492"/>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solidFill>
              </a:rPr>
              <a:t>Relevance: 𝑥</a:t>
            </a:r>
            <a:r>
              <a:rPr lang="en-US" sz="1200" dirty="0" err="1">
                <a:solidFill>
                  <a:schemeClr val="bg1"/>
                </a:solidFill>
              </a:rPr>
              <a:t>i</a:t>
            </a:r>
            <a:r>
              <a:rPr lang="en-US" dirty="0">
                <a:solidFill>
                  <a:schemeClr val="bg1"/>
                </a:solidFill>
              </a:rPr>
              <a:t> ∈ I</a:t>
            </a:r>
            <a:r>
              <a:rPr lang="en-US" sz="1200" dirty="0">
                <a:solidFill>
                  <a:schemeClr val="bg1"/>
                </a:solidFill>
              </a:rPr>
              <a:t>NST𝑅</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Global Consistency: ∀𝑥 ∈ I</a:t>
            </a:r>
            <a:r>
              <a:rPr lang="en-US" sz="1200" dirty="0">
                <a:solidFill>
                  <a:schemeClr val="bg1"/>
                </a:solidFill>
              </a:rPr>
              <a:t>NST𝑅</a:t>
            </a:r>
            <a:r>
              <a:rPr lang="en-US" dirty="0">
                <a:solidFill>
                  <a:schemeClr val="bg1"/>
                </a:solidFill>
              </a:rPr>
              <a:t>, 𝐶(𝑥) ≤ 0.5</a:t>
            </a:r>
          </a:p>
          <a:p>
            <a:pPr marL="285750" indent="-285750">
              <a:buFont typeface="Arial" panose="020B0604020202020204" pitchFamily="34" charset="0"/>
              <a:buChar char="•"/>
            </a:pPr>
            <a:r>
              <a:rPr lang="en-US" dirty="0">
                <a:solidFill>
                  <a:schemeClr val="bg1"/>
                </a:solidFill>
              </a:rPr>
              <a:t>Interpretability: min(|I</a:t>
            </a:r>
            <a:r>
              <a:rPr lang="en-US" sz="1200" dirty="0">
                <a:solidFill>
                  <a:schemeClr val="bg1"/>
                </a:solidFill>
              </a:rPr>
              <a:t>NST𝑅</a:t>
            </a:r>
            <a:r>
              <a:rPr lang="en-US" sz="1800" dirty="0">
                <a:solidFill>
                  <a:schemeClr val="bg1"/>
                </a:solidFill>
              </a:rPr>
              <a:t>|)</a:t>
            </a: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Data Consistency: ∀𝑥</a:t>
            </a:r>
            <a:r>
              <a:rPr lang="en-US" sz="1600" dirty="0">
                <a:solidFill>
                  <a:schemeClr val="bg1"/>
                </a:solidFill>
              </a:rPr>
              <a:t>k</a:t>
            </a:r>
            <a:r>
              <a:rPr lang="en-US" dirty="0">
                <a:solidFill>
                  <a:schemeClr val="bg1"/>
                </a:solidFill>
              </a:rPr>
              <a:t> ∈ D ∩ I</a:t>
            </a:r>
            <a:r>
              <a:rPr lang="en-US" sz="1200" dirty="0">
                <a:solidFill>
                  <a:schemeClr val="bg1"/>
                </a:solidFill>
              </a:rPr>
              <a:t>NST𝑅</a:t>
            </a:r>
            <a:r>
              <a:rPr lang="en-US" dirty="0">
                <a:solidFill>
                  <a:schemeClr val="bg1"/>
                </a:solidFill>
              </a:rPr>
              <a:t>, 𝐶(𝑥) ≤ 0.5</a:t>
            </a:r>
          </a:p>
        </p:txBody>
      </p:sp>
      <p:sp>
        <p:nvSpPr>
          <p:cNvPr id="4" name="TextBox 3">
            <a:extLst>
              <a:ext uri="{FF2B5EF4-FFF2-40B4-BE49-F238E27FC236}">
                <a16:creationId xmlns:a16="http://schemas.microsoft.com/office/drawing/2014/main" id="{226FD87F-D288-8E9E-A5BD-59B84E02B9D9}"/>
              </a:ext>
            </a:extLst>
          </p:cNvPr>
          <p:cNvSpPr txBox="1"/>
          <p:nvPr/>
        </p:nvSpPr>
        <p:spPr>
          <a:xfrm>
            <a:off x="6531428" y="1618686"/>
            <a:ext cx="4943790" cy="2031325"/>
          </a:xfrm>
          <a:custGeom>
            <a:avLst/>
            <a:gdLst>
              <a:gd name="connsiteX0" fmla="*/ 0 w 4943790"/>
              <a:gd name="connsiteY0" fmla="*/ 0 h 2031325"/>
              <a:gd name="connsiteX1" fmla="*/ 648186 w 4943790"/>
              <a:gd name="connsiteY1" fmla="*/ 0 h 2031325"/>
              <a:gd name="connsiteX2" fmla="*/ 1098620 w 4943790"/>
              <a:gd name="connsiteY2" fmla="*/ 0 h 2031325"/>
              <a:gd name="connsiteX3" fmla="*/ 1598492 w 4943790"/>
              <a:gd name="connsiteY3" fmla="*/ 0 h 2031325"/>
              <a:gd name="connsiteX4" fmla="*/ 2048926 w 4943790"/>
              <a:gd name="connsiteY4" fmla="*/ 0 h 2031325"/>
              <a:gd name="connsiteX5" fmla="*/ 2449923 w 4943790"/>
              <a:gd name="connsiteY5" fmla="*/ 0 h 2031325"/>
              <a:gd name="connsiteX6" fmla="*/ 2850919 w 4943790"/>
              <a:gd name="connsiteY6" fmla="*/ 0 h 2031325"/>
              <a:gd name="connsiteX7" fmla="*/ 3449667 w 4943790"/>
              <a:gd name="connsiteY7" fmla="*/ 0 h 2031325"/>
              <a:gd name="connsiteX8" fmla="*/ 4048415 w 4943790"/>
              <a:gd name="connsiteY8" fmla="*/ 0 h 2031325"/>
              <a:gd name="connsiteX9" fmla="*/ 4943790 w 4943790"/>
              <a:gd name="connsiteY9" fmla="*/ 0 h 2031325"/>
              <a:gd name="connsiteX10" fmla="*/ 4943790 w 4943790"/>
              <a:gd name="connsiteY10" fmla="*/ 528145 h 2031325"/>
              <a:gd name="connsiteX11" fmla="*/ 4943790 w 4943790"/>
              <a:gd name="connsiteY11" fmla="*/ 1056289 h 2031325"/>
              <a:gd name="connsiteX12" fmla="*/ 4943790 w 4943790"/>
              <a:gd name="connsiteY12" fmla="*/ 1564120 h 2031325"/>
              <a:gd name="connsiteX13" fmla="*/ 4943790 w 4943790"/>
              <a:gd name="connsiteY13" fmla="*/ 2031325 h 2031325"/>
              <a:gd name="connsiteX14" fmla="*/ 4295604 w 4943790"/>
              <a:gd name="connsiteY14" fmla="*/ 2031325 h 2031325"/>
              <a:gd name="connsiteX15" fmla="*/ 3647418 w 4943790"/>
              <a:gd name="connsiteY15" fmla="*/ 2031325 h 2031325"/>
              <a:gd name="connsiteX16" fmla="*/ 3048671 w 4943790"/>
              <a:gd name="connsiteY16" fmla="*/ 2031325 h 2031325"/>
              <a:gd name="connsiteX17" fmla="*/ 2499361 w 4943790"/>
              <a:gd name="connsiteY17" fmla="*/ 2031325 h 2031325"/>
              <a:gd name="connsiteX18" fmla="*/ 1900613 w 4943790"/>
              <a:gd name="connsiteY18" fmla="*/ 2031325 h 2031325"/>
              <a:gd name="connsiteX19" fmla="*/ 1252427 w 4943790"/>
              <a:gd name="connsiteY19" fmla="*/ 2031325 h 2031325"/>
              <a:gd name="connsiteX20" fmla="*/ 752555 w 4943790"/>
              <a:gd name="connsiteY20" fmla="*/ 2031325 h 2031325"/>
              <a:gd name="connsiteX21" fmla="*/ 0 w 4943790"/>
              <a:gd name="connsiteY21" fmla="*/ 2031325 h 2031325"/>
              <a:gd name="connsiteX22" fmla="*/ 0 w 4943790"/>
              <a:gd name="connsiteY22" fmla="*/ 1543807 h 2031325"/>
              <a:gd name="connsiteX23" fmla="*/ 0 w 4943790"/>
              <a:gd name="connsiteY23" fmla="*/ 1056289 h 2031325"/>
              <a:gd name="connsiteX24" fmla="*/ 0 w 4943790"/>
              <a:gd name="connsiteY24" fmla="*/ 548458 h 2031325"/>
              <a:gd name="connsiteX25" fmla="*/ 0 w 4943790"/>
              <a:gd name="connsiteY25" fmla="*/ 0 h 203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943790" h="2031325" fill="none" extrusionOk="0">
                <a:moveTo>
                  <a:pt x="0" y="0"/>
                </a:moveTo>
                <a:cubicBezTo>
                  <a:pt x="150037" y="-1407"/>
                  <a:pt x="415878" y="73363"/>
                  <a:pt x="648186" y="0"/>
                </a:cubicBezTo>
                <a:cubicBezTo>
                  <a:pt x="880494" y="-73363"/>
                  <a:pt x="1008319" y="16751"/>
                  <a:pt x="1098620" y="0"/>
                </a:cubicBezTo>
                <a:cubicBezTo>
                  <a:pt x="1188921" y="-16751"/>
                  <a:pt x="1413223" y="35698"/>
                  <a:pt x="1598492" y="0"/>
                </a:cubicBezTo>
                <a:cubicBezTo>
                  <a:pt x="1783761" y="-35698"/>
                  <a:pt x="1944702" y="43048"/>
                  <a:pt x="2048926" y="0"/>
                </a:cubicBezTo>
                <a:cubicBezTo>
                  <a:pt x="2153150" y="-43048"/>
                  <a:pt x="2351339" y="28302"/>
                  <a:pt x="2449923" y="0"/>
                </a:cubicBezTo>
                <a:cubicBezTo>
                  <a:pt x="2548507" y="-28302"/>
                  <a:pt x="2659016" y="40223"/>
                  <a:pt x="2850919" y="0"/>
                </a:cubicBezTo>
                <a:cubicBezTo>
                  <a:pt x="3042822" y="-40223"/>
                  <a:pt x="3257506" y="50891"/>
                  <a:pt x="3449667" y="0"/>
                </a:cubicBezTo>
                <a:cubicBezTo>
                  <a:pt x="3641828" y="-50891"/>
                  <a:pt x="3770492" y="27773"/>
                  <a:pt x="4048415" y="0"/>
                </a:cubicBezTo>
                <a:cubicBezTo>
                  <a:pt x="4326338" y="-27773"/>
                  <a:pt x="4514818" y="50378"/>
                  <a:pt x="4943790" y="0"/>
                </a:cubicBezTo>
                <a:cubicBezTo>
                  <a:pt x="5003485" y="260986"/>
                  <a:pt x="4893314" y="359350"/>
                  <a:pt x="4943790" y="528145"/>
                </a:cubicBezTo>
                <a:cubicBezTo>
                  <a:pt x="4994266" y="696940"/>
                  <a:pt x="4898520" y="887468"/>
                  <a:pt x="4943790" y="1056289"/>
                </a:cubicBezTo>
                <a:cubicBezTo>
                  <a:pt x="4989060" y="1225110"/>
                  <a:pt x="4911112" y="1458941"/>
                  <a:pt x="4943790" y="1564120"/>
                </a:cubicBezTo>
                <a:cubicBezTo>
                  <a:pt x="4976468" y="1669299"/>
                  <a:pt x="4913733" y="1817188"/>
                  <a:pt x="4943790" y="2031325"/>
                </a:cubicBezTo>
                <a:cubicBezTo>
                  <a:pt x="4766680" y="2048746"/>
                  <a:pt x="4602295" y="2031206"/>
                  <a:pt x="4295604" y="2031325"/>
                </a:cubicBezTo>
                <a:cubicBezTo>
                  <a:pt x="3988913" y="2031444"/>
                  <a:pt x="3970460" y="1978388"/>
                  <a:pt x="3647418" y="2031325"/>
                </a:cubicBezTo>
                <a:cubicBezTo>
                  <a:pt x="3324376" y="2084262"/>
                  <a:pt x="3180271" y="2027032"/>
                  <a:pt x="3048671" y="2031325"/>
                </a:cubicBezTo>
                <a:cubicBezTo>
                  <a:pt x="2917071" y="2035618"/>
                  <a:pt x="2614666" y="1971954"/>
                  <a:pt x="2499361" y="2031325"/>
                </a:cubicBezTo>
                <a:cubicBezTo>
                  <a:pt x="2384056" y="2090696"/>
                  <a:pt x="2050054" y="1971014"/>
                  <a:pt x="1900613" y="2031325"/>
                </a:cubicBezTo>
                <a:cubicBezTo>
                  <a:pt x="1751172" y="2091636"/>
                  <a:pt x="1390008" y="1968984"/>
                  <a:pt x="1252427" y="2031325"/>
                </a:cubicBezTo>
                <a:cubicBezTo>
                  <a:pt x="1114846" y="2093666"/>
                  <a:pt x="906381" y="2000545"/>
                  <a:pt x="752555" y="2031325"/>
                </a:cubicBezTo>
                <a:cubicBezTo>
                  <a:pt x="598729" y="2062105"/>
                  <a:pt x="205244" y="2006745"/>
                  <a:pt x="0" y="2031325"/>
                </a:cubicBezTo>
                <a:cubicBezTo>
                  <a:pt x="-12703" y="1840101"/>
                  <a:pt x="42216" y="1684958"/>
                  <a:pt x="0" y="1543807"/>
                </a:cubicBezTo>
                <a:cubicBezTo>
                  <a:pt x="-42216" y="1402656"/>
                  <a:pt x="36634" y="1274334"/>
                  <a:pt x="0" y="1056289"/>
                </a:cubicBezTo>
                <a:cubicBezTo>
                  <a:pt x="-36634" y="838244"/>
                  <a:pt x="22428" y="693874"/>
                  <a:pt x="0" y="548458"/>
                </a:cubicBezTo>
                <a:cubicBezTo>
                  <a:pt x="-22428" y="403042"/>
                  <a:pt x="54826" y="114029"/>
                  <a:pt x="0" y="0"/>
                </a:cubicBezTo>
                <a:close/>
              </a:path>
              <a:path w="4943790" h="2031325" stroke="0" extrusionOk="0">
                <a:moveTo>
                  <a:pt x="0" y="0"/>
                </a:moveTo>
                <a:cubicBezTo>
                  <a:pt x="197935" y="-71417"/>
                  <a:pt x="351723" y="64529"/>
                  <a:pt x="648186" y="0"/>
                </a:cubicBezTo>
                <a:cubicBezTo>
                  <a:pt x="944649" y="-64529"/>
                  <a:pt x="904938" y="40631"/>
                  <a:pt x="1049182" y="0"/>
                </a:cubicBezTo>
                <a:cubicBezTo>
                  <a:pt x="1193426" y="-40631"/>
                  <a:pt x="1514918" y="28020"/>
                  <a:pt x="1697368" y="0"/>
                </a:cubicBezTo>
                <a:cubicBezTo>
                  <a:pt x="1879818" y="-28020"/>
                  <a:pt x="2021874" y="25282"/>
                  <a:pt x="2147802" y="0"/>
                </a:cubicBezTo>
                <a:cubicBezTo>
                  <a:pt x="2273730" y="-25282"/>
                  <a:pt x="2445233" y="13807"/>
                  <a:pt x="2598236" y="0"/>
                </a:cubicBezTo>
                <a:cubicBezTo>
                  <a:pt x="2751239" y="-13807"/>
                  <a:pt x="2911826" y="46376"/>
                  <a:pt x="3048670" y="0"/>
                </a:cubicBezTo>
                <a:cubicBezTo>
                  <a:pt x="3185514" y="-46376"/>
                  <a:pt x="3446565" y="23283"/>
                  <a:pt x="3548543" y="0"/>
                </a:cubicBezTo>
                <a:cubicBezTo>
                  <a:pt x="3650521" y="-23283"/>
                  <a:pt x="3915986" y="38490"/>
                  <a:pt x="4048415" y="0"/>
                </a:cubicBezTo>
                <a:cubicBezTo>
                  <a:pt x="4180844" y="-38490"/>
                  <a:pt x="4634945" y="68846"/>
                  <a:pt x="4943790" y="0"/>
                </a:cubicBezTo>
                <a:cubicBezTo>
                  <a:pt x="4952558" y="222705"/>
                  <a:pt x="4908446" y="338634"/>
                  <a:pt x="4943790" y="467205"/>
                </a:cubicBezTo>
                <a:cubicBezTo>
                  <a:pt x="4979134" y="595777"/>
                  <a:pt x="4917758" y="749420"/>
                  <a:pt x="4943790" y="995349"/>
                </a:cubicBezTo>
                <a:cubicBezTo>
                  <a:pt x="4969822" y="1241278"/>
                  <a:pt x="4938279" y="1334233"/>
                  <a:pt x="4943790" y="1482867"/>
                </a:cubicBezTo>
                <a:cubicBezTo>
                  <a:pt x="4949301" y="1631501"/>
                  <a:pt x="4943232" y="1764852"/>
                  <a:pt x="4943790" y="2031325"/>
                </a:cubicBezTo>
                <a:cubicBezTo>
                  <a:pt x="4719557" y="2106296"/>
                  <a:pt x="4492052" y="1978786"/>
                  <a:pt x="4295604" y="2031325"/>
                </a:cubicBezTo>
                <a:cubicBezTo>
                  <a:pt x="4099156" y="2083864"/>
                  <a:pt x="3981856" y="2012535"/>
                  <a:pt x="3894608" y="2031325"/>
                </a:cubicBezTo>
                <a:cubicBezTo>
                  <a:pt x="3807360" y="2050115"/>
                  <a:pt x="3631259" y="1987137"/>
                  <a:pt x="3394736" y="2031325"/>
                </a:cubicBezTo>
                <a:cubicBezTo>
                  <a:pt x="3158213" y="2075513"/>
                  <a:pt x="2970194" y="2024584"/>
                  <a:pt x="2845426" y="2031325"/>
                </a:cubicBezTo>
                <a:cubicBezTo>
                  <a:pt x="2720658" y="2038066"/>
                  <a:pt x="2483128" y="1973456"/>
                  <a:pt x="2197240" y="2031325"/>
                </a:cubicBezTo>
                <a:cubicBezTo>
                  <a:pt x="1911352" y="2089194"/>
                  <a:pt x="1832323" y="1969021"/>
                  <a:pt x="1598492" y="2031325"/>
                </a:cubicBezTo>
                <a:cubicBezTo>
                  <a:pt x="1364661" y="2093629"/>
                  <a:pt x="1084448" y="1968458"/>
                  <a:pt x="950306" y="2031325"/>
                </a:cubicBezTo>
                <a:cubicBezTo>
                  <a:pt x="816164" y="2094192"/>
                  <a:pt x="294007" y="2001548"/>
                  <a:pt x="0" y="2031325"/>
                </a:cubicBezTo>
                <a:cubicBezTo>
                  <a:pt x="-51192" y="1933803"/>
                  <a:pt x="11423" y="1785947"/>
                  <a:pt x="0" y="1584434"/>
                </a:cubicBezTo>
                <a:cubicBezTo>
                  <a:pt x="-11423" y="1382921"/>
                  <a:pt x="18949" y="1245531"/>
                  <a:pt x="0" y="1117229"/>
                </a:cubicBezTo>
                <a:cubicBezTo>
                  <a:pt x="-18949" y="988928"/>
                  <a:pt x="1174" y="790844"/>
                  <a:pt x="0" y="670337"/>
                </a:cubicBezTo>
                <a:cubicBezTo>
                  <a:pt x="-1174" y="549830"/>
                  <a:pt x="16721" y="300970"/>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solidFill>
              </a:rPr>
              <a:t>An arbitrary instance: 𝑥</a:t>
            </a:r>
          </a:p>
          <a:p>
            <a:pPr marL="285750" indent="-285750">
              <a:buFont typeface="Arial" panose="020B0604020202020204" pitchFamily="34" charset="0"/>
              <a:buChar char="•"/>
            </a:pPr>
            <a:r>
              <a:rPr lang="en-US" dirty="0">
                <a:solidFill>
                  <a:schemeClr val="bg1"/>
                </a:solidFill>
              </a:rPr>
              <a:t>A Prediction by classifier for 𝑥: C(𝑥) </a:t>
            </a:r>
          </a:p>
          <a:p>
            <a:pPr marL="285750" indent="-285750">
              <a:buFont typeface="Arial" panose="020B0604020202020204" pitchFamily="34" charset="0"/>
              <a:buChar char="•"/>
            </a:pPr>
            <a:r>
              <a:rPr lang="en-US" dirty="0">
                <a:solidFill>
                  <a:schemeClr val="bg1"/>
                </a:solidFill>
              </a:rPr>
              <a:t>A predicate of x by rule R: R(𝑥) </a:t>
            </a:r>
          </a:p>
          <a:p>
            <a:pPr marL="285750" indent="-285750">
              <a:buFont typeface="Arial" panose="020B0604020202020204" pitchFamily="34" charset="0"/>
              <a:buChar char="•"/>
            </a:pPr>
            <a:r>
              <a:rPr lang="en-US" dirty="0">
                <a:solidFill>
                  <a:schemeClr val="bg1"/>
                </a:solidFill>
              </a:rPr>
              <a:t>A set of all instances that satisfy rule R: </a:t>
            </a:r>
          </a:p>
          <a:p>
            <a:r>
              <a:rPr lang="en-US" dirty="0">
                <a:solidFill>
                  <a:schemeClr val="bg1"/>
                </a:solidFill>
              </a:rPr>
              <a:t>     I</a:t>
            </a:r>
            <a:r>
              <a:rPr lang="en-US" sz="1200" dirty="0">
                <a:solidFill>
                  <a:schemeClr val="bg1"/>
                </a:solidFill>
              </a:rPr>
              <a:t>NST𝑅 </a:t>
            </a:r>
            <a:r>
              <a:rPr lang="en-US" dirty="0">
                <a:solidFill>
                  <a:schemeClr val="bg1"/>
                </a:solidFill>
              </a:rPr>
              <a:t>= {𝑥|𝑥 ∈ I</a:t>
            </a:r>
            <a:r>
              <a:rPr lang="en-US" sz="1200" dirty="0">
                <a:solidFill>
                  <a:schemeClr val="bg1"/>
                </a:solidFill>
              </a:rPr>
              <a:t>NST𝑅</a:t>
            </a:r>
            <a:r>
              <a:rPr lang="en-US" dirty="0">
                <a:solidFill>
                  <a:schemeClr val="bg1"/>
                </a:solidFill>
              </a:rPr>
              <a:t>, R(𝑥) = 1}</a:t>
            </a:r>
          </a:p>
          <a:p>
            <a:pPr marL="285750" indent="-285750">
              <a:buFont typeface="Arial" panose="020B0604020202020204" pitchFamily="34" charset="0"/>
              <a:buChar char="•"/>
            </a:pPr>
            <a:r>
              <a:rPr lang="en-US" dirty="0">
                <a:solidFill>
                  <a:schemeClr val="bg1"/>
                </a:solidFill>
              </a:rPr>
              <a:t>A database with m instance 𝑥: D = {𝑥</a:t>
            </a:r>
            <a:r>
              <a:rPr lang="en-US" sz="1200" dirty="0">
                <a:solidFill>
                  <a:schemeClr val="bg1"/>
                </a:solidFill>
              </a:rPr>
              <a:t>1</a:t>
            </a:r>
            <a:r>
              <a:rPr lang="en-US" dirty="0">
                <a:solidFill>
                  <a:schemeClr val="bg1"/>
                </a:solidFill>
              </a:rPr>
              <a:t>, …, 𝑥</a:t>
            </a:r>
            <a:r>
              <a:rPr lang="en-US" sz="1200" dirty="0">
                <a:solidFill>
                  <a:schemeClr val="bg1"/>
                </a:solidFill>
              </a:rPr>
              <a:t>m</a:t>
            </a:r>
            <a:r>
              <a:rPr lang="en-US" dirty="0">
                <a:solidFill>
                  <a:schemeClr val="bg1"/>
                </a:solidFill>
              </a:rPr>
              <a:t>}</a:t>
            </a:r>
          </a:p>
          <a:p>
            <a:pPr marL="285750" indent="-285750">
              <a:buFont typeface="Arial" panose="020B0604020202020204" pitchFamily="34" charset="0"/>
              <a:buChar char="•"/>
            </a:pPr>
            <a:r>
              <a:rPr lang="en-US" dirty="0">
                <a:solidFill>
                  <a:schemeClr val="bg1"/>
                </a:solidFill>
              </a:rPr>
              <a:t>An input instance: 𝑥</a:t>
            </a:r>
            <a:r>
              <a:rPr lang="en-US" sz="1200" dirty="0" err="1">
                <a:solidFill>
                  <a:schemeClr val="bg1"/>
                </a:solidFill>
              </a:rPr>
              <a:t>i</a:t>
            </a:r>
            <a:endParaRPr lang="en-US" dirty="0">
              <a:solidFill>
                <a:schemeClr val="bg1"/>
              </a:solidFill>
            </a:endParaRPr>
          </a:p>
        </p:txBody>
      </p:sp>
      <p:sp>
        <p:nvSpPr>
          <p:cNvPr id="11" name="TextBox 10">
            <a:extLst>
              <a:ext uri="{FF2B5EF4-FFF2-40B4-BE49-F238E27FC236}">
                <a16:creationId xmlns:a16="http://schemas.microsoft.com/office/drawing/2014/main" id="{29FAA96B-74F4-CA16-5DF0-C2619458DCEB}"/>
              </a:ext>
            </a:extLst>
          </p:cNvPr>
          <p:cNvSpPr txBox="1"/>
          <p:nvPr/>
        </p:nvSpPr>
        <p:spPr>
          <a:xfrm>
            <a:off x="1708498" y="1532307"/>
            <a:ext cx="2892564" cy="369332"/>
          </a:xfrm>
          <a:custGeom>
            <a:avLst/>
            <a:gdLst>
              <a:gd name="connsiteX0" fmla="*/ 0 w 2892564"/>
              <a:gd name="connsiteY0" fmla="*/ 0 h 369332"/>
              <a:gd name="connsiteX1" fmla="*/ 578513 w 2892564"/>
              <a:gd name="connsiteY1" fmla="*/ 0 h 369332"/>
              <a:gd name="connsiteX2" fmla="*/ 1157026 w 2892564"/>
              <a:gd name="connsiteY2" fmla="*/ 0 h 369332"/>
              <a:gd name="connsiteX3" fmla="*/ 1677687 w 2892564"/>
              <a:gd name="connsiteY3" fmla="*/ 0 h 369332"/>
              <a:gd name="connsiteX4" fmla="*/ 2256200 w 2892564"/>
              <a:gd name="connsiteY4" fmla="*/ 0 h 369332"/>
              <a:gd name="connsiteX5" fmla="*/ 2892564 w 2892564"/>
              <a:gd name="connsiteY5" fmla="*/ 0 h 369332"/>
              <a:gd name="connsiteX6" fmla="*/ 2892564 w 2892564"/>
              <a:gd name="connsiteY6" fmla="*/ 369332 h 369332"/>
              <a:gd name="connsiteX7" fmla="*/ 2314051 w 2892564"/>
              <a:gd name="connsiteY7" fmla="*/ 369332 h 369332"/>
              <a:gd name="connsiteX8" fmla="*/ 1735538 w 2892564"/>
              <a:gd name="connsiteY8" fmla="*/ 369332 h 369332"/>
              <a:gd name="connsiteX9" fmla="*/ 1214877 w 2892564"/>
              <a:gd name="connsiteY9" fmla="*/ 369332 h 369332"/>
              <a:gd name="connsiteX10" fmla="*/ 723141 w 2892564"/>
              <a:gd name="connsiteY10" fmla="*/ 369332 h 369332"/>
              <a:gd name="connsiteX11" fmla="*/ 0 w 2892564"/>
              <a:gd name="connsiteY11" fmla="*/ 369332 h 369332"/>
              <a:gd name="connsiteX12" fmla="*/ 0 w 2892564"/>
              <a:gd name="connsiteY12"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92564" h="369332" fill="none" extrusionOk="0">
                <a:moveTo>
                  <a:pt x="0" y="0"/>
                </a:moveTo>
                <a:cubicBezTo>
                  <a:pt x="215784" y="-42291"/>
                  <a:pt x="299605" y="58866"/>
                  <a:pt x="578513" y="0"/>
                </a:cubicBezTo>
                <a:cubicBezTo>
                  <a:pt x="857421" y="-58866"/>
                  <a:pt x="971979" y="58268"/>
                  <a:pt x="1157026" y="0"/>
                </a:cubicBezTo>
                <a:cubicBezTo>
                  <a:pt x="1342073" y="-58268"/>
                  <a:pt x="1471817" y="10735"/>
                  <a:pt x="1677687" y="0"/>
                </a:cubicBezTo>
                <a:cubicBezTo>
                  <a:pt x="1883557" y="-10735"/>
                  <a:pt x="2072568" y="26540"/>
                  <a:pt x="2256200" y="0"/>
                </a:cubicBezTo>
                <a:cubicBezTo>
                  <a:pt x="2439832" y="-26540"/>
                  <a:pt x="2608562" y="59417"/>
                  <a:pt x="2892564" y="0"/>
                </a:cubicBezTo>
                <a:cubicBezTo>
                  <a:pt x="2925330" y="83377"/>
                  <a:pt x="2885876" y="214662"/>
                  <a:pt x="2892564" y="369332"/>
                </a:cubicBezTo>
                <a:cubicBezTo>
                  <a:pt x="2721710" y="421532"/>
                  <a:pt x="2498126" y="353014"/>
                  <a:pt x="2314051" y="369332"/>
                </a:cubicBezTo>
                <a:cubicBezTo>
                  <a:pt x="2129976" y="385650"/>
                  <a:pt x="1857987" y="322725"/>
                  <a:pt x="1735538" y="369332"/>
                </a:cubicBezTo>
                <a:cubicBezTo>
                  <a:pt x="1613089" y="415939"/>
                  <a:pt x="1355777" y="313106"/>
                  <a:pt x="1214877" y="369332"/>
                </a:cubicBezTo>
                <a:cubicBezTo>
                  <a:pt x="1073977" y="425558"/>
                  <a:pt x="904203" y="343174"/>
                  <a:pt x="723141" y="369332"/>
                </a:cubicBezTo>
                <a:cubicBezTo>
                  <a:pt x="542079" y="395490"/>
                  <a:pt x="334137" y="326026"/>
                  <a:pt x="0" y="369332"/>
                </a:cubicBezTo>
                <a:cubicBezTo>
                  <a:pt x="-42394" y="280590"/>
                  <a:pt x="17805" y="135946"/>
                  <a:pt x="0" y="0"/>
                </a:cubicBezTo>
                <a:close/>
              </a:path>
              <a:path w="2892564" h="369332" stroke="0" extrusionOk="0">
                <a:moveTo>
                  <a:pt x="0" y="0"/>
                </a:moveTo>
                <a:cubicBezTo>
                  <a:pt x="308624" y="-46168"/>
                  <a:pt x="444357" y="50309"/>
                  <a:pt x="636364" y="0"/>
                </a:cubicBezTo>
                <a:cubicBezTo>
                  <a:pt x="828371" y="-50309"/>
                  <a:pt x="1008122" y="53095"/>
                  <a:pt x="1128100" y="0"/>
                </a:cubicBezTo>
                <a:cubicBezTo>
                  <a:pt x="1248078" y="-53095"/>
                  <a:pt x="1454910" y="75558"/>
                  <a:pt x="1764464" y="0"/>
                </a:cubicBezTo>
                <a:cubicBezTo>
                  <a:pt x="2074018" y="-75558"/>
                  <a:pt x="2165972" y="59688"/>
                  <a:pt x="2285126" y="0"/>
                </a:cubicBezTo>
                <a:cubicBezTo>
                  <a:pt x="2404280" y="-59688"/>
                  <a:pt x="2685523" y="14163"/>
                  <a:pt x="2892564" y="0"/>
                </a:cubicBezTo>
                <a:cubicBezTo>
                  <a:pt x="2909014" y="165305"/>
                  <a:pt x="2857289" y="204536"/>
                  <a:pt x="2892564" y="369332"/>
                </a:cubicBezTo>
                <a:cubicBezTo>
                  <a:pt x="2762164" y="408950"/>
                  <a:pt x="2546627" y="317198"/>
                  <a:pt x="2371902" y="369332"/>
                </a:cubicBezTo>
                <a:cubicBezTo>
                  <a:pt x="2197177" y="421466"/>
                  <a:pt x="1986111" y="308231"/>
                  <a:pt x="1764464" y="369332"/>
                </a:cubicBezTo>
                <a:cubicBezTo>
                  <a:pt x="1542817" y="430433"/>
                  <a:pt x="1473126" y="324568"/>
                  <a:pt x="1185951" y="369332"/>
                </a:cubicBezTo>
                <a:cubicBezTo>
                  <a:pt x="898776" y="414096"/>
                  <a:pt x="767892" y="315765"/>
                  <a:pt x="636364" y="369332"/>
                </a:cubicBezTo>
                <a:cubicBezTo>
                  <a:pt x="504836" y="422899"/>
                  <a:pt x="182526" y="356846"/>
                  <a:pt x="0" y="369332"/>
                </a:cubicBezTo>
                <a:cubicBezTo>
                  <a:pt x="-21016" y="188488"/>
                  <a:pt x="35865" y="170894"/>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rPr>
              <a:t>The Rule-Based Explanation</a:t>
            </a:r>
          </a:p>
        </p:txBody>
      </p:sp>
    </p:spTree>
    <p:extLst>
      <p:ext uri="{BB962C8B-B14F-4D97-AF65-F5344CB8AC3E}">
        <p14:creationId xmlns:p14="http://schemas.microsoft.com/office/powerpoint/2010/main" val="3114414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F339-9F30-B7A2-298E-A66EB6DF5C2D}"/>
              </a:ext>
            </a:extLst>
          </p:cNvPr>
          <p:cNvSpPr>
            <a:spLocks noGrp="1"/>
          </p:cNvSpPr>
          <p:nvPr>
            <p:ph type="title"/>
          </p:nvPr>
        </p:nvSpPr>
        <p:spPr/>
        <p:txBody>
          <a:bodyPr/>
          <a:lstStyle/>
          <a:p>
            <a:pPr algn="ctr"/>
            <a:r>
              <a:rPr lang="en-US" dirty="0"/>
              <a:t>Rule-Based Explanation VS Counterfactual Explanation.</a:t>
            </a:r>
          </a:p>
        </p:txBody>
      </p:sp>
      <p:grpSp>
        <p:nvGrpSpPr>
          <p:cNvPr id="5" name="Group 4">
            <a:extLst>
              <a:ext uri="{FF2B5EF4-FFF2-40B4-BE49-F238E27FC236}">
                <a16:creationId xmlns:a16="http://schemas.microsoft.com/office/drawing/2014/main" id="{BD4CFE4B-BC84-365E-824D-9ABC0795AC10}"/>
              </a:ext>
            </a:extLst>
          </p:cNvPr>
          <p:cNvGrpSpPr/>
          <p:nvPr/>
        </p:nvGrpSpPr>
        <p:grpSpPr>
          <a:xfrm>
            <a:off x="835374" y="2273279"/>
            <a:ext cx="4638812" cy="2672323"/>
            <a:chOff x="660338" y="1215777"/>
            <a:chExt cx="4638812" cy="2672323"/>
          </a:xfrm>
        </p:grpSpPr>
        <p:sp>
          <p:nvSpPr>
            <p:cNvPr id="6" name="Rectangle 5">
              <a:extLst>
                <a:ext uri="{FF2B5EF4-FFF2-40B4-BE49-F238E27FC236}">
                  <a16:creationId xmlns:a16="http://schemas.microsoft.com/office/drawing/2014/main" id="{9A38D54E-AB7F-D012-9F9B-D7AF6B7B0FA3}"/>
                </a:ext>
              </a:extLst>
            </p:cNvPr>
            <p:cNvSpPr/>
            <p:nvPr/>
          </p:nvSpPr>
          <p:spPr>
            <a:xfrm>
              <a:off x="660338" y="1215777"/>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EB75C9E-279C-3DE7-EF64-9A7D5795673B}"/>
                </a:ext>
              </a:extLst>
            </p:cNvPr>
            <p:cNvPicPr>
              <a:picLocks noChangeAspect="1"/>
            </p:cNvPicPr>
            <p:nvPr/>
          </p:nvPicPr>
          <p:blipFill>
            <a:blip r:embed="rId3">
              <a:alphaModFix amt="20000"/>
            </a:blip>
            <a:stretch>
              <a:fillRect/>
            </a:stretch>
          </p:blipFill>
          <p:spPr>
            <a:xfrm>
              <a:off x="774920" y="1390511"/>
              <a:ext cx="4363059" cy="2314898"/>
            </a:xfrm>
            <a:prstGeom prst="rect">
              <a:avLst/>
            </a:prstGeom>
          </p:spPr>
        </p:pic>
      </p:grpSp>
      <p:grpSp>
        <p:nvGrpSpPr>
          <p:cNvPr id="8" name="Group 7">
            <a:extLst>
              <a:ext uri="{FF2B5EF4-FFF2-40B4-BE49-F238E27FC236}">
                <a16:creationId xmlns:a16="http://schemas.microsoft.com/office/drawing/2014/main" id="{ED4283BE-E84F-164D-9640-05B420871330}"/>
              </a:ext>
            </a:extLst>
          </p:cNvPr>
          <p:cNvGrpSpPr/>
          <p:nvPr/>
        </p:nvGrpSpPr>
        <p:grpSpPr>
          <a:xfrm>
            <a:off x="6453511" y="2273279"/>
            <a:ext cx="4638812" cy="2672323"/>
            <a:chOff x="1293905" y="1704734"/>
            <a:chExt cx="4638812" cy="2672323"/>
          </a:xfrm>
        </p:grpSpPr>
        <p:sp>
          <p:nvSpPr>
            <p:cNvPr id="9" name="Rectangle 8">
              <a:extLst>
                <a:ext uri="{FF2B5EF4-FFF2-40B4-BE49-F238E27FC236}">
                  <a16:creationId xmlns:a16="http://schemas.microsoft.com/office/drawing/2014/main" id="{C7DDDC9F-77E7-C40A-9AAF-B48EDAD09202}"/>
                </a:ext>
              </a:extLst>
            </p:cNvPr>
            <p:cNvSpPr/>
            <p:nvPr/>
          </p:nvSpPr>
          <p:spPr>
            <a:xfrm>
              <a:off x="1293905" y="1704734"/>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6CFD578-1DAD-2DCF-30DB-9C16C0167CC3}"/>
                </a:ext>
              </a:extLst>
            </p:cNvPr>
            <p:cNvPicPr>
              <a:picLocks noChangeAspect="1"/>
            </p:cNvPicPr>
            <p:nvPr/>
          </p:nvPicPr>
          <p:blipFill>
            <a:blip r:embed="rId4">
              <a:alphaModFix/>
            </a:blip>
            <a:stretch>
              <a:fillRect/>
            </a:stretch>
          </p:blipFill>
          <p:spPr>
            <a:xfrm>
              <a:off x="1397285" y="1805082"/>
              <a:ext cx="4420850" cy="2394234"/>
            </a:xfrm>
            <a:prstGeom prst="rect">
              <a:avLst/>
            </a:prstGeom>
          </p:spPr>
        </p:pic>
      </p:grpSp>
      <p:sp>
        <p:nvSpPr>
          <p:cNvPr id="3" name="TextBox 2">
            <a:extLst>
              <a:ext uri="{FF2B5EF4-FFF2-40B4-BE49-F238E27FC236}">
                <a16:creationId xmlns:a16="http://schemas.microsoft.com/office/drawing/2014/main" id="{8695AD21-ED18-4FDB-13E4-9A88731F4D37}"/>
              </a:ext>
            </a:extLst>
          </p:cNvPr>
          <p:cNvSpPr txBox="1"/>
          <p:nvPr/>
        </p:nvSpPr>
        <p:spPr>
          <a:xfrm>
            <a:off x="835374" y="5211774"/>
            <a:ext cx="10256949" cy="923330"/>
          </a:xfrm>
          <a:custGeom>
            <a:avLst/>
            <a:gdLst>
              <a:gd name="connsiteX0" fmla="*/ 0 w 10256949"/>
              <a:gd name="connsiteY0" fmla="*/ 0 h 923330"/>
              <a:gd name="connsiteX1" fmla="*/ 569831 w 10256949"/>
              <a:gd name="connsiteY1" fmla="*/ 0 h 923330"/>
              <a:gd name="connsiteX2" fmla="*/ 1139661 w 10256949"/>
              <a:gd name="connsiteY2" fmla="*/ 0 h 923330"/>
              <a:gd name="connsiteX3" fmla="*/ 1709492 w 10256949"/>
              <a:gd name="connsiteY3" fmla="*/ 0 h 923330"/>
              <a:gd name="connsiteX4" fmla="*/ 2381891 w 10256949"/>
              <a:gd name="connsiteY4" fmla="*/ 0 h 923330"/>
              <a:gd name="connsiteX5" fmla="*/ 2644014 w 10256949"/>
              <a:gd name="connsiteY5" fmla="*/ 0 h 923330"/>
              <a:gd name="connsiteX6" fmla="*/ 3418983 w 10256949"/>
              <a:gd name="connsiteY6" fmla="*/ 0 h 923330"/>
              <a:gd name="connsiteX7" fmla="*/ 3886244 w 10256949"/>
              <a:gd name="connsiteY7" fmla="*/ 0 h 923330"/>
              <a:gd name="connsiteX8" fmla="*/ 4456075 w 10256949"/>
              <a:gd name="connsiteY8" fmla="*/ 0 h 923330"/>
              <a:gd name="connsiteX9" fmla="*/ 5025905 w 10256949"/>
              <a:gd name="connsiteY9" fmla="*/ 0 h 923330"/>
              <a:gd name="connsiteX10" fmla="*/ 5595736 w 10256949"/>
              <a:gd name="connsiteY10" fmla="*/ 0 h 923330"/>
              <a:gd name="connsiteX11" fmla="*/ 6268136 w 10256949"/>
              <a:gd name="connsiteY11" fmla="*/ 0 h 923330"/>
              <a:gd name="connsiteX12" fmla="*/ 6735397 w 10256949"/>
              <a:gd name="connsiteY12" fmla="*/ 0 h 923330"/>
              <a:gd name="connsiteX13" fmla="*/ 7305227 w 10256949"/>
              <a:gd name="connsiteY13" fmla="*/ 0 h 923330"/>
              <a:gd name="connsiteX14" fmla="*/ 7567349 w 10256949"/>
              <a:gd name="connsiteY14" fmla="*/ 0 h 923330"/>
              <a:gd name="connsiteX15" fmla="*/ 7829471 w 10256949"/>
              <a:gd name="connsiteY15" fmla="*/ 0 h 923330"/>
              <a:gd name="connsiteX16" fmla="*/ 8399302 w 10256949"/>
              <a:gd name="connsiteY16" fmla="*/ 0 h 923330"/>
              <a:gd name="connsiteX17" fmla="*/ 8866563 w 10256949"/>
              <a:gd name="connsiteY17" fmla="*/ 0 h 923330"/>
              <a:gd name="connsiteX18" fmla="*/ 9333824 w 10256949"/>
              <a:gd name="connsiteY18" fmla="*/ 0 h 923330"/>
              <a:gd name="connsiteX19" fmla="*/ 9698515 w 10256949"/>
              <a:gd name="connsiteY19" fmla="*/ 0 h 923330"/>
              <a:gd name="connsiteX20" fmla="*/ 10256949 w 10256949"/>
              <a:gd name="connsiteY20" fmla="*/ 0 h 923330"/>
              <a:gd name="connsiteX21" fmla="*/ 10256949 w 10256949"/>
              <a:gd name="connsiteY21" fmla="*/ 470898 h 923330"/>
              <a:gd name="connsiteX22" fmla="*/ 10256949 w 10256949"/>
              <a:gd name="connsiteY22" fmla="*/ 923330 h 923330"/>
              <a:gd name="connsiteX23" fmla="*/ 9584549 w 10256949"/>
              <a:gd name="connsiteY23" fmla="*/ 923330 h 923330"/>
              <a:gd name="connsiteX24" fmla="*/ 9014719 w 10256949"/>
              <a:gd name="connsiteY24" fmla="*/ 923330 h 923330"/>
              <a:gd name="connsiteX25" fmla="*/ 8650027 w 10256949"/>
              <a:gd name="connsiteY25" fmla="*/ 923330 h 923330"/>
              <a:gd name="connsiteX26" fmla="*/ 8285335 w 10256949"/>
              <a:gd name="connsiteY26" fmla="*/ 923330 h 923330"/>
              <a:gd name="connsiteX27" fmla="*/ 7920644 w 10256949"/>
              <a:gd name="connsiteY27" fmla="*/ 923330 h 923330"/>
              <a:gd name="connsiteX28" fmla="*/ 7248244 w 10256949"/>
              <a:gd name="connsiteY28" fmla="*/ 923330 h 923330"/>
              <a:gd name="connsiteX29" fmla="*/ 6575844 w 10256949"/>
              <a:gd name="connsiteY29" fmla="*/ 923330 h 923330"/>
              <a:gd name="connsiteX30" fmla="*/ 6211152 w 10256949"/>
              <a:gd name="connsiteY30" fmla="*/ 923330 h 923330"/>
              <a:gd name="connsiteX31" fmla="*/ 5846461 w 10256949"/>
              <a:gd name="connsiteY31" fmla="*/ 923330 h 923330"/>
              <a:gd name="connsiteX32" fmla="*/ 5071491 w 10256949"/>
              <a:gd name="connsiteY32" fmla="*/ 923330 h 923330"/>
              <a:gd name="connsiteX33" fmla="*/ 4296522 w 10256949"/>
              <a:gd name="connsiteY33" fmla="*/ 923330 h 923330"/>
              <a:gd name="connsiteX34" fmla="*/ 3726691 w 10256949"/>
              <a:gd name="connsiteY34" fmla="*/ 923330 h 923330"/>
              <a:gd name="connsiteX35" fmla="*/ 3259430 w 10256949"/>
              <a:gd name="connsiteY35" fmla="*/ 923330 h 923330"/>
              <a:gd name="connsiteX36" fmla="*/ 2894739 w 10256949"/>
              <a:gd name="connsiteY36" fmla="*/ 923330 h 923330"/>
              <a:gd name="connsiteX37" fmla="*/ 2222339 w 10256949"/>
              <a:gd name="connsiteY37" fmla="*/ 923330 h 923330"/>
              <a:gd name="connsiteX38" fmla="*/ 1447369 w 10256949"/>
              <a:gd name="connsiteY38" fmla="*/ 923330 h 923330"/>
              <a:gd name="connsiteX39" fmla="*/ 774969 w 10256949"/>
              <a:gd name="connsiteY39" fmla="*/ 923330 h 923330"/>
              <a:gd name="connsiteX40" fmla="*/ 0 w 10256949"/>
              <a:gd name="connsiteY40" fmla="*/ 923330 h 923330"/>
              <a:gd name="connsiteX41" fmla="*/ 0 w 10256949"/>
              <a:gd name="connsiteY41" fmla="*/ 470898 h 923330"/>
              <a:gd name="connsiteX42" fmla="*/ 0 w 10256949"/>
              <a:gd name="connsiteY42"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0256949" h="923330" fill="none" extrusionOk="0">
                <a:moveTo>
                  <a:pt x="0" y="0"/>
                </a:moveTo>
                <a:cubicBezTo>
                  <a:pt x="176537" y="-60739"/>
                  <a:pt x="352045" y="9114"/>
                  <a:pt x="569831" y="0"/>
                </a:cubicBezTo>
                <a:cubicBezTo>
                  <a:pt x="787617" y="-9114"/>
                  <a:pt x="883465" y="6965"/>
                  <a:pt x="1139661" y="0"/>
                </a:cubicBezTo>
                <a:cubicBezTo>
                  <a:pt x="1395857" y="-6965"/>
                  <a:pt x="1554755" y="5179"/>
                  <a:pt x="1709492" y="0"/>
                </a:cubicBezTo>
                <a:cubicBezTo>
                  <a:pt x="1864229" y="-5179"/>
                  <a:pt x="2247277" y="43053"/>
                  <a:pt x="2381891" y="0"/>
                </a:cubicBezTo>
                <a:cubicBezTo>
                  <a:pt x="2516505" y="-43053"/>
                  <a:pt x="2529527" y="15860"/>
                  <a:pt x="2644014" y="0"/>
                </a:cubicBezTo>
                <a:cubicBezTo>
                  <a:pt x="2758501" y="-15860"/>
                  <a:pt x="3040891" y="8545"/>
                  <a:pt x="3418983" y="0"/>
                </a:cubicBezTo>
                <a:cubicBezTo>
                  <a:pt x="3797075" y="-8545"/>
                  <a:pt x="3708248" y="20840"/>
                  <a:pt x="3886244" y="0"/>
                </a:cubicBezTo>
                <a:cubicBezTo>
                  <a:pt x="4064240" y="-20840"/>
                  <a:pt x="4315786" y="15853"/>
                  <a:pt x="4456075" y="0"/>
                </a:cubicBezTo>
                <a:cubicBezTo>
                  <a:pt x="4596364" y="-15853"/>
                  <a:pt x="4816056" y="32189"/>
                  <a:pt x="5025905" y="0"/>
                </a:cubicBezTo>
                <a:cubicBezTo>
                  <a:pt x="5235754" y="-32189"/>
                  <a:pt x="5450133" y="59717"/>
                  <a:pt x="5595736" y="0"/>
                </a:cubicBezTo>
                <a:cubicBezTo>
                  <a:pt x="5741339" y="-59717"/>
                  <a:pt x="6114253" y="59252"/>
                  <a:pt x="6268136" y="0"/>
                </a:cubicBezTo>
                <a:cubicBezTo>
                  <a:pt x="6422019" y="-59252"/>
                  <a:pt x="6598232" y="14674"/>
                  <a:pt x="6735397" y="0"/>
                </a:cubicBezTo>
                <a:cubicBezTo>
                  <a:pt x="6872562" y="-14674"/>
                  <a:pt x="7077753" y="62101"/>
                  <a:pt x="7305227" y="0"/>
                </a:cubicBezTo>
                <a:cubicBezTo>
                  <a:pt x="7532701" y="-62101"/>
                  <a:pt x="7440185" y="16931"/>
                  <a:pt x="7567349" y="0"/>
                </a:cubicBezTo>
                <a:cubicBezTo>
                  <a:pt x="7694513" y="-16931"/>
                  <a:pt x="7709652" y="25598"/>
                  <a:pt x="7829471" y="0"/>
                </a:cubicBezTo>
                <a:cubicBezTo>
                  <a:pt x="7949290" y="-25598"/>
                  <a:pt x="8201949" y="10043"/>
                  <a:pt x="8399302" y="0"/>
                </a:cubicBezTo>
                <a:cubicBezTo>
                  <a:pt x="8596655" y="-10043"/>
                  <a:pt x="8716093" y="30226"/>
                  <a:pt x="8866563" y="0"/>
                </a:cubicBezTo>
                <a:cubicBezTo>
                  <a:pt x="9017033" y="-30226"/>
                  <a:pt x="9210266" y="19971"/>
                  <a:pt x="9333824" y="0"/>
                </a:cubicBezTo>
                <a:cubicBezTo>
                  <a:pt x="9457382" y="-19971"/>
                  <a:pt x="9583393" y="38755"/>
                  <a:pt x="9698515" y="0"/>
                </a:cubicBezTo>
                <a:cubicBezTo>
                  <a:pt x="9813637" y="-38755"/>
                  <a:pt x="10062406" y="16061"/>
                  <a:pt x="10256949" y="0"/>
                </a:cubicBezTo>
                <a:cubicBezTo>
                  <a:pt x="10277163" y="152194"/>
                  <a:pt x="10202541" y="332282"/>
                  <a:pt x="10256949" y="470898"/>
                </a:cubicBezTo>
                <a:cubicBezTo>
                  <a:pt x="10311357" y="609514"/>
                  <a:pt x="10235830" y="818200"/>
                  <a:pt x="10256949" y="923330"/>
                </a:cubicBezTo>
                <a:cubicBezTo>
                  <a:pt x="10012922" y="932270"/>
                  <a:pt x="9841204" y="859325"/>
                  <a:pt x="9584549" y="923330"/>
                </a:cubicBezTo>
                <a:cubicBezTo>
                  <a:pt x="9327894" y="987335"/>
                  <a:pt x="9298318" y="897870"/>
                  <a:pt x="9014719" y="923330"/>
                </a:cubicBezTo>
                <a:cubicBezTo>
                  <a:pt x="8731120" y="948790"/>
                  <a:pt x="8825665" y="903229"/>
                  <a:pt x="8650027" y="923330"/>
                </a:cubicBezTo>
                <a:cubicBezTo>
                  <a:pt x="8474389" y="943431"/>
                  <a:pt x="8422812" y="884218"/>
                  <a:pt x="8285335" y="923330"/>
                </a:cubicBezTo>
                <a:cubicBezTo>
                  <a:pt x="8147858" y="962442"/>
                  <a:pt x="7996177" y="905247"/>
                  <a:pt x="7920644" y="923330"/>
                </a:cubicBezTo>
                <a:cubicBezTo>
                  <a:pt x="7845111" y="941413"/>
                  <a:pt x="7498021" y="891878"/>
                  <a:pt x="7248244" y="923330"/>
                </a:cubicBezTo>
                <a:cubicBezTo>
                  <a:pt x="6998467" y="954782"/>
                  <a:pt x="6893711" y="871840"/>
                  <a:pt x="6575844" y="923330"/>
                </a:cubicBezTo>
                <a:cubicBezTo>
                  <a:pt x="6257977" y="974820"/>
                  <a:pt x="6307343" y="914409"/>
                  <a:pt x="6211152" y="923330"/>
                </a:cubicBezTo>
                <a:cubicBezTo>
                  <a:pt x="6114961" y="932251"/>
                  <a:pt x="5925460" y="902840"/>
                  <a:pt x="5846461" y="923330"/>
                </a:cubicBezTo>
                <a:cubicBezTo>
                  <a:pt x="5767462" y="943820"/>
                  <a:pt x="5244904" y="913494"/>
                  <a:pt x="5071491" y="923330"/>
                </a:cubicBezTo>
                <a:cubicBezTo>
                  <a:pt x="4898078" y="933166"/>
                  <a:pt x="4469002" y="899275"/>
                  <a:pt x="4296522" y="923330"/>
                </a:cubicBezTo>
                <a:cubicBezTo>
                  <a:pt x="4124042" y="947385"/>
                  <a:pt x="3897032" y="880831"/>
                  <a:pt x="3726691" y="923330"/>
                </a:cubicBezTo>
                <a:cubicBezTo>
                  <a:pt x="3556350" y="965829"/>
                  <a:pt x="3363665" y="919935"/>
                  <a:pt x="3259430" y="923330"/>
                </a:cubicBezTo>
                <a:cubicBezTo>
                  <a:pt x="3155195" y="926725"/>
                  <a:pt x="3051104" y="880345"/>
                  <a:pt x="2894739" y="923330"/>
                </a:cubicBezTo>
                <a:cubicBezTo>
                  <a:pt x="2738374" y="966315"/>
                  <a:pt x="2452567" y="865821"/>
                  <a:pt x="2222339" y="923330"/>
                </a:cubicBezTo>
                <a:cubicBezTo>
                  <a:pt x="1992111" y="980839"/>
                  <a:pt x="1715841" y="862002"/>
                  <a:pt x="1447369" y="923330"/>
                </a:cubicBezTo>
                <a:cubicBezTo>
                  <a:pt x="1178897" y="984658"/>
                  <a:pt x="1045534" y="910140"/>
                  <a:pt x="774969" y="923330"/>
                </a:cubicBezTo>
                <a:cubicBezTo>
                  <a:pt x="504404" y="936520"/>
                  <a:pt x="274562" y="855881"/>
                  <a:pt x="0" y="923330"/>
                </a:cubicBezTo>
                <a:cubicBezTo>
                  <a:pt x="-10697" y="790971"/>
                  <a:pt x="46896" y="627253"/>
                  <a:pt x="0" y="470898"/>
                </a:cubicBezTo>
                <a:cubicBezTo>
                  <a:pt x="-46896" y="314543"/>
                  <a:pt x="45545" y="156186"/>
                  <a:pt x="0" y="0"/>
                </a:cubicBezTo>
                <a:close/>
              </a:path>
              <a:path w="10256949" h="923330" stroke="0" extrusionOk="0">
                <a:moveTo>
                  <a:pt x="0" y="0"/>
                </a:moveTo>
                <a:cubicBezTo>
                  <a:pt x="281461" y="-34708"/>
                  <a:pt x="619451" y="4910"/>
                  <a:pt x="774969" y="0"/>
                </a:cubicBezTo>
                <a:cubicBezTo>
                  <a:pt x="930487" y="-4910"/>
                  <a:pt x="917226" y="6910"/>
                  <a:pt x="1037092" y="0"/>
                </a:cubicBezTo>
                <a:cubicBezTo>
                  <a:pt x="1156958" y="-6910"/>
                  <a:pt x="1449418" y="63883"/>
                  <a:pt x="1812061" y="0"/>
                </a:cubicBezTo>
                <a:cubicBezTo>
                  <a:pt x="2174704" y="-63883"/>
                  <a:pt x="1999830" y="4547"/>
                  <a:pt x="2176753" y="0"/>
                </a:cubicBezTo>
                <a:cubicBezTo>
                  <a:pt x="2353676" y="-4547"/>
                  <a:pt x="2423333" y="40022"/>
                  <a:pt x="2541444" y="0"/>
                </a:cubicBezTo>
                <a:cubicBezTo>
                  <a:pt x="2659555" y="-40022"/>
                  <a:pt x="2788156" y="26424"/>
                  <a:pt x="2906136" y="0"/>
                </a:cubicBezTo>
                <a:cubicBezTo>
                  <a:pt x="3024116" y="-26424"/>
                  <a:pt x="3217826" y="34724"/>
                  <a:pt x="3373397" y="0"/>
                </a:cubicBezTo>
                <a:cubicBezTo>
                  <a:pt x="3528968" y="-34724"/>
                  <a:pt x="3624630" y="27382"/>
                  <a:pt x="3840658" y="0"/>
                </a:cubicBezTo>
                <a:cubicBezTo>
                  <a:pt x="4056686" y="-27382"/>
                  <a:pt x="4126860" y="16554"/>
                  <a:pt x="4205349" y="0"/>
                </a:cubicBezTo>
                <a:cubicBezTo>
                  <a:pt x="4283838" y="-16554"/>
                  <a:pt x="4478713" y="31519"/>
                  <a:pt x="4570041" y="0"/>
                </a:cubicBezTo>
                <a:cubicBezTo>
                  <a:pt x="4661369" y="-31519"/>
                  <a:pt x="4901384" y="35918"/>
                  <a:pt x="5037302" y="0"/>
                </a:cubicBezTo>
                <a:cubicBezTo>
                  <a:pt x="5173220" y="-35918"/>
                  <a:pt x="5405004" y="35047"/>
                  <a:pt x="5504563" y="0"/>
                </a:cubicBezTo>
                <a:cubicBezTo>
                  <a:pt x="5604122" y="-35047"/>
                  <a:pt x="5911014" y="15032"/>
                  <a:pt x="6074393" y="0"/>
                </a:cubicBezTo>
                <a:cubicBezTo>
                  <a:pt x="6237772" y="-15032"/>
                  <a:pt x="6538195" y="50731"/>
                  <a:pt x="6849363" y="0"/>
                </a:cubicBezTo>
                <a:cubicBezTo>
                  <a:pt x="7160531" y="-50731"/>
                  <a:pt x="7237758" y="40226"/>
                  <a:pt x="7419193" y="0"/>
                </a:cubicBezTo>
                <a:cubicBezTo>
                  <a:pt x="7600628" y="-40226"/>
                  <a:pt x="7658412" y="50480"/>
                  <a:pt x="7886454" y="0"/>
                </a:cubicBezTo>
                <a:cubicBezTo>
                  <a:pt x="8114496" y="-50480"/>
                  <a:pt x="8203861" y="39505"/>
                  <a:pt x="8353715" y="0"/>
                </a:cubicBezTo>
                <a:cubicBezTo>
                  <a:pt x="8503569" y="-39505"/>
                  <a:pt x="8731420" y="33387"/>
                  <a:pt x="9026115" y="0"/>
                </a:cubicBezTo>
                <a:cubicBezTo>
                  <a:pt x="9320810" y="-33387"/>
                  <a:pt x="9452193" y="10733"/>
                  <a:pt x="9595946" y="0"/>
                </a:cubicBezTo>
                <a:cubicBezTo>
                  <a:pt x="9739699" y="-10733"/>
                  <a:pt x="9987047" y="23514"/>
                  <a:pt x="10256949" y="0"/>
                </a:cubicBezTo>
                <a:cubicBezTo>
                  <a:pt x="10294082" y="92831"/>
                  <a:pt x="10245780" y="257406"/>
                  <a:pt x="10256949" y="433965"/>
                </a:cubicBezTo>
                <a:cubicBezTo>
                  <a:pt x="10268118" y="610525"/>
                  <a:pt x="10213150" y="809494"/>
                  <a:pt x="10256949" y="923330"/>
                </a:cubicBezTo>
                <a:cubicBezTo>
                  <a:pt x="10137562" y="934322"/>
                  <a:pt x="10055189" y="922983"/>
                  <a:pt x="9994827" y="923330"/>
                </a:cubicBezTo>
                <a:cubicBezTo>
                  <a:pt x="9934465" y="923677"/>
                  <a:pt x="9670739" y="895266"/>
                  <a:pt x="9424996" y="923330"/>
                </a:cubicBezTo>
                <a:cubicBezTo>
                  <a:pt x="9179253" y="951394"/>
                  <a:pt x="9158741" y="908076"/>
                  <a:pt x="9060305" y="923330"/>
                </a:cubicBezTo>
                <a:cubicBezTo>
                  <a:pt x="8961869" y="938584"/>
                  <a:pt x="8648460" y="892005"/>
                  <a:pt x="8387905" y="923330"/>
                </a:cubicBezTo>
                <a:cubicBezTo>
                  <a:pt x="8127350" y="954655"/>
                  <a:pt x="8229587" y="910818"/>
                  <a:pt x="8125783" y="923330"/>
                </a:cubicBezTo>
                <a:cubicBezTo>
                  <a:pt x="8021979" y="935842"/>
                  <a:pt x="7926600" y="880207"/>
                  <a:pt x="7761091" y="923330"/>
                </a:cubicBezTo>
                <a:cubicBezTo>
                  <a:pt x="7595582" y="966453"/>
                  <a:pt x="7278468" y="911889"/>
                  <a:pt x="6986122" y="923330"/>
                </a:cubicBezTo>
                <a:cubicBezTo>
                  <a:pt x="6693776" y="934771"/>
                  <a:pt x="6805921" y="914170"/>
                  <a:pt x="6724000" y="923330"/>
                </a:cubicBezTo>
                <a:cubicBezTo>
                  <a:pt x="6642079" y="932490"/>
                  <a:pt x="6333777" y="875456"/>
                  <a:pt x="6051600" y="923330"/>
                </a:cubicBezTo>
                <a:cubicBezTo>
                  <a:pt x="5769423" y="971204"/>
                  <a:pt x="5609714" y="843047"/>
                  <a:pt x="5379200" y="923330"/>
                </a:cubicBezTo>
                <a:cubicBezTo>
                  <a:pt x="5148686" y="1003613"/>
                  <a:pt x="4997106" y="887657"/>
                  <a:pt x="4809369" y="923330"/>
                </a:cubicBezTo>
                <a:cubicBezTo>
                  <a:pt x="4621632" y="959003"/>
                  <a:pt x="4507939" y="867896"/>
                  <a:pt x="4342108" y="923330"/>
                </a:cubicBezTo>
                <a:cubicBezTo>
                  <a:pt x="4176277" y="978764"/>
                  <a:pt x="4150549" y="900395"/>
                  <a:pt x="4079986" y="923330"/>
                </a:cubicBezTo>
                <a:cubicBezTo>
                  <a:pt x="4009423" y="946265"/>
                  <a:pt x="3598621" y="864574"/>
                  <a:pt x="3305017" y="923330"/>
                </a:cubicBezTo>
                <a:cubicBezTo>
                  <a:pt x="3011413" y="982086"/>
                  <a:pt x="2953885" y="883071"/>
                  <a:pt x="2837756" y="923330"/>
                </a:cubicBezTo>
                <a:cubicBezTo>
                  <a:pt x="2721627" y="963589"/>
                  <a:pt x="2321803" y="867241"/>
                  <a:pt x="2165356" y="923330"/>
                </a:cubicBezTo>
                <a:cubicBezTo>
                  <a:pt x="2008909" y="979419"/>
                  <a:pt x="1717257" y="906373"/>
                  <a:pt x="1595525" y="923330"/>
                </a:cubicBezTo>
                <a:cubicBezTo>
                  <a:pt x="1473793" y="940287"/>
                  <a:pt x="1208406" y="902904"/>
                  <a:pt x="923125" y="923330"/>
                </a:cubicBezTo>
                <a:cubicBezTo>
                  <a:pt x="637844" y="943756"/>
                  <a:pt x="305239" y="860119"/>
                  <a:pt x="0" y="923330"/>
                </a:cubicBezTo>
                <a:cubicBezTo>
                  <a:pt x="-43243" y="731489"/>
                  <a:pt x="6148" y="571042"/>
                  <a:pt x="0" y="470898"/>
                </a:cubicBezTo>
                <a:cubicBezTo>
                  <a:pt x="-6148" y="370754"/>
                  <a:pt x="1826" y="109679"/>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rPr>
              <a:t>The Counterfactual Explanation system is an explanation system with a more purposeful nature, aiming to identify the counterfactual features(or instances) that can change the predicate result from ‘undesired’ to ‘desired’.</a:t>
            </a:r>
          </a:p>
        </p:txBody>
      </p:sp>
      <p:sp>
        <p:nvSpPr>
          <p:cNvPr id="4" name="TextBox 3">
            <a:extLst>
              <a:ext uri="{FF2B5EF4-FFF2-40B4-BE49-F238E27FC236}">
                <a16:creationId xmlns:a16="http://schemas.microsoft.com/office/drawing/2014/main" id="{1C9A7EFB-CF80-9EC8-DD3B-4830AD3132F0}"/>
              </a:ext>
            </a:extLst>
          </p:cNvPr>
          <p:cNvSpPr txBox="1"/>
          <p:nvPr/>
        </p:nvSpPr>
        <p:spPr>
          <a:xfrm>
            <a:off x="4325966" y="1303802"/>
            <a:ext cx="3275763" cy="369332"/>
          </a:xfrm>
          <a:custGeom>
            <a:avLst/>
            <a:gdLst>
              <a:gd name="connsiteX0" fmla="*/ 0 w 3275763"/>
              <a:gd name="connsiteY0" fmla="*/ 0 h 369332"/>
              <a:gd name="connsiteX1" fmla="*/ 513203 w 3275763"/>
              <a:gd name="connsiteY1" fmla="*/ 0 h 369332"/>
              <a:gd name="connsiteX2" fmla="*/ 1059163 w 3275763"/>
              <a:gd name="connsiteY2" fmla="*/ 0 h 369332"/>
              <a:gd name="connsiteX3" fmla="*/ 1670639 w 3275763"/>
              <a:gd name="connsiteY3" fmla="*/ 0 h 369332"/>
              <a:gd name="connsiteX4" fmla="*/ 2282115 w 3275763"/>
              <a:gd name="connsiteY4" fmla="*/ 0 h 369332"/>
              <a:gd name="connsiteX5" fmla="*/ 3275763 w 3275763"/>
              <a:gd name="connsiteY5" fmla="*/ 0 h 369332"/>
              <a:gd name="connsiteX6" fmla="*/ 3275763 w 3275763"/>
              <a:gd name="connsiteY6" fmla="*/ 369332 h 369332"/>
              <a:gd name="connsiteX7" fmla="*/ 2795318 w 3275763"/>
              <a:gd name="connsiteY7" fmla="*/ 369332 h 369332"/>
              <a:gd name="connsiteX8" fmla="*/ 2347630 w 3275763"/>
              <a:gd name="connsiteY8" fmla="*/ 369332 h 369332"/>
              <a:gd name="connsiteX9" fmla="*/ 1867185 w 3275763"/>
              <a:gd name="connsiteY9" fmla="*/ 369332 h 369332"/>
              <a:gd name="connsiteX10" fmla="*/ 1255709 w 3275763"/>
              <a:gd name="connsiteY10" fmla="*/ 369332 h 369332"/>
              <a:gd name="connsiteX11" fmla="*/ 775264 w 3275763"/>
              <a:gd name="connsiteY11" fmla="*/ 369332 h 369332"/>
              <a:gd name="connsiteX12" fmla="*/ 0 w 3275763"/>
              <a:gd name="connsiteY12" fmla="*/ 369332 h 369332"/>
              <a:gd name="connsiteX13" fmla="*/ 0 w 3275763"/>
              <a:gd name="connsiteY13"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75763" h="369332" fill="none" extrusionOk="0">
                <a:moveTo>
                  <a:pt x="0" y="0"/>
                </a:moveTo>
                <a:cubicBezTo>
                  <a:pt x="246978" y="-34953"/>
                  <a:pt x="303499" y="60444"/>
                  <a:pt x="513203" y="0"/>
                </a:cubicBezTo>
                <a:cubicBezTo>
                  <a:pt x="722907" y="-60444"/>
                  <a:pt x="948579" y="51401"/>
                  <a:pt x="1059163" y="0"/>
                </a:cubicBezTo>
                <a:cubicBezTo>
                  <a:pt x="1169747" y="-51401"/>
                  <a:pt x="1390327" y="45651"/>
                  <a:pt x="1670639" y="0"/>
                </a:cubicBezTo>
                <a:cubicBezTo>
                  <a:pt x="1950951" y="-45651"/>
                  <a:pt x="2155524" y="2069"/>
                  <a:pt x="2282115" y="0"/>
                </a:cubicBezTo>
                <a:cubicBezTo>
                  <a:pt x="2408706" y="-2069"/>
                  <a:pt x="3033517" y="97858"/>
                  <a:pt x="3275763" y="0"/>
                </a:cubicBezTo>
                <a:cubicBezTo>
                  <a:pt x="3296544" y="120866"/>
                  <a:pt x="3259634" y="196967"/>
                  <a:pt x="3275763" y="369332"/>
                </a:cubicBezTo>
                <a:cubicBezTo>
                  <a:pt x="3157405" y="389751"/>
                  <a:pt x="2986188" y="347055"/>
                  <a:pt x="2795318" y="369332"/>
                </a:cubicBezTo>
                <a:cubicBezTo>
                  <a:pt x="2604449" y="391609"/>
                  <a:pt x="2507145" y="317247"/>
                  <a:pt x="2347630" y="369332"/>
                </a:cubicBezTo>
                <a:cubicBezTo>
                  <a:pt x="2188115" y="421417"/>
                  <a:pt x="1978165" y="321629"/>
                  <a:pt x="1867185" y="369332"/>
                </a:cubicBezTo>
                <a:cubicBezTo>
                  <a:pt x="1756206" y="417035"/>
                  <a:pt x="1557473" y="301371"/>
                  <a:pt x="1255709" y="369332"/>
                </a:cubicBezTo>
                <a:cubicBezTo>
                  <a:pt x="953945" y="437293"/>
                  <a:pt x="966262" y="350393"/>
                  <a:pt x="775264" y="369332"/>
                </a:cubicBezTo>
                <a:cubicBezTo>
                  <a:pt x="584266" y="388271"/>
                  <a:pt x="364693" y="297398"/>
                  <a:pt x="0" y="369332"/>
                </a:cubicBezTo>
                <a:cubicBezTo>
                  <a:pt x="-113" y="231339"/>
                  <a:pt x="27926" y="122828"/>
                  <a:pt x="0" y="0"/>
                </a:cubicBezTo>
                <a:close/>
              </a:path>
              <a:path w="3275763" h="369332" stroke="0" extrusionOk="0">
                <a:moveTo>
                  <a:pt x="0" y="0"/>
                </a:moveTo>
                <a:cubicBezTo>
                  <a:pt x="128076" y="-9916"/>
                  <a:pt x="361493" y="12651"/>
                  <a:pt x="611476" y="0"/>
                </a:cubicBezTo>
                <a:cubicBezTo>
                  <a:pt x="861459" y="-12651"/>
                  <a:pt x="859551" y="9177"/>
                  <a:pt x="1059163" y="0"/>
                </a:cubicBezTo>
                <a:cubicBezTo>
                  <a:pt x="1258775" y="-9177"/>
                  <a:pt x="1423948" y="66352"/>
                  <a:pt x="1670639" y="0"/>
                </a:cubicBezTo>
                <a:cubicBezTo>
                  <a:pt x="1917330" y="-66352"/>
                  <a:pt x="1968485" y="20205"/>
                  <a:pt x="2151084" y="0"/>
                </a:cubicBezTo>
                <a:cubicBezTo>
                  <a:pt x="2333684" y="-20205"/>
                  <a:pt x="2444539" y="25035"/>
                  <a:pt x="2631530" y="0"/>
                </a:cubicBezTo>
                <a:cubicBezTo>
                  <a:pt x="2818521" y="-25035"/>
                  <a:pt x="3057726" y="34946"/>
                  <a:pt x="3275763" y="0"/>
                </a:cubicBezTo>
                <a:cubicBezTo>
                  <a:pt x="3281257" y="94349"/>
                  <a:pt x="3274218" y="248270"/>
                  <a:pt x="3275763" y="369332"/>
                </a:cubicBezTo>
                <a:cubicBezTo>
                  <a:pt x="3060483" y="426879"/>
                  <a:pt x="2814868" y="331574"/>
                  <a:pt x="2664287" y="369332"/>
                </a:cubicBezTo>
                <a:cubicBezTo>
                  <a:pt x="2513706" y="407090"/>
                  <a:pt x="2238443" y="342042"/>
                  <a:pt x="2118327" y="369332"/>
                </a:cubicBezTo>
                <a:cubicBezTo>
                  <a:pt x="1998211" y="396622"/>
                  <a:pt x="1774908" y="330206"/>
                  <a:pt x="1605124" y="369332"/>
                </a:cubicBezTo>
                <a:cubicBezTo>
                  <a:pt x="1435340" y="408458"/>
                  <a:pt x="1337804" y="315918"/>
                  <a:pt x="1091921" y="369332"/>
                </a:cubicBezTo>
                <a:cubicBezTo>
                  <a:pt x="846038" y="422746"/>
                  <a:pt x="859248" y="334152"/>
                  <a:pt x="644233" y="369332"/>
                </a:cubicBezTo>
                <a:cubicBezTo>
                  <a:pt x="429218" y="404512"/>
                  <a:pt x="164312" y="308522"/>
                  <a:pt x="0" y="369332"/>
                </a:cubicBezTo>
                <a:cubicBezTo>
                  <a:pt x="-33341" y="285285"/>
                  <a:pt x="6452" y="169655"/>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rPr>
              <a:t>The Counterfactual Explanation</a:t>
            </a:r>
          </a:p>
        </p:txBody>
      </p:sp>
    </p:spTree>
    <p:extLst>
      <p:ext uri="{BB962C8B-B14F-4D97-AF65-F5344CB8AC3E}">
        <p14:creationId xmlns:p14="http://schemas.microsoft.com/office/powerpoint/2010/main" val="483114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F339-9F30-B7A2-298E-A66EB6DF5C2D}"/>
              </a:ext>
            </a:extLst>
          </p:cNvPr>
          <p:cNvSpPr>
            <a:spLocks noGrp="1"/>
          </p:cNvSpPr>
          <p:nvPr>
            <p:ph type="title"/>
          </p:nvPr>
        </p:nvSpPr>
        <p:spPr/>
        <p:txBody>
          <a:bodyPr/>
          <a:lstStyle/>
          <a:p>
            <a:pPr algn="ctr"/>
            <a:r>
              <a:rPr lang="en-US" dirty="0"/>
              <a:t>Rule-Based Explanation VS Counterfactual Explanation.</a:t>
            </a:r>
          </a:p>
        </p:txBody>
      </p:sp>
      <p:grpSp>
        <p:nvGrpSpPr>
          <p:cNvPr id="8" name="Group 7">
            <a:extLst>
              <a:ext uri="{FF2B5EF4-FFF2-40B4-BE49-F238E27FC236}">
                <a16:creationId xmlns:a16="http://schemas.microsoft.com/office/drawing/2014/main" id="{ED4283BE-E84F-164D-9640-05B420871330}"/>
              </a:ext>
            </a:extLst>
          </p:cNvPr>
          <p:cNvGrpSpPr/>
          <p:nvPr/>
        </p:nvGrpSpPr>
        <p:grpSpPr>
          <a:xfrm>
            <a:off x="6453511" y="2273279"/>
            <a:ext cx="4638812" cy="2672323"/>
            <a:chOff x="1293905" y="1704734"/>
            <a:chExt cx="4638812" cy="2672323"/>
          </a:xfrm>
        </p:grpSpPr>
        <p:sp>
          <p:nvSpPr>
            <p:cNvPr id="9" name="Rectangle 8">
              <a:extLst>
                <a:ext uri="{FF2B5EF4-FFF2-40B4-BE49-F238E27FC236}">
                  <a16:creationId xmlns:a16="http://schemas.microsoft.com/office/drawing/2014/main" id="{C7DDDC9F-77E7-C40A-9AAF-B48EDAD09202}"/>
                </a:ext>
              </a:extLst>
            </p:cNvPr>
            <p:cNvSpPr/>
            <p:nvPr/>
          </p:nvSpPr>
          <p:spPr>
            <a:xfrm>
              <a:off x="1293905" y="1704734"/>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6CFD578-1DAD-2DCF-30DB-9C16C0167CC3}"/>
                </a:ext>
              </a:extLst>
            </p:cNvPr>
            <p:cNvPicPr>
              <a:picLocks noChangeAspect="1"/>
            </p:cNvPicPr>
            <p:nvPr/>
          </p:nvPicPr>
          <p:blipFill>
            <a:blip r:embed="rId3">
              <a:alphaModFix/>
            </a:blip>
            <a:stretch>
              <a:fillRect/>
            </a:stretch>
          </p:blipFill>
          <p:spPr>
            <a:xfrm>
              <a:off x="1397285" y="1805082"/>
              <a:ext cx="4420850" cy="2394234"/>
            </a:xfrm>
            <a:prstGeom prst="rect">
              <a:avLst/>
            </a:prstGeom>
          </p:spPr>
        </p:pic>
      </p:grpSp>
      <p:sp>
        <p:nvSpPr>
          <p:cNvPr id="3" name="TextBox 2">
            <a:extLst>
              <a:ext uri="{FF2B5EF4-FFF2-40B4-BE49-F238E27FC236}">
                <a16:creationId xmlns:a16="http://schemas.microsoft.com/office/drawing/2014/main" id="{8AE907AD-6891-176D-FD64-9D0350AF517B}"/>
              </a:ext>
            </a:extLst>
          </p:cNvPr>
          <p:cNvSpPr txBox="1"/>
          <p:nvPr/>
        </p:nvSpPr>
        <p:spPr>
          <a:xfrm>
            <a:off x="794700" y="4311266"/>
            <a:ext cx="4943790" cy="2308324"/>
          </a:xfrm>
          <a:custGeom>
            <a:avLst/>
            <a:gdLst>
              <a:gd name="connsiteX0" fmla="*/ 0 w 4943790"/>
              <a:gd name="connsiteY0" fmla="*/ 0 h 2308324"/>
              <a:gd name="connsiteX1" fmla="*/ 648186 w 4943790"/>
              <a:gd name="connsiteY1" fmla="*/ 0 h 2308324"/>
              <a:gd name="connsiteX2" fmla="*/ 1098620 w 4943790"/>
              <a:gd name="connsiteY2" fmla="*/ 0 h 2308324"/>
              <a:gd name="connsiteX3" fmla="*/ 1598492 w 4943790"/>
              <a:gd name="connsiteY3" fmla="*/ 0 h 2308324"/>
              <a:gd name="connsiteX4" fmla="*/ 2048926 w 4943790"/>
              <a:gd name="connsiteY4" fmla="*/ 0 h 2308324"/>
              <a:gd name="connsiteX5" fmla="*/ 2449923 w 4943790"/>
              <a:gd name="connsiteY5" fmla="*/ 0 h 2308324"/>
              <a:gd name="connsiteX6" fmla="*/ 2850919 w 4943790"/>
              <a:gd name="connsiteY6" fmla="*/ 0 h 2308324"/>
              <a:gd name="connsiteX7" fmla="*/ 3449667 w 4943790"/>
              <a:gd name="connsiteY7" fmla="*/ 0 h 2308324"/>
              <a:gd name="connsiteX8" fmla="*/ 4048415 w 4943790"/>
              <a:gd name="connsiteY8" fmla="*/ 0 h 2308324"/>
              <a:gd name="connsiteX9" fmla="*/ 4943790 w 4943790"/>
              <a:gd name="connsiteY9" fmla="*/ 0 h 2308324"/>
              <a:gd name="connsiteX10" fmla="*/ 4943790 w 4943790"/>
              <a:gd name="connsiteY10" fmla="*/ 600164 h 2308324"/>
              <a:gd name="connsiteX11" fmla="*/ 4943790 w 4943790"/>
              <a:gd name="connsiteY11" fmla="*/ 1200328 h 2308324"/>
              <a:gd name="connsiteX12" fmla="*/ 4943790 w 4943790"/>
              <a:gd name="connsiteY12" fmla="*/ 1777409 h 2308324"/>
              <a:gd name="connsiteX13" fmla="*/ 4943790 w 4943790"/>
              <a:gd name="connsiteY13" fmla="*/ 2308324 h 2308324"/>
              <a:gd name="connsiteX14" fmla="*/ 4295604 w 4943790"/>
              <a:gd name="connsiteY14" fmla="*/ 2308324 h 2308324"/>
              <a:gd name="connsiteX15" fmla="*/ 3647418 w 4943790"/>
              <a:gd name="connsiteY15" fmla="*/ 2308324 h 2308324"/>
              <a:gd name="connsiteX16" fmla="*/ 3048671 w 4943790"/>
              <a:gd name="connsiteY16" fmla="*/ 2308324 h 2308324"/>
              <a:gd name="connsiteX17" fmla="*/ 2499361 w 4943790"/>
              <a:gd name="connsiteY17" fmla="*/ 2308324 h 2308324"/>
              <a:gd name="connsiteX18" fmla="*/ 1900613 w 4943790"/>
              <a:gd name="connsiteY18" fmla="*/ 2308324 h 2308324"/>
              <a:gd name="connsiteX19" fmla="*/ 1252427 w 4943790"/>
              <a:gd name="connsiteY19" fmla="*/ 2308324 h 2308324"/>
              <a:gd name="connsiteX20" fmla="*/ 752555 w 4943790"/>
              <a:gd name="connsiteY20" fmla="*/ 2308324 h 2308324"/>
              <a:gd name="connsiteX21" fmla="*/ 0 w 4943790"/>
              <a:gd name="connsiteY21" fmla="*/ 2308324 h 2308324"/>
              <a:gd name="connsiteX22" fmla="*/ 0 w 4943790"/>
              <a:gd name="connsiteY22" fmla="*/ 1754326 h 2308324"/>
              <a:gd name="connsiteX23" fmla="*/ 0 w 4943790"/>
              <a:gd name="connsiteY23" fmla="*/ 1200328 h 2308324"/>
              <a:gd name="connsiteX24" fmla="*/ 0 w 4943790"/>
              <a:gd name="connsiteY24" fmla="*/ 623247 h 2308324"/>
              <a:gd name="connsiteX25" fmla="*/ 0 w 4943790"/>
              <a:gd name="connsiteY25" fmla="*/ 0 h 230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943790" h="2308324" fill="none" extrusionOk="0">
                <a:moveTo>
                  <a:pt x="0" y="0"/>
                </a:moveTo>
                <a:cubicBezTo>
                  <a:pt x="150037" y="-1407"/>
                  <a:pt x="415878" y="73363"/>
                  <a:pt x="648186" y="0"/>
                </a:cubicBezTo>
                <a:cubicBezTo>
                  <a:pt x="880494" y="-73363"/>
                  <a:pt x="1008319" y="16751"/>
                  <a:pt x="1098620" y="0"/>
                </a:cubicBezTo>
                <a:cubicBezTo>
                  <a:pt x="1188921" y="-16751"/>
                  <a:pt x="1413223" y="35698"/>
                  <a:pt x="1598492" y="0"/>
                </a:cubicBezTo>
                <a:cubicBezTo>
                  <a:pt x="1783761" y="-35698"/>
                  <a:pt x="1944702" y="43048"/>
                  <a:pt x="2048926" y="0"/>
                </a:cubicBezTo>
                <a:cubicBezTo>
                  <a:pt x="2153150" y="-43048"/>
                  <a:pt x="2351339" y="28302"/>
                  <a:pt x="2449923" y="0"/>
                </a:cubicBezTo>
                <a:cubicBezTo>
                  <a:pt x="2548507" y="-28302"/>
                  <a:pt x="2659016" y="40223"/>
                  <a:pt x="2850919" y="0"/>
                </a:cubicBezTo>
                <a:cubicBezTo>
                  <a:pt x="3042822" y="-40223"/>
                  <a:pt x="3257506" y="50891"/>
                  <a:pt x="3449667" y="0"/>
                </a:cubicBezTo>
                <a:cubicBezTo>
                  <a:pt x="3641828" y="-50891"/>
                  <a:pt x="3770492" y="27773"/>
                  <a:pt x="4048415" y="0"/>
                </a:cubicBezTo>
                <a:cubicBezTo>
                  <a:pt x="4326338" y="-27773"/>
                  <a:pt x="4514818" y="50378"/>
                  <a:pt x="4943790" y="0"/>
                </a:cubicBezTo>
                <a:cubicBezTo>
                  <a:pt x="4974106" y="255695"/>
                  <a:pt x="4905207" y="452960"/>
                  <a:pt x="4943790" y="600164"/>
                </a:cubicBezTo>
                <a:cubicBezTo>
                  <a:pt x="4982373" y="747368"/>
                  <a:pt x="4885125" y="938045"/>
                  <a:pt x="4943790" y="1200328"/>
                </a:cubicBezTo>
                <a:cubicBezTo>
                  <a:pt x="5002455" y="1462611"/>
                  <a:pt x="4931165" y="1568958"/>
                  <a:pt x="4943790" y="1777409"/>
                </a:cubicBezTo>
                <a:cubicBezTo>
                  <a:pt x="4956415" y="1985860"/>
                  <a:pt x="4885955" y="2152133"/>
                  <a:pt x="4943790" y="2308324"/>
                </a:cubicBezTo>
                <a:cubicBezTo>
                  <a:pt x="4766680" y="2325745"/>
                  <a:pt x="4602295" y="2308205"/>
                  <a:pt x="4295604" y="2308324"/>
                </a:cubicBezTo>
                <a:cubicBezTo>
                  <a:pt x="3988913" y="2308443"/>
                  <a:pt x="3970460" y="2255387"/>
                  <a:pt x="3647418" y="2308324"/>
                </a:cubicBezTo>
                <a:cubicBezTo>
                  <a:pt x="3324376" y="2361261"/>
                  <a:pt x="3180271" y="2304031"/>
                  <a:pt x="3048671" y="2308324"/>
                </a:cubicBezTo>
                <a:cubicBezTo>
                  <a:pt x="2917071" y="2312617"/>
                  <a:pt x="2614666" y="2248953"/>
                  <a:pt x="2499361" y="2308324"/>
                </a:cubicBezTo>
                <a:cubicBezTo>
                  <a:pt x="2384056" y="2367695"/>
                  <a:pt x="2050054" y="2248013"/>
                  <a:pt x="1900613" y="2308324"/>
                </a:cubicBezTo>
                <a:cubicBezTo>
                  <a:pt x="1751172" y="2368635"/>
                  <a:pt x="1390008" y="2245983"/>
                  <a:pt x="1252427" y="2308324"/>
                </a:cubicBezTo>
                <a:cubicBezTo>
                  <a:pt x="1114846" y="2370665"/>
                  <a:pt x="906381" y="2277544"/>
                  <a:pt x="752555" y="2308324"/>
                </a:cubicBezTo>
                <a:cubicBezTo>
                  <a:pt x="598729" y="2339104"/>
                  <a:pt x="205244" y="2283744"/>
                  <a:pt x="0" y="2308324"/>
                </a:cubicBezTo>
                <a:cubicBezTo>
                  <a:pt x="-35116" y="2143183"/>
                  <a:pt x="39398" y="1868557"/>
                  <a:pt x="0" y="1754326"/>
                </a:cubicBezTo>
                <a:cubicBezTo>
                  <a:pt x="-39398" y="1640095"/>
                  <a:pt x="6342" y="1337999"/>
                  <a:pt x="0" y="1200328"/>
                </a:cubicBezTo>
                <a:cubicBezTo>
                  <a:pt x="-6342" y="1062657"/>
                  <a:pt x="52242" y="906306"/>
                  <a:pt x="0" y="623247"/>
                </a:cubicBezTo>
                <a:cubicBezTo>
                  <a:pt x="-52242" y="340188"/>
                  <a:pt x="44072" y="161020"/>
                  <a:pt x="0" y="0"/>
                </a:cubicBezTo>
                <a:close/>
              </a:path>
              <a:path w="4943790" h="2308324" stroke="0" extrusionOk="0">
                <a:moveTo>
                  <a:pt x="0" y="0"/>
                </a:moveTo>
                <a:cubicBezTo>
                  <a:pt x="197935" y="-71417"/>
                  <a:pt x="351723" y="64529"/>
                  <a:pt x="648186" y="0"/>
                </a:cubicBezTo>
                <a:cubicBezTo>
                  <a:pt x="944649" y="-64529"/>
                  <a:pt x="904938" y="40631"/>
                  <a:pt x="1049182" y="0"/>
                </a:cubicBezTo>
                <a:cubicBezTo>
                  <a:pt x="1193426" y="-40631"/>
                  <a:pt x="1514918" y="28020"/>
                  <a:pt x="1697368" y="0"/>
                </a:cubicBezTo>
                <a:cubicBezTo>
                  <a:pt x="1879818" y="-28020"/>
                  <a:pt x="2021874" y="25282"/>
                  <a:pt x="2147802" y="0"/>
                </a:cubicBezTo>
                <a:cubicBezTo>
                  <a:pt x="2273730" y="-25282"/>
                  <a:pt x="2445233" y="13807"/>
                  <a:pt x="2598236" y="0"/>
                </a:cubicBezTo>
                <a:cubicBezTo>
                  <a:pt x="2751239" y="-13807"/>
                  <a:pt x="2911826" y="46376"/>
                  <a:pt x="3048670" y="0"/>
                </a:cubicBezTo>
                <a:cubicBezTo>
                  <a:pt x="3185514" y="-46376"/>
                  <a:pt x="3446565" y="23283"/>
                  <a:pt x="3548543" y="0"/>
                </a:cubicBezTo>
                <a:cubicBezTo>
                  <a:pt x="3650521" y="-23283"/>
                  <a:pt x="3915986" y="38490"/>
                  <a:pt x="4048415" y="0"/>
                </a:cubicBezTo>
                <a:cubicBezTo>
                  <a:pt x="4180844" y="-38490"/>
                  <a:pt x="4634945" y="68846"/>
                  <a:pt x="4943790" y="0"/>
                </a:cubicBezTo>
                <a:cubicBezTo>
                  <a:pt x="4995103" y="261848"/>
                  <a:pt x="4912107" y="288316"/>
                  <a:pt x="4943790" y="530915"/>
                </a:cubicBezTo>
                <a:cubicBezTo>
                  <a:pt x="4975473" y="773514"/>
                  <a:pt x="4941169" y="900128"/>
                  <a:pt x="4943790" y="1131079"/>
                </a:cubicBezTo>
                <a:cubicBezTo>
                  <a:pt x="4946411" y="1362030"/>
                  <a:pt x="4906798" y="1437548"/>
                  <a:pt x="4943790" y="1685077"/>
                </a:cubicBezTo>
                <a:cubicBezTo>
                  <a:pt x="4980782" y="1932606"/>
                  <a:pt x="4915779" y="2113347"/>
                  <a:pt x="4943790" y="2308324"/>
                </a:cubicBezTo>
                <a:cubicBezTo>
                  <a:pt x="4719557" y="2383295"/>
                  <a:pt x="4492052" y="2255785"/>
                  <a:pt x="4295604" y="2308324"/>
                </a:cubicBezTo>
                <a:cubicBezTo>
                  <a:pt x="4099156" y="2360863"/>
                  <a:pt x="3981856" y="2289534"/>
                  <a:pt x="3894608" y="2308324"/>
                </a:cubicBezTo>
                <a:cubicBezTo>
                  <a:pt x="3807360" y="2327114"/>
                  <a:pt x="3631259" y="2264136"/>
                  <a:pt x="3394736" y="2308324"/>
                </a:cubicBezTo>
                <a:cubicBezTo>
                  <a:pt x="3158213" y="2352512"/>
                  <a:pt x="2970194" y="2301583"/>
                  <a:pt x="2845426" y="2308324"/>
                </a:cubicBezTo>
                <a:cubicBezTo>
                  <a:pt x="2720658" y="2315065"/>
                  <a:pt x="2483128" y="2250455"/>
                  <a:pt x="2197240" y="2308324"/>
                </a:cubicBezTo>
                <a:cubicBezTo>
                  <a:pt x="1911352" y="2366193"/>
                  <a:pt x="1832323" y="2246020"/>
                  <a:pt x="1598492" y="2308324"/>
                </a:cubicBezTo>
                <a:cubicBezTo>
                  <a:pt x="1364661" y="2370628"/>
                  <a:pt x="1084448" y="2245457"/>
                  <a:pt x="950306" y="2308324"/>
                </a:cubicBezTo>
                <a:cubicBezTo>
                  <a:pt x="816164" y="2371191"/>
                  <a:pt x="294007" y="2278547"/>
                  <a:pt x="0" y="2308324"/>
                </a:cubicBezTo>
                <a:cubicBezTo>
                  <a:pt x="-10460" y="2161652"/>
                  <a:pt x="56249" y="1910290"/>
                  <a:pt x="0" y="1800493"/>
                </a:cubicBezTo>
                <a:cubicBezTo>
                  <a:pt x="-56249" y="1690696"/>
                  <a:pt x="30303" y="1518702"/>
                  <a:pt x="0" y="1269578"/>
                </a:cubicBezTo>
                <a:cubicBezTo>
                  <a:pt x="-30303" y="1020455"/>
                  <a:pt x="51565" y="897126"/>
                  <a:pt x="0" y="761747"/>
                </a:cubicBezTo>
                <a:cubicBezTo>
                  <a:pt x="-51565" y="626368"/>
                  <a:pt x="45926" y="337296"/>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solidFill>
              </a:rPr>
              <a:t>Feasibility: </a:t>
            </a:r>
            <a:r>
              <a:rPr lang="en-US" dirty="0" err="1">
                <a:solidFill>
                  <a:schemeClr val="bg1"/>
                </a:solidFill>
              </a:rPr>
              <a:t>income</a:t>
            </a:r>
            <a:r>
              <a:rPr lang="en-US" sz="1100" dirty="0" err="1">
                <a:solidFill>
                  <a:schemeClr val="bg1"/>
                </a:solidFill>
              </a:rPr>
              <a:t>CF</a:t>
            </a:r>
            <a:r>
              <a:rPr lang="en-US" dirty="0">
                <a:solidFill>
                  <a:schemeClr val="bg1"/>
                </a:solidFill>
              </a:rPr>
              <a:t> ≤ $1</a:t>
            </a:r>
            <a:r>
              <a:rPr lang="en-US" sz="1600" dirty="0">
                <a:solidFill>
                  <a:schemeClr val="bg1"/>
                </a:solidFill>
              </a:rPr>
              <a:t>M</a:t>
            </a:r>
          </a:p>
          <a:p>
            <a:pPr marL="285750" indent="-285750">
              <a:buFont typeface="Arial" panose="020B0604020202020204" pitchFamily="34" charset="0"/>
              <a:buChar char="•"/>
            </a:pPr>
            <a:r>
              <a:rPr lang="en-US" dirty="0">
                <a:solidFill>
                  <a:schemeClr val="bg1"/>
                </a:solidFill>
              </a:rPr>
              <a:t>i.e., income of 𝑥</a:t>
            </a:r>
            <a:r>
              <a:rPr lang="en-US" sz="1400" dirty="0" err="1">
                <a:solidFill>
                  <a:schemeClr val="bg1"/>
                </a:solidFill>
              </a:rPr>
              <a:t>cf</a:t>
            </a:r>
            <a:r>
              <a:rPr lang="en-US" sz="1600" dirty="0">
                <a:solidFill>
                  <a:schemeClr val="bg1"/>
                </a:solidFill>
              </a:rPr>
              <a:t> </a:t>
            </a:r>
            <a:r>
              <a:rPr lang="en-US" dirty="0">
                <a:solidFill>
                  <a:schemeClr val="bg1"/>
                </a:solidFill>
              </a:rPr>
              <a:t>should be within feasible range as given.</a:t>
            </a:r>
            <a:endParaRPr lang="en-US" sz="2000" dirty="0">
              <a:solidFill>
                <a:schemeClr val="bg1"/>
              </a:solidFill>
            </a:endParaRPr>
          </a:p>
          <a:p>
            <a:pPr marL="285750" indent="-285750">
              <a:buFont typeface="Arial" panose="020B0604020202020204" pitchFamily="34" charset="0"/>
              <a:buChar char="•"/>
            </a:pPr>
            <a:r>
              <a:rPr lang="en-US" dirty="0">
                <a:solidFill>
                  <a:schemeClr val="bg1"/>
                </a:solidFill>
              </a:rPr>
              <a:t>Plausibility: </a:t>
            </a:r>
            <a:r>
              <a:rPr lang="en-US" dirty="0" err="1">
                <a:solidFill>
                  <a:schemeClr val="bg1"/>
                </a:solidFill>
              </a:rPr>
              <a:t>gender</a:t>
            </a:r>
            <a:r>
              <a:rPr lang="en-US" sz="1100" dirty="0" err="1">
                <a:solidFill>
                  <a:schemeClr val="bg1"/>
                </a:solidFill>
              </a:rPr>
              <a:t>CF</a:t>
            </a:r>
            <a:r>
              <a:rPr lang="en-US" dirty="0">
                <a:solidFill>
                  <a:schemeClr val="bg1"/>
                </a:solidFill>
              </a:rPr>
              <a:t> = </a:t>
            </a:r>
            <a:r>
              <a:rPr lang="en-US" dirty="0" err="1">
                <a:solidFill>
                  <a:schemeClr val="bg1"/>
                </a:solidFill>
              </a:rPr>
              <a:t>gender</a:t>
            </a:r>
            <a:r>
              <a:rPr lang="en-US" sz="1400" dirty="0" err="1">
                <a:solidFill>
                  <a:schemeClr val="bg1"/>
                </a:solidFill>
              </a:rPr>
              <a:t>i</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i.e., the feature gender should not be change.</a:t>
            </a:r>
          </a:p>
          <a:p>
            <a:pPr marL="285750" indent="-285750">
              <a:buFont typeface="Arial" panose="020B0604020202020204" pitchFamily="34" charset="0"/>
              <a:buChar char="•"/>
            </a:pPr>
            <a:r>
              <a:rPr lang="en-US" dirty="0">
                <a:solidFill>
                  <a:schemeClr val="bg1"/>
                </a:solidFill>
              </a:rPr>
              <a:t>education</a:t>
            </a:r>
            <a:r>
              <a:rPr lang="en-US" sz="1400" dirty="0">
                <a:solidFill>
                  <a:schemeClr val="bg1"/>
                </a:solidFill>
              </a:rPr>
              <a:t>𝐶𝐹</a:t>
            </a:r>
            <a:r>
              <a:rPr lang="en-US" dirty="0">
                <a:solidFill>
                  <a:schemeClr val="bg1"/>
                </a:solidFill>
              </a:rPr>
              <a:t> &gt; education</a:t>
            </a:r>
            <a:r>
              <a:rPr lang="en-US" sz="1400" dirty="0">
                <a:solidFill>
                  <a:schemeClr val="bg1"/>
                </a:solidFill>
              </a:rPr>
              <a:t>𝑖</a:t>
            </a:r>
            <a:r>
              <a:rPr lang="en-US" dirty="0">
                <a:solidFill>
                  <a:schemeClr val="bg1"/>
                </a:solidFill>
              </a:rPr>
              <a:t> ⇒ age</a:t>
            </a:r>
            <a:r>
              <a:rPr lang="en-US" sz="1400" dirty="0">
                <a:solidFill>
                  <a:schemeClr val="bg1"/>
                </a:solidFill>
              </a:rPr>
              <a:t>𝐶𝐹</a:t>
            </a:r>
            <a:r>
              <a:rPr lang="en-US" dirty="0">
                <a:solidFill>
                  <a:schemeClr val="bg1"/>
                </a:solidFill>
              </a:rPr>
              <a:t> ≥ age</a:t>
            </a:r>
            <a:r>
              <a:rPr lang="en-US" sz="1400" dirty="0">
                <a:solidFill>
                  <a:schemeClr val="bg1"/>
                </a:solidFill>
              </a:rPr>
              <a:t>𝑖</a:t>
            </a:r>
            <a:r>
              <a:rPr lang="en-US" dirty="0">
                <a:solidFill>
                  <a:schemeClr val="bg1"/>
                </a:solidFill>
              </a:rPr>
              <a:t>+4</a:t>
            </a:r>
          </a:p>
          <a:p>
            <a:pPr marL="285750" indent="-285750">
              <a:buFont typeface="Arial" panose="020B0604020202020204" pitchFamily="34" charset="0"/>
              <a:buChar char="•"/>
            </a:pPr>
            <a:r>
              <a:rPr lang="en-US" dirty="0">
                <a:solidFill>
                  <a:schemeClr val="bg1"/>
                </a:solidFill>
              </a:rPr>
              <a:t>i.e., Features ​​are different for a good reason.</a:t>
            </a:r>
          </a:p>
          <a:p>
            <a:pPr marL="285750" indent="-285750">
              <a:buFont typeface="Arial" panose="020B0604020202020204" pitchFamily="34" charset="0"/>
              <a:buChar char="•"/>
            </a:pPr>
            <a:r>
              <a:rPr lang="en-US" dirty="0">
                <a:solidFill>
                  <a:schemeClr val="bg1"/>
                </a:solidFill>
              </a:rPr>
              <a:t>PLAF constraints ranked by </a:t>
            </a:r>
            <a:r>
              <a:rPr lang="en-US" dirty="0" err="1">
                <a:solidFill>
                  <a:schemeClr val="bg1"/>
                </a:solidFill>
              </a:rPr>
              <a:t>dist</a:t>
            </a:r>
            <a:r>
              <a:rPr lang="en-US" dirty="0">
                <a:solidFill>
                  <a:schemeClr val="bg1"/>
                </a:solidFill>
              </a:rPr>
              <a:t>(𝑥, 𝑥’) from 𝑥</a:t>
            </a:r>
            <a:r>
              <a:rPr lang="en-US" sz="1200" dirty="0" err="1">
                <a:solidFill>
                  <a:schemeClr val="bg1"/>
                </a:solidFill>
              </a:rPr>
              <a:t>i</a:t>
            </a:r>
            <a:endParaRPr lang="en-US" dirty="0">
              <a:solidFill>
                <a:schemeClr val="bg1"/>
              </a:solidFill>
            </a:endParaRPr>
          </a:p>
        </p:txBody>
      </p:sp>
      <p:sp>
        <p:nvSpPr>
          <p:cNvPr id="4" name="TextBox 3">
            <a:extLst>
              <a:ext uri="{FF2B5EF4-FFF2-40B4-BE49-F238E27FC236}">
                <a16:creationId xmlns:a16="http://schemas.microsoft.com/office/drawing/2014/main" id="{44AF107D-D289-33E0-793A-F2A5674CD071}"/>
              </a:ext>
            </a:extLst>
          </p:cNvPr>
          <p:cNvSpPr txBox="1"/>
          <p:nvPr/>
        </p:nvSpPr>
        <p:spPr>
          <a:xfrm>
            <a:off x="794700" y="1530000"/>
            <a:ext cx="4943790" cy="2585323"/>
          </a:xfrm>
          <a:custGeom>
            <a:avLst/>
            <a:gdLst>
              <a:gd name="connsiteX0" fmla="*/ 0 w 4943790"/>
              <a:gd name="connsiteY0" fmla="*/ 0 h 2585323"/>
              <a:gd name="connsiteX1" fmla="*/ 450434 w 4943790"/>
              <a:gd name="connsiteY1" fmla="*/ 0 h 2585323"/>
              <a:gd name="connsiteX2" fmla="*/ 851431 w 4943790"/>
              <a:gd name="connsiteY2" fmla="*/ 0 h 2585323"/>
              <a:gd name="connsiteX3" fmla="*/ 1252427 w 4943790"/>
              <a:gd name="connsiteY3" fmla="*/ 0 h 2585323"/>
              <a:gd name="connsiteX4" fmla="*/ 1851175 w 4943790"/>
              <a:gd name="connsiteY4" fmla="*/ 0 h 2585323"/>
              <a:gd name="connsiteX5" fmla="*/ 2449923 w 4943790"/>
              <a:gd name="connsiteY5" fmla="*/ 0 h 2585323"/>
              <a:gd name="connsiteX6" fmla="*/ 3098108 w 4943790"/>
              <a:gd name="connsiteY6" fmla="*/ 0 h 2585323"/>
              <a:gd name="connsiteX7" fmla="*/ 3696856 w 4943790"/>
              <a:gd name="connsiteY7" fmla="*/ 0 h 2585323"/>
              <a:gd name="connsiteX8" fmla="*/ 4295604 w 4943790"/>
              <a:gd name="connsiteY8" fmla="*/ 0 h 2585323"/>
              <a:gd name="connsiteX9" fmla="*/ 4943790 w 4943790"/>
              <a:gd name="connsiteY9" fmla="*/ 0 h 2585323"/>
              <a:gd name="connsiteX10" fmla="*/ 4943790 w 4943790"/>
              <a:gd name="connsiteY10" fmla="*/ 439505 h 2585323"/>
              <a:gd name="connsiteX11" fmla="*/ 4943790 w 4943790"/>
              <a:gd name="connsiteY11" fmla="*/ 1008276 h 2585323"/>
              <a:gd name="connsiteX12" fmla="*/ 4943790 w 4943790"/>
              <a:gd name="connsiteY12" fmla="*/ 1499487 h 2585323"/>
              <a:gd name="connsiteX13" fmla="*/ 4943790 w 4943790"/>
              <a:gd name="connsiteY13" fmla="*/ 1990699 h 2585323"/>
              <a:gd name="connsiteX14" fmla="*/ 4943790 w 4943790"/>
              <a:gd name="connsiteY14" fmla="*/ 2585323 h 2585323"/>
              <a:gd name="connsiteX15" fmla="*/ 4443918 w 4943790"/>
              <a:gd name="connsiteY15" fmla="*/ 2585323 h 2585323"/>
              <a:gd name="connsiteX16" fmla="*/ 3795732 w 4943790"/>
              <a:gd name="connsiteY16" fmla="*/ 2585323 h 2585323"/>
              <a:gd name="connsiteX17" fmla="*/ 3295860 w 4943790"/>
              <a:gd name="connsiteY17" fmla="*/ 2585323 h 2585323"/>
              <a:gd name="connsiteX18" fmla="*/ 2845426 w 4943790"/>
              <a:gd name="connsiteY18" fmla="*/ 2585323 h 2585323"/>
              <a:gd name="connsiteX19" fmla="*/ 2345554 w 4943790"/>
              <a:gd name="connsiteY19" fmla="*/ 2585323 h 2585323"/>
              <a:gd name="connsiteX20" fmla="*/ 1895119 w 4943790"/>
              <a:gd name="connsiteY20" fmla="*/ 2585323 h 2585323"/>
              <a:gd name="connsiteX21" fmla="*/ 1395247 w 4943790"/>
              <a:gd name="connsiteY21" fmla="*/ 2585323 h 2585323"/>
              <a:gd name="connsiteX22" fmla="*/ 895375 w 4943790"/>
              <a:gd name="connsiteY22" fmla="*/ 2585323 h 2585323"/>
              <a:gd name="connsiteX23" fmla="*/ 0 w 4943790"/>
              <a:gd name="connsiteY23" fmla="*/ 2585323 h 2585323"/>
              <a:gd name="connsiteX24" fmla="*/ 0 w 4943790"/>
              <a:gd name="connsiteY24" fmla="*/ 2042405 h 2585323"/>
              <a:gd name="connsiteX25" fmla="*/ 0 w 4943790"/>
              <a:gd name="connsiteY25" fmla="*/ 1551194 h 2585323"/>
              <a:gd name="connsiteX26" fmla="*/ 0 w 4943790"/>
              <a:gd name="connsiteY26" fmla="*/ 1034129 h 2585323"/>
              <a:gd name="connsiteX27" fmla="*/ 0 w 4943790"/>
              <a:gd name="connsiteY27" fmla="*/ 594624 h 2585323"/>
              <a:gd name="connsiteX28" fmla="*/ 0 w 4943790"/>
              <a:gd name="connsiteY28" fmla="*/ 0 h 258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943790" h="2585323" fill="none" extrusionOk="0">
                <a:moveTo>
                  <a:pt x="0" y="0"/>
                </a:moveTo>
                <a:cubicBezTo>
                  <a:pt x="211954" y="-42618"/>
                  <a:pt x="346210" y="43048"/>
                  <a:pt x="450434" y="0"/>
                </a:cubicBezTo>
                <a:cubicBezTo>
                  <a:pt x="554658" y="-43048"/>
                  <a:pt x="752847" y="28302"/>
                  <a:pt x="851431" y="0"/>
                </a:cubicBezTo>
                <a:cubicBezTo>
                  <a:pt x="950015" y="-28302"/>
                  <a:pt x="1060524" y="40223"/>
                  <a:pt x="1252427" y="0"/>
                </a:cubicBezTo>
                <a:cubicBezTo>
                  <a:pt x="1444330" y="-40223"/>
                  <a:pt x="1659014" y="50891"/>
                  <a:pt x="1851175" y="0"/>
                </a:cubicBezTo>
                <a:cubicBezTo>
                  <a:pt x="2043336" y="-50891"/>
                  <a:pt x="2172000" y="27773"/>
                  <a:pt x="2449923" y="0"/>
                </a:cubicBezTo>
                <a:cubicBezTo>
                  <a:pt x="2727846" y="-27773"/>
                  <a:pt x="2867444" y="29550"/>
                  <a:pt x="3098108" y="0"/>
                </a:cubicBezTo>
                <a:cubicBezTo>
                  <a:pt x="3328773" y="-29550"/>
                  <a:pt x="3404001" y="11175"/>
                  <a:pt x="3696856" y="0"/>
                </a:cubicBezTo>
                <a:cubicBezTo>
                  <a:pt x="3989711" y="-11175"/>
                  <a:pt x="4048590" y="40611"/>
                  <a:pt x="4295604" y="0"/>
                </a:cubicBezTo>
                <a:cubicBezTo>
                  <a:pt x="4542618" y="-40611"/>
                  <a:pt x="4719018" y="18030"/>
                  <a:pt x="4943790" y="0"/>
                </a:cubicBezTo>
                <a:cubicBezTo>
                  <a:pt x="4984323" y="160349"/>
                  <a:pt x="4897201" y="279895"/>
                  <a:pt x="4943790" y="439505"/>
                </a:cubicBezTo>
                <a:cubicBezTo>
                  <a:pt x="4990379" y="599115"/>
                  <a:pt x="4889111" y="743205"/>
                  <a:pt x="4943790" y="1008276"/>
                </a:cubicBezTo>
                <a:cubicBezTo>
                  <a:pt x="4998469" y="1273347"/>
                  <a:pt x="4924247" y="1335228"/>
                  <a:pt x="4943790" y="1499487"/>
                </a:cubicBezTo>
                <a:cubicBezTo>
                  <a:pt x="4963333" y="1663746"/>
                  <a:pt x="4915593" y="1766880"/>
                  <a:pt x="4943790" y="1990699"/>
                </a:cubicBezTo>
                <a:cubicBezTo>
                  <a:pt x="4971987" y="2214518"/>
                  <a:pt x="4890655" y="2426408"/>
                  <a:pt x="4943790" y="2585323"/>
                </a:cubicBezTo>
                <a:cubicBezTo>
                  <a:pt x="4730352" y="2592039"/>
                  <a:pt x="4565348" y="2541261"/>
                  <a:pt x="4443918" y="2585323"/>
                </a:cubicBezTo>
                <a:cubicBezTo>
                  <a:pt x="4322488" y="2629385"/>
                  <a:pt x="3933313" y="2522982"/>
                  <a:pt x="3795732" y="2585323"/>
                </a:cubicBezTo>
                <a:cubicBezTo>
                  <a:pt x="3658151" y="2647664"/>
                  <a:pt x="3449686" y="2554543"/>
                  <a:pt x="3295860" y="2585323"/>
                </a:cubicBezTo>
                <a:cubicBezTo>
                  <a:pt x="3142034" y="2616103"/>
                  <a:pt x="3020341" y="2534716"/>
                  <a:pt x="2845426" y="2585323"/>
                </a:cubicBezTo>
                <a:cubicBezTo>
                  <a:pt x="2670511" y="2635930"/>
                  <a:pt x="2504701" y="2581439"/>
                  <a:pt x="2345554" y="2585323"/>
                </a:cubicBezTo>
                <a:cubicBezTo>
                  <a:pt x="2186407" y="2589207"/>
                  <a:pt x="2015726" y="2537117"/>
                  <a:pt x="1895119" y="2585323"/>
                </a:cubicBezTo>
                <a:cubicBezTo>
                  <a:pt x="1774513" y="2633529"/>
                  <a:pt x="1575837" y="2538246"/>
                  <a:pt x="1395247" y="2585323"/>
                </a:cubicBezTo>
                <a:cubicBezTo>
                  <a:pt x="1214657" y="2632400"/>
                  <a:pt x="1059582" y="2577944"/>
                  <a:pt x="895375" y="2585323"/>
                </a:cubicBezTo>
                <a:cubicBezTo>
                  <a:pt x="731168" y="2592702"/>
                  <a:pt x="242830" y="2545315"/>
                  <a:pt x="0" y="2585323"/>
                </a:cubicBezTo>
                <a:cubicBezTo>
                  <a:pt x="-40717" y="2315925"/>
                  <a:pt x="42338" y="2163790"/>
                  <a:pt x="0" y="2042405"/>
                </a:cubicBezTo>
                <a:cubicBezTo>
                  <a:pt x="-42338" y="1921020"/>
                  <a:pt x="8645" y="1740721"/>
                  <a:pt x="0" y="1551194"/>
                </a:cubicBezTo>
                <a:cubicBezTo>
                  <a:pt x="-8645" y="1361667"/>
                  <a:pt x="31760" y="1229767"/>
                  <a:pt x="0" y="1034129"/>
                </a:cubicBezTo>
                <a:cubicBezTo>
                  <a:pt x="-31760" y="838491"/>
                  <a:pt x="40457" y="772765"/>
                  <a:pt x="0" y="594624"/>
                </a:cubicBezTo>
                <a:cubicBezTo>
                  <a:pt x="-40457" y="416483"/>
                  <a:pt x="64995" y="208511"/>
                  <a:pt x="0" y="0"/>
                </a:cubicBezTo>
                <a:close/>
              </a:path>
              <a:path w="4943790" h="2585323" stroke="0" extrusionOk="0">
                <a:moveTo>
                  <a:pt x="0" y="0"/>
                </a:moveTo>
                <a:cubicBezTo>
                  <a:pt x="197935" y="-71417"/>
                  <a:pt x="351723" y="64529"/>
                  <a:pt x="648186" y="0"/>
                </a:cubicBezTo>
                <a:cubicBezTo>
                  <a:pt x="944649" y="-64529"/>
                  <a:pt x="904938" y="40631"/>
                  <a:pt x="1049182" y="0"/>
                </a:cubicBezTo>
                <a:cubicBezTo>
                  <a:pt x="1193426" y="-40631"/>
                  <a:pt x="1514918" y="28020"/>
                  <a:pt x="1697368" y="0"/>
                </a:cubicBezTo>
                <a:cubicBezTo>
                  <a:pt x="1879818" y="-28020"/>
                  <a:pt x="2021874" y="25282"/>
                  <a:pt x="2147802" y="0"/>
                </a:cubicBezTo>
                <a:cubicBezTo>
                  <a:pt x="2273730" y="-25282"/>
                  <a:pt x="2445233" y="13807"/>
                  <a:pt x="2598236" y="0"/>
                </a:cubicBezTo>
                <a:cubicBezTo>
                  <a:pt x="2751239" y="-13807"/>
                  <a:pt x="2911826" y="46376"/>
                  <a:pt x="3048670" y="0"/>
                </a:cubicBezTo>
                <a:cubicBezTo>
                  <a:pt x="3185514" y="-46376"/>
                  <a:pt x="3446565" y="23283"/>
                  <a:pt x="3548543" y="0"/>
                </a:cubicBezTo>
                <a:cubicBezTo>
                  <a:pt x="3650521" y="-23283"/>
                  <a:pt x="3915986" y="38490"/>
                  <a:pt x="4048415" y="0"/>
                </a:cubicBezTo>
                <a:cubicBezTo>
                  <a:pt x="4180844" y="-38490"/>
                  <a:pt x="4634945" y="68846"/>
                  <a:pt x="4943790" y="0"/>
                </a:cubicBezTo>
                <a:cubicBezTo>
                  <a:pt x="4963719" y="173979"/>
                  <a:pt x="4906769" y="344317"/>
                  <a:pt x="4943790" y="465358"/>
                </a:cubicBezTo>
                <a:cubicBezTo>
                  <a:pt x="4980811" y="586399"/>
                  <a:pt x="4926556" y="831323"/>
                  <a:pt x="4943790" y="1008276"/>
                </a:cubicBezTo>
                <a:cubicBezTo>
                  <a:pt x="4961024" y="1185229"/>
                  <a:pt x="4937715" y="1308661"/>
                  <a:pt x="4943790" y="1499487"/>
                </a:cubicBezTo>
                <a:cubicBezTo>
                  <a:pt x="4949865" y="1690313"/>
                  <a:pt x="4911352" y="1738964"/>
                  <a:pt x="4943790" y="1964845"/>
                </a:cubicBezTo>
                <a:cubicBezTo>
                  <a:pt x="4976228" y="2190726"/>
                  <a:pt x="4869412" y="2423235"/>
                  <a:pt x="4943790" y="2585323"/>
                </a:cubicBezTo>
                <a:cubicBezTo>
                  <a:pt x="4843307" y="2596096"/>
                  <a:pt x="4652295" y="2585014"/>
                  <a:pt x="4443918" y="2585323"/>
                </a:cubicBezTo>
                <a:cubicBezTo>
                  <a:pt x="4235541" y="2585632"/>
                  <a:pt x="4180569" y="2541135"/>
                  <a:pt x="3944046" y="2585323"/>
                </a:cubicBezTo>
                <a:cubicBezTo>
                  <a:pt x="3707523" y="2629511"/>
                  <a:pt x="3519504" y="2578582"/>
                  <a:pt x="3394736" y="2585323"/>
                </a:cubicBezTo>
                <a:cubicBezTo>
                  <a:pt x="3269968" y="2592064"/>
                  <a:pt x="3032438" y="2527454"/>
                  <a:pt x="2746550" y="2585323"/>
                </a:cubicBezTo>
                <a:cubicBezTo>
                  <a:pt x="2460662" y="2643192"/>
                  <a:pt x="2381633" y="2523019"/>
                  <a:pt x="2147802" y="2585323"/>
                </a:cubicBezTo>
                <a:cubicBezTo>
                  <a:pt x="1913971" y="2647627"/>
                  <a:pt x="1633758" y="2522456"/>
                  <a:pt x="1499616" y="2585323"/>
                </a:cubicBezTo>
                <a:cubicBezTo>
                  <a:pt x="1365474" y="2648190"/>
                  <a:pt x="1157204" y="2533251"/>
                  <a:pt x="950306" y="2585323"/>
                </a:cubicBezTo>
                <a:cubicBezTo>
                  <a:pt x="743408" y="2637395"/>
                  <a:pt x="686224" y="2558414"/>
                  <a:pt x="549310" y="2585323"/>
                </a:cubicBezTo>
                <a:cubicBezTo>
                  <a:pt x="412396" y="2612232"/>
                  <a:pt x="153726" y="2580780"/>
                  <a:pt x="0" y="2585323"/>
                </a:cubicBezTo>
                <a:cubicBezTo>
                  <a:pt x="-61621" y="2480550"/>
                  <a:pt x="61532" y="2282260"/>
                  <a:pt x="0" y="2068258"/>
                </a:cubicBezTo>
                <a:cubicBezTo>
                  <a:pt x="-61532" y="1854256"/>
                  <a:pt x="53934" y="1814161"/>
                  <a:pt x="0" y="1602900"/>
                </a:cubicBezTo>
                <a:cubicBezTo>
                  <a:pt x="-53934" y="1391639"/>
                  <a:pt x="45439" y="1296946"/>
                  <a:pt x="0" y="1034129"/>
                </a:cubicBezTo>
                <a:cubicBezTo>
                  <a:pt x="-45439" y="771312"/>
                  <a:pt x="21301" y="792013"/>
                  <a:pt x="0" y="568771"/>
                </a:cubicBezTo>
                <a:cubicBezTo>
                  <a:pt x="-21301" y="345529"/>
                  <a:pt x="35669" y="167095"/>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solidFill>
              </a:rPr>
              <a:t>An arbitrary instance: 𝑥</a:t>
            </a:r>
          </a:p>
          <a:p>
            <a:pPr marL="285750" indent="-285750">
              <a:buFont typeface="Arial" panose="020B0604020202020204" pitchFamily="34" charset="0"/>
              <a:buChar char="•"/>
            </a:pPr>
            <a:r>
              <a:rPr lang="en-US" dirty="0">
                <a:solidFill>
                  <a:schemeClr val="bg1"/>
                </a:solidFill>
              </a:rPr>
              <a:t>A counterfactual instance of 𝑥 : 𝑥</a:t>
            </a:r>
            <a:r>
              <a:rPr lang="en-US" sz="1400" dirty="0" err="1">
                <a:solidFill>
                  <a:schemeClr val="bg1"/>
                </a:solidFill>
              </a:rPr>
              <a:t>cf</a:t>
            </a:r>
            <a:endParaRPr lang="en-US" sz="1600" dirty="0">
              <a:solidFill>
                <a:schemeClr val="bg1"/>
              </a:solidFill>
            </a:endParaRPr>
          </a:p>
          <a:p>
            <a:pPr marL="285750" indent="-285750">
              <a:buFont typeface="Arial" panose="020B0604020202020204" pitchFamily="34" charset="0"/>
              <a:buChar char="•"/>
            </a:pPr>
            <a:r>
              <a:rPr lang="en-US" dirty="0">
                <a:solidFill>
                  <a:schemeClr val="bg1"/>
                </a:solidFill>
              </a:rPr>
              <a:t>A Prediction by classifier for 𝑥: C(𝑥) </a:t>
            </a:r>
          </a:p>
          <a:p>
            <a:pPr marL="285750" indent="-285750">
              <a:buFont typeface="Arial" panose="020B0604020202020204" pitchFamily="34" charset="0"/>
              <a:buChar char="•"/>
            </a:pPr>
            <a:r>
              <a:rPr lang="el-GR" dirty="0">
                <a:solidFill>
                  <a:schemeClr val="bg1"/>
                </a:solidFill>
              </a:rPr>
              <a:t>Φ</a:t>
            </a:r>
            <a:r>
              <a:rPr lang="en-US" sz="1400" dirty="0" err="1">
                <a:solidFill>
                  <a:schemeClr val="bg1"/>
                </a:solidFill>
              </a:rPr>
              <a:t>i</a:t>
            </a:r>
            <a:r>
              <a:rPr lang="en-US" sz="1800" dirty="0">
                <a:solidFill>
                  <a:schemeClr val="bg1"/>
                </a:solidFill>
              </a:rPr>
              <a:t> is a predicate over the features over the </a:t>
            </a:r>
            <a:r>
              <a:rPr lang="en-US" dirty="0">
                <a:solidFill>
                  <a:schemeClr val="bg1"/>
                </a:solidFill>
              </a:rPr>
              <a:t>𝑥</a:t>
            </a:r>
            <a:r>
              <a:rPr lang="en-US" sz="1400" dirty="0" err="1">
                <a:solidFill>
                  <a:schemeClr val="bg1"/>
                </a:solidFill>
              </a:rPr>
              <a:t>i</a:t>
            </a:r>
            <a:r>
              <a:rPr lang="en-US" dirty="0">
                <a:solidFill>
                  <a:schemeClr val="bg1"/>
                </a:solidFill>
              </a:rPr>
              <a:t> and 𝑥</a:t>
            </a:r>
            <a:r>
              <a:rPr lang="en-US" sz="1400" dirty="0" err="1">
                <a:solidFill>
                  <a:schemeClr val="bg1"/>
                </a:solidFill>
              </a:rPr>
              <a:t>cf</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A predicate PLAF: P(𝑥</a:t>
            </a:r>
            <a:r>
              <a:rPr lang="en-US" sz="1600" dirty="0" err="1">
                <a:solidFill>
                  <a:schemeClr val="bg1"/>
                </a:solidFill>
              </a:rPr>
              <a:t>cf</a:t>
            </a:r>
            <a:r>
              <a:rPr lang="en-US" dirty="0">
                <a:solidFill>
                  <a:schemeClr val="bg1"/>
                </a:solidFill>
              </a:rPr>
              <a:t>) </a:t>
            </a:r>
          </a:p>
          <a:p>
            <a:r>
              <a:rPr lang="en-US" dirty="0">
                <a:solidFill>
                  <a:schemeClr val="bg1"/>
                </a:solidFill>
              </a:rPr>
              <a:t>     P(𝑥</a:t>
            </a:r>
            <a:r>
              <a:rPr lang="en-US" sz="1400" dirty="0" err="1">
                <a:solidFill>
                  <a:schemeClr val="bg1"/>
                </a:solidFill>
              </a:rPr>
              <a:t>cf</a:t>
            </a:r>
            <a:r>
              <a:rPr lang="en-US" dirty="0">
                <a:solidFill>
                  <a:schemeClr val="bg1"/>
                </a:solidFill>
              </a:rPr>
              <a:t>)  = </a:t>
            </a:r>
            <a:r>
              <a:rPr lang="el-GR" dirty="0">
                <a:solidFill>
                  <a:schemeClr val="bg1"/>
                </a:solidFill>
              </a:rPr>
              <a:t>Φ</a:t>
            </a:r>
            <a:r>
              <a:rPr lang="el-GR" sz="1400" dirty="0">
                <a:solidFill>
                  <a:schemeClr val="bg1"/>
                </a:solidFill>
              </a:rPr>
              <a:t>1</a:t>
            </a:r>
            <a:r>
              <a:rPr lang="el-GR" dirty="0">
                <a:solidFill>
                  <a:schemeClr val="bg1"/>
                </a:solidFill>
              </a:rPr>
              <a:t> ∧ · · · ∧ Φ</a:t>
            </a:r>
            <a:r>
              <a:rPr lang="el-GR" sz="1400" dirty="0">
                <a:solidFill>
                  <a:schemeClr val="bg1"/>
                </a:solidFill>
              </a:rPr>
              <a:t>𝑚</a:t>
            </a:r>
            <a:r>
              <a:rPr lang="el-GR" dirty="0">
                <a:solidFill>
                  <a:schemeClr val="bg1"/>
                </a:solidFill>
              </a:rPr>
              <a:t> ⇒ Φ</a:t>
            </a:r>
            <a:r>
              <a:rPr lang="el-GR" sz="1400" dirty="0">
                <a:solidFill>
                  <a:schemeClr val="bg1"/>
                </a:solidFill>
              </a:rPr>
              <a:t>0</a:t>
            </a:r>
            <a:endParaRPr lang="en-US" sz="1400" dirty="0">
              <a:solidFill>
                <a:schemeClr val="bg1"/>
              </a:solidFill>
            </a:endParaRPr>
          </a:p>
          <a:p>
            <a:pPr marL="285750" indent="-285750">
              <a:buFont typeface="Arial" panose="020B0604020202020204" pitchFamily="34" charset="0"/>
              <a:buChar char="•"/>
            </a:pPr>
            <a:r>
              <a:rPr lang="en-US" dirty="0">
                <a:solidFill>
                  <a:schemeClr val="bg1"/>
                </a:solidFill>
              </a:rPr>
              <a:t>A distance function on </a:t>
            </a:r>
            <a:r>
              <a:rPr lang="en-US" sz="1600" dirty="0">
                <a:solidFill>
                  <a:schemeClr val="bg1"/>
                </a:solidFill>
              </a:rPr>
              <a:t>I</a:t>
            </a:r>
            <a:r>
              <a:rPr lang="en-US" sz="1100" dirty="0">
                <a:solidFill>
                  <a:schemeClr val="bg1"/>
                </a:solidFill>
              </a:rPr>
              <a:t>NST</a:t>
            </a:r>
            <a:r>
              <a:rPr lang="en-US" sz="1400" dirty="0">
                <a:solidFill>
                  <a:schemeClr val="bg1"/>
                </a:solidFill>
              </a:rPr>
              <a:t>:</a:t>
            </a:r>
            <a:r>
              <a:rPr lang="en-US" sz="1200" dirty="0">
                <a:solidFill>
                  <a:schemeClr val="bg1"/>
                </a:solidFill>
              </a:rPr>
              <a:t> </a:t>
            </a:r>
            <a:r>
              <a:rPr lang="en-US" dirty="0" err="1">
                <a:solidFill>
                  <a:schemeClr val="bg1"/>
                </a:solidFill>
              </a:rPr>
              <a:t>dist</a:t>
            </a:r>
            <a:r>
              <a:rPr lang="en-US" dirty="0">
                <a:solidFill>
                  <a:schemeClr val="bg1"/>
                </a:solidFill>
              </a:rPr>
              <a:t>(𝑥, 𝑥’)</a:t>
            </a:r>
          </a:p>
          <a:p>
            <a:r>
              <a:rPr lang="en-US" sz="1600" dirty="0">
                <a:solidFill>
                  <a:schemeClr val="bg1"/>
                </a:solidFill>
              </a:rPr>
              <a:t>      </a:t>
            </a:r>
            <a:r>
              <a:rPr lang="en-US" dirty="0">
                <a:solidFill>
                  <a:schemeClr val="bg1"/>
                </a:solidFill>
              </a:rPr>
              <a:t>Rank 𝑥</a:t>
            </a:r>
            <a:r>
              <a:rPr lang="en-US" sz="1200" dirty="0" err="1">
                <a:solidFill>
                  <a:schemeClr val="bg1"/>
                </a:solidFill>
              </a:rPr>
              <a:t>cf</a:t>
            </a:r>
            <a:r>
              <a:rPr lang="en-US" sz="1200" dirty="0">
                <a:solidFill>
                  <a:schemeClr val="bg1"/>
                </a:solidFill>
              </a:rPr>
              <a:t> </a:t>
            </a:r>
            <a:r>
              <a:rPr lang="en-US" dirty="0">
                <a:solidFill>
                  <a:schemeClr val="bg1"/>
                </a:solidFill>
              </a:rPr>
              <a:t>by the degree of change from 𝑥</a:t>
            </a:r>
            <a:r>
              <a:rPr lang="en-US" sz="1200" dirty="0" err="1">
                <a:solidFill>
                  <a:schemeClr val="bg1"/>
                </a:solidFill>
              </a:rPr>
              <a:t>i</a:t>
            </a:r>
            <a:endParaRPr lang="en-US" sz="1400" dirty="0">
              <a:solidFill>
                <a:schemeClr val="bg1"/>
              </a:solidFill>
            </a:endParaRPr>
          </a:p>
        </p:txBody>
      </p:sp>
      <p:sp>
        <p:nvSpPr>
          <p:cNvPr id="11" name="TextBox 10">
            <a:extLst>
              <a:ext uri="{FF2B5EF4-FFF2-40B4-BE49-F238E27FC236}">
                <a16:creationId xmlns:a16="http://schemas.microsoft.com/office/drawing/2014/main" id="{91506128-7E23-3308-9375-29604327D084}"/>
              </a:ext>
            </a:extLst>
          </p:cNvPr>
          <p:cNvSpPr txBox="1"/>
          <p:nvPr/>
        </p:nvSpPr>
        <p:spPr>
          <a:xfrm>
            <a:off x="7129434" y="1530000"/>
            <a:ext cx="3275763" cy="369332"/>
          </a:xfrm>
          <a:custGeom>
            <a:avLst/>
            <a:gdLst>
              <a:gd name="connsiteX0" fmla="*/ 0 w 3275763"/>
              <a:gd name="connsiteY0" fmla="*/ 0 h 369332"/>
              <a:gd name="connsiteX1" fmla="*/ 513203 w 3275763"/>
              <a:gd name="connsiteY1" fmla="*/ 0 h 369332"/>
              <a:gd name="connsiteX2" fmla="*/ 1059163 w 3275763"/>
              <a:gd name="connsiteY2" fmla="*/ 0 h 369332"/>
              <a:gd name="connsiteX3" fmla="*/ 1670639 w 3275763"/>
              <a:gd name="connsiteY3" fmla="*/ 0 h 369332"/>
              <a:gd name="connsiteX4" fmla="*/ 2282115 w 3275763"/>
              <a:gd name="connsiteY4" fmla="*/ 0 h 369332"/>
              <a:gd name="connsiteX5" fmla="*/ 3275763 w 3275763"/>
              <a:gd name="connsiteY5" fmla="*/ 0 h 369332"/>
              <a:gd name="connsiteX6" fmla="*/ 3275763 w 3275763"/>
              <a:gd name="connsiteY6" fmla="*/ 369332 h 369332"/>
              <a:gd name="connsiteX7" fmla="*/ 2795318 w 3275763"/>
              <a:gd name="connsiteY7" fmla="*/ 369332 h 369332"/>
              <a:gd name="connsiteX8" fmla="*/ 2347630 w 3275763"/>
              <a:gd name="connsiteY8" fmla="*/ 369332 h 369332"/>
              <a:gd name="connsiteX9" fmla="*/ 1867185 w 3275763"/>
              <a:gd name="connsiteY9" fmla="*/ 369332 h 369332"/>
              <a:gd name="connsiteX10" fmla="*/ 1255709 w 3275763"/>
              <a:gd name="connsiteY10" fmla="*/ 369332 h 369332"/>
              <a:gd name="connsiteX11" fmla="*/ 775264 w 3275763"/>
              <a:gd name="connsiteY11" fmla="*/ 369332 h 369332"/>
              <a:gd name="connsiteX12" fmla="*/ 0 w 3275763"/>
              <a:gd name="connsiteY12" fmla="*/ 369332 h 369332"/>
              <a:gd name="connsiteX13" fmla="*/ 0 w 3275763"/>
              <a:gd name="connsiteY13"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75763" h="369332" fill="none" extrusionOk="0">
                <a:moveTo>
                  <a:pt x="0" y="0"/>
                </a:moveTo>
                <a:cubicBezTo>
                  <a:pt x="246978" y="-34953"/>
                  <a:pt x="303499" y="60444"/>
                  <a:pt x="513203" y="0"/>
                </a:cubicBezTo>
                <a:cubicBezTo>
                  <a:pt x="722907" y="-60444"/>
                  <a:pt x="948579" y="51401"/>
                  <a:pt x="1059163" y="0"/>
                </a:cubicBezTo>
                <a:cubicBezTo>
                  <a:pt x="1169747" y="-51401"/>
                  <a:pt x="1390327" y="45651"/>
                  <a:pt x="1670639" y="0"/>
                </a:cubicBezTo>
                <a:cubicBezTo>
                  <a:pt x="1950951" y="-45651"/>
                  <a:pt x="2155524" y="2069"/>
                  <a:pt x="2282115" y="0"/>
                </a:cubicBezTo>
                <a:cubicBezTo>
                  <a:pt x="2408706" y="-2069"/>
                  <a:pt x="3033517" y="97858"/>
                  <a:pt x="3275763" y="0"/>
                </a:cubicBezTo>
                <a:cubicBezTo>
                  <a:pt x="3296544" y="120866"/>
                  <a:pt x="3259634" y="196967"/>
                  <a:pt x="3275763" y="369332"/>
                </a:cubicBezTo>
                <a:cubicBezTo>
                  <a:pt x="3157405" y="389751"/>
                  <a:pt x="2986188" y="347055"/>
                  <a:pt x="2795318" y="369332"/>
                </a:cubicBezTo>
                <a:cubicBezTo>
                  <a:pt x="2604449" y="391609"/>
                  <a:pt x="2507145" y="317247"/>
                  <a:pt x="2347630" y="369332"/>
                </a:cubicBezTo>
                <a:cubicBezTo>
                  <a:pt x="2188115" y="421417"/>
                  <a:pt x="1978165" y="321629"/>
                  <a:pt x="1867185" y="369332"/>
                </a:cubicBezTo>
                <a:cubicBezTo>
                  <a:pt x="1756206" y="417035"/>
                  <a:pt x="1557473" y="301371"/>
                  <a:pt x="1255709" y="369332"/>
                </a:cubicBezTo>
                <a:cubicBezTo>
                  <a:pt x="953945" y="437293"/>
                  <a:pt x="966262" y="350393"/>
                  <a:pt x="775264" y="369332"/>
                </a:cubicBezTo>
                <a:cubicBezTo>
                  <a:pt x="584266" y="388271"/>
                  <a:pt x="364693" y="297398"/>
                  <a:pt x="0" y="369332"/>
                </a:cubicBezTo>
                <a:cubicBezTo>
                  <a:pt x="-113" y="231339"/>
                  <a:pt x="27926" y="122828"/>
                  <a:pt x="0" y="0"/>
                </a:cubicBezTo>
                <a:close/>
              </a:path>
              <a:path w="3275763" h="369332" stroke="0" extrusionOk="0">
                <a:moveTo>
                  <a:pt x="0" y="0"/>
                </a:moveTo>
                <a:cubicBezTo>
                  <a:pt x="128076" y="-9916"/>
                  <a:pt x="361493" y="12651"/>
                  <a:pt x="611476" y="0"/>
                </a:cubicBezTo>
                <a:cubicBezTo>
                  <a:pt x="861459" y="-12651"/>
                  <a:pt x="859551" y="9177"/>
                  <a:pt x="1059163" y="0"/>
                </a:cubicBezTo>
                <a:cubicBezTo>
                  <a:pt x="1258775" y="-9177"/>
                  <a:pt x="1423948" y="66352"/>
                  <a:pt x="1670639" y="0"/>
                </a:cubicBezTo>
                <a:cubicBezTo>
                  <a:pt x="1917330" y="-66352"/>
                  <a:pt x="1968485" y="20205"/>
                  <a:pt x="2151084" y="0"/>
                </a:cubicBezTo>
                <a:cubicBezTo>
                  <a:pt x="2333684" y="-20205"/>
                  <a:pt x="2444539" y="25035"/>
                  <a:pt x="2631530" y="0"/>
                </a:cubicBezTo>
                <a:cubicBezTo>
                  <a:pt x="2818521" y="-25035"/>
                  <a:pt x="3057726" y="34946"/>
                  <a:pt x="3275763" y="0"/>
                </a:cubicBezTo>
                <a:cubicBezTo>
                  <a:pt x="3281257" y="94349"/>
                  <a:pt x="3274218" y="248270"/>
                  <a:pt x="3275763" y="369332"/>
                </a:cubicBezTo>
                <a:cubicBezTo>
                  <a:pt x="3060483" y="426879"/>
                  <a:pt x="2814868" y="331574"/>
                  <a:pt x="2664287" y="369332"/>
                </a:cubicBezTo>
                <a:cubicBezTo>
                  <a:pt x="2513706" y="407090"/>
                  <a:pt x="2238443" y="342042"/>
                  <a:pt x="2118327" y="369332"/>
                </a:cubicBezTo>
                <a:cubicBezTo>
                  <a:pt x="1998211" y="396622"/>
                  <a:pt x="1774908" y="330206"/>
                  <a:pt x="1605124" y="369332"/>
                </a:cubicBezTo>
                <a:cubicBezTo>
                  <a:pt x="1435340" y="408458"/>
                  <a:pt x="1337804" y="315918"/>
                  <a:pt x="1091921" y="369332"/>
                </a:cubicBezTo>
                <a:cubicBezTo>
                  <a:pt x="846038" y="422746"/>
                  <a:pt x="859248" y="334152"/>
                  <a:pt x="644233" y="369332"/>
                </a:cubicBezTo>
                <a:cubicBezTo>
                  <a:pt x="429218" y="404512"/>
                  <a:pt x="164312" y="308522"/>
                  <a:pt x="0" y="369332"/>
                </a:cubicBezTo>
                <a:cubicBezTo>
                  <a:pt x="-33341" y="285285"/>
                  <a:pt x="6452" y="169655"/>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rPr>
              <a:t>The Counterfactual Explanation</a:t>
            </a:r>
          </a:p>
        </p:txBody>
      </p:sp>
      <p:sp>
        <p:nvSpPr>
          <p:cNvPr id="14" name="Rectangle 3">
            <a:extLst>
              <a:ext uri="{FF2B5EF4-FFF2-40B4-BE49-F238E27FC236}">
                <a16:creationId xmlns:a16="http://schemas.microsoft.com/office/drawing/2014/main" id="{1BD02BAE-BE50-0642-0C8D-7542044E6301}"/>
              </a:ext>
            </a:extLst>
          </p:cNvPr>
          <p:cNvSpPr>
            <a:spLocks noChangeArrowheads="1"/>
          </p:cNvSpPr>
          <p:nvPr/>
        </p:nvSpPr>
        <p:spPr bwMode="auto">
          <a:xfrm>
            <a:off x="0" y="0"/>
            <a:ext cx="12192000" cy="457200"/>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E8EAED"/>
                </a:solidFill>
                <a:effectLst/>
                <a:latin typeface="Arial Unicode MS"/>
                <a:ea typeface="inherit"/>
              </a:rPr>
              <a:t>Values ​​are different for a good reason</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4354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40B6D-E831-449F-7063-77359EA14F83}"/>
              </a:ext>
            </a:extLst>
          </p:cNvPr>
          <p:cNvSpPr>
            <a:spLocks noGrp="1"/>
          </p:cNvSpPr>
          <p:nvPr>
            <p:ph type="title"/>
          </p:nvPr>
        </p:nvSpPr>
        <p:spPr/>
        <p:txBody>
          <a:bodyPr/>
          <a:lstStyle/>
          <a:p>
            <a:pPr algn="ctr"/>
            <a:r>
              <a:rPr lang="en-US" dirty="0"/>
              <a:t>Duality and Duality Theorem</a:t>
            </a:r>
          </a:p>
        </p:txBody>
      </p:sp>
      <p:sp>
        <p:nvSpPr>
          <p:cNvPr id="3" name="Content Placeholder 2">
            <a:extLst>
              <a:ext uri="{FF2B5EF4-FFF2-40B4-BE49-F238E27FC236}">
                <a16:creationId xmlns:a16="http://schemas.microsoft.com/office/drawing/2014/main" id="{0BAF7DAD-36EA-8602-07CA-8CEC5381722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7482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4E22-D98B-07DB-BE86-007714C60A12}"/>
              </a:ext>
            </a:extLst>
          </p:cNvPr>
          <p:cNvSpPr>
            <a:spLocks noGrp="1"/>
          </p:cNvSpPr>
          <p:nvPr>
            <p:ph type="title"/>
          </p:nvPr>
        </p:nvSpPr>
        <p:spPr/>
        <p:txBody>
          <a:bodyPr/>
          <a:lstStyle/>
          <a:p>
            <a:r>
              <a:rPr lang="en-US" sz="6600" dirty="0">
                <a:latin typeface="Georgia" panose="02040502050405020303" pitchFamily="18" charset="0"/>
              </a:rPr>
              <a:t>Algorithm</a:t>
            </a:r>
            <a:endParaRPr lang="en-US" dirty="0">
              <a:latin typeface="Georgia" panose="02040502050405020303" pitchFamily="18" charset="0"/>
            </a:endParaRPr>
          </a:p>
        </p:txBody>
      </p:sp>
      <p:sp>
        <p:nvSpPr>
          <p:cNvPr id="3" name="Text Placeholder 2">
            <a:extLst>
              <a:ext uri="{FF2B5EF4-FFF2-40B4-BE49-F238E27FC236}">
                <a16:creationId xmlns:a16="http://schemas.microsoft.com/office/drawing/2014/main" id="{84AD4A53-47B3-0992-BA48-FBFC59824176}"/>
              </a:ext>
            </a:extLst>
          </p:cNvPr>
          <p:cNvSpPr>
            <a:spLocks noGrp="1"/>
          </p:cNvSpPr>
          <p:nvPr>
            <p:ph type="body" idx="1"/>
          </p:nvPr>
        </p:nvSpPr>
        <p:spPr/>
        <p:txBody>
          <a:bodyPr>
            <a:normAutofit/>
          </a:bodyPr>
          <a:lstStyle/>
          <a:p>
            <a:pPr algn="ctr"/>
            <a:r>
              <a:rPr lang="en-US" sz="4000" spc="-150" dirty="0" err="1">
                <a:latin typeface="Georgia" panose="02040502050405020303" pitchFamily="18" charset="0"/>
              </a:rPr>
              <a:t>GeneticRule</a:t>
            </a:r>
            <a:r>
              <a:rPr lang="en-US" sz="4000" spc="-150" dirty="0">
                <a:latin typeface="Georgia" panose="02040502050405020303" pitchFamily="18" charset="0"/>
              </a:rPr>
              <a:t>, </a:t>
            </a:r>
            <a:r>
              <a:rPr lang="en-US" sz="4000" spc="-150" dirty="0" err="1">
                <a:latin typeface="Georgia" panose="02040502050405020303" pitchFamily="18" charset="0"/>
              </a:rPr>
              <a:t>GeneticCF</a:t>
            </a:r>
            <a:r>
              <a:rPr lang="en-US" sz="4000" spc="-150" dirty="0">
                <a:latin typeface="Georgia" panose="02040502050405020303" pitchFamily="18" charset="0"/>
              </a:rPr>
              <a:t>, </a:t>
            </a:r>
            <a:r>
              <a:rPr lang="en-US" sz="4000" spc="-150" dirty="0" err="1">
                <a:latin typeface="Georgia" panose="02040502050405020303" pitchFamily="18" charset="0"/>
              </a:rPr>
              <a:t>GreedyCF</a:t>
            </a:r>
            <a:endParaRPr lang="en-US" sz="4000" dirty="0">
              <a:latin typeface="Georgia" panose="02040502050405020303" pitchFamily="18" charset="0"/>
            </a:endParaRPr>
          </a:p>
        </p:txBody>
      </p:sp>
    </p:spTree>
    <p:extLst>
      <p:ext uri="{BB962C8B-B14F-4D97-AF65-F5344CB8AC3E}">
        <p14:creationId xmlns:p14="http://schemas.microsoft.com/office/powerpoint/2010/main" val="2270277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4E22-D98B-07DB-BE86-007714C60A12}"/>
              </a:ext>
            </a:extLst>
          </p:cNvPr>
          <p:cNvSpPr>
            <a:spLocks noGrp="1"/>
          </p:cNvSpPr>
          <p:nvPr>
            <p:ph type="title"/>
          </p:nvPr>
        </p:nvSpPr>
        <p:spPr/>
        <p:txBody>
          <a:bodyPr/>
          <a:lstStyle/>
          <a:p>
            <a:r>
              <a:rPr lang="en-US" sz="6600" dirty="0">
                <a:latin typeface="Georgia" panose="02040502050405020303" pitchFamily="18" charset="0"/>
              </a:rPr>
              <a:t>Evaluation</a:t>
            </a:r>
            <a:endParaRPr lang="en-US" dirty="0">
              <a:latin typeface="Georgia" panose="02040502050405020303" pitchFamily="18" charset="0"/>
            </a:endParaRPr>
          </a:p>
        </p:txBody>
      </p:sp>
      <p:sp>
        <p:nvSpPr>
          <p:cNvPr id="3" name="Text Placeholder 2">
            <a:extLst>
              <a:ext uri="{FF2B5EF4-FFF2-40B4-BE49-F238E27FC236}">
                <a16:creationId xmlns:a16="http://schemas.microsoft.com/office/drawing/2014/main" id="{84AD4A53-47B3-0992-BA48-FBFC59824176}"/>
              </a:ext>
            </a:extLst>
          </p:cNvPr>
          <p:cNvSpPr>
            <a:spLocks noGrp="1"/>
          </p:cNvSpPr>
          <p:nvPr>
            <p:ph type="body" idx="1"/>
          </p:nvPr>
        </p:nvSpPr>
        <p:spPr/>
        <p:txBody>
          <a:bodyPr>
            <a:normAutofit/>
          </a:bodyPr>
          <a:lstStyle/>
          <a:p>
            <a:pPr algn="ctr"/>
            <a:r>
              <a:rPr lang="en-US" sz="4000" spc="-150" dirty="0">
                <a:latin typeface="Georgia" panose="02040502050405020303" pitchFamily="18" charset="0"/>
              </a:rPr>
              <a:t>Comparative evaluation through experiments.</a:t>
            </a:r>
            <a:endParaRPr lang="en-US" sz="4000" dirty="0">
              <a:latin typeface="Georgia" panose="02040502050405020303" pitchFamily="18" charset="0"/>
            </a:endParaRPr>
          </a:p>
        </p:txBody>
      </p:sp>
    </p:spTree>
    <p:extLst>
      <p:ext uri="{BB962C8B-B14F-4D97-AF65-F5344CB8AC3E}">
        <p14:creationId xmlns:p14="http://schemas.microsoft.com/office/powerpoint/2010/main" val="4201734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4E22-D98B-07DB-BE86-007714C60A12}"/>
              </a:ext>
            </a:extLst>
          </p:cNvPr>
          <p:cNvSpPr>
            <a:spLocks noGrp="1"/>
          </p:cNvSpPr>
          <p:nvPr>
            <p:ph type="title"/>
          </p:nvPr>
        </p:nvSpPr>
        <p:spPr/>
        <p:txBody>
          <a:bodyPr/>
          <a:lstStyle/>
          <a:p>
            <a:r>
              <a:rPr lang="en-US" sz="6600" dirty="0"/>
              <a:t>Limitation</a:t>
            </a:r>
            <a:endParaRPr lang="en-US" dirty="0"/>
          </a:p>
        </p:txBody>
      </p:sp>
      <p:sp>
        <p:nvSpPr>
          <p:cNvPr id="3" name="Text Placeholder 2">
            <a:extLst>
              <a:ext uri="{FF2B5EF4-FFF2-40B4-BE49-F238E27FC236}">
                <a16:creationId xmlns:a16="http://schemas.microsoft.com/office/drawing/2014/main" id="{84AD4A53-47B3-0992-BA48-FBFC59824176}"/>
              </a:ext>
            </a:extLst>
          </p:cNvPr>
          <p:cNvSpPr>
            <a:spLocks noGrp="1"/>
          </p:cNvSpPr>
          <p:nvPr>
            <p:ph type="body" idx="1"/>
          </p:nvPr>
        </p:nvSpPr>
        <p:spPr/>
        <p:txBody>
          <a:bodyPr>
            <a:normAutofit/>
          </a:bodyPr>
          <a:lstStyle/>
          <a:p>
            <a:pPr algn="ctr"/>
            <a:r>
              <a:rPr lang="en-US" sz="4000" spc="-150" dirty="0"/>
              <a:t>What improvement can be added?</a:t>
            </a:r>
            <a:endParaRPr lang="en-US" sz="4000" dirty="0"/>
          </a:p>
        </p:txBody>
      </p:sp>
    </p:spTree>
    <p:extLst>
      <p:ext uri="{BB962C8B-B14F-4D97-AF65-F5344CB8AC3E}">
        <p14:creationId xmlns:p14="http://schemas.microsoft.com/office/powerpoint/2010/main" val="98710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4E22-D98B-07DB-BE86-007714C60A12}"/>
              </a:ext>
            </a:extLst>
          </p:cNvPr>
          <p:cNvSpPr>
            <a:spLocks noGrp="1"/>
          </p:cNvSpPr>
          <p:nvPr>
            <p:ph type="title"/>
          </p:nvPr>
        </p:nvSpPr>
        <p:spPr/>
        <p:txBody>
          <a:bodyPr/>
          <a:lstStyle/>
          <a:p>
            <a:r>
              <a:rPr lang="en-US" sz="6600" dirty="0">
                <a:latin typeface="Georgia" panose="02040502050405020303" pitchFamily="18" charset="0"/>
              </a:rPr>
              <a:t>Conclusion</a:t>
            </a:r>
            <a:endParaRPr lang="en-US" dirty="0">
              <a:latin typeface="Georgia" panose="02040502050405020303" pitchFamily="18" charset="0"/>
            </a:endParaRPr>
          </a:p>
        </p:txBody>
      </p:sp>
      <p:sp>
        <p:nvSpPr>
          <p:cNvPr id="3" name="Text Placeholder 2">
            <a:extLst>
              <a:ext uri="{FF2B5EF4-FFF2-40B4-BE49-F238E27FC236}">
                <a16:creationId xmlns:a16="http://schemas.microsoft.com/office/drawing/2014/main" id="{84AD4A53-47B3-0992-BA48-FBFC59824176}"/>
              </a:ext>
            </a:extLst>
          </p:cNvPr>
          <p:cNvSpPr>
            <a:spLocks noGrp="1"/>
          </p:cNvSpPr>
          <p:nvPr>
            <p:ph type="body" idx="1"/>
          </p:nvPr>
        </p:nvSpPr>
        <p:spPr/>
        <p:txBody>
          <a:bodyPr>
            <a:normAutofit/>
          </a:bodyPr>
          <a:lstStyle/>
          <a:p>
            <a:pPr algn="ctr">
              <a:lnSpc>
                <a:spcPct val="110000"/>
              </a:lnSpc>
            </a:pPr>
            <a:r>
              <a:rPr lang="en-US" sz="4000" spc="-150" dirty="0">
                <a:latin typeface="Georgia" panose="02040502050405020303" pitchFamily="18" charset="0"/>
              </a:rPr>
              <a:t>Concluding remarks for the paper.</a:t>
            </a:r>
          </a:p>
        </p:txBody>
      </p:sp>
    </p:spTree>
    <p:extLst>
      <p:ext uri="{BB962C8B-B14F-4D97-AF65-F5344CB8AC3E}">
        <p14:creationId xmlns:p14="http://schemas.microsoft.com/office/powerpoint/2010/main" val="4229376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EFD62-A45B-402D-BFFC-DF25BB3D48F0}"/>
              </a:ext>
            </a:extLst>
          </p:cNvPr>
          <p:cNvSpPr>
            <a:spLocks noGrp="1"/>
          </p:cNvSpPr>
          <p:nvPr>
            <p:ph type="title"/>
          </p:nvPr>
        </p:nvSpPr>
        <p:spPr>
          <a:xfrm>
            <a:off x="2255519" y="3059974"/>
            <a:ext cx="7680961" cy="738052"/>
          </a:xfrm>
        </p:spPr>
        <p:txBody>
          <a:bodyPr>
            <a:normAutofit/>
          </a:bodyPr>
          <a:lstStyle/>
          <a:p>
            <a:pPr algn="ctr"/>
            <a:r>
              <a:rPr lang="en-US" sz="4000" dirty="0">
                <a:latin typeface="Georgia" panose="02040502050405020303" pitchFamily="18" charset="0"/>
              </a:rPr>
              <a:t>Thank you for your listening</a:t>
            </a:r>
            <a:r>
              <a:rPr lang="en-US" sz="4000" dirty="0">
                <a:latin typeface="Georgia" panose="02040502050405020303" pitchFamily="18" charset="0"/>
                <a:sym typeface="Wingdings" panose="05000000000000000000" pitchFamily="2" charset="2"/>
              </a:rPr>
              <a:t></a:t>
            </a:r>
            <a:r>
              <a:rPr lang="en-US" dirty="0">
                <a:latin typeface="Georgia" panose="02040502050405020303" pitchFamily="18" charset="0"/>
                <a:sym typeface="Wingdings" panose="05000000000000000000" pitchFamily="2" charset="2"/>
              </a:rPr>
              <a:t> </a:t>
            </a:r>
            <a:endParaRPr lang="en-US" dirty="0">
              <a:latin typeface="Georgia" panose="02040502050405020303" pitchFamily="18" charset="0"/>
            </a:endParaRPr>
          </a:p>
        </p:txBody>
      </p:sp>
    </p:spTree>
    <p:extLst>
      <p:ext uri="{BB962C8B-B14F-4D97-AF65-F5344CB8AC3E}">
        <p14:creationId xmlns:p14="http://schemas.microsoft.com/office/powerpoint/2010/main" val="48742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907261-0EBC-0A85-4FD6-58B619E6BF30}"/>
              </a:ext>
            </a:extLst>
          </p:cNvPr>
          <p:cNvSpPr>
            <a:spLocks noGrp="1"/>
          </p:cNvSpPr>
          <p:nvPr>
            <p:ph type="ctrTitle"/>
          </p:nvPr>
        </p:nvSpPr>
        <p:spPr>
          <a:xfrm>
            <a:off x="448055" y="655200"/>
            <a:ext cx="5432045" cy="1969200"/>
          </a:xfrm>
        </p:spPr>
        <p:txBody>
          <a:bodyPr anchor="b">
            <a:normAutofit/>
          </a:bodyPr>
          <a:lstStyle/>
          <a:p>
            <a:r>
              <a:rPr lang="en-US" dirty="0">
                <a:latin typeface="Georgia" panose="02040502050405020303" pitchFamily="18" charset="0"/>
              </a:rPr>
              <a:t>Index</a:t>
            </a:r>
          </a:p>
        </p:txBody>
      </p:sp>
      <p:sp>
        <p:nvSpPr>
          <p:cNvPr id="3" name="Subtitle 2">
            <a:extLst>
              <a:ext uri="{FF2B5EF4-FFF2-40B4-BE49-F238E27FC236}">
                <a16:creationId xmlns:a16="http://schemas.microsoft.com/office/drawing/2014/main" id="{54D784DB-BFCF-24D6-3F1E-1FABF6CB3D29}"/>
              </a:ext>
            </a:extLst>
          </p:cNvPr>
          <p:cNvSpPr>
            <a:spLocks noGrp="1"/>
          </p:cNvSpPr>
          <p:nvPr>
            <p:ph type="subTitle" idx="1"/>
          </p:nvPr>
        </p:nvSpPr>
        <p:spPr>
          <a:xfrm>
            <a:off x="448055" y="2624400"/>
            <a:ext cx="5432045" cy="2978542"/>
          </a:xfrm>
        </p:spPr>
        <p:txBody>
          <a:bodyPr>
            <a:normAutofit fontScale="77500" lnSpcReduction="20000"/>
          </a:bodyPr>
          <a:lstStyle/>
          <a:p>
            <a:pPr marL="457200" indent="-457200">
              <a:lnSpc>
                <a:spcPct val="110000"/>
              </a:lnSpc>
              <a:buFont typeface="Wingdings" panose="05000000000000000000" pitchFamily="2" charset="2"/>
              <a:buChar char="ü"/>
            </a:pPr>
            <a:r>
              <a:rPr lang="en-US" sz="2600" dirty="0">
                <a:solidFill>
                  <a:srgbClr val="E2E7E8"/>
                </a:solidFill>
                <a:latin typeface="Georgia" panose="02040502050405020303" pitchFamily="18" charset="0"/>
              </a:rPr>
              <a:t>Motivation: </a:t>
            </a:r>
            <a:r>
              <a:rPr lang="en-US" sz="2600" spc="-150" dirty="0">
                <a:solidFill>
                  <a:srgbClr val="E2E7E8"/>
                </a:solidFill>
                <a:latin typeface="Georgia" panose="02040502050405020303" pitchFamily="18" charset="0"/>
              </a:rPr>
              <a:t>Why Data Provenance?</a:t>
            </a:r>
          </a:p>
          <a:p>
            <a:pPr marL="457200" indent="-457200">
              <a:lnSpc>
                <a:spcPct val="110000"/>
              </a:lnSpc>
              <a:buFont typeface="Wingdings" panose="05000000000000000000" pitchFamily="2" charset="2"/>
              <a:buChar char="ü"/>
            </a:pPr>
            <a:r>
              <a:rPr lang="en-US" sz="2600" dirty="0">
                <a:solidFill>
                  <a:srgbClr val="E2E7E8"/>
                </a:solidFill>
                <a:latin typeface="Georgia" panose="02040502050405020303" pitchFamily="18" charset="0"/>
              </a:rPr>
              <a:t>Terminology: </a:t>
            </a:r>
            <a:r>
              <a:rPr lang="en-US" sz="2600" spc="-150" dirty="0">
                <a:solidFill>
                  <a:srgbClr val="E2E7E8"/>
                </a:solidFill>
                <a:latin typeface="Georgia" panose="02040502050405020303" pitchFamily="18" charset="0"/>
              </a:rPr>
              <a:t>Key concepts and background to know.</a:t>
            </a:r>
          </a:p>
          <a:p>
            <a:pPr marL="457200" indent="-457200">
              <a:lnSpc>
                <a:spcPct val="110000"/>
              </a:lnSpc>
              <a:buFont typeface="Wingdings" panose="05000000000000000000" pitchFamily="2" charset="2"/>
              <a:buChar char="ü"/>
            </a:pPr>
            <a:r>
              <a:rPr lang="en-US" sz="2600" dirty="0">
                <a:solidFill>
                  <a:srgbClr val="E2E7E8"/>
                </a:solidFill>
                <a:latin typeface="Georgia" panose="02040502050405020303" pitchFamily="18" charset="0"/>
              </a:rPr>
              <a:t>Algorithm: </a:t>
            </a:r>
            <a:r>
              <a:rPr lang="en-US" sz="2600" spc="-150" dirty="0" err="1">
                <a:solidFill>
                  <a:srgbClr val="E2E7E8"/>
                </a:solidFill>
                <a:latin typeface="Georgia" panose="02040502050405020303" pitchFamily="18" charset="0"/>
              </a:rPr>
              <a:t>GeneticRule</a:t>
            </a:r>
            <a:r>
              <a:rPr lang="en-US" sz="2600" spc="-150" dirty="0">
                <a:solidFill>
                  <a:srgbClr val="E2E7E8"/>
                </a:solidFill>
                <a:latin typeface="Georgia" panose="02040502050405020303" pitchFamily="18" charset="0"/>
              </a:rPr>
              <a:t>, </a:t>
            </a:r>
            <a:r>
              <a:rPr lang="en-US" sz="2600" spc="-150" dirty="0" err="1">
                <a:solidFill>
                  <a:srgbClr val="E2E7E8"/>
                </a:solidFill>
                <a:latin typeface="Georgia" panose="02040502050405020303" pitchFamily="18" charset="0"/>
              </a:rPr>
              <a:t>GeneticCF</a:t>
            </a:r>
            <a:r>
              <a:rPr lang="en-US" sz="2600" spc="-150" dirty="0">
                <a:solidFill>
                  <a:srgbClr val="E2E7E8"/>
                </a:solidFill>
                <a:latin typeface="Georgia" panose="02040502050405020303" pitchFamily="18" charset="0"/>
              </a:rPr>
              <a:t>, </a:t>
            </a:r>
            <a:r>
              <a:rPr lang="en-US" sz="2600" spc="-150" dirty="0" err="1">
                <a:solidFill>
                  <a:srgbClr val="E2E7E8"/>
                </a:solidFill>
                <a:latin typeface="Georgia" panose="02040502050405020303" pitchFamily="18" charset="0"/>
              </a:rPr>
              <a:t>GreedyCF</a:t>
            </a:r>
            <a:endParaRPr lang="en-US" sz="2600" spc="-150" dirty="0">
              <a:solidFill>
                <a:srgbClr val="E2E7E8"/>
              </a:solidFill>
              <a:latin typeface="Georgia" panose="02040502050405020303" pitchFamily="18" charset="0"/>
            </a:endParaRPr>
          </a:p>
          <a:p>
            <a:pPr marL="457200" indent="-457200">
              <a:lnSpc>
                <a:spcPct val="110000"/>
              </a:lnSpc>
              <a:buFont typeface="Wingdings" panose="05000000000000000000" pitchFamily="2" charset="2"/>
              <a:buChar char="ü"/>
            </a:pPr>
            <a:r>
              <a:rPr lang="en-US" sz="2600" dirty="0">
                <a:solidFill>
                  <a:srgbClr val="E2E7E8"/>
                </a:solidFill>
                <a:latin typeface="Georgia" panose="02040502050405020303" pitchFamily="18" charset="0"/>
              </a:rPr>
              <a:t>Evaluation: </a:t>
            </a:r>
            <a:r>
              <a:rPr lang="en-US" sz="2600" spc="-150" dirty="0">
                <a:solidFill>
                  <a:srgbClr val="E2E7E8"/>
                </a:solidFill>
                <a:latin typeface="Georgia" panose="02040502050405020303" pitchFamily="18" charset="0"/>
              </a:rPr>
              <a:t>Comparative evaluation through experiments.</a:t>
            </a:r>
          </a:p>
          <a:p>
            <a:pPr marL="457200" indent="-457200">
              <a:lnSpc>
                <a:spcPct val="110000"/>
              </a:lnSpc>
              <a:buFont typeface="Wingdings" panose="05000000000000000000" pitchFamily="2" charset="2"/>
              <a:buChar char="ü"/>
            </a:pPr>
            <a:r>
              <a:rPr lang="en-US" sz="2600" dirty="0">
                <a:solidFill>
                  <a:srgbClr val="E2E7E8"/>
                </a:solidFill>
                <a:latin typeface="Georgia" panose="02040502050405020303" pitchFamily="18" charset="0"/>
              </a:rPr>
              <a:t>Limitation: </a:t>
            </a:r>
            <a:r>
              <a:rPr lang="en-US" sz="2600" spc="-150" dirty="0">
                <a:solidFill>
                  <a:srgbClr val="E2E7E8"/>
                </a:solidFill>
                <a:latin typeface="Georgia" panose="02040502050405020303" pitchFamily="18" charset="0"/>
              </a:rPr>
              <a:t>What improvement can be added?</a:t>
            </a:r>
          </a:p>
          <a:p>
            <a:pPr marL="457200" indent="-457200">
              <a:lnSpc>
                <a:spcPct val="110000"/>
              </a:lnSpc>
              <a:buFont typeface="Wingdings" panose="05000000000000000000" pitchFamily="2" charset="2"/>
              <a:buChar char="ü"/>
            </a:pPr>
            <a:r>
              <a:rPr lang="en-US" sz="2600" dirty="0">
                <a:solidFill>
                  <a:srgbClr val="E2E7E8"/>
                </a:solidFill>
                <a:latin typeface="Georgia" panose="02040502050405020303" pitchFamily="18" charset="0"/>
              </a:rPr>
              <a:t>Conclusion: </a:t>
            </a:r>
            <a:r>
              <a:rPr lang="en-US" sz="2600" spc="-150" dirty="0">
                <a:solidFill>
                  <a:srgbClr val="E2E7E8"/>
                </a:solidFill>
                <a:latin typeface="Georgia" panose="02040502050405020303" pitchFamily="18" charset="0"/>
              </a:rPr>
              <a:t>Concluding remarks for the paper.</a:t>
            </a:r>
          </a:p>
        </p:txBody>
      </p:sp>
      <p:cxnSp>
        <p:nvCxnSpPr>
          <p:cNvPr id="21" name="Straight Connector 20">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5432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Picture 4" descr="White arrows painted on the asphalt">
            <a:extLst>
              <a:ext uri="{FF2B5EF4-FFF2-40B4-BE49-F238E27FC236}">
                <a16:creationId xmlns:a16="http://schemas.microsoft.com/office/drawing/2014/main" id="{D3CA8F54-C9CD-1A52-D12F-2FB637ED4A24}"/>
              </a:ext>
            </a:extLst>
          </p:cNvPr>
          <p:cNvPicPr>
            <a:picLocks noChangeAspect="1"/>
          </p:cNvPicPr>
          <p:nvPr/>
        </p:nvPicPr>
        <p:blipFill rotWithShape="1">
          <a:blip r:embed="rId3"/>
          <a:srcRect l="21080" r="22116" b="-1"/>
          <a:stretch/>
        </p:blipFill>
        <p:spPr>
          <a:xfrm>
            <a:off x="6311900" y="10"/>
            <a:ext cx="5880100" cy="6857990"/>
          </a:xfrm>
          <a:prstGeom prst="rect">
            <a:avLst/>
          </a:prstGeom>
        </p:spPr>
      </p:pic>
    </p:spTree>
    <p:extLst>
      <p:ext uri="{BB962C8B-B14F-4D97-AF65-F5344CB8AC3E}">
        <p14:creationId xmlns:p14="http://schemas.microsoft.com/office/powerpoint/2010/main" val="2514863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4E22-D98B-07DB-BE86-007714C60A12}"/>
              </a:ext>
            </a:extLst>
          </p:cNvPr>
          <p:cNvSpPr>
            <a:spLocks noGrp="1"/>
          </p:cNvSpPr>
          <p:nvPr>
            <p:ph type="title"/>
          </p:nvPr>
        </p:nvSpPr>
        <p:spPr/>
        <p:txBody>
          <a:bodyPr/>
          <a:lstStyle/>
          <a:p>
            <a:r>
              <a:rPr lang="en-US" dirty="0">
                <a:latin typeface="Georgia" panose="02040502050405020303" pitchFamily="18" charset="0"/>
              </a:rPr>
              <a:t>Motivation</a:t>
            </a:r>
          </a:p>
        </p:txBody>
      </p:sp>
      <p:sp>
        <p:nvSpPr>
          <p:cNvPr id="3" name="Text Placeholder 2">
            <a:extLst>
              <a:ext uri="{FF2B5EF4-FFF2-40B4-BE49-F238E27FC236}">
                <a16:creationId xmlns:a16="http://schemas.microsoft.com/office/drawing/2014/main" id="{84AD4A53-47B3-0992-BA48-FBFC59824176}"/>
              </a:ext>
            </a:extLst>
          </p:cNvPr>
          <p:cNvSpPr>
            <a:spLocks noGrp="1"/>
          </p:cNvSpPr>
          <p:nvPr>
            <p:ph type="body" idx="1"/>
          </p:nvPr>
        </p:nvSpPr>
        <p:spPr/>
        <p:txBody>
          <a:bodyPr>
            <a:normAutofit/>
          </a:bodyPr>
          <a:lstStyle/>
          <a:p>
            <a:pPr algn="ctr"/>
            <a:r>
              <a:rPr lang="en-US" sz="4000" dirty="0">
                <a:solidFill>
                  <a:srgbClr val="E2E7E8"/>
                </a:solidFill>
                <a:latin typeface="Georgia" panose="02040502050405020303" pitchFamily="18" charset="0"/>
              </a:rPr>
              <a:t>Why Data Provenance?</a:t>
            </a:r>
          </a:p>
        </p:txBody>
      </p:sp>
    </p:spTree>
    <p:extLst>
      <p:ext uri="{BB962C8B-B14F-4D97-AF65-F5344CB8AC3E}">
        <p14:creationId xmlns:p14="http://schemas.microsoft.com/office/powerpoint/2010/main" val="1647551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6D847-CF4F-F799-BDF5-27ABD71C8AD6}"/>
              </a:ext>
            </a:extLst>
          </p:cNvPr>
          <p:cNvSpPr>
            <a:spLocks noGrp="1"/>
          </p:cNvSpPr>
          <p:nvPr>
            <p:ph type="title"/>
          </p:nvPr>
        </p:nvSpPr>
        <p:spPr/>
        <p:txBody>
          <a:bodyPr/>
          <a:lstStyle/>
          <a:p>
            <a:pPr algn="ctr"/>
            <a:r>
              <a:rPr lang="en-US" dirty="0"/>
              <a:t>Mortgage loan application problem</a:t>
            </a:r>
          </a:p>
        </p:txBody>
      </p:sp>
      <p:pic>
        <p:nvPicPr>
          <p:cNvPr id="4" name="Content Placeholder 4">
            <a:extLst>
              <a:ext uri="{FF2B5EF4-FFF2-40B4-BE49-F238E27FC236}">
                <a16:creationId xmlns:a16="http://schemas.microsoft.com/office/drawing/2014/main" id="{4E79F1A8-3F79-A225-A3F4-5C8DA3F08657}"/>
              </a:ext>
            </a:extLst>
          </p:cNvPr>
          <p:cNvPicPr>
            <a:picLocks noGrp="1" noChangeAspect="1"/>
          </p:cNvPicPr>
          <p:nvPr>
            <p:ph idx="1"/>
          </p:nvPr>
        </p:nvPicPr>
        <p:blipFill>
          <a:blip r:embed="rId3"/>
          <a:stretch>
            <a:fillRect/>
          </a:stretch>
        </p:blipFill>
        <p:spPr>
          <a:xfrm>
            <a:off x="3412677" y="1735138"/>
            <a:ext cx="5363470" cy="3783012"/>
          </a:xfrm>
          <a:prstGeom prst="rect">
            <a:avLst/>
          </a:prstGeom>
        </p:spPr>
      </p:pic>
    </p:spTree>
    <p:extLst>
      <p:ext uri="{BB962C8B-B14F-4D97-AF65-F5344CB8AC3E}">
        <p14:creationId xmlns:p14="http://schemas.microsoft.com/office/powerpoint/2010/main" val="379953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E0C38-FF6E-F841-6F88-49658BDF5993}"/>
              </a:ext>
            </a:extLst>
          </p:cNvPr>
          <p:cNvSpPr>
            <a:spLocks noGrp="1"/>
          </p:cNvSpPr>
          <p:nvPr>
            <p:ph type="title"/>
          </p:nvPr>
        </p:nvSpPr>
        <p:spPr/>
        <p:txBody>
          <a:bodyPr/>
          <a:lstStyle/>
          <a:p>
            <a:pPr algn="ctr"/>
            <a:r>
              <a:rPr lang="en-US" dirty="0"/>
              <a:t>Mortgage Application problem</a:t>
            </a:r>
          </a:p>
        </p:txBody>
      </p:sp>
      <p:pic>
        <p:nvPicPr>
          <p:cNvPr id="5" name="Picture 4">
            <a:extLst>
              <a:ext uri="{FF2B5EF4-FFF2-40B4-BE49-F238E27FC236}">
                <a16:creationId xmlns:a16="http://schemas.microsoft.com/office/drawing/2014/main" id="{F303175E-DA10-0333-5143-2F863090EEF9}"/>
              </a:ext>
            </a:extLst>
          </p:cNvPr>
          <p:cNvPicPr>
            <a:picLocks noChangeAspect="1"/>
          </p:cNvPicPr>
          <p:nvPr/>
        </p:nvPicPr>
        <p:blipFill>
          <a:blip r:embed="rId3">
            <a:alphaModFix/>
          </a:blip>
          <a:stretch>
            <a:fillRect/>
          </a:stretch>
        </p:blipFill>
        <p:spPr>
          <a:xfrm>
            <a:off x="4756405" y="4346277"/>
            <a:ext cx="2391555" cy="2306648"/>
          </a:xfrm>
          <a:custGeom>
            <a:avLst/>
            <a:gdLst>
              <a:gd name="connsiteX0" fmla="*/ 0 w 2391555"/>
              <a:gd name="connsiteY0" fmla="*/ 0 h 2306648"/>
              <a:gd name="connsiteX1" fmla="*/ 621804 w 2391555"/>
              <a:gd name="connsiteY1" fmla="*/ 0 h 2306648"/>
              <a:gd name="connsiteX2" fmla="*/ 1243609 w 2391555"/>
              <a:gd name="connsiteY2" fmla="*/ 0 h 2306648"/>
              <a:gd name="connsiteX3" fmla="*/ 1817582 w 2391555"/>
              <a:gd name="connsiteY3" fmla="*/ 0 h 2306648"/>
              <a:gd name="connsiteX4" fmla="*/ 2391555 w 2391555"/>
              <a:gd name="connsiteY4" fmla="*/ 0 h 2306648"/>
              <a:gd name="connsiteX5" fmla="*/ 2391555 w 2391555"/>
              <a:gd name="connsiteY5" fmla="*/ 576662 h 2306648"/>
              <a:gd name="connsiteX6" fmla="*/ 2391555 w 2391555"/>
              <a:gd name="connsiteY6" fmla="*/ 1107191 h 2306648"/>
              <a:gd name="connsiteX7" fmla="*/ 2391555 w 2391555"/>
              <a:gd name="connsiteY7" fmla="*/ 1706920 h 2306648"/>
              <a:gd name="connsiteX8" fmla="*/ 2391555 w 2391555"/>
              <a:gd name="connsiteY8" fmla="*/ 2306648 h 2306648"/>
              <a:gd name="connsiteX9" fmla="*/ 1745835 w 2391555"/>
              <a:gd name="connsiteY9" fmla="*/ 2306648 h 2306648"/>
              <a:gd name="connsiteX10" fmla="*/ 1195778 w 2391555"/>
              <a:gd name="connsiteY10" fmla="*/ 2306648 h 2306648"/>
              <a:gd name="connsiteX11" fmla="*/ 669635 w 2391555"/>
              <a:gd name="connsiteY11" fmla="*/ 2306648 h 2306648"/>
              <a:gd name="connsiteX12" fmla="*/ 0 w 2391555"/>
              <a:gd name="connsiteY12" fmla="*/ 2306648 h 2306648"/>
              <a:gd name="connsiteX13" fmla="*/ 0 w 2391555"/>
              <a:gd name="connsiteY13" fmla="*/ 1706920 h 2306648"/>
              <a:gd name="connsiteX14" fmla="*/ 0 w 2391555"/>
              <a:gd name="connsiteY14" fmla="*/ 1107191 h 2306648"/>
              <a:gd name="connsiteX15" fmla="*/ 0 w 2391555"/>
              <a:gd name="connsiteY15" fmla="*/ 0 h 230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91555" h="2306648" fill="none" extrusionOk="0">
                <a:moveTo>
                  <a:pt x="0" y="0"/>
                </a:moveTo>
                <a:cubicBezTo>
                  <a:pt x="176835" y="-68263"/>
                  <a:pt x="441663" y="65096"/>
                  <a:pt x="621804" y="0"/>
                </a:cubicBezTo>
                <a:cubicBezTo>
                  <a:pt x="801945" y="-65096"/>
                  <a:pt x="939911" y="8374"/>
                  <a:pt x="1243609" y="0"/>
                </a:cubicBezTo>
                <a:cubicBezTo>
                  <a:pt x="1547308" y="-8374"/>
                  <a:pt x="1579789" y="7928"/>
                  <a:pt x="1817582" y="0"/>
                </a:cubicBezTo>
                <a:cubicBezTo>
                  <a:pt x="2055375" y="-7928"/>
                  <a:pt x="2131227" y="45822"/>
                  <a:pt x="2391555" y="0"/>
                </a:cubicBezTo>
                <a:cubicBezTo>
                  <a:pt x="2448547" y="124089"/>
                  <a:pt x="2360730" y="420080"/>
                  <a:pt x="2391555" y="576662"/>
                </a:cubicBezTo>
                <a:cubicBezTo>
                  <a:pt x="2422380" y="733244"/>
                  <a:pt x="2333924" y="888652"/>
                  <a:pt x="2391555" y="1107191"/>
                </a:cubicBezTo>
                <a:cubicBezTo>
                  <a:pt x="2449186" y="1325730"/>
                  <a:pt x="2362059" y="1533772"/>
                  <a:pt x="2391555" y="1706920"/>
                </a:cubicBezTo>
                <a:cubicBezTo>
                  <a:pt x="2421051" y="1880068"/>
                  <a:pt x="2374757" y="2016097"/>
                  <a:pt x="2391555" y="2306648"/>
                </a:cubicBezTo>
                <a:cubicBezTo>
                  <a:pt x="2128934" y="2327206"/>
                  <a:pt x="2050105" y="2237171"/>
                  <a:pt x="1745835" y="2306648"/>
                </a:cubicBezTo>
                <a:cubicBezTo>
                  <a:pt x="1441565" y="2376125"/>
                  <a:pt x="1326586" y="2284613"/>
                  <a:pt x="1195778" y="2306648"/>
                </a:cubicBezTo>
                <a:cubicBezTo>
                  <a:pt x="1064970" y="2328683"/>
                  <a:pt x="927344" y="2275854"/>
                  <a:pt x="669635" y="2306648"/>
                </a:cubicBezTo>
                <a:cubicBezTo>
                  <a:pt x="411926" y="2337442"/>
                  <a:pt x="227265" y="2241687"/>
                  <a:pt x="0" y="2306648"/>
                </a:cubicBezTo>
                <a:cubicBezTo>
                  <a:pt x="-56388" y="2100286"/>
                  <a:pt x="16848" y="1871335"/>
                  <a:pt x="0" y="1706920"/>
                </a:cubicBezTo>
                <a:cubicBezTo>
                  <a:pt x="-16848" y="1542505"/>
                  <a:pt x="70788" y="1313606"/>
                  <a:pt x="0" y="1107191"/>
                </a:cubicBezTo>
                <a:cubicBezTo>
                  <a:pt x="-70788" y="900776"/>
                  <a:pt x="93435" y="553427"/>
                  <a:pt x="0" y="0"/>
                </a:cubicBezTo>
                <a:close/>
              </a:path>
              <a:path w="2391555" h="2306648" stroke="0" extrusionOk="0">
                <a:moveTo>
                  <a:pt x="0" y="0"/>
                </a:moveTo>
                <a:cubicBezTo>
                  <a:pt x="135033" y="-63153"/>
                  <a:pt x="316441" y="47603"/>
                  <a:pt x="621804" y="0"/>
                </a:cubicBezTo>
                <a:cubicBezTo>
                  <a:pt x="927167" y="-47603"/>
                  <a:pt x="1110185" y="57747"/>
                  <a:pt x="1243609" y="0"/>
                </a:cubicBezTo>
                <a:cubicBezTo>
                  <a:pt x="1377034" y="-57747"/>
                  <a:pt x="1546144" y="15076"/>
                  <a:pt x="1817582" y="0"/>
                </a:cubicBezTo>
                <a:cubicBezTo>
                  <a:pt x="2089020" y="-15076"/>
                  <a:pt x="2167407" y="5103"/>
                  <a:pt x="2391555" y="0"/>
                </a:cubicBezTo>
                <a:cubicBezTo>
                  <a:pt x="2393170" y="124333"/>
                  <a:pt x="2367066" y="367966"/>
                  <a:pt x="2391555" y="576662"/>
                </a:cubicBezTo>
                <a:cubicBezTo>
                  <a:pt x="2416044" y="785358"/>
                  <a:pt x="2378897" y="979575"/>
                  <a:pt x="2391555" y="1107191"/>
                </a:cubicBezTo>
                <a:cubicBezTo>
                  <a:pt x="2404213" y="1234807"/>
                  <a:pt x="2389882" y="1463872"/>
                  <a:pt x="2391555" y="1706920"/>
                </a:cubicBezTo>
                <a:cubicBezTo>
                  <a:pt x="2393228" y="1949968"/>
                  <a:pt x="2355380" y="2152894"/>
                  <a:pt x="2391555" y="2306648"/>
                </a:cubicBezTo>
                <a:cubicBezTo>
                  <a:pt x="2198126" y="2374715"/>
                  <a:pt x="2022086" y="2270411"/>
                  <a:pt x="1745835" y="2306648"/>
                </a:cubicBezTo>
                <a:cubicBezTo>
                  <a:pt x="1469584" y="2342885"/>
                  <a:pt x="1396922" y="2291825"/>
                  <a:pt x="1219693" y="2306648"/>
                </a:cubicBezTo>
                <a:cubicBezTo>
                  <a:pt x="1042464" y="2321471"/>
                  <a:pt x="749015" y="2295010"/>
                  <a:pt x="597889" y="2306648"/>
                </a:cubicBezTo>
                <a:cubicBezTo>
                  <a:pt x="446763" y="2318286"/>
                  <a:pt x="158735" y="2249423"/>
                  <a:pt x="0" y="2306648"/>
                </a:cubicBezTo>
                <a:cubicBezTo>
                  <a:pt x="-52659" y="2034402"/>
                  <a:pt x="25428" y="1827913"/>
                  <a:pt x="0" y="1706920"/>
                </a:cubicBezTo>
                <a:cubicBezTo>
                  <a:pt x="-25428" y="1585927"/>
                  <a:pt x="65551" y="1294458"/>
                  <a:pt x="0" y="1084125"/>
                </a:cubicBezTo>
                <a:cubicBezTo>
                  <a:pt x="-65551" y="873792"/>
                  <a:pt x="3017" y="722312"/>
                  <a:pt x="0" y="553596"/>
                </a:cubicBezTo>
                <a:cubicBezTo>
                  <a:pt x="-3017" y="384880"/>
                  <a:pt x="5454" y="207836"/>
                  <a:pt x="0" y="0"/>
                </a:cubicBezTo>
                <a:close/>
              </a:path>
            </a:pathLst>
          </a:custGeom>
          <a:ln>
            <a:solidFill>
              <a:schemeClr val="tx1"/>
            </a:solidFill>
            <a:extLst>
              <a:ext uri="{C807C97D-BFC1-408E-A445-0C87EB9F89A2}">
                <ask:lineSketchStyleProps xmlns:ask="http://schemas.microsoft.com/office/drawing/2018/sketchyshapes" sd="2181918364">
                  <a:prstGeom prst="rect">
                    <a:avLst/>
                  </a:prstGeom>
                  <ask:type>
                    <ask:lineSketchScribble/>
                  </ask:type>
                </ask:lineSketchStyleProps>
              </a:ext>
            </a:extLst>
          </a:ln>
          <a:effectLst>
            <a:outerShdw dist="50800" dir="5400000" algn="ctr" rotWithShape="0">
              <a:srgbClr val="FFFFFF"/>
            </a:outerShdw>
          </a:effectLst>
        </p:spPr>
      </p:pic>
      <p:sp>
        <p:nvSpPr>
          <p:cNvPr id="9" name="Arrow: Right 8">
            <a:extLst>
              <a:ext uri="{FF2B5EF4-FFF2-40B4-BE49-F238E27FC236}">
                <a16:creationId xmlns:a16="http://schemas.microsoft.com/office/drawing/2014/main" id="{8D474AA5-6F84-DFE2-D7F6-D193F7B4BB43}"/>
              </a:ext>
            </a:extLst>
          </p:cNvPr>
          <p:cNvSpPr/>
          <p:nvPr/>
        </p:nvSpPr>
        <p:spPr>
          <a:xfrm rot="12788478">
            <a:off x="2208712" y="4545250"/>
            <a:ext cx="2311121" cy="1040172"/>
          </a:xfrm>
          <a:prstGeom prst="rightArrow">
            <a:avLst/>
          </a:prstGeom>
          <a:solidFill>
            <a:srgbClr val="C00000"/>
          </a:solidFill>
          <a:ln w="38100"/>
          <a:effectLst>
            <a:outerShdw dist="50800" dir="5400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D75E6F97-089D-DB24-BE71-FDB58C55654F}"/>
              </a:ext>
            </a:extLst>
          </p:cNvPr>
          <p:cNvSpPr/>
          <p:nvPr/>
        </p:nvSpPr>
        <p:spPr>
          <a:xfrm rot="19523826">
            <a:off x="7519338" y="4660876"/>
            <a:ext cx="2311121" cy="1040172"/>
          </a:xfrm>
          <a:prstGeom prst="rightArrow">
            <a:avLst/>
          </a:prstGeom>
          <a:solidFill>
            <a:srgbClr val="C00000"/>
          </a:solidFill>
          <a:ln w="38100"/>
          <a:effectLst>
            <a:outerShdw dist="50800" dir="5400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15A06657-3C71-66D3-2F7A-1784498694D5}"/>
              </a:ext>
            </a:extLst>
          </p:cNvPr>
          <p:cNvGrpSpPr/>
          <p:nvPr/>
        </p:nvGrpSpPr>
        <p:grpSpPr>
          <a:xfrm>
            <a:off x="763078" y="1215777"/>
            <a:ext cx="4638812" cy="2672323"/>
            <a:chOff x="660338" y="1215777"/>
            <a:chExt cx="4638812" cy="2672323"/>
          </a:xfrm>
        </p:grpSpPr>
        <p:sp>
          <p:nvSpPr>
            <p:cNvPr id="20" name="Rectangle 19">
              <a:extLst>
                <a:ext uri="{FF2B5EF4-FFF2-40B4-BE49-F238E27FC236}">
                  <a16:creationId xmlns:a16="http://schemas.microsoft.com/office/drawing/2014/main" id="{1E340D15-D67E-98B7-2B9C-C0296888FC87}"/>
                </a:ext>
              </a:extLst>
            </p:cNvPr>
            <p:cNvSpPr/>
            <p:nvPr/>
          </p:nvSpPr>
          <p:spPr>
            <a:xfrm>
              <a:off x="660338" y="1215777"/>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174EB82B-42D2-40F6-3E8B-3B3C0BD757BF}"/>
                </a:ext>
              </a:extLst>
            </p:cNvPr>
            <p:cNvPicPr>
              <a:picLocks noChangeAspect="1"/>
            </p:cNvPicPr>
            <p:nvPr/>
          </p:nvPicPr>
          <p:blipFill>
            <a:blip r:embed="rId4">
              <a:alphaModFix/>
            </a:blip>
            <a:stretch>
              <a:fillRect/>
            </a:stretch>
          </p:blipFill>
          <p:spPr>
            <a:xfrm>
              <a:off x="774920" y="1390511"/>
              <a:ext cx="4363059" cy="2314898"/>
            </a:xfrm>
            <a:prstGeom prst="rect">
              <a:avLst/>
            </a:prstGeom>
          </p:spPr>
        </p:pic>
      </p:grpSp>
      <p:grpSp>
        <p:nvGrpSpPr>
          <p:cNvPr id="32" name="Group 31">
            <a:extLst>
              <a:ext uri="{FF2B5EF4-FFF2-40B4-BE49-F238E27FC236}">
                <a16:creationId xmlns:a16="http://schemas.microsoft.com/office/drawing/2014/main" id="{B87A1DA4-86EE-F2DB-2E13-FBE5D845A79B}"/>
              </a:ext>
            </a:extLst>
          </p:cNvPr>
          <p:cNvGrpSpPr/>
          <p:nvPr/>
        </p:nvGrpSpPr>
        <p:grpSpPr>
          <a:xfrm>
            <a:off x="6458232" y="1211798"/>
            <a:ext cx="4638812" cy="2672323"/>
            <a:chOff x="1293905" y="1704734"/>
            <a:chExt cx="4638812" cy="2672323"/>
          </a:xfrm>
        </p:grpSpPr>
        <p:sp>
          <p:nvSpPr>
            <p:cNvPr id="27" name="Rectangle 26">
              <a:extLst>
                <a:ext uri="{FF2B5EF4-FFF2-40B4-BE49-F238E27FC236}">
                  <a16:creationId xmlns:a16="http://schemas.microsoft.com/office/drawing/2014/main" id="{D85BF848-43C5-A5A8-E25E-B9393BD47708}"/>
                </a:ext>
              </a:extLst>
            </p:cNvPr>
            <p:cNvSpPr/>
            <p:nvPr/>
          </p:nvSpPr>
          <p:spPr>
            <a:xfrm>
              <a:off x="1293905" y="1704734"/>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D8771CE6-23CD-3CF1-CA82-EFBF71DB302B}"/>
                </a:ext>
              </a:extLst>
            </p:cNvPr>
            <p:cNvPicPr>
              <a:picLocks noChangeAspect="1"/>
            </p:cNvPicPr>
            <p:nvPr/>
          </p:nvPicPr>
          <p:blipFill>
            <a:blip r:embed="rId5">
              <a:alphaModFix/>
            </a:blip>
            <a:stretch>
              <a:fillRect/>
            </a:stretch>
          </p:blipFill>
          <p:spPr>
            <a:xfrm>
              <a:off x="1397285" y="1805082"/>
              <a:ext cx="4420850" cy="2394234"/>
            </a:xfrm>
            <a:prstGeom prst="rect">
              <a:avLst/>
            </a:prstGeom>
          </p:spPr>
        </p:pic>
      </p:grpSp>
    </p:spTree>
    <p:extLst>
      <p:ext uri="{BB962C8B-B14F-4D97-AF65-F5344CB8AC3E}">
        <p14:creationId xmlns:p14="http://schemas.microsoft.com/office/powerpoint/2010/main" val="3038226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E0C38-FF6E-F841-6F88-49658BDF5993}"/>
              </a:ext>
            </a:extLst>
          </p:cNvPr>
          <p:cNvSpPr>
            <a:spLocks noGrp="1"/>
          </p:cNvSpPr>
          <p:nvPr>
            <p:ph type="title"/>
          </p:nvPr>
        </p:nvSpPr>
        <p:spPr/>
        <p:txBody>
          <a:bodyPr/>
          <a:lstStyle/>
          <a:p>
            <a:pPr algn="ctr"/>
            <a:r>
              <a:rPr lang="en-US" dirty="0"/>
              <a:t>Mortgage Application problem</a:t>
            </a:r>
          </a:p>
        </p:txBody>
      </p:sp>
      <p:pic>
        <p:nvPicPr>
          <p:cNvPr id="5" name="Picture 4">
            <a:extLst>
              <a:ext uri="{FF2B5EF4-FFF2-40B4-BE49-F238E27FC236}">
                <a16:creationId xmlns:a16="http://schemas.microsoft.com/office/drawing/2014/main" id="{F303175E-DA10-0333-5143-2F863090EEF9}"/>
              </a:ext>
            </a:extLst>
          </p:cNvPr>
          <p:cNvPicPr>
            <a:picLocks noChangeAspect="1"/>
          </p:cNvPicPr>
          <p:nvPr/>
        </p:nvPicPr>
        <p:blipFill>
          <a:blip r:embed="rId3">
            <a:alphaModFix amt="31000"/>
          </a:blip>
          <a:stretch>
            <a:fillRect/>
          </a:stretch>
        </p:blipFill>
        <p:spPr>
          <a:xfrm>
            <a:off x="4756405" y="4346277"/>
            <a:ext cx="2391555" cy="2306648"/>
          </a:xfrm>
          <a:custGeom>
            <a:avLst/>
            <a:gdLst>
              <a:gd name="connsiteX0" fmla="*/ 0 w 2391555"/>
              <a:gd name="connsiteY0" fmla="*/ 0 h 2306648"/>
              <a:gd name="connsiteX1" fmla="*/ 621804 w 2391555"/>
              <a:gd name="connsiteY1" fmla="*/ 0 h 2306648"/>
              <a:gd name="connsiteX2" fmla="*/ 1243609 w 2391555"/>
              <a:gd name="connsiteY2" fmla="*/ 0 h 2306648"/>
              <a:gd name="connsiteX3" fmla="*/ 1817582 w 2391555"/>
              <a:gd name="connsiteY3" fmla="*/ 0 h 2306648"/>
              <a:gd name="connsiteX4" fmla="*/ 2391555 w 2391555"/>
              <a:gd name="connsiteY4" fmla="*/ 0 h 2306648"/>
              <a:gd name="connsiteX5" fmla="*/ 2391555 w 2391555"/>
              <a:gd name="connsiteY5" fmla="*/ 576662 h 2306648"/>
              <a:gd name="connsiteX6" fmla="*/ 2391555 w 2391555"/>
              <a:gd name="connsiteY6" fmla="*/ 1107191 h 2306648"/>
              <a:gd name="connsiteX7" fmla="*/ 2391555 w 2391555"/>
              <a:gd name="connsiteY7" fmla="*/ 1706920 h 2306648"/>
              <a:gd name="connsiteX8" fmla="*/ 2391555 w 2391555"/>
              <a:gd name="connsiteY8" fmla="*/ 2306648 h 2306648"/>
              <a:gd name="connsiteX9" fmla="*/ 1745835 w 2391555"/>
              <a:gd name="connsiteY9" fmla="*/ 2306648 h 2306648"/>
              <a:gd name="connsiteX10" fmla="*/ 1195778 w 2391555"/>
              <a:gd name="connsiteY10" fmla="*/ 2306648 h 2306648"/>
              <a:gd name="connsiteX11" fmla="*/ 669635 w 2391555"/>
              <a:gd name="connsiteY11" fmla="*/ 2306648 h 2306648"/>
              <a:gd name="connsiteX12" fmla="*/ 0 w 2391555"/>
              <a:gd name="connsiteY12" fmla="*/ 2306648 h 2306648"/>
              <a:gd name="connsiteX13" fmla="*/ 0 w 2391555"/>
              <a:gd name="connsiteY13" fmla="*/ 1706920 h 2306648"/>
              <a:gd name="connsiteX14" fmla="*/ 0 w 2391555"/>
              <a:gd name="connsiteY14" fmla="*/ 1107191 h 2306648"/>
              <a:gd name="connsiteX15" fmla="*/ 0 w 2391555"/>
              <a:gd name="connsiteY15" fmla="*/ 0 h 230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91555" h="2306648" fill="none" extrusionOk="0">
                <a:moveTo>
                  <a:pt x="0" y="0"/>
                </a:moveTo>
                <a:cubicBezTo>
                  <a:pt x="176835" y="-68263"/>
                  <a:pt x="441663" y="65096"/>
                  <a:pt x="621804" y="0"/>
                </a:cubicBezTo>
                <a:cubicBezTo>
                  <a:pt x="801945" y="-65096"/>
                  <a:pt x="939911" y="8374"/>
                  <a:pt x="1243609" y="0"/>
                </a:cubicBezTo>
                <a:cubicBezTo>
                  <a:pt x="1547308" y="-8374"/>
                  <a:pt x="1579789" y="7928"/>
                  <a:pt x="1817582" y="0"/>
                </a:cubicBezTo>
                <a:cubicBezTo>
                  <a:pt x="2055375" y="-7928"/>
                  <a:pt x="2131227" y="45822"/>
                  <a:pt x="2391555" y="0"/>
                </a:cubicBezTo>
                <a:cubicBezTo>
                  <a:pt x="2448547" y="124089"/>
                  <a:pt x="2360730" y="420080"/>
                  <a:pt x="2391555" y="576662"/>
                </a:cubicBezTo>
                <a:cubicBezTo>
                  <a:pt x="2422380" y="733244"/>
                  <a:pt x="2333924" y="888652"/>
                  <a:pt x="2391555" y="1107191"/>
                </a:cubicBezTo>
                <a:cubicBezTo>
                  <a:pt x="2449186" y="1325730"/>
                  <a:pt x="2362059" y="1533772"/>
                  <a:pt x="2391555" y="1706920"/>
                </a:cubicBezTo>
                <a:cubicBezTo>
                  <a:pt x="2421051" y="1880068"/>
                  <a:pt x="2374757" y="2016097"/>
                  <a:pt x="2391555" y="2306648"/>
                </a:cubicBezTo>
                <a:cubicBezTo>
                  <a:pt x="2128934" y="2327206"/>
                  <a:pt x="2050105" y="2237171"/>
                  <a:pt x="1745835" y="2306648"/>
                </a:cubicBezTo>
                <a:cubicBezTo>
                  <a:pt x="1441565" y="2376125"/>
                  <a:pt x="1326586" y="2284613"/>
                  <a:pt x="1195778" y="2306648"/>
                </a:cubicBezTo>
                <a:cubicBezTo>
                  <a:pt x="1064970" y="2328683"/>
                  <a:pt x="927344" y="2275854"/>
                  <a:pt x="669635" y="2306648"/>
                </a:cubicBezTo>
                <a:cubicBezTo>
                  <a:pt x="411926" y="2337442"/>
                  <a:pt x="227265" y="2241687"/>
                  <a:pt x="0" y="2306648"/>
                </a:cubicBezTo>
                <a:cubicBezTo>
                  <a:pt x="-56388" y="2100286"/>
                  <a:pt x="16848" y="1871335"/>
                  <a:pt x="0" y="1706920"/>
                </a:cubicBezTo>
                <a:cubicBezTo>
                  <a:pt x="-16848" y="1542505"/>
                  <a:pt x="70788" y="1313606"/>
                  <a:pt x="0" y="1107191"/>
                </a:cubicBezTo>
                <a:cubicBezTo>
                  <a:pt x="-70788" y="900776"/>
                  <a:pt x="93435" y="553427"/>
                  <a:pt x="0" y="0"/>
                </a:cubicBezTo>
                <a:close/>
              </a:path>
              <a:path w="2391555" h="2306648" stroke="0" extrusionOk="0">
                <a:moveTo>
                  <a:pt x="0" y="0"/>
                </a:moveTo>
                <a:cubicBezTo>
                  <a:pt x="135033" y="-63153"/>
                  <a:pt x="316441" y="47603"/>
                  <a:pt x="621804" y="0"/>
                </a:cubicBezTo>
                <a:cubicBezTo>
                  <a:pt x="927167" y="-47603"/>
                  <a:pt x="1110185" y="57747"/>
                  <a:pt x="1243609" y="0"/>
                </a:cubicBezTo>
                <a:cubicBezTo>
                  <a:pt x="1377034" y="-57747"/>
                  <a:pt x="1546144" y="15076"/>
                  <a:pt x="1817582" y="0"/>
                </a:cubicBezTo>
                <a:cubicBezTo>
                  <a:pt x="2089020" y="-15076"/>
                  <a:pt x="2167407" y="5103"/>
                  <a:pt x="2391555" y="0"/>
                </a:cubicBezTo>
                <a:cubicBezTo>
                  <a:pt x="2393170" y="124333"/>
                  <a:pt x="2367066" y="367966"/>
                  <a:pt x="2391555" y="576662"/>
                </a:cubicBezTo>
                <a:cubicBezTo>
                  <a:pt x="2416044" y="785358"/>
                  <a:pt x="2378897" y="979575"/>
                  <a:pt x="2391555" y="1107191"/>
                </a:cubicBezTo>
                <a:cubicBezTo>
                  <a:pt x="2404213" y="1234807"/>
                  <a:pt x="2389882" y="1463872"/>
                  <a:pt x="2391555" y="1706920"/>
                </a:cubicBezTo>
                <a:cubicBezTo>
                  <a:pt x="2393228" y="1949968"/>
                  <a:pt x="2355380" y="2152894"/>
                  <a:pt x="2391555" y="2306648"/>
                </a:cubicBezTo>
                <a:cubicBezTo>
                  <a:pt x="2198126" y="2374715"/>
                  <a:pt x="2022086" y="2270411"/>
                  <a:pt x="1745835" y="2306648"/>
                </a:cubicBezTo>
                <a:cubicBezTo>
                  <a:pt x="1469584" y="2342885"/>
                  <a:pt x="1396922" y="2291825"/>
                  <a:pt x="1219693" y="2306648"/>
                </a:cubicBezTo>
                <a:cubicBezTo>
                  <a:pt x="1042464" y="2321471"/>
                  <a:pt x="749015" y="2295010"/>
                  <a:pt x="597889" y="2306648"/>
                </a:cubicBezTo>
                <a:cubicBezTo>
                  <a:pt x="446763" y="2318286"/>
                  <a:pt x="158735" y="2249423"/>
                  <a:pt x="0" y="2306648"/>
                </a:cubicBezTo>
                <a:cubicBezTo>
                  <a:pt x="-52659" y="2034402"/>
                  <a:pt x="25428" y="1827913"/>
                  <a:pt x="0" y="1706920"/>
                </a:cubicBezTo>
                <a:cubicBezTo>
                  <a:pt x="-25428" y="1585927"/>
                  <a:pt x="65551" y="1294458"/>
                  <a:pt x="0" y="1084125"/>
                </a:cubicBezTo>
                <a:cubicBezTo>
                  <a:pt x="-65551" y="873792"/>
                  <a:pt x="3017" y="722312"/>
                  <a:pt x="0" y="553596"/>
                </a:cubicBezTo>
                <a:cubicBezTo>
                  <a:pt x="-3017" y="384880"/>
                  <a:pt x="5454" y="207836"/>
                  <a:pt x="0" y="0"/>
                </a:cubicBezTo>
                <a:close/>
              </a:path>
            </a:pathLst>
          </a:custGeom>
          <a:ln>
            <a:solidFill>
              <a:schemeClr val="tx1"/>
            </a:solidFill>
            <a:extLst>
              <a:ext uri="{C807C97D-BFC1-408E-A445-0C87EB9F89A2}">
                <ask:lineSketchStyleProps xmlns:ask="http://schemas.microsoft.com/office/drawing/2018/sketchyshapes" sd="2181918364">
                  <a:prstGeom prst="rect">
                    <a:avLst/>
                  </a:prstGeom>
                  <ask:type>
                    <ask:lineSketchScribble/>
                  </ask:type>
                </ask:lineSketchStyleProps>
              </a:ext>
            </a:extLst>
          </a:ln>
          <a:effectLst>
            <a:outerShdw dist="50800" dir="5400000" algn="ctr" rotWithShape="0">
              <a:srgbClr val="FFFFFF"/>
            </a:outerShdw>
          </a:effectLst>
        </p:spPr>
      </p:pic>
      <p:sp>
        <p:nvSpPr>
          <p:cNvPr id="9" name="Arrow: Right 8">
            <a:extLst>
              <a:ext uri="{FF2B5EF4-FFF2-40B4-BE49-F238E27FC236}">
                <a16:creationId xmlns:a16="http://schemas.microsoft.com/office/drawing/2014/main" id="{8D474AA5-6F84-DFE2-D7F6-D193F7B4BB43}"/>
              </a:ext>
            </a:extLst>
          </p:cNvPr>
          <p:cNvSpPr/>
          <p:nvPr/>
        </p:nvSpPr>
        <p:spPr>
          <a:xfrm rot="12788478">
            <a:off x="2208712" y="4545250"/>
            <a:ext cx="2311121" cy="1040172"/>
          </a:xfrm>
          <a:prstGeom prst="rightArrow">
            <a:avLst/>
          </a:prstGeom>
          <a:solidFill>
            <a:srgbClr val="C00000"/>
          </a:solidFill>
          <a:ln w="38100"/>
          <a:effectLst>
            <a:outerShdw dist="50800" dir="5400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D75E6F97-089D-DB24-BE71-FDB58C55654F}"/>
              </a:ext>
            </a:extLst>
          </p:cNvPr>
          <p:cNvSpPr/>
          <p:nvPr/>
        </p:nvSpPr>
        <p:spPr>
          <a:xfrm rot="19523826">
            <a:off x="7519338" y="4660876"/>
            <a:ext cx="2311121" cy="1040172"/>
          </a:xfrm>
          <a:prstGeom prst="rightArrow">
            <a:avLst/>
          </a:prstGeom>
          <a:solidFill>
            <a:srgbClr val="C00000"/>
          </a:solidFill>
          <a:ln w="38100"/>
          <a:effectLst>
            <a:outerShdw dist="50800" dir="5400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15A06657-3C71-66D3-2F7A-1784498694D5}"/>
              </a:ext>
            </a:extLst>
          </p:cNvPr>
          <p:cNvGrpSpPr/>
          <p:nvPr/>
        </p:nvGrpSpPr>
        <p:grpSpPr>
          <a:xfrm>
            <a:off x="763078" y="1215777"/>
            <a:ext cx="4638812" cy="2672323"/>
            <a:chOff x="660338" y="1215777"/>
            <a:chExt cx="4638812" cy="2672323"/>
          </a:xfrm>
        </p:grpSpPr>
        <p:sp>
          <p:nvSpPr>
            <p:cNvPr id="20" name="Rectangle 19">
              <a:extLst>
                <a:ext uri="{FF2B5EF4-FFF2-40B4-BE49-F238E27FC236}">
                  <a16:creationId xmlns:a16="http://schemas.microsoft.com/office/drawing/2014/main" id="{1E340D15-D67E-98B7-2B9C-C0296888FC87}"/>
                </a:ext>
              </a:extLst>
            </p:cNvPr>
            <p:cNvSpPr/>
            <p:nvPr/>
          </p:nvSpPr>
          <p:spPr>
            <a:xfrm>
              <a:off x="660338" y="1215777"/>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174EB82B-42D2-40F6-3E8B-3B3C0BD757BF}"/>
                </a:ext>
              </a:extLst>
            </p:cNvPr>
            <p:cNvPicPr>
              <a:picLocks noChangeAspect="1"/>
            </p:cNvPicPr>
            <p:nvPr/>
          </p:nvPicPr>
          <p:blipFill>
            <a:blip r:embed="rId4">
              <a:alphaModFix amt="36000"/>
            </a:blip>
            <a:stretch>
              <a:fillRect/>
            </a:stretch>
          </p:blipFill>
          <p:spPr>
            <a:xfrm>
              <a:off x="774920" y="1390511"/>
              <a:ext cx="4363059" cy="2314898"/>
            </a:xfrm>
            <a:prstGeom prst="rect">
              <a:avLst/>
            </a:prstGeom>
          </p:spPr>
        </p:pic>
      </p:grpSp>
      <p:grpSp>
        <p:nvGrpSpPr>
          <p:cNvPr id="32" name="Group 31">
            <a:extLst>
              <a:ext uri="{FF2B5EF4-FFF2-40B4-BE49-F238E27FC236}">
                <a16:creationId xmlns:a16="http://schemas.microsoft.com/office/drawing/2014/main" id="{B87A1DA4-86EE-F2DB-2E13-FBE5D845A79B}"/>
              </a:ext>
            </a:extLst>
          </p:cNvPr>
          <p:cNvGrpSpPr/>
          <p:nvPr/>
        </p:nvGrpSpPr>
        <p:grpSpPr>
          <a:xfrm>
            <a:off x="6458232" y="1211798"/>
            <a:ext cx="4638812" cy="2672323"/>
            <a:chOff x="1293905" y="1704734"/>
            <a:chExt cx="4638812" cy="2672323"/>
          </a:xfrm>
        </p:grpSpPr>
        <p:sp>
          <p:nvSpPr>
            <p:cNvPr id="27" name="Rectangle 26">
              <a:extLst>
                <a:ext uri="{FF2B5EF4-FFF2-40B4-BE49-F238E27FC236}">
                  <a16:creationId xmlns:a16="http://schemas.microsoft.com/office/drawing/2014/main" id="{D85BF848-43C5-A5A8-E25E-B9393BD47708}"/>
                </a:ext>
              </a:extLst>
            </p:cNvPr>
            <p:cNvSpPr/>
            <p:nvPr/>
          </p:nvSpPr>
          <p:spPr>
            <a:xfrm>
              <a:off x="1293905" y="1704734"/>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D8771CE6-23CD-3CF1-CA82-EFBF71DB302B}"/>
                </a:ext>
              </a:extLst>
            </p:cNvPr>
            <p:cNvPicPr>
              <a:picLocks noChangeAspect="1"/>
            </p:cNvPicPr>
            <p:nvPr/>
          </p:nvPicPr>
          <p:blipFill>
            <a:blip r:embed="rId5">
              <a:alphaModFix amt="40000"/>
            </a:blip>
            <a:stretch>
              <a:fillRect/>
            </a:stretch>
          </p:blipFill>
          <p:spPr>
            <a:xfrm>
              <a:off x="1397285" y="1805082"/>
              <a:ext cx="4420850" cy="2394234"/>
            </a:xfrm>
            <a:prstGeom prst="rect">
              <a:avLst/>
            </a:prstGeom>
          </p:spPr>
        </p:pic>
      </p:grpSp>
      <p:pic>
        <p:nvPicPr>
          <p:cNvPr id="13" name="Graphic 12" descr="Question Mark with solid fill">
            <a:extLst>
              <a:ext uri="{FF2B5EF4-FFF2-40B4-BE49-F238E27FC236}">
                <a16:creationId xmlns:a16="http://schemas.microsoft.com/office/drawing/2014/main" id="{63707752-98ED-1534-F327-82984AE9AC4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55572" y="1880533"/>
            <a:ext cx="4099327" cy="4099327"/>
          </a:xfrm>
          <a:prstGeom prst="rect">
            <a:avLst/>
          </a:prstGeom>
        </p:spPr>
      </p:pic>
    </p:spTree>
    <p:extLst>
      <p:ext uri="{BB962C8B-B14F-4D97-AF65-F5344CB8AC3E}">
        <p14:creationId xmlns:p14="http://schemas.microsoft.com/office/powerpoint/2010/main" val="606446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EC208-3BD0-E569-F1C7-2A7A4D1FF214}"/>
              </a:ext>
            </a:extLst>
          </p:cNvPr>
          <p:cNvSpPr>
            <a:spLocks noGrp="1"/>
          </p:cNvSpPr>
          <p:nvPr>
            <p:ph type="title"/>
          </p:nvPr>
        </p:nvSpPr>
        <p:spPr>
          <a:xfrm>
            <a:off x="448056" y="1316334"/>
            <a:ext cx="3447288" cy="715070"/>
          </a:xfrm>
        </p:spPr>
        <p:txBody>
          <a:bodyPr>
            <a:normAutofit/>
          </a:bodyPr>
          <a:lstStyle/>
          <a:p>
            <a:pPr algn="ctr"/>
            <a:r>
              <a:rPr lang="en-US" sz="4000" dirty="0"/>
              <a:t>Data Provenance</a:t>
            </a:r>
          </a:p>
        </p:txBody>
      </p:sp>
      <p:pic>
        <p:nvPicPr>
          <p:cNvPr id="13" name="Picture Placeholder 12">
            <a:extLst>
              <a:ext uri="{FF2B5EF4-FFF2-40B4-BE49-F238E27FC236}">
                <a16:creationId xmlns:a16="http://schemas.microsoft.com/office/drawing/2014/main" id="{63D9F2C1-F093-6306-A657-2270F7836CC0}"/>
              </a:ext>
            </a:extLst>
          </p:cNvPr>
          <p:cNvPicPr>
            <a:picLocks noGrp="1" noChangeAspect="1"/>
          </p:cNvPicPr>
          <p:nvPr>
            <p:ph type="pic" idx="1"/>
          </p:nvPr>
        </p:nvPicPr>
        <p:blipFill>
          <a:blip r:embed="rId3"/>
          <a:srcRect l="1131" r="1131"/>
          <a:stretch/>
        </p:blipFill>
        <p:spPr>
          <a:prstGeom prst="rect">
            <a:avLst/>
          </a:prstGeom>
          <a:ln w="88900" cap="sq" cmpd="thickThin">
            <a:solidFill>
              <a:srgbClr val="000000"/>
            </a:solidFill>
            <a:prstDash val="solid"/>
            <a:miter lim="800000"/>
          </a:ln>
          <a:effectLst>
            <a:innerShdw blurRad="76200">
              <a:srgbClr val="000000"/>
            </a:innerShdw>
          </a:effectLst>
        </p:spPr>
      </p:pic>
      <p:sp>
        <p:nvSpPr>
          <p:cNvPr id="5" name="Text Placeholder 4">
            <a:extLst>
              <a:ext uri="{FF2B5EF4-FFF2-40B4-BE49-F238E27FC236}">
                <a16:creationId xmlns:a16="http://schemas.microsoft.com/office/drawing/2014/main" id="{64D6E6F3-B217-6320-6EE1-EB301BB3673B}"/>
              </a:ext>
            </a:extLst>
          </p:cNvPr>
          <p:cNvSpPr>
            <a:spLocks noGrp="1"/>
          </p:cNvSpPr>
          <p:nvPr>
            <p:ph type="body" sz="half" idx="2"/>
          </p:nvPr>
        </p:nvSpPr>
        <p:spPr>
          <a:xfrm>
            <a:off x="307731" y="2307956"/>
            <a:ext cx="3727938" cy="2404721"/>
          </a:xfrm>
        </p:spPr>
        <p:txBody>
          <a:bodyPr>
            <a:normAutofit/>
          </a:bodyPr>
          <a:lstStyle/>
          <a:p>
            <a:r>
              <a:rPr lang="en-US" sz="3200" dirty="0">
                <a:solidFill>
                  <a:srgbClr val="E2E7E8"/>
                </a:solidFill>
              </a:rPr>
              <a:t>“Metadata describing the origin and creation process of data”</a:t>
            </a:r>
          </a:p>
        </p:txBody>
      </p:sp>
    </p:spTree>
    <p:extLst>
      <p:ext uri="{BB962C8B-B14F-4D97-AF65-F5344CB8AC3E}">
        <p14:creationId xmlns:p14="http://schemas.microsoft.com/office/powerpoint/2010/main" val="4280083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4E22-D98B-07DB-BE86-007714C60A12}"/>
              </a:ext>
            </a:extLst>
          </p:cNvPr>
          <p:cNvSpPr>
            <a:spLocks noGrp="1"/>
          </p:cNvSpPr>
          <p:nvPr>
            <p:ph type="title"/>
          </p:nvPr>
        </p:nvSpPr>
        <p:spPr/>
        <p:txBody>
          <a:bodyPr/>
          <a:lstStyle/>
          <a:p>
            <a:r>
              <a:rPr lang="en-US" sz="6600" dirty="0"/>
              <a:t>Terminology</a:t>
            </a:r>
            <a:endParaRPr lang="en-US" dirty="0"/>
          </a:p>
        </p:txBody>
      </p:sp>
      <p:sp>
        <p:nvSpPr>
          <p:cNvPr id="3" name="Text Placeholder 2">
            <a:extLst>
              <a:ext uri="{FF2B5EF4-FFF2-40B4-BE49-F238E27FC236}">
                <a16:creationId xmlns:a16="http://schemas.microsoft.com/office/drawing/2014/main" id="{84AD4A53-47B3-0992-BA48-FBFC59824176}"/>
              </a:ext>
            </a:extLst>
          </p:cNvPr>
          <p:cNvSpPr>
            <a:spLocks noGrp="1"/>
          </p:cNvSpPr>
          <p:nvPr>
            <p:ph type="body" idx="1"/>
          </p:nvPr>
        </p:nvSpPr>
        <p:spPr/>
        <p:txBody>
          <a:bodyPr>
            <a:normAutofit/>
          </a:bodyPr>
          <a:lstStyle/>
          <a:p>
            <a:pPr algn="ctr"/>
            <a:r>
              <a:rPr lang="en-US" sz="4000" spc="-150" dirty="0">
                <a:solidFill>
                  <a:srgbClr val="E2E7E8"/>
                </a:solidFill>
              </a:rPr>
              <a:t>Key concepts and background to know.</a:t>
            </a:r>
            <a:endParaRPr lang="en-US" sz="4000" dirty="0">
              <a:solidFill>
                <a:srgbClr val="E2E7E8"/>
              </a:solidFill>
            </a:endParaRPr>
          </a:p>
        </p:txBody>
      </p:sp>
    </p:spTree>
    <p:extLst>
      <p:ext uri="{BB962C8B-B14F-4D97-AF65-F5344CB8AC3E}">
        <p14:creationId xmlns:p14="http://schemas.microsoft.com/office/powerpoint/2010/main" val="2557867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F339-9F30-B7A2-298E-A66EB6DF5C2D}"/>
              </a:ext>
            </a:extLst>
          </p:cNvPr>
          <p:cNvSpPr>
            <a:spLocks noGrp="1"/>
          </p:cNvSpPr>
          <p:nvPr>
            <p:ph type="title"/>
          </p:nvPr>
        </p:nvSpPr>
        <p:spPr/>
        <p:txBody>
          <a:bodyPr/>
          <a:lstStyle/>
          <a:p>
            <a:pPr algn="ctr"/>
            <a:r>
              <a:rPr lang="en-US" dirty="0"/>
              <a:t>Rule-Based Explanation VS Counterfactual Explanation.</a:t>
            </a:r>
          </a:p>
        </p:txBody>
      </p:sp>
      <p:grpSp>
        <p:nvGrpSpPr>
          <p:cNvPr id="5" name="Group 4">
            <a:extLst>
              <a:ext uri="{FF2B5EF4-FFF2-40B4-BE49-F238E27FC236}">
                <a16:creationId xmlns:a16="http://schemas.microsoft.com/office/drawing/2014/main" id="{BD4CFE4B-BC84-365E-824D-9ABC0795AC10}"/>
              </a:ext>
            </a:extLst>
          </p:cNvPr>
          <p:cNvGrpSpPr/>
          <p:nvPr/>
        </p:nvGrpSpPr>
        <p:grpSpPr>
          <a:xfrm>
            <a:off x="835374" y="2273279"/>
            <a:ext cx="4638812" cy="2672323"/>
            <a:chOff x="660338" y="1215777"/>
            <a:chExt cx="4638812" cy="2672323"/>
          </a:xfrm>
        </p:grpSpPr>
        <p:sp>
          <p:nvSpPr>
            <p:cNvPr id="6" name="Rectangle 5">
              <a:extLst>
                <a:ext uri="{FF2B5EF4-FFF2-40B4-BE49-F238E27FC236}">
                  <a16:creationId xmlns:a16="http://schemas.microsoft.com/office/drawing/2014/main" id="{9A38D54E-AB7F-D012-9F9B-D7AF6B7B0FA3}"/>
                </a:ext>
              </a:extLst>
            </p:cNvPr>
            <p:cNvSpPr/>
            <p:nvPr/>
          </p:nvSpPr>
          <p:spPr>
            <a:xfrm>
              <a:off x="660338" y="1215777"/>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EB75C9E-279C-3DE7-EF64-9A7D5795673B}"/>
                </a:ext>
              </a:extLst>
            </p:cNvPr>
            <p:cNvPicPr>
              <a:picLocks noChangeAspect="1"/>
            </p:cNvPicPr>
            <p:nvPr/>
          </p:nvPicPr>
          <p:blipFill>
            <a:blip r:embed="rId3">
              <a:alphaModFix/>
            </a:blip>
            <a:stretch>
              <a:fillRect/>
            </a:stretch>
          </p:blipFill>
          <p:spPr>
            <a:xfrm>
              <a:off x="774920" y="1390511"/>
              <a:ext cx="4363059" cy="2314898"/>
            </a:xfrm>
            <a:prstGeom prst="rect">
              <a:avLst/>
            </a:prstGeom>
          </p:spPr>
        </p:pic>
      </p:grpSp>
      <p:grpSp>
        <p:nvGrpSpPr>
          <p:cNvPr id="8" name="Group 7">
            <a:extLst>
              <a:ext uri="{FF2B5EF4-FFF2-40B4-BE49-F238E27FC236}">
                <a16:creationId xmlns:a16="http://schemas.microsoft.com/office/drawing/2014/main" id="{ED4283BE-E84F-164D-9640-05B420871330}"/>
              </a:ext>
            </a:extLst>
          </p:cNvPr>
          <p:cNvGrpSpPr/>
          <p:nvPr/>
        </p:nvGrpSpPr>
        <p:grpSpPr>
          <a:xfrm>
            <a:off x="6453511" y="2273279"/>
            <a:ext cx="4638812" cy="2672323"/>
            <a:chOff x="1293905" y="1704734"/>
            <a:chExt cx="4638812" cy="2672323"/>
          </a:xfrm>
        </p:grpSpPr>
        <p:sp>
          <p:nvSpPr>
            <p:cNvPr id="9" name="Rectangle 8">
              <a:extLst>
                <a:ext uri="{FF2B5EF4-FFF2-40B4-BE49-F238E27FC236}">
                  <a16:creationId xmlns:a16="http://schemas.microsoft.com/office/drawing/2014/main" id="{C7DDDC9F-77E7-C40A-9AAF-B48EDAD09202}"/>
                </a:ext>
              </a:extLst>
            </p:cNvPr>
            <p:cNvSpPr/>
            <p:nvPr/>
          </p:nvSpPr>
          <p:spPr>
            <a:xfrm>
              <a:off x="1293905" y="1704734"/>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6CFD578-1DAD-2DCF-30DB-9C16C0167CC3}"/>
                </a:ext>
              </a:extLst>
            </p:cNvPr>
            <p:cNvPicPr>
              <a:picLocks noChangeAspect="1"/>
            </p:cNvPicPr>
            <p:nvPr/>
          </p:nvPicPr>
          <p:blipFill>
            <a:blip r:embed="rId4">
              <a:alphaModFix/>
            </a:blip>
            <a:stretch>
              <a:fillRect/>
            </a:stretch>
          </p:blipFill>
          <p:spPr>
            <a:xfrm>
              <a:off x="1397285" y="1805082"/>
              <a:ext cx="4420850" cy="2394234"/>
            </a:xfrm>
            <a:prstGeom prst="rect">
              <a:avLst/>
            </a:prstGeom>
          </p:spPr>
        </p:pic>
      </p:grpSp>
    </p:spTree>
    <p:extLst>
      <p:ext uri="{BB962C8B-B14F-4D97-AF65-F5344CB8AC3E}">
        <p14:creationId xmlns:p14="http://schemas.microsoft.com/office/powerpoint/2010/main" val="566596714"/>
      </p:ext>
    </p:extLst>
  </p:cSld>
  <p:clrMapOvr>
    <a:masterClrMapping/>
  </p:clrMapOvr>
</p:sld>
</file>

<file path=ppt/theme/theme1.xml><?xml version="1.0" encoding="utf-8"?>
<a:theme xmlns:a="http://schemas.openxmlformats.org/drawingml/2006/main" name="ThinLineVTI">
  <a:themeElements>
    <a:clrScheme name="AnalogousFromLightSeedRightStep">
      <a:dk1>
        <a:srgbClr val="000000"/>
      </a:dk1>
      <a:lt1>
        <a:srgbClr val="FFFFFF"/>
      </a:lt1>
      <a:dk2>
        <a:srgbClr val="412824"/>
      </a:dk2>
      <a:lt2>
        <a:srgbClr val="E2E7E8"/>
      </a:lt2>
      <a:accent1>
        <a:srgbClr val="C39790"/>
      </a:accent1>
      <a:accent2>
        <a:srgbClr val="BAA07F"/>
      </a:accent2>
      <a:accent3>
        <a:srgbClr val="A6A57E"/>
      </a:accent3>
      <a:accent4>
        <a:srgbClr val="96AB75"/>
      </a:accent4>
      <a:accent5>
        <a:srgbClr val="8BAD83"/>
      </a:accent5>
      <a:accent6>
        <a:srgbClr val="78AF84"/>
      </a:accent6>
      <a:hlink>
        <a:srgbClr val="598C94"/>
      </a:hlink>
      <a:folHlink>
        <a:srgbClr val="7F7F7F"/>
      </a:folHlink>
    </a:clrScheme>
    <a:fontScheme name="Custom 3">
      <a:majorFont>
        <a:latin typeface="Bell MT"/>
        <a:ea typeface=""/>
        <a:cs typeface=""/>
      </a:majorFont>
      <a:minorFont>
        <a:latin typeface="Bell M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737</TotalTime>
  <Words>1937</Words>
  <Application>Microsoft Office PowerPoint</Application>
  <PresentationFormat>Widescreen</PresentationFormat>
  <Paragraphs>98</Paragraphs>
  <Slides>19</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Apple SD Gothic Neo</vt:lpstr>
      <vt:lpstr>Arial Unicode MS</vt:lpstr>
      <vt:lpstr>Arial</vt:lpstr>
      <vt:lpstr>Bell MT</vt:lpstr>
      <vt:lpstr>Calibri</vt:lpstr>
      <vt:lpstr>Calibri Light</vt:lpstr>
      <vt:lpstr>Georgia</vt:lpstr>
      <vt:lpstr>Wingdings</vt:lpstr>
      <vt:lpstr>ThinLineVTI</vt:lpstr>
      <vt:lpstr>CS520 Group Project - Paper Review for ‘Computing Rule-Based Explanations by Leveraging Counterfactuals’</vt:lpstr>
      <vt:lpstr>Index</vt:lpstr>
      <vt:lpstr>Motivation</vt:lpstr>
      <vt:lpstr>Mortgage loan application problem</vt:lpstr>
      <vt:lpstr>Mortgage Application problem</vt:lpstr>
      <vt:lpstr>Mortgage Application problem</vt:lpstr>
      <vt:lpstr>Data Provenance</vt:lpstr>
      <vt:lpstr>Terminology</vt:lpstr>
      <vt:lpstr>Rule-Based Explanation VS Counterfactual Explanation.</vt:lpstr>
      <vt:lpstr>Rule-Based Explanation VS Counterfactual Explanation.</vt:lpstr>
      <vt:lpstr>Rule-Based Explanation VS Counterfactual Explanation.</vt:lpstr>
      <vt:lpstr>Rule-Based Explanation VS Counterfactual Explanation.</vt:lpstr>
      <vt:lpstr>Rule-Based Explanation VS Counterfactual Explanation.</vt:lpstr>
      <vt:lpstr>Duality and Duality Theorem</vt:lpstr>
      <vt:lpstr>Algorithm</vt:lpstr>
      <vt:lpstr>Evaluation</vt:lpstr>
      <vt:lpstr>Limitation</vt:lpstr>
      <vt:lpstr>Conclusion</vt:lpstr>
      <vt:lpstr>Thank you for your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Computing Rule-Based Explanations by Leveraging Counterfactuals</dc:title>
  <dc:creator>해은 서</dc:creator>
  <cp:lastModifiedBy>해은 서</cp:lastModifiedBy>
  <cp:revision>150</cp:revision>
  <dcterms:created xsi:type="dcterms:W3CDTF">2023-11-26T20:20:49Z</dcterms:created>
  <dcterms:modified xsi:type="dcterms:W3CDTF">2023-11-27T17:19:32Z</dcterms:modified>
</cp:coreProperties>
</file>