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59" r:id="rId6"/>
    <p:sldId id="270" r:id="rId7"/>
    <p:sldId id="260" r:id="rId8"/>
    <p:sldId id="268" r:id="rId9"/>
    <p:sldId id="261" r:id="rId10"/>
    <p:sldId id="269" r:id="rId11"/>
    <p:sldId id="263" r:id="rId12"/>
    <p:sldId id="264" r:id="rId13"/>
    <p:sldId id="265" r:id="rId14"/>
    <p:sldId id="266" r:id="rId15"/>
    <p:sldId id="271"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AAB73-1911-E969-5F02-020288844EB9}" v="111" dt="2023-12-01T01:43:32.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91" d="100"/>
          <a:sy n="91" d="100"/>
        </p:scale>
        <p:origin x="3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12.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2.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D01DD-62D3-4C42-ABF3-F73CA4010B7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615131-6BB3-4721-A2F3-D21746DDB58A}">
      <dgm:prSet/>
      <dgm:spPr/>
      <dgm:t>
        <a:bodyPr/>
        <a:lstStyle/>
        <a:p>
          <a:pPr>
            <a:defRPr b="1"/>
          </a:pPr>
          <a:r>
            <a:rPr lang="en-US" b="1" i="0"/>
            <a:t>Concept Origin</a:t>
          </a:r>
          <a:r>
            <a:rPr lang="en-US" b="0" i="0"/>
            <a:t>:</a:t>
          </a:r>
          <a:endParaRPr lang="en-US"/>
        </a:p>
      </dgm:t>
    </dgm:pt>
    <dgm:pt modelId="{7D769C2C-795E-4DA1-B1F2-3C13943E212C}" type="parTrans" cxnId="{80E440C9-62D1-4A38-9EE3-3B904568DD6A}">
      <dgm:prSet/>
      <dgm:spPr/>
      <dgm:t>
        <a:bodyPr/>
        <a:lstStyle/>
        <a:p>
          <a:endParaRPr lang="en-US"/>
        </a:p>
      </dgm:t>
    </dgm:pt>
    <dgm:pt modelId="{7BAAAD3F-533C-4CC8-A4F4-25D0DFA31744}" type="sibTrans" cxnId="{80E440C9-62D1-4A38-9EE3-3B904568DD6A}">
      <dgm:prSet/>
      <dgm:spPr/>
      <dgm:t>
        <a:bodyPr/>
        <a:lstStyle/>
        <a:p>
          <a:endParaRPr lang="en-US"/>
        </a:p>
      </dgm:t>
    </dgm:pt>
    <dgm:pt modelId="{C51BFC3D-48BB-4737-A04D-275A5CF1CADC}">
      <dgm:prSet/>
      <dgm:spPr/>
      <dgm:t>
        <a:bodyPr/>
        <a:lstStyle/>
        <a:p>
          <a:r>
            <a:rPr lang="en-US" b="0" i="0"/>
            <a:t>Derived from the Shapley value in cooperative game theory, formulated by Lloyd Shapley in the 1950s.</a:t>
          </a:r>
          <a:endParaRPr lang="en-US"/>
        </a:p>
      </dgm:t>
    </dgm:pt>
    <dgm:pt modelId="{C1DAB541-0B5E-460B-9BBF-D3E07BCC8206}" type="parTrans" cxnId="{8209E190-C922-4B8F-9B06-A7ADA524D566}">
      <dgm:prSet/>
      <dgm:spPr/>
      <dgm:t>
        <a:bodyPr/>
        <a:lstStyle/>
        <a:p>
          <a:endParaRPr lang="en-US"/>
        </a:p>
      </dgm:t>
    </dgm:pt>
    <dgm:pt modelId="{5D2C42F9-2C2F-4E3A-926B-1BC368FF6380}" type="sibTrans" cxnId="{8209E190-C922-4B8F-9B06-A7ADA524D566}">
      <dgm:prSet/>
      <dgm:spPr/>
      <dgm:t>
        <a:bodyPr/>
        <a:lstStyle/>
        <a:p>
          <a:endParaRPr lang="en-US"/>
        </a:p>
      </dgm:t>
    </dgm:pt>
    <dgm:pt modelId="{E18AEFB0-4D63-4DDF-A4FF-859E099E9FD0}">
      <dgm:prSet/>
      <dgm:spPr/>
      <dgm:t>
        <a:bodyPr/>
        <a:lstStyle/>
        <a:p>
          <a:r>
            <a:rPr lang="en-US" b="0" i="0"/>
            <a:t>Adaptation of this concept to the domain of machine learning for data valuation.</a:t>
          </a:r>
          <a:endParaRPr lang="en-US"/>
        </a:p>
      </dgm:t>
    </dgm:pt>
    <dgm:pt modelId="{F3DF2182-832D-4660-965A-00F049ECD831}" type="parTrans" cxnId="{A8D9C602-CE9A-4242-86A2-7B35654B9F42}">
      <dgm:prSet/>
      <dgm:spPr/>
      <dgm:t>
        <a:bodyPr/>
        <a:lstStyle/>
        <a:p>
          <a:endParaRPr lang="en-US"/>
        </a:p>
      </dgm:t>
    </dgm:pt>
    <dgm:pt modelId="{17B13D65-5160-4DD2-B1E8-97B5D1E0D912}" type="sibTrans" cxnId="{A8D9C602-CE9A-4242-86A2-7B35654B9F42}">
      <dgm:prSet/>
      <dgm:spPr/>
      <dgm:t>
        <a:bodyPr/>
        <a:lstStyle/>
        <a:p>
          <a:endParaRPr lang="en-US"/>
        </a:p>
      </dgm:t>
    </dgm:pt>
    <dgm:pt modelId="{AE9BD9F6-BC4E-45CC-B788-D4B02447C9DD}">
      <dgm:prSet/>
      <dgm:spPr/>
      <dgm:t>
        <a:bodyPr/>
        <a:lstStyle/>
        <a:p>
          <a:pPr>
            <a:defRPr b="1"/>
          </a:pPr>
          <a:r>
            <a:rPr lang="en-US" b="1" i="0"/>
            <a:t>Significance in Machine Learning</a:t>
          </a:r>
          <a:r>
            <a:rPr lang="en-US" b="0" i="0"/>
            <a:t>:</a:t>
          </a:r>
          <a:endParaRPr lang="en-US"/>
        </a:p>
      </dgm:t>
    </dgm:pt>
    <dgm:pt modelId="{BDA531E6-DE33-4E38-8C41-BEB4FACC97DF}" type="parTrans" cxnId="{B85E7AD6-3DC0-4EDF-ACCE-2379CC367B7F}">
      <dgm:prSet/>
      <dgm:spPr/>
      <dgm:t>
        <a:bodyPr/>
        <a:lstStyle/>
        <a:p>
          <a:endParaRPr lang="en-US"/>
        </a:p>
      </dgm:t>
    </dgm:pt>
    <dgm:pt modelId="{F2E1DB7A-1659-40EE-9792-150F3DAAE2EA}" type="sibTrans" cxnId="{B85E7AD6-3DC0-4EDF-ACCE-2379CC367B7F}">
      <dgm:prSet/>
      <dgm:spPr/>
      <dgm:t>
        <a:bodyPr/>
        <a:lstStyle/>
        <a:p>
          <a:endParaRPr lang="en-US"/>
        </a:p>
      </dgm:t>
    </dgm:pt>
    <dgm:pt modelId="{906C4B25-CB77-439E-A467-5019AB421CA8}">
      <dgm:prSet/>
      <dgm:spPr/>
      <dgm:t>
        <a:bodyPr/>
        <a:lstStyle/>
        <a:p>
          <a:r>
            <a:rPr lang="en-US" b="0" i="0"/>
            <a:t>As data becomes a cornerstone of AI, determining the value of individual contributions is vital.</a:t>
          </a:r>
          <a:endParaRPr lang="en-US"/>
        </a:p>
      </dgm:t>
    </dgm:pt>
    <dgm:pt modelId="{967314FF-FB88-4B67-8DE0-E25F5EC979AA}" type="parTrans" cxnId="{77FF62B1-5F85-4EA3-BD03-159719EFFE28}">
      <dgm:prSet/>
      <dgm:spPr/>
      <dgm:t>
        <a:bodyPr/>
        <a:lstStyle/>
        <a:p>
          <a:endParaRPr lang="en-US"/>
        </a:p>
      </dgm:t>
    </dgm:pt>
    <dgm:pt modelId="{0E862124-5676-4006-A696-30F89F222131}" type="sibTrans" cxnId="{77FF62B1-5F85-4EA3-BD03-159719EFFE28}">
      <dgm:prSet/>
      <dgm:spPr/>
      <dgm:t>
        <a:bodyPr/>
        <a:lstStyle/>
        <a:p>
          <a:endParaRPr lang="en-US"/>
        </a:p>
      </dgm:t>
    </dgm:pt>
    <dgm:pt modelId="{7A6F0301-E2CB-484B-8B20-5AB717428E09}">
      <dgm:prSet/>
      <dgm:spPr/>
      <dgm:t>
        <a:bodyPr/>
        <a:lstStyle/>
        <a:p>
          <a:r>
            <a:rPr lang="en-US" b="0" i="0"/>
            <a:t>Data Shapley offers a method to quantify the contribution of each data point to the performance of a machine learning model.</a:t>
          </a:r>
          <a:endParaRPr lang="en-US"/>
        </a:p>
      </dgm:t>
    </dgm:pt>
    <dgm:pt modelId="{3215FC0F-8D80-4163-A3D3-ED3C258C53AA}" type="parTrans" cxnId="{00EBA24A-9BE1-436F-B095-76C63DC14EBB}">
      <dgm:prSet/>
      <dgm:spPr/>
      <dgm:t>
        <a:bodyPr/>
        <a:lstStyle/>
        <a:p>
          <a:endParaRPr lang="en-US"/>
        </a:p>
      </dgm:t>
    </dgm:pt>
    <dgm:pt modelId="{18082E92-F503-4B78-A65F-74BE6F910059}" type="sibTrans" cxnId="{00EBA24A-9BE1-436F-B095-76C63DC14EBB}">
      <dgm:prSet/>
      <dgm:spPr/>
      <dgm:t>
        <a:bodyPr/>
        <a:lstStyle/>
        <a:p>
          <a:endParaRPr lang="en-US"/>
        </a:p>
      </dgm:t>
    </dgm:pt>
    <dgm:pt modelId="{0C89C854-C02B-4D4A-9CED-CFB95036645B}">
      <dgm:prSet/>
      <dgm:spPr/>
      <dgm:t>
        <a:bodyPr/>
        <a:lstStyle/>
        <a:p>
          <a:r>
            <a:rPr lang="en-US" b="0" i="0"/>
            <a:t>Moves beyond traditional valuation methods by considering contextual relevance and impact.</a:t>
          </a:r>
          <a:endParaRPr lang="en-US"/>
        </a:p>
      </dgm:t>
    </dgm:pt>
    <dgm:pt modelId="{7F48F46E-E70B-40B5-9C03-B1FA47FB81BC}" type="parTrans" cxnId="{D1C39A42-C918-4BB7-8264-78DB76C1A0CD}">
      <dgm:prSet/>
      <dgm:spPr/>
      <dgm:t>
        <a:bodyPr/>
        <a:lstStyle/>
        <a:p>
          <a:endParaRPr lang="en-US"/>
        </a:p>
      </dgm:t>
    </dgm:pt>
    <dgm:pt modelId="{1C5CBEC2-6E70-4DC4-BE2B-ABA07189E846}" type="sibTrans" cxnId="{D1C39A42-C918-4BB7-8264-78DB76C1A0CD}">
      <dgm:prSet/>
      <dgm:spPr/>
      <dgm:t>
        <a:bodyPr/>
        <a:lstStyle/>
        <a:p>
          <a:endParaRPr lang="en-US"/>
        </a:p>
      </dgm:t>
    </dgm:pt>
    <dgm:pt modelId="{3E9A7C94-8A23-4988-B12D-82C90F8584FD}" type="pres">
      <dgm:prSet presAssocID="{5DBD01DD-62D3-4C42-ABF3-F73CA4010B7E}" presName="root" presStyleCnt="0">
        <dgm:presLayoutVars>
          <dgm:dir/>
          <dgm:resizeHandles val="exact"/>
        </dgm:presLayoutVars>
      </dgm:prSet>
      <dgm:spPr/>
    </dgm:pt>
    <dgm:pt modelId="{57166AF2-0B67-4ADF-B311-20E286E38ABA}" type="pres">
      <dgm:prSet presAssocID="{72615131-6BB3-4721-A2F3-D21746DDB58A}" presName="compNode" presStyleCnt="0"/>
      <dgm:spPr/>
    </dgm:pt>
    <dgm:pt modelId="{9BC6E68B-83EE-47D7-AAFA-2030E8F445BE}" type="pres">
      <dgm:prSet presAssocID="{72615131-6BB3-4721-A2F3-D21746DDB5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88A38655-6ADC-4392-9131-824F1FC5180F}" type="pres">
      <dgm:prSet presAssocID="{72615131-6BB3-4721-A2F3-D21746DDB58A}" presName="iconSpace" presStyleCnt="0"/>
      <dgm:spPr/>
    </dgm:pt>
    <dgm:pt modelId="{2CD60ADA-0913-4871-8840-61D0351351F1}" type="pres">
      <dgm:prSet presAssocID="{72615131-6BB3-4721-A2F3-D21746DDB58A}" presName="parTx" presStyleLbl="revTx" presStyleIdx="0" presStyleCnt="4">
        <dgm:presLayoutVars>
          <dgm:chMax val="0"/>
          <dgm:chPref val="0"/>
        </dgm:presLayoutVars>
      </dgm:prSet>
      <dgm:spPr/>
    </dgm:pt>
    <dgm:pt modelId="{610B4643-E6EE-4C5A-B9F2-FB60A22962AA}" type="pres">
      <dgm:prSet presAssocID="{72615131-6BB3-4721-A2F3-D21746DDB58A}" presName="txSpace" presStyleCnt="0"/>
      <dgm:spPr/>
    </dgm:pt>
    <dgm:pt modelId="{15C3234C-C1FB-4588-9AFF-BBC9084EE120}" type="pres">
      <dgm:prSet presAssocID="{72615131-6BB3-4721-A2F3-D21746DDB58A}" presName="desTx" presStyleLbl="revTx" presStyleIdx="1" presStyleCnt="4">
        <dgm:presLayoutVars/>
      </dgm:prSet>
      <dgm:spPr/>
    </dgm:pt>
    <dgm:pt modelId="{0946B077-473A-4AEC-AC2E-BD17DABCA28D}" type="pres">
      <dgm:prSet presAssocID="{7BAAAD3F-533C-4CC8-A4F4-25D0DFA31744}" presName="sibTrans" presStyleCnt="0"/>
      <dgm:spPr/>
    </dgm:pt>
    <dgm:pt modelId="{80536A00-FA7C-4C05-9C80-5EA133149A3C}" type="pres">
      <dgm:prSet presAssocID="{AE9BD9F6-BC4E-45CC-B788-D4B02447C9DD}" presName="compNode" presStyleCnt="0"/>
      <dgm:spPr/>
    </dgm:pt>
    <dgm:pt modelId="{305BF045-5D39-413A-A7BD-7340E08E4E5E}" type="pres">
      <dgm:prSet presAssocID="{AE9BD9F6-BC4E-45CC-B788-D4B02447C9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0657F09-3F46-410C-8A59-FB44FE1F114F}" type="pres">
      <dgm:prSet presAssocID="{AE9BD9F6-BC4E-45CC-B788-D4B02447C9DD}" presName="iconSpace" presStyleCnt="0"/>
      <dgm:spPr/>
    </dgm:pt>
    <dgm:pt modelId="{A4C4EDBF-F54D-4DAD-AB7E-32442E0163A7}" type="pres">
      <dgm:prSet presAssocID="{AE9BD9F6-BC4E-45CC-B788-D4B02447C9DD}" presName="parTx" presStyleLbl="revTx" presStyleIdx="2" presStyleCnt="4">
        <dgm:presLayoutVars>
          <dgm:chMax val="0"/>
          <dgm:chPref val="0"/>
        </dgm:presLayoutVars>
      </dgm:prSet>
      <dgm:spPr/>
    </dgm:pt>
    <dgm:pt modelId="{ED3863CF-752D-49BD-9239-045D09A38D7C}" type="pres">
      <dgm:prSet presAssocID="{AE9BD9F6-BC4E-45CC-B788-D4B02447C9DD}" presName="txSpace" presStyleCnt="0"/>
      <dgm:spPr/>
    </dgm:pt>
    <dgm:pt modelId="{AE736FBF-BCD2-4E85-9E10-51353CD453BF}" type="pres">
      <dgm:prSet presAssocID="{AE9BD9F6-BC4E-45CC-B788-D4B02447C9DD}" presName="desTx" presStyleLbl="revTx" presStyleIdx="3" presStyleCnt="4">
        <dgm:presLayoutVars/>
      </dgm:prSet>
      <dgm:spPr/>
    </dgm:pt>
  </dgm:ptLst>
  <dgm:cxnLst>
    <dgm:cxn modelId="{A8D9C602-CE9A-4242-86A2-7B35654B9F42}" srcId="{72615131-6BB3-4721-A2F3-D21746DDB58A}" destId="{E18AEFB0-4D63-4DDF-A4FF-859E099E9FD0}" srcOrd="1" destOrd="0" parTransId="{F3DF2182-832D-4660-965A-00F049ECD831}" sibTransId="{17B13D65-5160-4DD2-B1E8-97B5D1E0D912}"/>
    <dgm:cxn modelId="{04DCD522-46D1-481E-BBE8-AD17EB6F75E7}" type="presOf" srcId="{7A6F0301-E2CB-484B-8B20-5AB717428E09}" destId="{AE736FBF-BCD2-4E85-9E10-51353CD453BF}" srcOrd="0" destOrd="1" presId="urn:microsoft.com/office/officeart/2018/2/layout/IconLabelDescriptionList"/>
    <dgm:cxn modelId="{AB00EE2C-BD58-4691-959F-D489E35A4C7E}" type="presOf" srcId="{5DBD01DD-62D3-4C42-ABF3-F73CA4010B7E}" destId="{3E9A7C94-8A23-4988-B12D-82C90F8584FD}" srcOrd="0" destOrd="0" presId="urn:microsoft.com/office/officeart/2018/2/layout/IconLabelDescriptionList"/>
    <dgm:cxn modelId="{D7B0DE3E-AA7E-4EC4-B0D2-470865478D7E}" type="presOf" srcId="{AE9BD9F6-BC4E-45CC-B788-D4B02447C9DD}" destId="{A4C4EDBF-F54D-4DAD-AB7E-32442E0163A7}" srcOrd="0" destOrd="0" presId="urn:microsoft.com/office/officeart/2018/2/layout/IconLabelDescriptionList"/>
    <dgm:cxn modelId="{20E3FD41-5C7E-4D08-B949-F1216C2CDBB3}" type="presOf" srcId="{E18AEFB0-4D63-4DDF-A4FF-859E099E9FD0}" destId="{15C3234C-C1FB-4588-9AFF-BBC9084EE120}" srcOrd="0" destOrd="1" presId="urn:microsoft.com/office/officeart/2018/2/layout/IconLabelDescriptionList"/>
    <dgm:cxn modelId="{D1C39A42-C918-4BB7-8264-78DB76C1A0CD}" srcId="{AE9BD9F6-BC4E-45CC-B788-D4B02447C9DD}" destId="{0C89C854-C02B-4D4A-9CED-CFB95036645B}" srcOrd="2" destOrd="0" parTransId="{7F48F46E-E70B-40B5-9C03-B1FA47FB81BC}" sibTransId="{1C5CBEC2-6E70-4DC4-BE2B-ABA07189E846}"/>
    <dgm:cxn modelId="{00EBA24A-9BE1-436F-B095-76C63DC14EBB}" srcId="{AE9BD9F6-BC4E-45CC-B788-D4B02447C9DD}" destId="{7A6F0301-E2CB-484B-8B20-5AB717428E09}" srcOrd="1" destOrd="0" parTransId="{3215FC0F-8D80-4163-A3D3-ED3C258C53AA}" sibTransId="{18082E92-F503-4B78-A65F-74BE6F910059}"/>
    <dgm:cxn modelId="{AF84644F-985E-420F-A400-068B7C843F52}" type="presOf" srcId="{C51BFC3D-48BB-4737-A04D-275A5CF1CADC}" destId="{15C3234C-C1FB-4588-9AFF-BBC9084EE120}" srcOrd="0" destOrd="0" presId="urn:microsoft.com/office/officeart/2018/2/layout/IconLabelDescriptionList"/>
    <dgm:cxn modelId="{8209E190-C922-4B8F-9B06-A7ADA524D566}" srcId="{72615131-6BB3-4721-A2F3-D21746DDB58A}" destId="{C51BFC3D-48BB-4737-A04D-275A5CF1CADC}" srcOrd="0" destOrd="0" parTransId="{C1DAB541-0B5E-460B-9BBF-D3E07BCC8206}" sibTransId="{5D2C42F9-2C2F-4E3A-926B-1BC368FF6380}"/>
    <dgm:cxn modelId="{77FF62B1-5F85-4EA3-BD03-159719EFFE28}" srcId="{AE9BD9F6-BC4E-45CC-B788-D4B02447C9DD}" destId="{906C4B25-CB77-439E-A467-5019AB421CA8}" srcOrd="0" destOrd="0" parTransId="{967314FF-FB88-4B67-8DE0-E25F5EC979AA}" sibTransId="{0E862124-5676-4006-A696-30F89F222131}"/>
    <dgm:cxn modelId="{80E440C9-62D1-4A38-9EE3-3B904568DD6A}" srcId="{5DBD01DD-62D3-4C42-ABF3-F73CA4010B7E}" destId="{72615131-6BB3-4721-A2F3-D21746DDB58A}" srcOrd="0" destOrd="0" parTransId="{7D769C2C-795E-4DA1-B1F2-3C13943E212C}" sibTransId="{7BAAAD3F-533C-4CC8-A4F4-25D0DFA31744}"/>
    <dgm:cxn modelId="{879E58D2-244C-4E5C-9959-B1FE5D97F0E8}" type="presOf" srcId="{0C89C854-C02B-4D4A-9CED-CFB95036645B}" destId="{AE736FBF-BCD2-4E85-9E10-51353CD453BF}" srcOrd="0" destOrd="2" presId="urn:microsoft.com/office/officeart/2018/2/layout/IconLabelDescriptionList"/>
    <dgm:cxn modelId="{B85E7AD6-3DC0-4EDF-ACCE-2379CC367B7F}" srcId="{5DBD01DD-62D3-4C42-ABF3-F73CA4010B7E}" destId="{AE9BD9F6-BC4E-45CC-B788-D4B02447C9DD}" srcOrd="1" destOrd="0" parTransId="{BDA531E6-DE33-4E38-8C41-BEB4FACC97DF}" sibTransId="{F2E1DB7A-1659-40EE-9792-150F3DAAE2EA}"/>
    <dgm:cxn modelId="{F55C11D7-86BF-414E-9D6E-B9B9F6252D2F}" type="presOf" srcId="{906C4B25-CB77-439E-A467-5019AB421CA8}" destId="{AE736FBF-BCD2-4E85-9E10-51353CD453BF}" srcOrd="0" destOrd="0" presId="urn:microsoft.com/office/officeart/2018/2/layout/IconLabelDescriptionList"/>
    <dgm:cxn modelId="{02B0BDF1-4AB9-47A8-9CC7-32BD108ED145}" type="presOf" srcId="{72615131-6BB3-4721-A2F3-D21746DDB58A}" destId="{2CD60ADA-0913-4871-8840-61D0351351F1}" srcOrd="0" destOrd="0" presId="urn:microsoft.com/office/officeart/2018/2/layout/IconLabelDescriptionList"/>
    <dgm:cxn modelId="{8A2ED451-9DAA-4C4F-A191-60CB4A66EE61}" type="presParOf" srcId="{3E9A7C94-8A23-4988-B12D-82C90F8584FD}" destId="{57166AF2-0B67-4ADF-B311-20E286E38ABA}" srcOrd="0" destOrd="0" presId="urn:microsoft.com/office/officeart/2018/2/layout/IconLabelDescriptionList"/>
    <dgm:cxn modelId="{9531DE17-134B-4791-9775-30D431265B86}" type="presParOf" srcId="{57166AF2-0B67-4ADF-B311-20E286E38ABA}" destId="{9BC6E68B-83EE-47D7-AAFA-2030E8F445BE}" srcOrd="0" destOrd="0" presId="urn:microsoft.com/office/officeart/2018/2/layout/IconLabelDescriptionList"/>
    <dgm:cxn modelId="{C56CD659-464F-4D50-B404-BD51AB2E7E6E}" type="presParOf" srcId="{57166AF2-0B67-4ADF-B311-20E286E38ABA}" destId="{88A38655-6ADC-4392-9131-824F1FC5180F}" srcOrd="1" destOrd="0" presId="urn:microsoft.com/office/officeart/2018/2/layout/IconLabelDescriptionList"/>
    <dgm:cxn modelId="{82807583-C0AF-4484-999A-E93E15E93D99}" type="presParOf" srcId="{57166AF2-0B67-4ADF-B311-20E286E38ABA}" destId="{2CD60ADA-0913-4871-8840-61D0351351F1}" srcOrd="2" destOrd="0" presId="urn:microsoft.com/office/officeart/2018/2/layout/IconLabelDescriptionList"/>
    <dgm:cxn modelId="{4334BB66-3703-4DAE-A654-101B8E5BA558}" type="presParOf" srcId="{57166AF2-0B67-4ADF-B311-20E286E38ABA}" destId="{610B4643-E6EE-4C5A-B9F2-FB60A22962AA}" srcOrd="3" destOrd="0" presId="urn:microsoft.com/office/officeart/2018/2/layout/IconLabelDescriptionList"/>
    <dgm:cxn modelId="{D8D7299F-3026-4AFA-BBBF-D99C727814F5}" type="presParOf" srcId="{57166AF2-0B67-4ADF-B311-20E286E38ABA}" destId="{15C3234C-C1FB-4588-9AFF-BBC9084EE120}" srcOrd="4" destOrd="0" presId="urn:microsoft.com/office/officeart/2018/2/layout/IconLabelDescriptionList"/>
    <dgm:cxn modelId="{C0504177-2CC3-4372-91D2-E0F2E93CD1C4}" type="presParOf" srcId="{3E9A7C94-8A23-4988-B12D-82C90F8584FD}" destId="{0946B077-473A-4AEC-AC2E-BD17DABCA28D}" srcOrd="1" destOrd="0" presId="urn:microsoft.com/office/officeart/2018/2/layout/IconLabelDescriptionList"/>
    <dgm:cxn modelId="{A5FA1D72-CDDF-4B7B-9F50-8698A360F358}" type="presParOf" srcId="{3E9A7C94-8A23-4988-B12D-82C90F8584FD}" destId="{80536A00-FA7C-4C05-9C80-5EA133149A3C}" srcOrd="2" destOrd="0" presId="urn:microsoft.com/office/officeart/2018/2/layout/IconLabelDescriptionList"/>
    <dgm:cxn modelId="{6070B2F8-0EF4-4B5F-AC16-A8203479C7CE}" type="presParOf" srcId="{80536A00-FA7C-4C05-9C80-5EA133149A3C}" destId="{305BF045-5D39-413A-A7BD-7340E08E4E5E}" srcOrd="0" destOrd="0" presId="urn:microsoft.com/office/officeart/2018/2/layout/IconLabelDescriptionList"/>
    <dgm:cxn modelId="{77658C7F-4D18-4BCA-85B1-AD654A4A2B98}" type="presParOf" srcId="{80536A00-FA7C-4C05-9C80-5EA133149A3C}" destId="{20657F09-3F46-410C-8A59-FB44FE1F114F}" srcOrd="1" destOrd="0" presId="urn:microsoft.com/office/officeart/2018/2/layout/IconLabelDescriptionList"/>
    <dgm:cxn modelId="{A5E0BE4A-B6D2-4710-BE4F-F693E567798A}" type="presParOf" srcId="{80536A00-FA7C-4C05-9C80-5EA133149A3C}" destId="{A4C4EDBF-F54D-4DAD-AB7E-32442E0163A7}" srcOrd="2" destOrd="0" presId="urn:microsoft.com/office/officeart/2018/2/layout/IconLabelDescriptionList"/>
    <dgm:cxn modelId="{B1C95DA9-19D4-4640-9A19-5637A883ED0D}" type="presParOf" srcId="{80536A00-FA7C-4C05-9C80-5EA133149A3C}" destId="{ED3863CF-752D-49BD-9239-045D09A38D7C}" srcOrd="3" destOrd="0" presId="urn:microsoft.com/office/officeart/2018/2/layout/IconLabelDescriptionList"/>
    <dgm:cxn modelId="{B60B4573-396F-4C40-8BED-EC0EB10226D6}" type="presParOf" srcId="{80536A00-FA7C-4C05-9C80-5EA133149A3C}" destId="{AE736FBF-BCD2-4E85-9E10-51353CD453B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3D9864-760A-4F2B-A2E1-9B3FD793DA08}" type="doc">
      <dgm:prSet loTypeId="urn:microsoft.com/office/officeart/2005/8/layout/list1" loCatId="list" qsTypeId="urn:microsoft.com/office/officeart/2005/8/quickstyle/simple4" qsCatId="simple" csTypeId="urn:microsoft.com/office/officeart/2005/8/colors/accent4_2" csCatId="accent4"/>
      <dgm:spPr/>
      <dgm:t>
        <a:bodyPr/>
        <a:lstStyle/>
        <a:p>
          <a:endParaRPr lang="en-US"/>
        </a:p>
      </dgm:t>
    </dgm:pt>
    <dgm:pt modelId="{767F4C1F-6F57-418C-B5A9-41BA19BC67B0}">
      <dgm:prSet/>
      <dgm:spPr/>
      <dgm:t>
        <a:bodyPr/>
        <a:lstStyle/>
        <a:p>
          <a:r>
            <a:rPr lang="en-US" b="1" i="0"/>
            <a:t>Impact on Collaborative Projects</a:t>
          </a:r>
          <a:r>
            <a:rPr lang="en-US" b="0" i="0"/>
            <a:t>:</a:t>
          </a:r>
          <a:endParaRPr lang="en-US"/>
        </a:p>
      </dgm:t>
    </dgm:pt>
    <dgm:pt modelId="{67F2E987-847C-4CAE-911E-5868FF8F2161}" type="parTrans" cxnId="{B390F429-4671-4F84-A864-970FE95A89B7}">
      <dgm:prSet/>
      <dgm:spPr/>
      <dgm:t>
        <a:bodyPr/>
        <a:lstStyle/>
        <a:p>
          <a:endParaRPr lang="en-US"/>
        </a:p>
      </dgm:t>
    </dgm:pt>
    <dgm:pt modelId="{A0297555-427F-488C-8D60-2D9632FE30A4}" type="sibTrans" cxnId="{B390F429-4671-4F84-A864-970FE95A89B7}">
      <dgm:prSet/>
      <dgm:spPr/>
      <dgm:t>
        <a:bodyPr/>
        <a:lstStyle/>
        <a:p>
          <a:endParaRPr lang="en-US"/>
        </a:p>
      </dgm:t>
    </dgm:pt>
    <dgm:pt modelId="{F3E4DD23-94CA-438B-AE70-12CC6A3FB72E}">
      <dgm:prSet/>
      <dgm:spPr/>
      <dgm:t>
        <a:bodyPr/>
        <a:lstStyle/>
        <a:p>
          <a:r>
            <a:rPr lang="en-US" b="1" i="0"/>
            <a:t>Crowdsourced Data</a:t>
          </a:r>
          <a:r>
            <a:rPr lang="en-US" b="0" i="0"/>
            <a:t>: Data Shapley provides a framework for fair compensation in projects where data is crowdsourced from diverse individuals or groups.</a:t>
          </a:r>
          <a:endParaRPr lang="en-US"/>
        </a:p>
      </dgm:t>
    </dgm:pt>
    <dgm:pt modelId="{E953E2DF-260C-4F90-9454-02D7134FD5A1}" type="parTrans" cxnId="{4BE6C725-9183-4ED4-9F07-1261F20ABDF9}">
      <dgm:prSet/>
      <dgm:spPr/>
      <dgm:t>
        <a:bodyPr/>
        <a:lstStyle/>
        <a:p>
          <a:endParaRPr lang="en-US"/>
        </a:p>
      </dgm:t>
    </dgm:pt>
    <dgm:pt modelId="{1C6BFA57-4C02-496C-8D9D-D5CAE186318D}" type="sibTrans" cxnId="{4BE6C725-9183-4ED4-9F07-1261F20ABDF9}">
      <dgm:prSet/>
      <dgm:spPr/>
      <dgm:t>
        <a:bodyPr/>
        <a:lstStyle/>
        <a:p>
          <a:endParaRPr lang="en-US"/>
        </a:p>
      </dgm:t>
    </dgm:pt>
    <dgm:pt modelId="{6CC96602-C9E2-4ECD-8215-F9FFAF9D0C2F}">
      <dgm:prSet/>
      <dgm:spPr/>
      <dgm:t>
        <a:bodyPr/>
        <a:lstStyle/>
        <a:p>
          <a:r>
            <a:rPr lang="en-US" b="1" i="0"/>
            <a:t>Case Study</a:t>
          </a:r>
          <a:r>
            <a:rPr lang="en-US" b="0" i="0"/>
            <a:t>: A case study where Data Shapley was used to distribute rewards in a collaborative project, ensuring contributors were compensated in line with their data’s impact on the project’s success.</a:t>
          </a:r>
          <a:endParaRPr lang="en-US"/>
        </a:p>
      </dgm:t>
    </dgm:pt>
    <dgm:pt modelId="{6BA3BCA5-6F0E-4B8F-9767-484B4954275B}" type="parTrans" cxnId="{8B356FBB-E60E-4ACB-AB0D-99990B6E53BD}">
      <dgm:prSet/>
      <dgm:spPr/>
      <dgm:t>
        <a:bodyPr/>
        <a:lstStyle/>
        <a:p>
          <a:endParaRPr lang="en-US"/>
        </a:p>
      </dgm:t>
    </dgm:pt>
    <dgm:pt modelId="{7600ECC6-429A-40AD-9865-B5F326D79074}" type="sibTrans" cxnId="{8B356FBB-E60E-4ACB-AB0D-99990B6E53BD}">
      <dgm:prSet/>
      <dgm:spPr/>
      <dgm:t>
        <a:bodyPr/>
        <a:lstStyle/>
        <a:p>
          <a:endParaRPr lang="en-US"/>
        </a:p>
      </dgm:t>
    </dgm:pt>
    <dgm:pt modelId="{E0BDB6DE-142D-4B98-85B7-8BB76A66A1A3}">
      <dgm:prSet/>
      <dgm:spPr/>
      <dgm:t>
        <a:bodyPr/>
        <a:lstStyle/>
        <a:p>
          <a:r>
            <a:rPr lang="en-US" b="1" i="0"/>
            <a:t>Addressing Data Bias and Ethical Concerns</a:t>
          </a:r>
          <a:r>
            <a:rPr lang="en-US" b="0" i="0"/>
            <a:t>:</a:t>
          </a:r>
          <a:endParaRPr lang="en-US"/>
        </a:p>
      </dgm:t>
    </dgm:pt>
    <dgm:pt modelId="{FF8C9310-0EAD-4A04-A14F-D3571DD157AE}" type="parTrans" cxnId="{9C903194-1C47-4DD5-A3DB-D0631B9E35AC}">
      <dgm:prSet/>
      <dgm:spPr/>
      <dgm:t>
        <a:bodyPr/>
        <a:lstStyle/>
        <a:p>
          <a:endParaRPr lang="en-US"/>
        </a:p>
      </dgm:t>
    </dgm:pt>
    <dgm:pt modelId="{9C971737-A31B-49AB-B98B-6269022ACE02}" type="sibTrans" cxnId="{9C903194-1C47-4DD5-A3DB-D0631B9E35AC}">
      <dgm:prSet/>
      <dgm:spPr/>
      <dgm:t>
        <a:bodyPr/>
        <a:lstStyle/>
        <a:p>
          <a:endParaRPr lang="en-US"/>
        </a:p>
      </dgm:t>
    </dgm:pt>
    <dgm:pt modelId="{867455BE-17F0-4E8C-979C-C0377E8198A7}">
      <dgm:prSet/>
      <dgm:spPr/>
      <dgm:t>
        <a:bodyPr/>
        <a:lstStyle/>
        <a:p>
          <a:r>
            <a:rPr lang="en-US" b="1" i="0"/>
            <a:t>Bias Reduction</a:t>
          </a:r>
          <a:r>
            <a:rPr lang="en-US" b="0" i="0"/>
            <a:t>: By valuing data points based on their contribution rather than volume, Data Shapley helps mitigate biases in datasets, particularly those arising from overrepresentation of certain groups.</a:t>
          </a:r>
          <a:endParaRPr lang="en-US"/>
        </a:p>
      </dgm:t>
    </dgm:pt>
    <dgm:pt modelId="{E693EB06-7252-4E7A-8F36-96BC68DF5944}" type="parTrans" cxnId="{C3AA3A00-4F37-45A5-8824-B0D6ADA82839}">
      <dgm:prSet/>
      <dgm:spPr/>
      <dgm:t>
        <a:bodyPr/>
        <a:lstStyle/>
        <a:p>
          <a:endParaRPr lang="en-US"/>
        </a:p>
      </dgm:t>
    </dgm:pt>
    <dgm:pt modelId="{9D03BB89-DA22-4233-9BDD-08189B0A3949}" type="sibTrans" cxnId="{C3AA3A00-4F37-45A5-8824-B0D6ADA82839}">
      <dgm:prSet/>
      <dgm:spPr/>
      <dgm:t>
        <a:bodyPr/>
        <a:lstStyle/>
        <a:p>
          <a:endParaRPr lang="en-US"/>
        </a:p>
      </dgm:t>
    </dgm:pt>
    <dgm:pt modelId="{940C42F3-FC50-43EA-B65B-F4F8D3025E5D}">
      <dgm:prSet/>
      <dgm:spPr/>
      <dgm:t>
        <a:bodyPr/>
        <a:lstStyle/>
        <a:p>
          <a:r>
            <a:rPr lang="en-US" b="1" i="0"/>
            <a:t>Ethical Data Use</a:t>
          </a:r>
          <a:r>
            <a:rPr lang="en-US" b="0" i="0"/>
            <a:t>: Promotes ethical data usage by ensuring fair valuation and recognition of data contributors, aligning with growing concerns about data rights and privacy.</a:t>
          </a:r>
          <a:endParaRPr lang="en-US"/>
        </a:p>
      </dgm:t>
    </dgm:pt>
    <dgm:pt modelId="{7ADD15B2-0246-42A4-B71A-36E837747304}" type="parTrans" cxnId="{0A0EAD72-5FD8-48FC-BDDF-D932247AE6EC}">
      <dgm:prSet/>
      <dgm:spPr/>
      <dgm:t>
        <a:bodyPr/>
        <a:lstStyle/>
        <a:p>
          <a:endParaRPr lang="en-US"/>
        </a:p>
      </dgm:t>
    </dgm:pt>
    <dgm:pt modelId="{C33CD9B9-F707-47E4-BBD7-965A607549B9}" type="sibTrans" cxnId="{0A0EAD72-5FD8-48FC-BDDF-D932247AE6EC}">
      <dgm:prSet/>
      <dgm:spPr/>
      <dgm:t>
        <a:bodyPr/>
        <a:lstStyle/>
        <a:p>
          <a:endParaRPr lang="en-US"/>
        </a:p>
      </dgm:t>
    </dgm:pt>
    <dgm:pt modelId="{6B7A2661-60C0-4FA2-9A57-D07BD958A8FD}" type="pres">
      <dgm:prSet presAssocID="{543D9864-760A-4F2B-A2E1-9B3FD793DA08}" presName="linear" presStyleCnt="0">
        <dgm:presLayoutVars>
          <dgm:dir/>
          <dgm:animLvl val="lvl"/>
          <dgm:resizeHandles val="exact"/>
        </dgm:presLayoutVars>
      </dgm:prSet>
      <dgm:spPr/>
    </dgm:pt>
    <dgm:pt modelId="{4C98EA58-B367-41AE-AA61-4187FC8D18EC}" type="pres">
      <dgm:prSet presAssocID="{767F4C1F-6F57-418C-B5A9-41BA19BC67B0}" presName="parentLin" presStyleCnt="0"/>
      <dgm:spPr/>
    </dgm:pt>
    <dgm:pt modelId="{7DAE25B9-E099-4CDA-94D1-F0B6771BA2EB}" type="pres">
      <dgm:prSet presAssocID="{767F4C1F-6F57-418C-B5A9-41BA19BC67B0}" presName="parentLeftMargin" presStyleLbl="node1" presStyleIdx="0" presStyleCnt="2"/>
      <dgm:spPr/>
    </dgm:pt>
    <dgm:pt modelId="{4E3B2D98-3334-42CE-8DAD-E2D12E394A98}" type="pres">
      <dgm:prSet presAssocID="{767F4C1F-6F57-418C-B5A9-41BA19BC67B0}" presName="parentText" presStyleLbl="node1" presStyleIdx="0" presStyleCnt="2">
        <dgm:presLayoutVars>
          <dgm:chMax val="0"/>
          <dgm:bulletEnabled val="1"/>
        </dgm:presLayoutVars>
      </dgm:prSet>
      <dgm:spPr/>
    </dgm:pt>
    <dgm:pt modelId="{908BFDF8-7D11-4C81-9E8B-49EB6DAB8C49}" type="pres">
      <dgm:prSet presAssocID="{767F4C1F-6F57-418C-B5A9-41BA19BC67B0}" presName="negativeSpace" presStyleCnt="0"/>
      <dgm:spPr/>
    </dgm:pt>
    <dgm:pt modelId="{7C0C0E55-974F-4905-9327-C9B459EFCCC5}" type="pres">
      <dgm:prSet presAssocID="{767F4C1F-6F57-418C-B5A9-41BA19BC67B0}" presName="childText" presStyleLbl="conFgAcc1" presStyleIdx="0" presStyleCnt="2">
        <dgm:presLayoutVars>
          <dgm:bulletEnabled val="1"/>
        </dgm:presLayoutVars>
      </dgm:prSet>
      <dgm:spPr/>
    </dgm:pt>
    <dgm:pt modelId="{94F760B9-FD6E-4E63-B114-15C34300FCB4}" type="pres">
      <dgm:prSet presAssocID="{A0297555-427F-488C-8D60-2D9632FE30A4}" presName="spaceBetweenRectangles" presStyleCnt="0"/>
      <dgm:spPr/>
    </dgm:pt>
    <dgm:pt modelId="{FBDF7016-3AEF-46B8-BB18-0B6503810466}" type="pres">
      <dgm:prSet presAssocID="{E0BDB6DE-142D-4B98-85B7-8BB76A66A1A3}" presName="parentLin" presStyleCnt="0"/>
      <dgm:spPr/>
    </dgm:pt>
    <dgm:pt modelId="{97F6779D-C828-4454-ADA9-663F725C6D5B}" type="pres">
      <dgm:prSet presAssocID="{E0BDB6DE-142D-4B98-85B7-8BB76A66A1A3}" presName="parentLeftMargin" presStyleLbl="node1" presStyleIdx="0" presStyleCnt="2"/>
      <dgm:spPr/>
    </dgm:pt>
    <dgm:pt modelId="{075531B3-2E25-4E93-8A9D-98801F289A90}" type="pres">
      <dgm:prSet presAssocID="{E0BDB6DE-142D-4B98-85B7-8BB76A66A1A3}" presName="parentText" presStyleLbl="node1" presStyleIdx="1" presStyleCnt="2">
        <dgm:presLayoutVars>
          <dgm:chMax val="0"/>
          <dgm:bulletEnabled val="1"/>
        </dgm:presLayoutVars>
      </dgm:prSet>
      <dgm:spPr/>
    </dgm:pt>
    <dgm:pt modelId="{BD49C41F-B135-4A50-AF87-7ED5474031E0}" type="pres">
      <dgm:prSet presAssocID="{E0BDB6DE-142D-4B98-85B7-8BB76A66A1A3}" presName="negativeSpace" presStyleCnt="0"/>
      <dgm:spPr/>
    </dgm:pt>
    <dgm:pt modelId="{E2AD1B20-194C-422B-B8FE-1ACDDCC23312}" type="pres">
      <dgm:prSet presAssocID="{E0BDB6DE-142D-4B98-85B7-8BB76A66A1A3}" presName="childText" presStyleLbl="conFgAcc1" presStyleIdx="1" presStyleCnt="2">
        <dgm:presLayoutVars>
          <dgm:bulletEnabled val="1"/>
        </dgm:presLayoutVars>
      </dgm:prSet>
      <dgm:spPr/>
    </dgm:pt>
  </dgm:ptLst>
  <dgm:cxnLst>
    <dgm:cxn modelId="{C3AA3A00-4F37-45A5-8824-B0D6ADA82839}" srcId="{E0BDB6DE-142D-4B98-85B7-8BB76A66A1A3}" destId="{867455BE-17F0-4E8C-979C-C0377E8198A7}" srcOrd="0" destOrd="0" parTransId="{E693EB06-7252-4E7A-8F36-96BC68DF5944}" sibTransId="{9D03BB89-DA22-4233-9BDD-08189B0A3949}"/>
    <dgm:cxn modelId="{4BE6C725-9183-4ED4-9F07-1261F20ABDF9}" srcId="{767F4C1F-6F57-418C-B5A9-41BA19BC67B0}" destId="{F3E4DD23-94CA-438B-AE70-12CC6A3FB72E}" srcOrd="0" destOrd="0" parTransId="{E953E2DF-260C-4F90-9454-02D7134FD5A1}" sibTransId="{1C6BFA57-4C02-496C-8D9D-D5CAE186318D}"/>
    <dgm:cxn modelId="{B390F429-4671-4F84-A864-970FE95A89B7}" srcId="{543D9864-760A-4F2B-A2E1-9B3FD793DA08}" destId="{767F4C1F-6F57-418C-B5A9-41BA19BC67B0}" srcOrd="0" destOrd="0" parTransId="{67F2E987-847C-4CAE-911E-5868FF8F2161}" sibTransId="{A0297555-427F-488C-8D60-2D9632FE30A4}"/>
    <dgm:cxn modelId="{34FDF53B-5737-4995-BC96-FB91F8F5B1C2}" type="presOf" srcId="{867455BE-17F0-4E8C-979C-C0377E8198A7}" destId="{E2AD1B20-194C-422B-B8FE-1ACDDCC23312}" srcOrd="0" destOrd="0" presId="urn:microsoft.com/office/officeart/2005/8/layout/list1"/>
    <dgm:cxn modelId="{0A0EAD72-5FD8-48FC-BDDF-D932247AE6EC}" srcId="{E0BDB6DE-142D-4B98-85B7-8BB76A66A1A3}" destId="{940C42F3-FC50-43EA-B65B-F4F8D3025E5D}" srcOrd="1" destOrd="0" parTransId="{7ADD15B2-0246-42A4-B71A-36E837747304}" sibTransId="{C33CD9B9-F707-47E4-BBD7-965A607549B9}"/>
    <dgm:cxn modelId="{CE39B552-86AE-4404-9936-052BBF8DC2A2}" type="presOf" srcId="{767F4C1F-6F57-418C-B5A9-41BA19BC67B0}" destId="{4E3B2D98-3334-42CE-8DAD-E2D12E394A98}" srcOrd="1" destOrd="0" presId="urn:microsoft.com/office/officeart/2005/8/layout/list1"/>
    <dgm:cxn modelId="{89EC0080-2EB7-4372-B096-EC0D797B1461}" type="presOf" srcId="{940C42F3-FC50-43EA-B65B-F4F8D3025E5D}" destId="{E2AD1B20-194C-422B-B8FE-1ACDDCC23312}" srcOrd="0" destOrd="1" presId="urn:microsoft.com/office/officeart/2005/8/layout/list1"/>
    <dgm:cxn modelId="{9C903194-1C47-4DD5-A3DB-D0631B9E35AC}" srcId="{543D9864-760A-4F2B-A2E1-9B3FD793DA08}" destId="{E0BDB6DE-142D-4B98-85B7-8BB76A66A1A3}" srcOrd="1" destOrd="0" parTransId="{FF8C9310-0EAD-4A04-A14F-D3571DD157AE}" sibTransId="{9C971737-A31B-49AB-B98B-6269022ACE02}"/>
    <dgm:cxn modelId="{4AAE0B9F-FDC8-4FB1-9FF5-ECC1BF9FB11C}" type="presOf" srcId="{E0BDB6DE-142D-4B98-85B7-8BB76A66A1A3}" destId="{075531B3-2E25-4E93-8A9D-98801F289A90}" srcOrd="1" destOrd="0" presId="urn:microsoft.com/office/officeart/2005/8/layout/list1"/>
    <dgm:cxn modelId="{7FA412B0-F084-4097-A7B2-032064EF361A}" type="presOf" srcId="{6CC96602-C9E2-4ECD-8215-F9FFAF9D0C2F}" destId="{7C0C0E55-974F-4905-9327-C9B459EFCCC5}" srcOrd="0" destOrd="1" presId="urn:microsoft.com/office/officeart/2005/8/layout/list1"/>
    <dgm:cxn modelId="{8B356FBB-E60E-4ACB-AB0D-99990B6E53BD}" srcId="{767F4C1F-6F57-418C-B5A9-41BA19BC67B0}" destId="{6CC96602-C9E2-4ECD-8215-F9FFAF9D0C2F}" srcOrd="1" destOrd="0" parTransId="{6BA3BCA5-6F0E-4B8F-9767-484B4954275B}" sibTransId="{7600ECC6-429A-40AD-9865-B5F326D79074}"/>
    <dgm:cxn modelId="{6DE8B5D1-FC7A-4607-8512-AE3955264636}" type="presOf" srcId="{543D9864-760A-4F2B-A2E1-9B3FD793DA08}" destId="{6B7A2661-60C0-4FA2-9A57-D07BD958A8FD}" srcOrd="0" destOrd="0" presId="urn:microsoft.com/office/officeart/2005/8/layout/list1"/>
    <dgm:cxn modelId="{526D72E3-1E3E-4831-81EE-E545299C63D1}" type="presOf" srcId="{E0BDB6DE-142D-4B98-85B7-8BB76A66A1A3}" destId="{97F6779D-C828-4454-ADA9-663F725C6D5B}" srcOrd="0" destOrd="0" presId="urn:microsoft.com/office/officeart/2005/8/layout/list1"/>
    <dgm:cxn modelId="{8378F3EA-3E04-4DAB-A8D5-56BC97924E45}" type="presOf" srcId="{F3E4DD23-94CA-438B-AE70-12CC6A3FB72E}" destId="{7C0C0E55-974F-4905-9327-C9B459EFCCC5}" srcOrd="0" destOrd="0" presId="urn:microsoft.com/office/officeart/2005/8/layout/list1"/>
    <dgm:cxn modelId="{CD2A4EF5-655B-40D3-AB72-71CB68356818}" type="presOf" srcId="{767F4C1F-6F57-418C-B5A9-41BA19BC67B0}" destId="{7DAE25B9-E099-4CDA-94D1-F0B6771BA2EB}" srcOrd="0" destOrd="0" presId="urn:microsoft.com/office/officeart/2005/8/layout/list1"/>
    <dgm:cxn modelId="{EBF700C2-5551-41AE-A078-10C5856BA06C}" type="presParOf" srcId="{6B7A2661-60C0-4FA2-9A57-D07BD958A8FD}" destId="{4C98EA58-B367-41AE-AA61-4187FC8D18EC}" srcOrd="0" destOrd="0" presId="urn:microsoft.com/office/officeart/2005/8/layout/list1"/>
    <dgm:cxn modelId="{E74BDFD1-EF34-442E-B6E3-7CBDED90DB80}" type="presParOf" srcId="{4C98EA58-B367-41AE-AA61-4187FC8D18EC}" destId="{7DAE25B9-E099-4CDA-94D1-F0B6771BA2EB}" srcOrd="0" destOrd="0" presId="urn:microsoft.com/office/officeart/2005/8/layout/list1"/>
    <dgm:cxn modelId="{F2DB4344-D1B2-4156-B486-E7BEE46E3FC3}" type="presParOf" srcId="{4C98EA58-B367-41AE-AA61-4187FC8D18EC}" destId="{4E3B2D98-3334-42CE-8DAD-E2D12E394A98}" srcOrd="1" destOrd="0" presId="urn:microsoft.com/office/officeart/2005/8/layout/list1"/>
    <dgm:cxn modelId="{9F81B82B-37F4-4D66-AA18-9F5FFB545DCD}" type="presParOf" srcId="{6B7A2661-60C0-4FA2-9A57-D07BD958A8FD}" destId="{908BFDF8-7D11-4C81-9E8B-49EB6DAB8C49}" srcOrd="1" destOrd="0" presId="urn:microsoft.com/office/officeart/2005/8/layout/list1"/>
    <dgm:cxn modelId="{51867023-6393-4982-90CB-80FFD983646B}" type="presParOf" srcId="{6B7A2661-60C0-4FA2-9A57-D07BD958A8FD}" destId="{7C0C0E55-974F-4905-9327-C9B459EFCCC5}" srcOrd="2" destOrd="0" presId="urn:microsoft.com/office/officeart/2005/8/layout/list1"/>
    <dgm:cxn modelId="{7305E250-5B71-41E9-BC34-D7B52A718663}" type="presParOf" srcId="{6B7A2661-60C0-4FA2-9A57-D07BD958A8FD}" destId="{94F760B9-FD6E-4E63-B114-15C34300FCB4}" srcOrd="3" destOrd="0" presId="urn:microsoft.com/office/officeart/2005/8/layout/list1"/>
    <dgm:cxn modelId="{098C406C-0B89-4442-B4AA-5672CFE4BF75}" type="presParOf" srcId="{6B7A2661-60C0-4FA2-9A57-D07BD958A8FD}" destId="{FBDF7016-3AEF-46B8-BB18-0B6503810466}" srcOrd="4" destOrd="0" presId="urn:microsoft.com/office/officeart/2005/8/layout/list1"/>
    <dgm:cxn modelId="{7E10FA2A-FB19-434A-A549-667F79F0B3D7}" type="presParOf" srcId="{FBDF7016-3AEF-46B8-BB18-0B6503810466}" destId="{97F6779D-C828-4454-ADA9-663F725C6D5B}" srcOrd="0" destOrd="0" presId="urn:microsoft.com/office/officeart/2005/8/layout/list1"/>
    <dgm:cxn modelId="{29F54D65-84DD-427A-AD1E-2F3F2FCE0F9E}" type="presParOf" srcId="{FBDF7016-3AEF-46B8-BB18-0B6503810466}" destId="{075531B3-2E25-4E93-8A9D-98801F289A90}" srcOrd="1" destOrd="0" presId="urn:microsoft.com/office/officeart/2005/8/layout/list1"/>
    <dgm:cxn modelId="{857C4BA8-52BD-4D0C-8E5E-0093D7261F5C}" type="presParOf" srcId="{6B7A2661-60C0-4FA2-9A57-D07BD958A8FD}" destId="{BD49C41F-B135-4A50-AF87-7ED5474031E0}" srcOrd="5" destOrd="0" presId="urn:microsoft.com/office/officeart/2005/8/layout/list1"/>
    <dgm:cxn modelId="{30701E11-A501-4EE5-8838-4BA0F4056845}" type="presParOf" srcId="{6B7A2661-60C0-4FA2-9A57-D07BD958A8FD}" destId="{E2AD1B20-194C-422B-B8FE-1ACDDCC2331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1E2A7B-3317-48D2-B9B0-4AA4EE5C914F}"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FE1C9E23-92AB-400A-98C6-96B5CB350B37}">
      <dgm:prSet/>
      <dgm:spPr/>
      <dgm:t>
        <a:bodyPr/>
        <a:lstStyle/>
        <a:p>
          <a:r>
            <a:rPr lang="en-US" b="1" i="0"/>
            <a:t>Challenges and Limitations in Implementation</a:t>
          </a:r>
          <a:r>
            <a:rPr lang="en-US" b="0" i="0"/>
            <a:t>:</a:t>
          </a:r>
          <a:endParaRPr lang="en-US"/>
        </a:p>
      </dgm:t>
    </dgm:pt>
    <dgm:pt modelId="{C550F51C-CAA5-41B2-9C11-75D8155C7F79}" type="parTrans" cxnId="{A90E64E5-6E3F-42B0-8A7B-728D7AC9938F}">
      <dgm:prSet/>
      <dgm:spPr/>
      <dgm:t>
        <a:bodyPr/>
        <a:lstStyle/>
        <a:p>
          <a:endParaRPr lang="en-US"/>
        </a:p>
      </dgm:t>
    </dgm:pt>
    <dgm:pt modelId="{23A55880-BCCE-47F0-8F3C-00CAD84C1E42}" type="sibTrans" cxnId="{A90E64E5-6E3F-42B0-8A7B-728D7AC9938F}">
      <dgm:prSet/>
      <dgm:spPr/>
      <dgm:t>
        <a:bodyPr/>
        <a:lstStyle/>
        <a:p>
          <a:endParaRPr lang="en-US"/>
        </a:p>
      </dgm:t>
    </dgm:pt>
    <dgm:pt modelId="{F69E965E-3689-411C-822C-1EBE6DCBA231}">
      <dgm:prSet/>
      <dgm:spPr/>
      <dgm:t>
        <a:bodyPr/>
        <a:lstStyle/>
        <a:p>
          <a:r>
            <a:rPr lang="en-US" b="1" i="0"/>
            <a:t>Computational Complexity</a:t>
          </a:r>
          <a:r>
            <a:rPr lang="en-US" b="0" i="0"/>
            <a:t>: The challenge of computing Shapley values in large datasets and the ongoing development of efficient algorithms.</a:t>
          </a:r>
          <a:endParaRPr lang="en-US"/>
        </a:p>
      </dgm:t>
    </dgm:pt>
    <dgm:pt modelId="{8947C71B-855A-4972-84A5-90D2DE93BE24}" type="parTrans" cxnId="{F32895DE-AF39-463A-A05D-FAB13EE9E8E1}">
      <dgm:prSet/>
      <dgm:spPr/>
      <dgm:t>
        <a:bodyPr/>
        <a:lstStyle/>
        <a:p>
          <a:endParaRPr lang="en-US"/>
        </a:p>
      </dgm:t>
    </dgm:pt>
    <dgm:pt modelId="{A161A7B1-F83B-4314-88B9-A83D2B53626F}" type="sibTrans" cxnId="{F32895DE-AF39-463A-A05D-FAB13EE9E8E1}">
      <dgm:prSet/>
      <dgm:spPr/>
      <dgm:t>
        <a:bodyPr/>
        <a:lstStyle/>
        <a:p>
          <a:endParaRPr lang="en-US"/>
        </a:p>
      </dgm:t>
    </dgm:pt>
    <dgm:pt modelId="{B4D62B1C-F4C1-4D41-8D5A-9829979DE1DB}">
      <dgm:prSet/>
      <dgm:spPr/>
      <dgm:t>
        <a:bodyPr/>
        <a:lstStyle/>
        <a:p>
          <a:r>
            <a:rPr lang="en-US" b="1" i="0"/>
            <a:t>Adoption Barriers</a:t>
          </a:r>
          <a:r>
            <a:rPr lang="en-US" b="0" i="0"/>
            <a:t>: Discuss limitations such as the difficulty in integrating Data Shapley into existing data management systems and the need for awareness and understanding among stakeholders.</a:t>
          </a:r>
          <a:endParaRPr lang="en-US"/>
        </a:p>
      </dgm:t>
    </dgm:pt>
    <dgm:pt modelId="{CC2ECA49-4C54-458D-9952-4F90E604314D}" type="parTrans" cxnId="{50C178D0-6205-4A60-B979-71670CE2560C}">
      <dgm:prSet/>
      <dgm:spPr/>
      <dgm:t>
        <a:bodyPr/>
        <a:lstStyle/>
        <a:p>
          <a:endParaRPr lang="en-US"/>
        </a:p>
      </dgm:t>
    </dgm:pt>
    <dgm:pt modelId="{34878B6C-B9D8-4B07-AC8C-6A9FC4198F74}" type="sibTrans" cxnId="{50C178D0-6205-4A60-B979-71670CE2560C}">
      <dgm:prSet/>
      <dgm:spPr/>
      <dgm:t>
        <a:bodyPr/>
        <a:lstStyle/>
        <a:p>
          <a:endParaRPr lang="en-US"/>
        </a:p>
      </dgm:t>
    </dgm:pt>
    <dgm:pt modelId="{A4D9B297-92DE-4356-BDD2-EF50E7E41C58}">
      <dgm:prSet/>
      <dgm:spPr/>
      <dgm:t>
        <a:bodyPr/>
        <a:lstStyle/>
        <a:p>
          <a:r>
            <a:rPr lang="en-US" b="1" i="0"/>
            <a:t>Future Directions in Application</a:t>
          </a:r>
          <a:r>
            <a:rPr lang="en-US" b="0" i="0"/>
            <a:t>:</a:t>
          </a:r>
          <a:endParaRPr lang="en-US"/>
        </a:p>
      </dgm:t>
    </dgm:pt>
    <dgm:pt modelId="{0F6588F7-31E2-4BF5-801A-9A87110A959C}" type="parTrans" cxnId="{D1549D77-BCEA-49A1-A42D-8B3F0D256BF3}">
      <dgm:prSet/>
      <dgm:spPr/>
      <dgm:t>
        <a:bodyPr/>
        <a:lstStyle/>
        <a:p>
          <a:endParaRPr lang="en-US"/>
        </a:p>
      </dgm:t>
    </dgm:pt>
    <dgm:pt modelId="{3CC31D1B-76BB-4311-AB91-0CAE4580FB2C}" type="sibTrans" cxnId="{D1549D77-BCEA-49A1-A42D-8B3F0D256BF3}">
      <dgm:prSet/>
      <dgm:spPr/>
      <dgm:t>
        <a:bodyPr/>
        <a:lstStyle/>
        <a:p>
          <a:endParaRPr lang="en-US"/>
        </a:p>
      </dgm:t>
    </dgm:pt>
    <dgm:pt modelId="{4695CA6D-886F-4991-82BD-A1FC569DDDA3}">
      <dgm:prSet/>
      <dgm:spPr/>
      <dgm:t>
        <a:bodyPr/>
        <a:lstStyle/>
        <a:p>
          <a:r>
            <a:rPr lang="en-US" b="1" i="0"/>
            <a:t>Emerging Fields</a:t>
          </a:r>
          <a:r>
            <a:rPr lang="en-US" b="0" i="0"/>
            <a:t>: Potential for expanding the application of Data Shapley into new fields such as personalized medicine and smart city planning.</a:t>
          </a:r>
          <a:endParaRPr lang="en-US"/>
        </a:p>
      </dgm:t>
    </dgm:pt>
    <dgm:pt modelId="{5BC3D7B1-B77E-4846-A589-881230D55C86}" type="parTrans" cxnId="{928F9D0A-EEC5-464F-BF56-D3A9F6D1925B}">
      <dgm:prSet/>
      <dgm:spPr/>
      <dgm:t>
        <a:bodyPr/>
        <a:lstStyle/>
        <a:p>
          <a:endParaRPr lang="en-US"/>
        </a:p>
      </dgm:t>
    </dgm:pt>
    <dgm:pt modelId="{1E3F66DB-355E-4EB9-AE5D-FB64A7BFA191}" type="sibTrans" cxnId="{928F9D0A-EEC5-464F-BF56-D3A9F6D1925B}">
      <dgm:prSet/>
      <dgm:spPr/>
      <dgm:t>
        <a:bodyPr/>
        <a:lstStyle/>
        <a:p>
          <a:endParaRPr lang="en-US"/>
        </a:p>
      </dgm:t>
    </dgm:pt>
    <dgm:pt modelId="{85CE011D-C097-4841-B41E-2728805165AA}">
      <dgm:prSet/>
      <dgm:spPr/>
      <dgm:t>
        <a:bodyPr/>
        <a:lstStyle/>
        <a:p>
          <a:r>
            <a:rPr lang="en-US" b="1" i="0"/>
            <a:t>Advancing Fair AI</a:t>
          </a:r>
          <a:r>
            <a:rPr lang="en-US" b="0" i="0"/>
            <a:t>: Role in advancing fair and responsible AI practices, with a focus on equitable data valuation and usage.</a:t>
          </a:r>
          <a:endParaRPr lang="en-US"/>
        </a:p>
      </dgm:t>
    </dgm:pt>
    <dgm:pt modelId="{475CD804-5533-4CF7-B224-8B3E56C5E37E}" type="parTrans" cxnId="{9B174A9E-0608-4F34-8910-6E4069D6A955}">
      <dgm:prSet/>
      <dgm:spPr/>
      <dgm:t>
        <a:bodyPr/>
        <a:lstStyle/>
        <a:p>
          <a:endParaRPr lang="en-US"/>
        </a:p>
      </dgm:t>
    </dgm:pt>
    <dgm:pt modelId="{C584A59E-B0EF-4D4C-9731-ED72E7D913CC}" type="sibTrans" cxnId="{9B174A9E-0608-4F34-8910-6E4069D6A955}">
      <dgm:prSet/>
      <dgm:spPr/>
      <dgm:t>
        <a:bodyPr/>
        <a:lstStyle/>
        <a:p>
          <a:endParaRPr lang="en-US"/>
        </a:p>
      </dgm:t>
    </dgm:pt>
    <dgm:pt modelId="{5FAC850B-08D5-497B-B0A1-8798ACE83D89}" type="pres">
      <dgm:prSet presAssocID="{341E2A7B-3317-48D2-B9B0-4AA4EE5C914F}" presName="vert0" presStyleCnt="0">
        <dgm:presLayoutVars>
          <dgm:dir/>
          <dgm:animOne val="branch"/>
          <dgm:animLvl val="lvl"/>
        </dgm:presLayoutVars>
      </dgm:prSet>
      <dgm:spPr/>
    </dgm:pt>
    <dgm:pt modelId="{E34B88BA-8C5B-4200-939F-505888DA8B0D}" type="pres">
      <dgm:prSet presAssocID="{FE1C9E23-92AB-400A-98C6-96B5CB350B37}" presName="thickLine" presStyleLbl="alignNode1" presStyleIdx="0" presStyleCnt="2"/>
      <dgm:spPr/>
    </dgm:pt>
    <dgm:pt modelId="{15B129AB-4BB1-4655-9D66-EBAF498E9118}" type="pres">
      <dgm:prSet presAssocID="{FE1C9E23-92AB-400A-98C6-96B5CB350B37}" presName="horz1" presStyleCnt="0"/>
      <dgm:spPr/>
    </dgm:pt>
    <dgm:pt modelId="{010BCE5A-5D78-491C-BA33-F805DA13AC89}" type="pres">
      <dgm:prSet presAssocID="{FE1C9E23-92AB-400A-98C6-96B5CB350B37}" presName="tx1" presStyleLbl="revTx" presStyleIdx="0" presStyleCnt="6"/>
      <dgm:spPr/>
    </dgm:pt>
    <dgm:pt modelId="{6B54F79D-01B9-4E26-9A60-46D5111C5DA3}" type="pres">
      <dgm:prSet presAssocID="{FE1C9E23-92AB-400A-98C6-96B5CB350B37}" presName="vert1" presStyleCnt="0"/>
      <dgm:spPr/>
    </dgm:pt>
    <dgm:pt modelId="{D9B033E8-3995-474C-83A6-8F184AE284E5}" type="pres">
      <dgm:prSet presAssocID="{F69E965E-3689-411C-822C-1EBE6DCBA231}" presName="vertSpace2a" presStyleCnt="0"/>
      <dgm:spPr/>
    </dgm:pt>
    <dgm:pt modelId="{81DE8885-6C6E-49C2-9E58-95D74E8AA367}" type="pres">
      <dgm:prSet presAssocID="{F69E965E-3689-411C-822C-1EBE6DCBA231}" presName="horz2" presStyleCnt="0"/>
      <dgm:spPr/>
    </dgm:pt>
    <dgm:pt modelId="{927DAD9A-E84A-4258-8705-03CD8920715A}" type="pres">
      <dgm:prSet presAssocID="{F69E965E-3689-411C-822C-1EBE6DCBA231}" presName="horzSpace2" presStyleCnt="0"/>
      <dgm:spPr/>
    </dgm:pt>
    <dgm:pt modelId="{B3EA6D98-359A-477A-95C5-29F08E5EA08B}" type="pres">
      <dgm:prSet presAssocID="{F69E965E-3689-411C-822C-1EBE6DCBA231}" presName="tx2" presStyleLbl="revTx" presStyleIdx="1" presStyleCnt="6"/>
      <dgm:spPr/>
    </dgm:pt>
    <dgm:pt modelId="{3335CDF3-D9E0-47A1-BF5A-A690032D11D4}" type="pres">
      <dgm:prSet presAssocID="{F69E965E-3689-411C-822C-1EBE6DCBA231}" presName="vert2" presStyleCnt="0"/>
      <dgm:spPr/>
    </dgm:pt>
    <dgm:pt modelId="{F82AC22B-FDFC-43B2-A977-5EA52D408061}" type="pres">
      <dgm:prSet presAssocID="{F69E965E-3689-411C-822C-1EBE6DCBA231}" presName="thinLine2b" presStyleLbl="callout" presStyleIdx="0" presStyleCnt="4"/>
      <dgm:spPr/>
    </dgm:pt>
    <dgm:pt modelId="{638BFB50-2F52-4C37-BDC7-3A04562EEC49}" type="pres">
      <dgm:prSet presAssocID="{F69E965E-3689-411C-822C-1EBE6DCBA231}" presName="vertSpace2b" presStyleCnt="0"/>
      <dgm:spPr/>
    </dgm:pt>
    <dgm:pt modelId="{C35AAFAE-09D2-432B-B7FB-EFCE8A0FBE4B}" type="pres">
      <dgm:prSet presAssocID="{B4D62B1C-F4C1-4D41-8D5A-9829979DE1DB}" presName="horz2" presStyleCnt="0"/>
      <dgm:spPr/>
    </dgm:pt>
    <dgm:pt modelId="{233CEFF7-D4DA-491A-B1D1-565BFC1E7B71}" type="pres">
      <dgm:prSet presAssocID="{B4D62B1C-F4C1-4D41-8D5A-9829979DE1DB}" presName="horzSpace2" presStyleCnt="0"/>
      <dgm:spPr/>
    </dgm:pt>
    <dgm:pt modelId="{063C096A-BD4F-4090-8962-3A5582A631A9}" type="pres">
      <dgm:prSet presAssocID="{B4D62B1C-F4C1-4D41-8D5A-9829979DE1DB}" presName="tx2" presStyleLbl="revTx" presStyleIdx="2" presStyleCnt="6"/>
      <dgm:spPr/>
    </dgm:pt>
    <dgm:pt modelId="{79C0B773-4848-4269-8FC6-C245580FFEFE}" type="pres">
      <dgm:prSet presAssocID="{B4D62B1C-F4C1-4D41-8D5A-9829979DE1DB}" presName="vert2" presStyleCnt="0"/>
      <dgm:spPr/>
    </dgm:pt>
    <dgm:pt modelId="{C6F3A953-250E-423B-93C6-27EC955D53EC}" type="pres">
      <dgm:prSet presAssocID="{B4D62B1C-F4C1-4D41-8D5A-9829979DE1DB}" presName="thinLine2b" presStyleLbl="callout" presStyleIdx="1" presStyleCnt="4"/>
      <dgm:spPr/>
    </dgm:pt>
    <dgm:pt modelId="{4BB7E7BF-CCE9-4976-8B25-DE5E96FD36B5}" type="pres">
      <dgm:prSet presAssocID="{B4D62B1C-F4C1-4D41-8D5A-9829979DE1DB}" presName="vertSpace2b" presStyleCnt="0"/>
      <dgm:spPr/>
    </dgm:pt>
    <dgm:pt modelId="{1E2CA224-9B3D-497C-9A5D-4C3836D96DA1}" type="pres">
      <dgm:prSet presAssocID="{A4D9B297-92DE-4356-BDD2-EF50E7E41C58}" presName="thickLine" presStyleLbl="alignNode1" presStyleIdx="1" presStyleCnt="2"/>
      <dgm:spPr/>
    </dgm:pt>
    <dgm:pt modelId="{8AB5A130-3FFB-4DAB-B649-0ED594A13F78}" type="pres">
      <dgm:prSet presAssocID="{A4D9B297-92DE-4356-BDD2-EF50E7E41C58}" presName="horz1" presStyleCnt="0"/>
      <dgm:spPr/>
    </dgm:pt>
    <dgm:pt modelId="{C38DC9B2-4F2A-4CF2-9F9B-643E1B47EADC}" type="pres">
      <dgm:prSet presAssocID="{A4D9B297-92DE-4356-BDD2-EF50E7E41C58}" presName="tx1" presStyleLbl="revTx" presStyleIdx="3" presStyleCnt="6"/>
      <dgm:spPr/>
    </dgm:pt>
    <dgm:pt modelId="{F5120F9D-1214-4384-AD9A-D7ECBFFA7BED}" type="pres">
      <dgm:prSet presAssocID="{A4D9B297-92DE-4356-BDD2-EF50E7E41C58}" presName="vert1" presStyleCnt="0"/>
      <dgm:spPr/>
    </dgm:pt>
    <dgm:pt modelId="{670AF751-BFCC-4003-9480-B6C9DFE190AA}" type="pres">
      <dgm:prSet presAssocID="{4695CA6D-886F-4991-82BD-A1FC569DDDA3}" presName="vertSpace2a" presStyleCnt="0"/>
      <dgm:spPr/>
    </dgm:pt>
    <dgm:pt modelId="{D6D58C5F-A712-4609-8151-3E4F939D2B20}" type="pres">
      <dgm:prSet presAssocID="{4695CA6D-886F-4991-82BD-A1FC569DDDA3}" presName="horz2" presStyleCnt="0"/>
      <dgm:spPr/>
    </dgm:pt>
    <dgm:pt modelId="{DA3BEB2C-7B3F-4453-B57F-FD042891682C}" type="pres">
      <dgm:prSet presAssocID="{4695CA6D-886F-4991-82BD-A1FC569DDDA3}" presName="horzSpace2" presStyleCnt="0"/>
      <dgm:spPr/>
    </dgm:pt>
    <dgm:pt modelId="{BF7869BD-D96E-4EF5-92F3-A439D1AB8CA5}" type="pres">
      <dgm:prSet presAssocID="{4695CA6D-886F-4991-82BD-A1FC569DDDA3}" presName="tx2" presStyleLbl="revTx" presStyleIdx="4" presStyleCnt="6"/>
      <dgm:spPr/>
    </dgm:pt>
    <dgm:pt modelId="{5DA85A32-2EAC-46E5-956D-5CE7319BBA59}" type="pres">
      <dgm:prSet presAssocID="{4695CA6D-886F-4991-82BD-A1FC569DDDA3}" presName="vert2" presStyleCnt="0"/>
      <dgm:spPr/>
    </dgm:pt>
    <dgm:pt modelId="{0C1067B5-E6C3-4718-B1C1-895FD62EB0D3}" type="pres">
      <dgm:prSet presAssocID="{4695CA6D-886F-4991-82BD-A1FC569DDDA3}" presName="thinLine2b" presStyleLbl="callout" presStyleIdx="2" presStyleCnt="4"/>
      <dgm:spPr/>
    </dgm:pt>
    <dgm:pt modelId="{BFC46AD2-F255-4D96-B8FA-D7648C0EA7F8}" type="pres">
      <dgm:prSet presAssocID="{4695CA6D-886F-4991-82BD-A1FC569DDDA3}" presName="vertSpace2b" presStyleCnt="0"/>
      <dgm:spPr/>
    </dgm:pt>
    <dgm:pt modelId="{4985634B-7296-4F6B-B91D-E1FA19E1F154}" type="pres">
      <dgm:prSet presAssocID="{85CE011D-C097-4841-B41E-2728805165AA}" presName="horz2" presStyleCnt="0"/>
      <dgm:spPr/>
    </dgm:pt>
    <dgm:pt modelId="{6A91DFA6-7589-4D13-B77C-E12B491C2F44}" type="pres">
      <dgm:prSet presAssocID="{85CE011D-C097-4841-B41E-2728805165AA}" presName="horzSpace2" presStyleCnt="0"/>
      <dgm:spPr/>
    </dgm:pt>
    <dgm:pt modelId="{44BB2D9B-F967-4210-8A2C-62FFABA207DB}" type="pres">
      <dgm:prSet presAssocID="{85CE011D-C097-4841-B41E-2728805165AA}" presName="tx2" presStyleLbl="revTx" presStyleIdx="5" presStyleCnt="6"/>
      <dgm:spPr/>
    </dgm:pt>
    <dgm:pt modelId="{66784429-F3C6-403F-AB35-441EBA6325C0}" type="pres">
      <dgm:prSet presAssocID="{85CE011D-C097-4841-B41E-2728805165AA}" presName="vert2" presStyleCnt="0"/>
      <dgm:spPr/>
    </dgm:pt>
    <dgm:pt modelId="{6DEB750A-E14C-4879-91FF-624939192DFB}" type="pres">
      <dgm:prSet presAssocID="{85CE011D-C097-4841-B41E-2728805165AA}" presName="thinLine2b" presStyleLbl="callout" presStyleIdx="3" presStyleCnt="4"/>
      <dgm:spPr/>
    </dgm:pt>
    <dgm:pt modelId="{EC645187-6FA6-4ADE-B1A0-ADE53B7DF2B6}" type="pres">
      <dgm:prSet presAssocID="{85CE011D-C097-4841-B41E-2728805165AA}" presName="vertSpace2b" presStyleCnt="0"/>
      <dgm:spPr/>
    </dgm:pt>
  </dgm:ptLst>
  <dgm:cxnLst>
    <dgm:cxn modelId="{AA9BB500-0120-44D8-BDC1-CA84A0CC721C}" type="presOf" srcId="{4695CA6D-886F-4991-82BD-A1FC569DDDA3}" destId="{BF7869BD-D96E-4EF5-92F3-A439D1AB8CA5}" srcOrd="0" destOrd="0" presId="urn:microsoft.com/office/officeart/2008/layout/LinedList"/>
    <dgm:cxn modelId="{928F9D0A-EEC5-464F-BF56-D3A9F6D1925B}" srcId="{A4D9B297-92DE-4356-BDD2-EF50E7E41C58}" destId="{4695CA6D-886F-4991-82BD-A1FC569DDDA3}" srcOrd="0" destOrd="0" parTransId="{5BC3D7B1-B77E-4846-A589-881230D55C86}" sibTransId="{1E3F66DB-355E-4EB9-AE5D-FB64A7BFA191}"/>
    <dgm:cxn modelId="{A7B0D710-98B1-4C8A-AA2C-222BF6EAB47E}" type="presOf" srcId="{A4D9B297-92DE-4356-BDD2-EF50E7E41C58}" destId="{C38DC9B2-4F2A-4CF2-9F9B-643E1B47EADC}" srcOrd="0" destOrd="0" presId="urn:microsoft.com/office/officeart/2008/layout/LinedList"/>
    <dgm:cxn modelId="{441ECA17-F2DB-4D99-A3F5-44D34A868DA8}" type="presOf" srcId="{B4D62B1C-F4C1-4D41-8D5A-9829979DE1DB}" destId="{063C096A-BD4F-4090-8962-3A5582A631A9}" srcOrd="0" destOrd="0" presId="urn:microsoft.com/office/officeart/2008/layout/LinedList"/>
    <dgm:cxn modelId="{A615CD67-004B-480E-93EC-6E3FC449E6F8}" type="presOf" srcId="{341E2A7B-3317-48D2-B9B0-4AA4EE5C914F}" destId="{5FAC850B-08D5-497B-B0A1-8798ACE83D89}" srcOrd="0" destOrd="0" presId="urn:microsoft.com/office/officeart/2008/layout/LinedList"/>
    <dgm:cxn modelId="{42CE776B-F989-404C-845E-EEB3EF49050F}" type="presOf" srcId="{F69E965E-3689-411C-822C-1EBE6DCBA231}" destId="{B3EA6D98-359A-477A-95C5-29F08E5EA08B}" srcOrd="0" destOrd="0" presId="urn:microsoft.com/office/officeart/2008/layout/LinedList"/>
    <dgm:cxn modelId="{EA67BA6C-D7BE-4B72-B73C-3637AF7C1C16}" type="presOf" srcId="{85CE011D-C097-4841-B41E-2728805165AA}" destId="{44BB2D9B-F967-4210-8A2C-62FFABA207DB}" srcOrd="0" destOrd="0" presId="urn:microsoft.com/office/officeart/2008/layout/LinedList"/>
    <dgm:cxn modelId="{D1549D77-BCEA-49A1-A42D-8B3F0D256BF3}" srcId="{341E2A7B-3317-48D2-B9B0-4AA4EE5C914F}" destId="{A4D9B297-92DE-4356-BDD2-EF50E7E41C58}" srcOrd="1" destOrd="0" parTransId="{0F6588F7-31E2-4BF5-801A-9A87110A959C}" sibTransId="{3CC31D1B-76BB-4311-AB91-0CAE4580FB2C}"/>
    <dgm:cxn modelId="{9B174A9E-0608-4F34-8910-6E4069D6A955}" srcId="{A4D9B297-92DE-4356-BDD2-EF50E7E41C58}" destId="{85CE011D-C097-4841-B41E-2728805165AA}" srcOrd="1" destOrd="0" parTransId="{475CD804-5533-4CF7-B224-8B3E56C5E37E}" sibTransId="{C584A59E-B0EF-4D4C-9731-ED72E7D913CC}"/>
    <dgm:cxn modelId="{FA5568B2-BDAB-46AE-AE1B-5CC0F77F967B}" type="presOf" srcId="{FE1C9E23-92AB-400A-98C6-96B5CB350B37}" destId="{010BCE5A-5D78-491C-BA33-F805DA13AC89}" srcOrd="0" destOrd="0" presId="urn:microsoft.com/office/officeart/2008/layout/LinedList"/>
    <dgm:cxn modelId="{50C178D0-6205-4A60-B979-71670CE2560C}" srcId="{FE1C9E23-92AB-400A-98C6-96B5CB350B37}" destId="{B4D62B1C-F4C1-4D41-8D5A-9829979DE1DB}" srcOrd="1" destOrd="0" parTransId="{CC2ECA49-4C54-458D-9952-4F90E604314D}" sibTransId="{34878B6C-B9D8-4B07-AC8C-6A9FC4198F74}"/>
    <dgm:cxn modelId="{F32895DE-AF39-463A-A05D-FAB13EE9E8E1}" srcId="{FE1C9E23-92AB-400A-98C6-96B5CB350B37}" destId="{F69E965E-3689-411C-822C-1EBE6DCBA231}" srcOrd="0" destOrd="0" parTransId="{8947C71B-855A-4972-84A5-90D2DE93BE24}" sibTransId="{A161A7B1-F83B-4314-88B9-A83D2B53626F}"/>
    <dgm:cxn modelId="{A90E64E5-6E3F-42B0-8A7B-728D7AC9938F}" srcId="{341E2A7B-3317-48D2-B9B0-4AA4EE5C914F}" destId="{FE1C9E23-92AB-400A-98C6-96B5CB350B37}" srcOrd="0" destOrd="0" parTransId="{C550F51C-CAA5-41B2-9C11-75D8155C7F79}" sibTransId="{23A55880-BCCE-47F0-8F3C-00CAD84C1E42}"/>
    <dgm:cxn modelId="{679F7018-B25C-4DB9-BCAB-47BCA54D9BC3}" type="presParOf" srcId="{5FAC850B-08D5-497B-B0A1-8798ACE83D89}" destId="{E34B88BA-8C5B-4200-939F-505888DA8B0D}" srcOrd="0" destOrd="0" presId="urn:microsoft.com/office/officeart/2008/layout/LinedList"/>
    <dgm:cxn modelId="{CBC8D2F2-7283-46EB-BD5E-8F0B40A37D89}" type="presParOf" srcId="{5FAC850B-08D5-497B-B0A1-8798ACE83D89}" destId="{15B129AB-4BB1-4655-9D66-EBAF498E9118}" srcOrd="1" destOrd="0" presId="urn:microsoft.com/office/officeart/2008/layout/LinedList"/>
    <dgm:cxn modelId="{A09BD480-4779-46BD-ACC0-B70D9BB8209D}" type="presParOf" srcId="{15B129AB-4BB1-4655-9D66-EBAF498E9118}" destId="{010BCE5A-5D78-491C-BA33-F805DA13AC89}" srcOrd="0" destOrd="0" presId="urn:microsoft.com/office/officeart/2008/layout/LinedList"/>
    <dgm:cxn modelId="{D9FD9BF9-7B87-4973-8587-BA2CD48CAE74}" type="presParOf" srcId="{15B129AB-4BB1-4655-9D66-EBAF498E9118}" destId="{6B54F79D-01B9-4E26-9A60-46D5111C5DA3}" srcOrd="1" destOrd="0" presId="urn:microsoft.com/office/officeart/2008/layout/LinedList"/>
    <dgm:cxn modelId="{A8FED89D-652C-419F-8F1D-C74FBBC51007}" type="presParOf" srcId="{6B54F79D-01B9-4E26-9A60-46D5111C5DA3}" destId="{D9B033E8-3995-474C-83A6-8F184AE284E5}" srcOrd="0" destOrd="0" presId="urn:microsoft.com/office/officeart/2008/layout/LinedList"/>
    <dgm:cxn modelId="{F50CD4FC-BE65-40B1-B5F1-4C778B52B223}" type="presParOf" srcId="{6B54F79D-01B9-4E26-9A60-46D5111C5DA3}" destId="{81DE8885-6C6E-49C2-9E58-95D74E8AA367}" srcOrd="1" destOrd="0" presId="urn:microsoft.com/office/officeart/2008/layout/LinedList"/>
    <dgm:cxn modelId="{0032362E-07B2-4C5C-90F0-A1532F5BB5EF}" type="presParOf" srcId="{81DE8885-6C6E-49C2-9E58-95D74E8AA367}" destId="{927DAD9A-E84A-4258-8705-03CD8920715A}" srcOrd="0" destOrd="0" presId="urn:microsoft.com/office/officeart/2008/layout/LinedList"/>
    <dgm:cxn modelId="{DEF9FE74-41EE-4D52-A1A1-77A277295EBE}" type="presParOf" srcId="{81DE8885-6C6E-49C2-9E58-95D74E8AA367}" destId="{B3EA6D98-359A-477A-95C5-29F08E5EA08B}" srcOrd="1" destOrd="0" presId="urn:microsoft.com/office/officeart/2008/layout/LinedList"/>
    <dgm:cxn modelId="{8343C2D1-48DF-4CB7-BF96-6D354A213EF8}" type="presParOf" srcId="{81DE8885-6C6E-49C2-9E58-95D74E8AA367}" destId="{3335CDF3-D9E0-47A1-BF5A-A690032D11D4}" srcOrd="2" destOrd="0" presId="urn:microsoft.com/office/officeart/2008/layout/LinedList"/>
    <dgm:cxn modelId="{95E70A32-B44E-40F3-84A5-D5D0239F255D}" type="presParOf" srcId="{6B54F79D-01B9-4E26-9A60-46D5111C5DA3}" destId="{F82AC22B-FDFC-43B2-A977-5EA52D408061}" srcOrd="2" destOrd="0" presId="urn:microsoft.com/office/officeart/2008/layout/LinedList"/>
    <dgm:cxn modelId="{A75436BB-4876-41FC-BB23-DC38B7475BEB}" type="presParOf" srcId="{6B54F79D-01B9-4E26-9A60-46D5111C5DA3}" destId="{638BFB50-2F52-4C37-BDC7-3A04562EEC49}" srcOrd="3" destOrd="0" presId="urn:microsoft.com/office/officeart/2008/layout/LinedList"/>
    <dgm:cxn modelId="{2E2A929B-A2F4-4139-AB26-D5BD9633F47D}" type="presParOf" srcId="{6B54F79D-01B9-4E26-9A60-46D5111C5DA3}" destId="{C35AAFAE-09D2-432B-B7FB-EFCE8A0FBE4B}" srcOrd="4" destOrd="0" presId="urn:microsoft.com/office/officeart/2008/layout/LinedList"/>
    <dgm:cxn modelId="{43339A42-41F2-4DA0-B1C4-E51956AB1C26}" type="presParOf" srcId="{C35AAFAE-09D2-432B-B7FB-EFCE8A0FBE4B}" destId="{233CEFF7-D4DA-491A-B1D1-565BFC1E7B71}" srcOrd="0" destOrd="0" presId="urn:microsoft.com/office/officeart/2008/layout/LinedList"/>
    <dgm:cxn modelId="{46226109-B0A6-4210-9418-1E4C1E809466}" type="presParOf" srcId="{C35AAFAE-09D2-432B-B7FB-EFCE8A0FBE4B}" destId="{063C096A-BD4F-4090-8962-3A5582A631A9}" srcOrd="1" destOrd="0" presId="urn:microsoft.com/office/officeart/2008/layout/LinedList"/>
    <dgm:cxn modelId="{02B86533-D23B-4592-B162-15011243A7F2}" type="presParOf" srcId="{C35AAFAE-09D2-432B-B7FB-EFCE8A0FBE4B}" destId="{79C0B773-4848-4269-8FC6-C245580FFEFE}" srcOrd="2" destOrd="0" presId="urn:microsoft.com/office/officeart/2008/layout/LinedList"/>
    <dgm:cxn modelId="{BC398B42-4216-4E7A-AC64-D8D806353CE8}" type="presParOf" srcId="{6B54F79D-01B9-4E26-9A60-46D5111C5DA3}" destId="{C6F3A953-250E-423B-93C6-27EC955D53EC}" srcOrd="5" destOrd="0" presId="urn:microsoft.com/office/officeart/2008/layout/LinedList"/>
    <dgm:cxn modelId="{A887AEAF-84F7-4689-A121-574FE62520E2}" type="presParOf" srcId="{6B54F79D-01B9-4E26-9A60-46D5111C5DA3}" destId="{4BB7E7BF-CCE9-4976-8B25-DE5E96FD36B5}" srcOrd="6" destOrd="0" presId="urn:microsoft.com/office/officeart/2008/layout/LinedList"/>
    <dgm:cxn modelId="{7122AAE9-4B87-4E8A-B153-8AE47628BEE1}" type="presParOf" srcId="{5FAC850B-08D5-497B-B0A1-8798ACE83D89}" destId="{1E2CA224-9B3D-497C-9A5D-4C3836D96DA1}" srcOrd="2" destOrd="0" presId="urn:microsoft.com/office/officeart/2008/layout/LinedList"/>
    <dgm:cxn modelId="{6764BD33-B8D6-486C-B8C9-7D7D8E5FD926}" type="presParOf" srcId="{5FAC850B-08D5-497B-B0A1-8798ACE83D89}" destId="{8AB5A130-3FFB-4DAB-B649-0ED594A13F78}" srcOrd="3" destOrd="0" presId="urn:microsoft.com/office/officeart/2008/layout/LinedList"/>
    <dgm:cxn modelId="{B4077CF0-E339-49C1-9441-A68DEA4F705B}" type="presParOf" srcId="{8AB5A130-3FFB-4DAB-B649-0ED594A13F78}" destId="{C38DC9B2-4F2A-4CF2-9F9B-643E1B47EADC}" srcOrd="0" destOrd="0" presId="urn:microsoft.com/office/officeart/2008/layout/LinedList"/>
    <dgm:cxn modelId="{D4901B0A-0037-402F-B50D-D655B023BF09}" type="presParOf" srcId="{8AB5A130-3FFB-4DAB-B649-0ED594A13F78}" destId="{F5120F9D-1214-4384-AD9A-D7ECBFFA7BED}" srcOrd="1" destOrd="0" presId="urn:microsoft.com/office/officeart/2008/layout/LinedList"/>
    <dgm:cxn modelId="{0A8344D4-DFC9-405F-8C63-907A4242151C}" type="presParOf" srcId="{F5120F9D-1214-4384-AD9A-D7ECBFFA7BED}" destId="{670AF751-BFCC-4003-9480-B6C9DFE190AA}" srcOrd="0" destOrd="0" presId="urn:microsoft.com/office/officeart/2008/layout/LinedList"/>
    <dgm:cxn modelId="{9A813248-794E-45C0-A435-711560761468}" type="presParOf" srcId="{F5120F9D-1214-4384-AD9A-D7ECBFFA7BED}" destId="{D6D58C5F-A712-4609-8151-3E4F939D2B20}" srcOrd="1" destOrd="0" presId="urn:microsoft.com/office/officeart/2008/layout/LinedList"/>
    <dgm:cxn modelId="{0ED6BDB6-AEF4-4485-9815-549C25954B6F}" type="presParOf" srcId="{D6D58C5F-A712-4609-8151-3E4F939D2B20}" destId="{DA3BEB2C-7B3F-4453-B57F-FD042891682C}" srcOrd="0" destOrd="0" presId="urn:microsoft.com/office/officeart/2008/layout/LinedList"/>
    <dgm:cxn modelId="{1C57918A-DFA7-4522-8711-B39FAC644AB3}" type="presParOf" srcId="{D6D58C5F-A712-4609-8151-3E4F939D2B20}" destId="{BF7869BD-D96E-4EF5-92F3-A439D1AB8CA5}" srcOrd="1" destOrd="0" presId="urn:microsoft.com/office/officeart/2008/layout/LinedList"/>
    <dgm:cxn modelId="{75AD2EA1-D9AA-4201-9533-AA40F9351DFB}" type="presParOf" srcId="{D6D58C5F-A712-4609-8151-3E4F939D2B20}" destId="{5DA85A32-2EAC-46E5-956D-5CE7319BBA59}" srcOrd="2" destOrd="0" presId="urn:microsoft.com/office/officeart/2008/layout/LinedList"/>
    <dgm:cxn modelId="{CA25012E-73CA-4A51-BC2B-8D42B0926628}" type="presParOf" srcId="{F5120F9D-1214-4384-AD9A-D7ECBFFA7BED}" destId="{0C1067B5-E6C3-4718-B1C1-895FD62EB0D3}" srcOrd="2" destOrd="0" presId="urn:microsoft.com/office/officeart/2008/layout/LinedList"/>
    <dgm:cxn modelId="{FC1164E9-C753-41A3-B20E-F8D6555C2A06}" type="presParOf" srcId="{F5120F9D-1214-4384-AD9A-D7ECBFFA7BED}" destId="{BFC46AD2-F255-4D96-B8FA-D7648C0EA7F8}" srcOrd="3" destOrd="0" presId="urn:microsoft.com/office/officeart/2008/layout/LinedList"/>
    <dgm:cxn modelId="{72BB87E9-1323-455B-A2C4-9835AE963ADA}" type="presParOf" srcId="{F5120F9D-1214-4384-AD9A-D7ECBFFA7BED}" destId="{4985634B-7296-4F6B-B91D-E1FA19E1F154}" srcOrd="4" destOrd="0" presId="urn:microsoft.com/office/officeart/2008/layout/LinedList"/>
    <dgm:cxn modelId="{5DC504F5-69EE-45E4-9484-23F5259ED859}" type="presParOf" srcId="{4985634B-7296-4F6B-B91D-E1FA19E1F154}" destId="{6A91DFA6-7589-4D13-B77C-E12B491C2F44}" srcOrd="0" destOrd="0" presId="urn:microsoft.com/office/officeart/2008/layout/LinedList"/>
    <dgm:cxn modelId="{96A8A66B-F703-4782-A57C-1C7CB62EB20D}" type="presParOf" srcId="{4985634B-7296-4F6B-B91D-E1FA19E1F154}" destId="{44BB2D9B-F967-4210-8A2C-62FFABA207DB}" srcOrd="1" destOrd="0" presId="urn:microsoft.com/office/officeart/2008/layout/LinedList"/>
    <dgm:cxn modelId="{46838B68-A0D4-4024-B869-E75220ADF295}" type="presParOf" srcId="{4985634B-7296-4F6B-B91D-E1FA19E1F154}" destId="{66784429-F3C6-403F-AB35-441EBA6325C0}" srcOrd="2" destOrd="0" presId="urn:microsoft.com/office/officeart/2008/layout/LinedList"/>
    <dgm:cxn modelId="{50FAA5C5-23A4-470C-B5A9-DC96C9B62FFC}" type="presParOf" srcId="{F5120F9D-1214-4384-AD9A-D7ECBFFA7BED}" destId="{6DEB750A-E14C-4879-91FF-624939192DFB}" srcOrd="5" destOrd="0" presId="urn:microsoft.com/office/officeart/2008/layout/LinedList"/>
    <dgm:cxn modelId="{82EF0F2C-9467-420F-936B-819ADA71694C}" type="presParOf" srcId="{F5120F9D-1214-4384-AD9A-D7ECBFFA7BED}" destId="{EC645187-6FA6-4ADE-B1A0-ADE53B7DF2B6}"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29C079-B615-479C-B8BF-DA1C17CA3D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EAA920-8513-4F02-8F51-859BDBE4E870}">
      <dgm:prSet/>
      <dgm:spPr/>
      <dgm:t>
        <a:bodyPr/>
        <a:lstStyle/>
        <a:p>
          <a:pPr>
            <a:lnSpc>
              <a:spcPct val="100000"/>
            </a:lnSpc>
          </a:pPr>
          <a:r>
            <a:rPr lang="en-US" b="1" i="0" baseline="0" dirty="0"/>
            <a:t>Consolidated Understanding</a:t>
          </a:r>
          <a:r>
            <a:rPr lang="en-US" b="0" i="0" baseline="0" dirty="0"/>
            <a:t>:</a:t>
          </a:r>
          <a:endParaRPr lang="en-US" dirty="0"/>
        </a:p>
      </dgm:t>
    </dgm:pt>
    <dgm:pt modelId="{C2FA048B-52F6-454A-B16B-AA2F81AD6DF5}" type="parTrans" cxnId="{173A84BE-0825-4E7E-AD6B-DA09F840ED63}">
      <dgm:prSet/>
      <dgm:spPr/>
      <dgm:t>
        <a:bodyPr/>
        <a:lstStyle/>
        <a:p>
          <a:endParaRPr lang="en-US"/>
        </a:p>
      </dgm:t>
    </dgm:pt>
    <dgm:pt modelId="{45E32E52-B275-4703-B321-0D42F1720BE1}" type="sibTrans" cxnId="{173A84BE-0825-4E7E-AD6B-DA09F840ED63}">
      <dgm:prSet/>
      <dgm:spPr/>
      <dgm:t>
        <a:bodyPr/>
        <a:lstStyle/>
        <a:p>
          <a:endParaRPr lang="en-US"/>
        </a:p>
      </dgm:t>
    </dgm:pt>
    <dgm:pt modelId="{DD7BD182-6200-4120-AA5F-7E6D4669E1E8}">
      <dgm:prSet/>
      <dgm:spPr/>
      <dgm:t>
        <a:bodyPr/>
        <a:lstStyle/>
        <a:p>
          <a:pPr>
            <a:lnSpc>
              <a:spcPct val="100000"/>
            </a:lnSpc>
          </a:pPr>
          <a:r>
            <a:rPr lang="en-US" b="0" i="0" baseline="0"/>
            <a:t>Review reveals Data Shapley's significant role in fair data valuation and its impact on machine learning model fairness and computational challenges.</a:t>
          </a:r>
          <a:endParaRPr lang="en-US" b="0" i="0" baseline="0">
            <a:latin typeface="Garamond" panose="02020404030301010803"/>
          </a:endParaRPr>
        </a:p>
      </dgm:t>
    </dgm:pt>
    <dgm:pt modelId="{8FA1FC55-0137-4A26-8575-9B021E5CA379}" type="parTrans" cxnId="{654D6538-4197-4D16-B533-489FA5E0D2BB}">
      <dgm:prSet/>
      <dgm:spPr/>
      <dgm:t>
        <a:bodyPr/>
        <a:lstStyle/>
        <a:p>
          <a:endParaRPr lang="en-US"/>
        </a:p>
      </dgm:t>
    </dgm:pt>
    <dgm:pt modelId="{ED3D82E5-358B-4289-AA68-C08A0008B8A5}" type="sibTrans" cxnId="{654D6538-4197-4D16-B533-489FA5E0D2BB}">
      <dgm:prSet/>
      <dgm:spPr/>
      <dgm:t>
        <a:bodyPr/>
        <a:lstStyle/>
        <a:p>
          <a:endParaRPr lang="en-US"/>
        </a:p>
      </dgm:t>
    </dgm:pt>
    <dgm:pt modelId="{66168B8C-6B53-4520-B313-9D2298A81253}">
      <dgm:prSet/>
      <dgm:spPr/>
      <dgm:t>
        <a:bodyPr/>
        <a:lstStyle/>
        <a:p>
          <a:pPr>
            <a:lnSpc>
              <a:spcPct val="100000"/>
            </a:lnSpc>
          </a:pPr>
          <a:r>
            <a:rPr lang="en-US" b="0" i="0" baseline="0" dirty="0"/>
            <a:t>Highlights Data Shapley's recognition of individual data contributions, aligning with ethical AI principles and fair compensation practices.</a:t>
          </a:r>
          <a:endParaRPr lang="en-US" dirty="0"/>
        </a:p>
      </dgm:t>
    </dgm:pt>
    <dgm:pt modelId="{940372BB-F944-45DA-B23F-A964900CD069}" type="parTrans" cxnId="{AE240CD1-9821-4E57-A348-0D6A174BB7CC}">
      <dgm:prSet/>
      <dgm:spPr/>
      <dgm:t>
        <a:bodyPr/>
        <a:lstStyle/>
        <a:p>
          <a:endParaRPr lang="en-US"/>
        </a:p>
      </dgm:t>
    </dgm:pt>
    <dgm:pt modelId="{9EF3335F-0889-4CF0-9273-153A08474DC8}" type="sibTrans" cxnId="{AE240CD1-9821-4E57-A348-0D6A174BB7CC}">
      <dgm:prSet/>
      <dgm:spPr/>
      <dgm:t>
        <a:bodyPr/>
        <a:lstStyle/>
        <a:p>
          <a:endParaRPr lang="en-US"/>
        </a:p>
      </dgm:t>
    </dgm:pt>
    <dgm:pt modelId="{A1529F0B-98CC-4CDB-B7C5-8CB766F24991}">
      <dgm:prSet/>
      <dgm:spPr/>
      <dgm:t>
        <a:bodyPr/>
        <a:lstStyle/>
        <a:p>
          <a:pPr>
            <a:lnSpc>
              <a:spcPct val="100000"/>
            </a:lnSpc>
          </a:pPr>
          <a:r>
            <a:rPr lang="en-US" b="1" i="0" baseline="0" dirty="0"/>
            <a:t>Future Perspectives</a:t>
          </a:r>
          <a:r>
            <a:rPr lang="en-US" b="0" i="0" baseline="0" dirty="0"/>
            <a:t>:</a:t>
          </a:r>
          <a:endParaRPr lang="en-US" dirty="0"/>
        </a:p>
      </dgm:t>
    </dgm:pt>
    <dgm:pt modelId="{0169BC2F-281E-4571-BC17-D7F268380348}" type="parTrans" cxnId="{A8C890B0-77E5-46F4-B309-0DF1E6FD4E4A}">
      <dgm:prSet/>
      <dgm:spPr/>
      <dgm:t>
        <a:bodyPr/>
        <a:lstStyle/>
        <a:p>
          <a:endParaRPr lang="en-US"/>
        </a:p>
      </dgm:t>
    </dgm:pt>
    <dgm:pt modelId="{68EC36E5-5DC5-4B45-9474-B408DE7B4CAF}" type="sibTrans" cxnId="{A8C890B0-77E5-46F4-B309-0DF1E6FD4E4A}">
      <dgm:prSet/>
      <dgm:spPr/>
      <dgm:t>
        <a:bodyPr/>
        <a:lstStyle/>
        <a:p>
          <a:endParaRPr lang="en-US"/>
        </a:p>
      </dgm:t>
    </dgm:pt>
    <dgm:pt modelId="{33FA5E59-6C34-4944-BD3F-20A9BB66182F}">
      <dgm:prSet/>
      <dgm:spPr/>
      <dgm:t>
        <a:bodyPr/>
        <a:lstStyle/>
        <a:p>
          <a:pPr>
            <a:lnSpc>
              <a:spcPct val="100000"/>
            </a:lnSpc>
          </a:pPr>
          <a:r>
            <a:rPr lang="en-US" b="0" i="0" baseline="0" dirty="0"/>
            <a:t>Discusses potential influence on AI development, emphasizing ethical practices and the need for efficient computational approaches.</a:t>
          </a:r>
          <a:endParaRPr lang="en-US" dirty="0"/>
        </a:p>
      </dgm:t>
    </dgm:pt>
    <dgm:pt modelId="{09DFA71D-F115-4EE2-ACCD-C68A4140EA09}" type="parTrans" cxnId="{8D040237-A7C6-422A-A4FA-0FE899B7D67E}">
      <dgm:prSet/>
      <dgm:spPr/>
      <dgm:t>
        <a:bodyPr/>
        <a:lstStyle/>
        <a:p>
          <a:endParaRPr lang="en-US"/>
        </a:p>
      </dgm:t>
    </dgm:pt>
    <dgm:pt modelId="{2B468D1B-C720-489F-8646-9B3DE179BA33}" type="sibTrans" cxnId="{8D040237-A7C6-422A-A4FA-0FE899B7D67E}">
      <dgm:prSet/>
      <dgm:spPr/>
      <dgm:t>
        <a:bodyPr/>
        <a:lstStyle/>
        <a:p>
          <a:endParaRPr lang="en-US"/>
        </a:p>
      </dgm:t>
    </dgm:pt>
    <dgm:pt modelId="{CD9EE761-AA00-4A94-9B9F-F124425BF493}">
      <dgm:prSet/>
      <dgm:spPr/>
      <dgm:t>
        <a:bodyPr/>
        <a:lstStyle/>
        <a:p>
          <a:pPr>
            <a:lnSpc>
              <a:spcPct val="100000"/>
            </a:lnSpc>
          </a:pPr>
          <a:r>
            <a:rPr lang="en-US" b="1" i="0" baseline="0" dirty="0"/>
            <a:t>Call to Action</a:t>
          </a:r>
          <a:r>
            <a:rPr lang="en-US" b="0" i="0" baseline="0" dirty="0"/>
            <a:t>:</a:t>
          </a:r>
          <a:endParaRPr lang="en-US" dirty="0"/>
        </a:p>
      </dgm:t>
    </dgm:pt>
    <dgm:pt modelId="{35E32D90-6586-46A3-B1A5-89280BF9674C}" type="parTrans" cxnId="{3EE0CE13-3DCE-45C2-A07A-103F53B756D5}">
      <dgm:prSet/>
      <dgm:spPr/>
      <dgm:t>
        <a:bodyPr/>
        <a:lstStyle/>
        <a:p>
          <a:endParaRPr lang="en-US"/>
        </a:p>
      </dgm:t>
    </dgm:pt>
    <dgm:pt modelId="{982C2A4D-8729-4D02-B73F-59EFCD35430B}" type="sibTrans" cxnId="{3EE0CE13-3DCE-45C2-A07A-103F53B756D5}">
      <dgm:prSet/>
      <dgm:spPr/>
      <dgm:t>
        <a:bodyPr/>
        <a:lstStyle/>
        <a:p>
          <a:endParaRPr lang="en-US"/>
        </a:p>
      </dgm:t>
    </dgm:pt>
    <dgm:pt modelId="{A5913B58-802C-42F4-86AD-ACA3E5EF379F}">
      <dgm:prSet/>
      <dgm:spPr/>
      <dgm:t>
        <a:bodyPr/>
        <a:lstStyle/>
        <a:p>
          <a:pPr>
            <a:lnSpc>
              <a:spcPct val="100000"/>
            </a:lnSpc>
          </a:pPr>
          <a:r>
            <a:rPr lang="en-US" b="0" i="0" baseline="0" dirty="0"/>
            <a:t>Encourages ongoing research for optimization and broader application, advocating for its practical adoption in AI and machine learning.</a:t>
          </a:r>
          <a:endParaRPr lang="en-US" dirty="0"/>
        </a:p>
      </dgm:t>
    </dgm:pt>
    <dgm:pt modelId="{C405BB77-AE1E-41AC-9601-BFE68B705ED1}" type="parTrans" cxnId="{D16B3DD1-82B7-4109-9861-6E7DA40D14AA}">
      <dgm:prSet/>
      <dgm:spPr/>
      <dgm:t>
        <a:bodyPr/>
        <a:lstStyle/>
        <a:p>
          <a:endParaRPr lang="en-US"/>
        </a:p>
      </dgm:t>
    </dgm:pt>
    <dgm:pt modelId="{0DF3DCE4-9020-44BB-8F6C-4F63099CC328}" type="sibTrans" cxnId="{D16B3DD1-82B7-4109-9861-6E7DA40D14AA}">
      <dgm:prSet/>
      <dgm:spPr/>
      <dgm:t>
        <a:bodyPr/>
        <a:lstStyle/>
        <a:p>
          <a:endParaRPr lang="en-US"/>
        </a:p>
      </dgm:t>
    </dgm:pt>
    <dgm:pt modelId="{6B84FFAE-3BD9-4C8C-AC1A-6C8EC692516F}">
      <dgm:prSet phldr="0"/>
      <dgm:spPr/>
      <dgm:t>
        <a:bodyPr/>
        <a:lstStyle/>
        <a:p>
          <a:pPr>
            <a:lnSpc>
              <a:spcPct val="100000"/>
            </a:lnSpc>
          </a:pPr>
          <a:r>
            <a:rPr lang="en-US" b="1" i="0" baseline="0" dirty="0"/>
            <a:t>Human-Centric Valuation</a:t>
          </a:r>
          <a:r>
            <a:rPr lang="en-US" b="0" i="0" baseline="0" dirty="0"/>
            <a:t>:</a:t>
          </a:r>
          <a:endParaRPr lang="en-US" dirty="0"/>
        </a:p>
      </dgm:t>
    </dgm:pt>
    <dgm:pt modelId="{65F402C7-8D5C-4596-A5D6-ACB16C8E4D0D}" type="parTrans" cxnId="{573EA1DF-D5CE-40D0-B4CF-EA4E8F145051}">
      <dgm:prSet/>
      <dgm:spPr/>
    </dgm:pt>
    <dgm:pt modelId="{71D78240-99FF-46FA-9A4C-B221A3AED095}" type="sibTrans" cxnId="{573EA1DF-D5CE-40D0-B4CF-EA4E8F145051}">
      <dgm:prSet/>
      <dgm:spPr/>
    </dgm:pt>
    <dgm:pt modelId="{918B3159-0F14-45A0-9502-102D38E6D53C}" type="pres">
      <dgm:prSet presAssocID="{CE29C079-B615-479C-B8BF-DA1C17CA3DED}" presName="root" presStyleCnt="0">
        <dgm:presLayoutVars>
          <dgm:dir/>
          <dgm:resizeHandles val="exact"/>
        </dgm:presLayoutVars>
      </dgm:prSet>
      <dgm:spPr/>
    </dgm:pt>
    <dgm:pt modelId="{9746A0AF-3E7D-46D4-A4F0-9B326DD380D8}" type="pres">
      <dgm:prSet presAssocID="{0AEAA920-8513-4F02-8F51-859BDBE4E870}" presName="compNode" presStyleCnt="0"/>
      <dgm:spPr/>
    </dgm:pt>
    <dgm:pt modelId="{32BC8D86-071C-4519-8E81-D2D29CA4D4AF}" type="pres">
      <dgm:prSet presAssocID="{0AEAA920-8513-4F02-8F51-859BDBE4E870}" presName="bgRect" presStyleLbl="bgShp" presStyleIdx="0" presStyleCnt="8"/>
      <dgm:spPr/>
    </dgm:pt>
    <dgm:pt modelId="{E659E5D2-93DD-4550-90EB-ED55977B38CE}" type="pres">
      <dgm:prSet presAssocID="{0AEAA920-8513-4F02-8F51-859BDBE4E87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50711340-9596-487A-BA67-5B58909AACF5}" type="pres">
      <dgm:prSet presAssocID="{0AEAA920-8513-4F02-8F51-859BDBE4E870}" presName="spaceRect" presStyleCnt="0"/>
      <dgm:spPr/>
    </dgm:pt>
    <dgm:pt modelId="{997276A2-A735-4EB9-8F9F-D967A96DD855}" type="pres">
      <dgm:prSet presAssocID="{0AEAA920-8513-4F02-8F51-859BDBE4E870}" presName="parTx" presStyleLbl="revTx" presStyleIdx="0" presStyleCnt="8">
        <dgm:presLayoutVars>
          <dgm:chMax val="0"/>
          <dgm:chPref val="0"/>
        </dgm:presLayoutVars>
      </dgm:prSet>
      <dgm:spPr/>
    </dgm:pt>
    <dgm:pt modelId="{6DF40B1C-D05C-4F79-8F7E-ECC900533F36}" type="pres">
      <dgm:prSet presAssocID="{45E32E52-B275-4703-B321-0D42F1720BE1}" presName="sibTrans" presStyleCnt="0"/>
      <dgm:spPr/>
    </dgm:pt>
    <dgm:pt modelId="{58E30F20-11CF-41FF-B6AE-220307FE3EBB}" type="pres">
      <dgm:prSet presAssocID="{DD7BD182-6200-4120-AA5F-7E6D4669E1E8}" presName="compNode" presStyleCnt="0"/>
      <dgm:spPr/>
    </dgm:pt>
    <dgm:pt modelId="{4F458E93-2E1C-488D-A40A-2CB9826C99C1}" type="pres">
      <dgm:prSet presAssocID="{DD7BD182-6200-4120-AA5F-7E6D4669E1E8}" presName="bgRect" presStyleLbl="bgShp" presStyleIdx="1" presStyleCnt="8"/>
      <dgm:spPr/>
    </dgm:pt>
    <dgm:pt modelId="{C5731468-F60E-445D-BAAA-9CEA9CA60F4B}" type="pres">
      <dgm:prSet presAssocID="{DD7BD182-6200-4120-AA5F-7E6D4669E1E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9154C04B-E6FD-4595-A514-B47380DC3CC4}" type="pres">
      <dgm:prSet presAssocID="{DD7BD182-6200-4120-AA5F-7E6D4669E1E8}" presName="spaceRect" presStyleCnt="0"/>
      <dgm:spPr/>
    </dgm:pt>
    <dgm:pt modelId="{4C314853-336B-49D0-A76B-3313FFE6D3DD}" type="pres">
      <dgm:prSet presAssocID="{DD7BD182-6200-4120-AA5F-7E6D4669E1E8}" presName="parTx" presStyleLbl="revTx" presStyleIdx="1" presStyleCnt="8">
        <dgm:presLayoutVars>
          <dgm:chMax val="0"/>
          <dgm:chPref val="0"/>
        </dgm:presLayoutVars>
      </dgm:prSet>
      <dgm:spPr/>
    </dgm:pt>
    <dgm:pt modelId="{5BC9EFD9-C828-459F-9161-9A21C2B840F4}" type="pres">
      <dgm:prSet presAssocID="{ED3D82E5-358B-4289-AA68-C08A0008B8A5}" presName="sibTrans" presStyleCnt="0"/>
      <dgm:spPr/>
    </dgm:pt>
    <dgm:pt modelId="{0B6B9D37-C272-4C3D-A39E-35CCC2D1A1BD}" type="pres">
      <dgm:prSet presAssocID="{6B84FFAE-3BD9-4C8C-AC1A-6C8EC692516F}" presName="compNode" presStyleCnt="0"/>
      <dgm:spPr/>
    </dgm:pt>
    <dgm:pt modelId="{E854AF78-40DF-42B9-B721-5C52C707A9CA}" type="pres">
      <dgm:prSet presAssocID="{6B84FFAE-3BD9-4C8C-AC1A-6C8EC692516F}" presName="bgRect" presStyleLbl="bgShp" presStyleIdx="2" presStyleCnt="8"/>
      <dgm:spPr/>
    </dgm:pt>
    <dgm:pt modelId="{4DA77101-196E-4699-9ABD-310952284A54}" type="pres">
      <dgm:prSet presAssocID="{6B84FFAE-3BD9-4C8C-AC1A-6C8EC692516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D532BFF-E1C8-4051-9D1F-A77B28F2B486}" type="pres">
      <dgm:prSet presAssocID="{6B84FFAE-3BD9-4C8C-AC1A-6C8EC692516F}" presName="spaceRect" presStyleCnt="0"/>
      <dgm:spPr/>
    </dgm:pt>
    <dgm:pt modelId="{D39212E2-FA9B-4F54-A6EA-B3D9600DBF1C}" type="pres">
      <dgm:prSet presAssocID="{6B84FFAE-3BD9-4C8C-AC1A-6C8EC692516F}" presName="parTx" presStyleLbl="revTx" presStyleIdx="2" presStyleCnt="8">
        <dgm:presLayoutVars>
          <dgm:chMax val="0"/>
          <dgm:chPref val="0"/>
        </dgm:presLayoutVars>
      </dgm:prSet>
      <dgm:spPr/>
    </dgm:pt>
    <dgm:pt modelId="{D74B928D-464E-457C-83DC-E57A94B30FFD}" type="pres">
      <dgm:prSet presAssocID="{71D78240-99FF-46FA-9A4C-B221A3AED095}" presName="sibTrans" presStyleCnt="0"/>
      <dgm:spPr/>
    </dgm:pt>
    <dgm:pt modelId="{67FBDA57-17C6-45CA-9144-A258AC4A203F}" type="pres">
      <dgm:prSet presAssocID="{66168B8C-6B53-4520-B313-9D2298A81253}" presName="compNode" presStyleCnt="0"/>
      <dgm:spPr/>
    </dgm:pt>
    <dgm:pt modelId="{DD1A57EF-429E-4876-962A-9AA9FB302DF8}" type="pres">
      <dgm:prSet presAssocID="{66168B8C-6B53-4520-B313-9D2298A81253}" presName="bgRect" presStyleLbl="bgShp" presStyleIdx="3" presStyleCnt="8"/>
      <dgm:spPr/>
    </dgm:pt>
    <dgm:pt modelId="{1D408B17-E773-4CC8-888E-8DBE0C8BF579}" type="pres">
      <dgm:prSet presAssocID="{66168B8C-6B53-4520-B313-9D2298A8125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759B1CF7-A5DD-4A7B-B7A8-74FAC25FBFF7}" type="pres">
      <dgm:prSet presAssocID="{66168B8C-6B53-4520-B313-9D2298A81253}" presName="spaceRect" presStyleCnt="0"/>
      <dgm:spPr/>
    </dgm:pt>
    <dgm:pt modelId="{EFA26DA1-6682-49E2-AA68-F901AEDE48BC}" type="pres">
      <dgm:prSet presAssocID="{66168B8C-6B53-4520-B313-9D2298A81253}" presName="parTx" presStyleLbl="revTx" presStyleIdx="3" presStyleCnt="8">
        <dgm:presLayoutVars>
          <dgm:chMax val="0"/>
          <dgm:chPref val="0"/>
        </dgm:presLayoutVars>
      </dgm:prSet>
      <dgm:spPr/>
    </dgm:pt>
    <dgm:pt modelId="{BA6BF181-4909-4592-B7A8-287F17E3A414}" type="pres">
      <dgm:prSet presAssocID="{9EF3335F-0889-4CF0-9273-153A08474DC8}" presName="sibTrans" presStyleCnt="0"/>
      <dgm:spPr/>
    </dgm:pt>
    <dgm:pt modelId="{A68BE8FE-62BA-4857-946A-E4B12ADC588F}" type="pres">
      <dgm:prSet presAssocID="{A1529F0B-98CC-4CDB-B7C5-8CB766F24991}" presName="compNode" presStyleCnt="0"/>
      <dgm:spPr/>
    </dgm:pt>
    <dgm:pt modelId="{D0AE8CCA-2A05-4B89-B04E-80DACE228868}" type="pres">
      <dgm:prSet presAssocID="{A1529F0B-98CC-4CDB-B7C5-8CB766F24991}" presName="bgRect" presStyleLbl="bgShp" presStyleIdx="4" presStyleCnt="8"/>
      <dgm:spPr/>
    </dgm:pt>
    <dgm:pt modelId="{51207080-FEAB-4DDD-9686-016D288DC45C}" type="pres">
      <dgm:prSet presAssocID="{A1529F0B-98CC-4CDB-B7C5-8CB766F2499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with Idea"/>
        </a:ext>
      </dgm:extLst>
    </dgm:pt>
    <dgm:pt modelId="{0B5D9E9B-2151-434C-8ED8-46E041C98818}" type="pres">
      <dgm:prSet presAssocID="{A1529F0B-98CC-4CDB-B7C5-8CB766F24991}" presName="spaceRect" presStyleCnt="0"/>
      <dgm:spPr/>
    </dgm:pt>
    <dgm:pt modelId="{7CB969DD-E6AE-4E58-9375-D00EE16DF62A}" type="pres">
      <dgm:prSet presAssocID="{A1529F0B-98CC-4CDB-B7C5-8CB766F24991}" presName="parTx" presStyleLbl="revTx" presStyleIdx="4" presStyleCnt="8">
        <dgm:presLayoutVars>
          <dgm:chMax val="0"/>
          <dgm:chPref val="0"/>
        </dgm:presLayoutVars>
      </dgm:prSet>
      <dgm:spPr/>
    </dgm:pt>
    <dgm:pt modelId="{5CDB9E56-CE59-4824-A480-70C4FC657551}" type="pres">
      <dgm:prSet presAssocID="{68EC36E5-5DC5-4B45-9474-B408DE7B4CAF}" presName="sibTrans" presStyleCnt="0"/>
      <dgm:spPr/>
    </dgm:pt>
    <dgm:pt modelId="{0354018A-38B5-42D2-B70A-57D598B94F29}" type="pres">
      <dgm:prSet presAssocID="{33FA5E59-6C34-4944-BD3F-20A9BB66182F}" presName="compNode" presStyleCnt="0"/>
      <dgm:spPr/>
    </dgm:pt>
    <dgm:pt modelId="{B5998194-F57D-4B76-958D-866F14A8ACC8}" type="pres">
      <dgm:prSet presAssocID="{33FA5E59-6C34-4944-BD3F-20A9BB66182F}" presName="bgRect" presStyleLbl="bgShp" presStyleIdx="5" presStyleCnt="8"/>
      <dgm:spPr/>
    </dgm:pt>
    <dgm:pt modelId="{A7043C44-47D8-4213-907E-F60D3837D074}" type="pres">
      <dgm:prSet presAssocID="{33FA5E59-6C34-4944-BD3F-20A9BB66182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pper board"/>
        </a:ext>
      </dgm:extLst>
    </dgm:pt>
    <dgm:pt modelId="{563F018C-E6E1-470E-8D09-230BF128FA26}" type="pres">
      <dgm:prSet presAssocID="{33FA5E59-6C34-4944-BD3F-20A9BB66182F}" presName="spaceRect" presStyleCnt="0"/>
      <dgm:spPr/>
    </dgm:pt>
    <dgm:pt modelId="{14366282-477A-4A91-BD0B-B3ED967026F7}" type="pres">
      <dgm:prSet presAssocID="{33FA5E59-6C34-4944-BD3F-20A9BB66182F}" presName="parTx" presStyleLbl="revTx" presStyleIdx="5" presStyleCnt="8">
        <dgm:presLayoutVars>
          <dgm:chMax val="0"/>
          <dgm:chPref val="0"/>
        </dgm:presLayoutVars>
      </dgm:prSet>
      <dgm:spPr/>
    </dgm:pt>
    <dgm:pt modelId="{E2B9D57E-2C97-475A-9E34-913F5B8A3ED2}" type="pres">
      <dgm:prSet presAssocID="{2B468D1B-C720-489F-8646-9B3DE179BA33}" presName="sibTrans" presStyleCnt="0"/>
      <dgm:spPr/>
    </dgm:pt>
    <dgm:pt modelId="{24F633A9-176B-403B-A8CA-D46C271BA659}" type="pres">
      <dgm:prSet presAssocID="{CD9EE761-AA00-4A94-9B9F-F124425BF493}" presName="compNode" presStyleCnt="0"/>
      <dgm:spPr/>
    </dgm:pt>
    <dgm:pt modelId="{20C986F6-5625-4474-A0AE-6BC9B6D6942C}" type="pres">
      <dgm:prSet presAssocID="{CD9EE761-AA00-4A94-9B9F-F124425BF493}" presName="bgRect" presStyleLbl="bgShp" presStyleIdx="6" presStyleCnt="8"/>
      <dgm:spPr/>
    </dgm:pt>
    <dgm:pt modelId="{4A4851DA-6B90-4F60-B921-DA56B184E572}" type="pres">
      <dgm:prSet presAssocID="{CD9EE761-AA00-4A94-9B9F-F124425BF49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obot"/>
        </a:ext>
      </dgm:extLst>
    </dgm:pt>
    <dgm:pt modelId="{87640566-A70A-495C-B681-71CC1C9936D6}" type="pres">
      <dgm:prSet presAssocID="{CD9EE761-AA00-4A94-9B9F-F124425BF493}" presName="spaceRect" presStyleCnt="0"/>
      <dgm:spPr/>
    </dgm:pt>
    <dgm:pt modelId="{339A986C-3405-4E5C-ACEC-358709ADC0D2}" type="pres">
      <dgm:prSet presAssocID="{CD9EE761-AA00-4A94-9B9F-F124425BF493}" presName="parTx" presStyleLbl="revTx" presStyleIdx="6" presStyleCnt="8">
        <dgm:presLayoutVars>
          <dgm:chMax val="0"/>
          <dgm:chPref val="0"/>
        </dgm:presLayoutVars>
      </dgm:prSet>
      <dgm:spPr/>
    </dgm:pt>
    <dgm:pt modelId="{17161B86-9249-491C-971E-BEBC8B3CA997}" type="pres">
      <dgm:prSet presAssocID="{982C2A4D-8729-4D02-B73F-59EFCD35430B}" presName="sibTrans" presStyleCnt="0"/>
      <dgm:spPr/>
    </dgm:pt>
    <dgm:pt modelId="{7C251CF3-25CC-4F7E-A256-DF1E2376366C}" type="pres">
      <dgm:prSet presAssocID="{A5913B58-802C-42F4-86AD-ACA3E5EF379F}" presName="compNode" presStyleCnt="0"/>
      <dgm:spPr/>
    </dgm:pt>
    <dgm:pt modelId="{A5F7898A-3A9A-416B-8932-03A0B2C92CAD}" type="pres">
      <dgm:prSet presAssocID="{A5913B58-802C-42F4-86AD-ACA3E5EF379F}" presName="bgRect" presStyleLbl="bgShp" presStyleIdx="7" presStyleCnt="8"/>
      <dgm:spPr/>
    </dgm:pt>
    <dgm:pt modelId="{40E305BC-3D79-4A80-871A-AD60FC616046}" type="pres">
      <dgm:prSet presAssocID="{A5913B58-802C-42F4-86AD-ACA3E5EF379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roup Success"/>
        </a:ext>
      </dgm:extLst>
    </dgm:pt>
    <dgm:pt modelId="{EA23AEBB-5456-4EE5-9B59-E19806AF1DBD}" type="pres">
      <dgm:prSet presAssocID="{A5913B58-802C-42F4-86AD-ACA3E5EF379F}" presName="spaceRect" presStyleCnt="0"/>
      <dgm:spPr/>
    </dgm:pt>
    <dgm:pt modelId="{93960934-C585-40B7-9AAD-112E5575A452}" type="pres">
      <dgm:prSet presAssocID="{A5913B58-802C-42F4-86AD-ACA3E5EF379F}" presName="parTx" presStyleLbl="revTx" presStyleIdx="7" presStyleCnt="8">
        <dgm:presLayoutVars>
          <dgm:chMax val="0"/>
          <dgm:chPref val="0"/>
        </dgm:presLayoutVars>
      </dgm:prSet>
      <dgm:spPr/>
    </dgm:pt>
  </dgm:ptLst>
  <dgm:cxnLst>
    <dgm:cxn modelId="{FA183A06-66EF-4640-9B65-8D175AA69923}" type="presOf" srcId="{6B84FFAE-3BD9-4C8C-AC1A-6C8EC692516F}" destId="{D39212E2-FA9B-4F54-A6EA-B3D9600DBF1C}" srcOrd="0" destOrd="0" presId="urn:microsoft.com/office/officeart/2018/2/layout/IconVerticalSolidList"/>
    <dgm:cxn modelId="{3EE0CE13-3DCE-45C2-A07A-103F53B756D5}" srcId="{CE29C079-B615-479C-B8BF-DA1C17CA3DED}" destId="{CD9EE761-AA00-4A94-9B9F-F124425BF493}" srcOrd="6" destOrd="0" parTransId="{35E32D90-6586-46A3-B1A5-89280BF9674C}" sibTransId="{982C2A4D-8729-4D02-B73F-59EFCD35430B}"/>
    <dgm:cxn modelId="{0BCBE31E-5BD5-4BDB-9F93-C7572B199665}" type="presOf" srcId="{A1529F0B-98CC-4CDB-B7C5-8CB766F24991}" destId="{7CB969DD-E6AE-4E58-9375-D00EE16DF62A}" srcOrd="0" destOrd="0" presId="urn:microsoft.com/office/officeart/2018/2/layout/IconVerticalSolidList"/>
    <dgm:cxn modelId="{8D040237-A7C6-422A-A4FA-0FE899B7D67E}" srcId="{CE29C079-B615-479C-B8BF-DA1C17CA3DED}" destId="{33FA5E59-6C34-4944-BD3F-20A9BB66182F}" srcOrd="5" destOrd="0" parTransId="{09DFA71D-F115-4EE2-ACCD-C68A4140EA09}" sibTransId="{2B468D1B-C720-489F-8646-9B3DE179BA33}"/>
    <dgm:cxn modelId="{654D6538-4197-4D16-B533-489FA5E0D2BB}" srcId="{CE29C079-B615-479C-B8BF-DA1C17CA3DED}" destId="{DD7BD182-6200-4120-AA5F-7E6D4669E1E8}" srcOrd="1" destOrd="0" parTransId="{8FA1FC55-0137-4A26-8575-9B021E5CA379}" sibTransId="{ED3D82E5-358B-4289-AA68-C08A0008B8A5}"/>
    <dgm:cxn modelId="{A49D7D8D-180B-4A47-8B82-B1343001A1F6}" type="presOf" srcId="{33FA5E59-6C34-4944-BD3F-20A9BB66182F}" destId="{14366282-477A-4A91-BD0B-B3ED967026F7}" srcOrd="0" destOrd="0" presId="urn:microsoft.com/office/officeart/2018/2/layout/IconVerticalSolidList"/>
    <dgm:cxn modelId="{A8C890B0-77E5-46F4-B309-0DF1E6FD4E4A}" srcId="{CE29C079-B615-479C-B8BF-DA1C17CA3DED}" destId="{A1529F0B-98CC-4CDB-B7C5-8CB766F24991}" srcOrd="4" destOrd="0" parTransId="{0169BC2F-281E-4571-BC17-D7F268380348}" sibTransId="{68EC36E5-5DC5-4B45-9474-B408DE7B4CAF}"/>
    <dgm:cxn modelId="{173A84BE-0825-4E7E-AD6B-DA09F840ED63}" srcId="{CE29C079-B615-479C-B8BF-DA1C17CA3DED}" destId="{0AEAA920-8513-4F02-8F51-859BDBE4E870}" srcOrd="0" destOrd="0" parTransId="{C2FA048B-52F6-454A-B16B-AA2F81AD6DF5}" sibTransId="{45E32E52-B275-4703-B321-0D42F1720BE1}"/>
    <dgm:cxn modelId="{AE240CD1-9821-4E57-A348-0D6A174BB7CC}" srcId="{CE29C079-B615-479C-B8BF-DA1C17CA3DED}" destId="{66168B8C-6B53-4520-B313-9D2298A81253}" srcOrd="3" destOrd="0" parTransId="{940372BB-F944-45DA-B23F-A964900CD069}" sibTransId="{9EF3335F-0889-4CF0-9273-153A08474DC8}"/>
    <dgm:cxn modelId="{D16B3DD1-82B7-4109-9861-6E7DA40D14AA}" srcId="{CE29C079-B615-479C-B8BF-DA1C17CA3DED}" destId="{A5913B58-802C-42F4-86AD-ACA3E5EF379F}" srcOrd="7" destOrd="0" parTransId="{C405BB77-AE1E-41AC-9601-BFE68B705ED1}" sibTransId="{0DF3DCE4-9020-44BB-8F6C-4F63099CC328}"/>
    <dgm:cxn modelId="{ED59DBD6-8DED-428F-81FA-0592DBF51F34}" type="presOf" srcId="{0AEAA920-8513-4F02-8F51-859BDBE4E870}" destId="{997276A2-A735-4EB9-8F9F-D967A96DD855}" srcOrd="0" destOrd="0" presId="urn:microsoft.com/office/officeart/2018/2/layout/IconVerticalSolidList"/>
    <dgm:cxn modelId="{76C242D7-A38F-491B-89D0-0FF59E1787CB}" type="presOf" srcId="{CD9EE761-AA00-4A94-9B9F-F124425BF493}" destId="{339A986C-3405-4E5C-ACEC-358709ADC0D2}" srcOrd="0" destOrd="0" presId="urn:microsoft.com/office/officeart/2018/2/layout/IconVerticalSolidList"/>
    <dgm:cxn modelId="{38FD6EDF-C3F2-49E3-8233-650455F556FD}" type="presOf" srcId="{A5913B58-802C-42F4-86AD-ACA3E5EF379F}" destId="{93960934-C585-40B7-9AAD-112E5575A452}" srcOrd="0" destOrd="0" presId="urn:microsoft.com/office/officeart/2018/2/layout/IconVerticalSolidList"/>
    <dgm:cxn modelId="{573EA1DF-D5CE-40D0-B4CF-EA4E8F145051}" srcId="{CE29C079-B615-479C-B8BF-DA1C17CA3DED}" destId="{6B84FFAE-3BD9-4C8C-AC1A-6C8EC692516F}" srcOrd="2" destOrd="0" parTransId="{65F402C7-8D5C-4596-A5D6-ACB16C8E4D0D}" sibTransId="{71D78240-99FF-46FA-9A4C-B221A3AED095}"/>
    <dgm:cxn modelId="{913DE2E5-4DE5-42FA-8C83-E41E6579FD9E}" type="presOf" srcId="{DD7BD182-6200-4120-AA5F-7E6D4669E1E8}" destId="{4C314853-336B-49D0-A76B-3313FFE6D3DD}" srcOrd="0" destOrd="0" presId="urn:microsoft.com/office/officeart/2018/2/layout/IconVerticalSolidList"/>
    <dgm:cxn modelId="{DD0CD3F2-0639-4DE4-A21F-2083D12D2BA0}" type="presOf" srcId="{CE29C079-B615-479C-B8BF-DA1C17CA3DED}" destId="{918B3159-0F14-45A0-9502-102D38E6D53C}" srcOrd="0" destOrd="0" presId="urn:microsoft.com/office/officeart/2018/2/layout/IconVerticalSolidList"/>
    <dgm:cxn modelId="{6D45F9FE-F5A2-44F2-A639-A9A006B94B78}" type="presOf" srcId="{66168B8C-6B53-4520-B313-9D2298A81253}" destId="{EFA26DA1-6682-49E2-AA68-F901AEDE48BC}" srcOrd="0" destOrd="0" presId="urn:microsoft.com/office/officeart/2018/2/layout/IconVerticalSolidList"/>
    <dgm:cxn modelId="{3330AEE4-F0FC-4799-928C-4ED13F164608}" type="presParOf" srcId="{918B3159-0F14-45A0-9502-102D38E6D53C}" destId="{9746A0AF-3E7D-46D4-A4F0-9B326DD380D8}" srcOrd="0" destOrd="0" presId="urn:microsoft.com/office/officeart/2018/2/layout/IconVerticalSolidList"/>
    <dgm:cxn modelId="{F133BC87-44D7-4CAC-B9E6-65F806AA9607}" type="presParOf" srcId="{9746A0AF-3E7D-46D4-A4F0-9B326DD380D8}" destId="{32BC8D86-071C-4519-8E81-D2D29CA4D4AF}" srcOrd="0" destOrd="0" presId="urn:microsoft.com/office/officeart/2018/2/layout/IconVerticalSolidList"/>
    <dgm:cxn modelId="{789B3CC0-55E8-4226-8D5E-6E5D69396A83}" type="presParOf" srcId="{9746A0AF-3E7D-46D4-A4F0-9B326DD380D8}" destId="{E659E5D2-93DD-4550-90EB-ED55977B38CE}" srcOrd="1" destOrd="0" presId="urn:microsoft.com/office/officeart/2018/2/layout/IconVerticalSolidList"/>
    <dgm:cxn modelId="{B39DD3E4-5ACC-4946-AA3F-2FF8019C9A89}" type="presParOf" srcId="{9746A0AF-3E7D-46D4-A4F0-9B326DD380D8}" destId="{50711340-9596-487A-BA67-5B58909AACF5}" srcOrd="2" destOrd="0" presId="urn:microsoft.com/office/officeart/2018/2/layout/IconVerticalSolidList"/>
    <dgm:cxn modelId="{E000AA29-91D6-4D9E-81CD-AD2E7DAB6F79}" type="presParOf" srcId="{9746A0AF-3E7D-46D4-A4F0-9B326DD380D8}" destId="{997276A2-A735-4EB9-8F9F-D967A96DD855}" srcOrd="3" destOrd="0" presId="urn:microsoft.com/office/officeart/2018/2/layout/IconVerticalSolidList"/>
    <dgm:cxn modelId="{1507AC55-9C13-4A8D-9EF2-0DD5E05D1792}" type="presParOf" srcId="{918B3159-0F14-45A0-9502-102D38E6D53C}" destId="{6DF40B1C-D05C-4F79-8F7E-ECC900533F36}" srcOrd="1" destOrd="0" presId="urn:microsoft.com/office/officeart/2018/2/layout/IconVerticalSolidList"/>
    <dgm:cxn modelId="{DAB78AA0-C02A-41BA-872D-BA90C07662E8}" type="presParOf" srcId="{918B3159-0F14-45A0-9502-102D38E6D53C}" destId="{58E30F20-11CF-41FF-B6AE-220307FE3EBB}" srcOrd="2" destOrd="0" presId="urn:microsoft.com/office/officeart/2018/2/layout/IconVerticalSolidList"/>
    <dgm:cxn modelId="{0966D466-B4F9-4825-A4B4-5BE06025BC17}" type="presParOf" srcId="{58E30F20-11CF-41FF-B6AE-220307FE3EBB}" destId="{4F458E93-2E1C-488D-A40A-2CB9826C99C1}" srcOrd="0" destOrd="0" presId="urn:microsoft.com/office/officeart/2018/2/layout/IconVerticalSolidList"/>
    <dgm:cxn modelId="{B398EFE9-E23E-47E8-8853-04D0AB0BCE0A}" type="presParOf" srcId="{58E30F20-11CF-41FF-B6AE-220307FE3EBB}" destId="{C5731468-F60E-445D-BAAA-9CEA9CA60F4B}" srcOrd="1" destOrd="0" presId="urn:microsoft.com/office/officeart/2018/2/layout/IconVerticalSolidList"/>
    <dgm:cxn modelId="{FFFEC940-1A0E-408F-BAEF-DBD1198D34BB}" type="presParOf" srcId="{58E30F20-11CF-41FF-B6AE-220307FE3EBB}" destId="{9154C04B-E6FD-4595-A514-B47380DC3CC4}" srcOrd="2" destOrd="0" presId="urn:microsoft.com/office/officeart/2018/2/layout/IconVerticalSolidList"/>
    <dgm:cxn modelId="{F1A0A29B-A34B-4F13-A3EB-3EC87246C187}" type="presParOf" srcId="{58E30F20-11CF-41FF-B6AE-220307FE3EBB}" destId="{4C314853-336B-49D0-A76B-3313FFE6D3DD}" srcOrd="3" destOrd="0" presId="urn:microsoft.com/office/officeart/2018/2/layout/IconVerticalSolidList"/>
    <dgm:cxn modelId="{5285B51B-25BA-4D35-8C28-F4A567969CD4}" type="presParOf" srcId="{918B3159-0F14-45A0-9502-102D38E6D53C}" destId="{5BC9EFD9-C828-459F-9161-9A21C2B840F4}" srcOrd="3" destOrd="0" presId="urn:microsoft.com/office/officeart/2018/2/layout/IconVerticalSolidList"/>
    <dgm:cxn modelId="{0D01DA04-4E39-47F0-8703-C3AFC2DC4946}" type="presParOf" srcId="{918B3159-0F14-45A0-9502-102D38E6D53C}" destId="{0B6B9D37-C272-4C3D-A39E-35CCC2D1A1BD}" srcOrd="4" destOrd="0" presId="urn:microsoft.com/office/officeart/2018/2/layout/IconVerticalSolidList"/>
    <dgm:cxn modelId="{A2F44B80-34C7-49ED-B6F0-FA45415BD021}" type="presParOf" srcId="{0B6B9D37-C272-4C3D-A39E-35CCC2D1A1BD}" destId="{E854AF78-40DF-42B9-B721-5C52C707A9CA}" srcOrd="0" destOrd="0" presId="urn:microsoft.com/office/officeart/2018/2/layout/IconVerticalSolidList"/>
    <dgm:cxn modelId="{4F6B7F59-3E11-42C0-8572-5B2E99BDDC9A}" type="presParOf" srcId="{0B6B9D37-C272-4C3D-A39E-35CCC2D1A1BD}" destId="{4DA77101-196E-4699-9ABD-310952284A54}" srcOrd="1" destOrd="0" presId="urn:microsoft.com/office/officeart/2018/2/layout/IconVerticalSolidList"/>
    <dgm:cxn modelId="{74270EDA-26EB-4F44-BEE6-8BFC1F9A4FA2}" type="presParOf" srcId="{0B6B9D37-C272-4C3D-A39E-35CCC2D1A1BD}" destId="{FD532BFF-E1C8-4051-9D1F-A77B28F2B486}" srcOrd="2" destOrd="0" presId="urn:microsoft.com/office/officeart/2018/2/layout/IconVerticalSolidList"/>
    <dgm:cxn modelId="{C75D336E-0487-4250-B8F1-16696AFA345B}" type="presParOf" srcId="{0B6B9D37-C272-4C3D-A39E-35CCC2D1A1BD}" destId="{D39212E2-FA9B-4F54-A6EA-B3D9600DBF1C}" srcOrd="3" destOrd="0" presId="urn:microsoft.com/office/officeart/2018/2/layout/IconVerticalSolidList"/>
    <dgm:cxn modelId="{4B2CC201-FAD6-4B58-9C4E-8B4DB36E2655}" type="presParOf" srcId="{918B3159-0F14-45A0-9502-102D38E6D53C}" destId="{D74B928D-464E-457C-83DC-E57A94B30FFD}" srcOrd="5" destOrd="0" presId="urn:microsoft.com/office/officeart/2018/2/layout/IconVerticalSolidList"/>
    <dgm:cxn modelId="{42865BF7-E263-43E0-A9C1-F33ED95986D4}" type="presParOf" srcId="{918B3159-0F14-45A0-9502-102D38E6D53C}" destId="{67FBDA57-17C6-45CA-9144-A258AC4A203F}" srcOrd="6" destOrd="0" presId="urn:microsoft.com/office/officeart/2018/2/layout/IconVerticalSolidList"/>
    <dgm:cxn modelId="{989DD110-6941-4FC5-9C27-D58054CD5E34}" type="presParOf" srcId="{67FBDA57-17C6-45CA-9144-A258AC4A203F}" destId="{DD1A57EF-429E-4876-962A-9AA9FB302DF8}" srcOrd="0" destOrd="0" presId="urn:microsoft.com/office/officeart/2018/2/layout/IconVerticalSolidList"/>
    <dgm:cxn modelId="{99DFF5AF-A0E7-4517-B15A-7B30626AD6F3}" type="presParOf" srcId="{67FBDA57-17C6-45CA-9144-A258AC4A203F}" destId="{1D408B17-E773-4CC8-888E-8DBE0C8BF579}" srcOrd="1" destOrd="0" presId="urn:microsoft.com/office/officeart/2018/2/layout/IconVerticalSolidList"/>
    <dgm:cxn modelId="{9707CF0F-C326-4A36-9314-B41D762EAFC1}" type="presParOf" srcId="{67FBDA57-17C6-45CA-9144-A258AC4A203F}" destId="{759B1CF7-A5DD-4A7B-B7A8-74FAC25FBFF7}" srcOrd="2" destOrd="0" presId="urn:microsoft.com/office/officeart/2018/2/layout/IconVerticalSolidList"/>
    <dgm:cxn modelId="{A1A03B7F-2727-4B9A-BD06-7365AE8ACBEB}" type="presParOf" srcId="{67FBDA57-17C6-45CA-9144-A258AC4A203F}" destId="{EFA26DA1-6682-49E2-AA68-F901AEDE48BC}" srcOrd="3" destOrd="0" presId="urn:microsoft.com/office/officeart/2018/2/layout/IconVerticalSolidList"/>
    <dgm:cxn modelId="{8B6D83E1-9786-4B82-B64D-6BDF54B9361E}" type="presParOf" srcId="{918B3159-0F14-45A0-9502-102D38E6D53C}" destId="{BA6BF181-4909-4592-B7A8-287F17E3A414}" srcOrd="7" destOrd="0" presId="urn:microsoft.com/office/officeart/2018/2/layout/IconVerticalSolidList"/>
    <dgm:cxn modelId="{C1F91D2E-3AEE-4029-83E4-631CF2E147EE}" type="presParOf" srcId="{918B3159-0F14-45A0-9502-102D38E6D53C}" destId="{A68BE8FE-62BA-4857-946A-E4B12ADC588F}" srcOrd="8" destOrd="0" presId="urn:microsoft.com/office/officeart/2018/2/layout/IconVerticalSolidList"/>
    <dgm:cxn modelId="{0D4713E4-3D41-4605-9875-10FF82E54DBD}" type="presParOf" srcId="{A68BE8FE-62BA-4857-946A-E4B12ADC588F}" destId="{D0AE8CCA-2A05-4B89-B04E-80DACE228868}" srcOrd="0" destOrd="0" presId="urn:microsoft.com/office/officeart/2018/2/layout/IconVerticalSolidList"/>
    <dgm:cxn modelId="{FB046558-8486-4008-98E1-8A65D5E83740}" type="presParOf" srcId="{A68BE8FE-62BA-4857-946A-E4B12ADC588F}" destId="{51207080-FEAB-4DDD-9686-016D288DC45C}" srcOrd="1" destOrd="0" presId="urn:microsoft.com/office/officeart/2018/2/layout/IconVerticalSolidList"/>
    <dgm:cxn modelId="{1DA4788E-387C-4118-8E64-36F266318634}" type="presParOf" srcId="{A68BE8FE-62BA-4857-946A-E4B12ADC588F}" destId="{0B5D9E9B-2151-434C-8ED8-46E041C98818}" srcOrd="2" destOrd="0" presId="urn:microsoft.com/office/officeart/2018/2/layout/IconVerticalSolidList"/>
    <dgm:cxn modelId="{8A1A4192-7CF4-439B-994A-C351F614A912}" type="presParOf" srcId="{A68BE8FE-62BA-4857-946A-E4B12ADC588F}" destId="{7CB969DD-E6AE-4E58-9375-D00EE16DF62A}" srcOrd="3" destOrd="0" presId="urn:microsoft.com/office/officeart/2018/2/layout/IconVerticalSolidList"/>
    <dgm:cxn modelId="{EFB0342D-DF76-4769-B09C-E63183188C4C}" type="presParOf" srcId="{918B3159-0F14-45A0-9502-102D38E6D53C}" destId="{5CDB9E56-CE59-4824-A480-70C4FC657551}" srcOrd="9" destOrd="0" presId="urn:microsoft.com/office/officeart/2018/2/layout/IconVerticalSolidList"/>
    <dgm:cxn modelId="{A0E65880-6D3C-4D52-91E7-71510FA65C83}" type="presParOf" srcId="{918B3159-0F14-45A0-9502-102D38E6D53C}" destId="{0354018A-38B5-42D2-B70A-57D598B94F29}" srcOrd="10" destOrd="0" presId="urn:microsoft.com/office/officeart/2018/2/layout/IconVerticalSolidList"/>
    <dgm:cxn modelId="{2308184F-1093-432C-B233-ED2893BC1BB2}" type="presParOf" srcId="{0354018A-38B5-42D2-B70A-57D598B94F29}" destId="{B5998194-F57D-4B76-958D-866F14A8ACC8}" srcOrd="0" destOrd="0" presId="urn:microsoft.com/office/officeart/2018/2/layout/IconVerticalSolidList"/>
    <dgm:cxn modelId="{12B09F27-0BBF-4482-93F6-1C8CDCED3286}" type="presParOf" srcId="{0354018A-38B5-42D2-B70A-57D598B94F29}" destId="{A7043C44-47D8-4213-907E-F60D3837D074}" srcOrd="1" destOrd="0" presId="urn:microsoft.com/office/officeart/2018/2/layout/IconVerticalSolidList"/>
    <dgm:cxn modelId="{63B9BCB6-6A4C-4F4E-9AA5-6C6FAD954FF4}" type="presParOf" srcId="{0354018A-38B5-42D2-B70A-57D598B94F29}" destId="{563F018C-E6E1-470E-8D09-230BF128FA26}" srcOrd="2" destOrd="0" presId="urn:microsoft.com/office/officeart/2018/2/layout/IconVerticalSolidList"/>
    <dgm:cxn modelId="{66121CB5-C37F-4392-98A1-642E68F44662}" type="presParOf" srcId="{0354018A-38B5-42D2-B70A-57D598B94F29}" destId="{14366282-477A-4A91-BD0B-B3ED967026F7}" srcOrd="3" destOrd="0" presId="urn:microsoft.com/office/officeart/2018/2/layout/IconVerticalSolidList"/>
    <dgm:cxn modelId="{CCD5A91F-0B26-400D-8F8C-A18DE0A36765}" type="presParOf" srcId="{918B3159-0F14-45A0-9502-102D38E6D53C}" destId="{E2B9D57E-2C97-475A-9E34-913F5B8A3ED2}" srcOrd="11" destOrd="0" presId="urn:microsoft.com/office/officeart/2018/2/layout/IconVerticalSolidList"/>
    <dgm:cxn modelId="{622B46E4-A8CB-4F91-B5C7-D067FC98C3BA}" type="presParOf" srcId="{918B3159-0F14-45A0-9502-102D38E6D53C}" destId="{24F633A9-176B-403B-A8CA-D46C271BA659}" srcOrd="12" destOrd="0" presId="urn:microsoft.com/office/officeart/2018/2/layout/IconVerticalSolidList"/>
    <dgm:cxn modelId="{FB8300B1-BCE3-4204-96DF-04436B37915F}" type="presParOf" srcId="{24F633A9-176B-403B-A8CA-D46C271BA659}" destId="{20C986F6-5625-4474-A0AE-6BC9B6D6942C}" srcOrd="0" destOrd="0" presId="urn:microsoft.com/office/officeart/2018/2/layout/IconVerticalSolidList"/>
    <dgm:cxn modelId="{C6DD8E59-926D-4364-B977-67AC9AA8C892}" type="presParOf" srcId="{24F633A9-176B-403B-A8CA-D46C271BA659}" destId="{4A4851DA-6B90-4F60-B921-DA56B184E572}" srcOrd="1" destOrd="0" presId="urn:microsoft.com/office/officeart/2018/2/layout/IconVerticalSolidList"/>
    <dgm:cxn modelId="{36728FD0-C20A-4512-85E8-7EAD99F7BAD2}" type="presParOf" srcId="{24F633A9-176B-403B-A8CA-D46C271BA659}" destId="{87640566-A70A-495C-B681-71CC1C9936D6}" srcOrd="2" destOrd="0" presId="urn:microsoft.com/office/officeart/2018/2/layout/IconVerticalSolidList"/>
    <dgm:cxn modelId="{F37F6C5D-E0B8-4418-96F2-058E1EC163C3}" type="presParOf" srcId="{24F633A9-176B-403B-A8CA-D46C271BA659}" destId="{339A986C-3405-4E5C-ACEC-358709ADC0D2}" srcOrd="3" destOrd="0" presId="urn:microsoft.com/office/officeart/2018/2/layout/IconVerticalSolidList"/>
    <dgm:cxn modelId="{85EC6B00-700D-4AE7-815E-F5B057C7E26E}" type="presParOf" srcId="{918B3159-0F14-45A0-9502-102D38E6D53C}" destId="{17161B86-9249-491C-971E-BEBC8B3CA997}" srcOrd="13" destOrd="0" presId="urn:microsoft.com/office/officeart/2018/2/layout/IconVerticalSolidList"/>
    <dgm:cxn modelId="{C3B6C92C-79E8-435A-8E54-B3AC3574F888}" type="presParOf" srcId="{918B3159-0F14-45A0-9502-102D38E6D53C}" destId="{7C251CF3-25CC-4F7E-A256-DF1E2376366C}" srcOrd="14" destOrd="0" presId="urn:microsoft.com/office/officeart/2018/2/layout/IconVerticalSolidList"/>
    <dgm:cxn modelId="{FD67A8E3-1B56-4068-9EF8-1E449CE61DB8}" type="presParOf" srcId="{7C251CF3-25CC-4F7E-A256-DF1E2376366C}" destId="{A5F7898A-3A9A-416B-8932-03A0B2C92CAD}" srcOrd="0" destOrd="0" presId="urn:microsoft.com/office/officeart/2018/2/layout/IconVerticalSolidList"/>
    <dgm:cxn modelId="{F9143C5C-6B24-4D66-99CE-8D90C6942147}" type="presParOf" srcId="{7C251CF3-25CC-4F7E-A256-DF1E2376366C}" destId="{40E305BC-3D79-4A80-871A-AD60FC616046}" srcOrd="1" destOrd="0" presId="urn:microsoft.com/office/officeart/2018/2/layout/IconVerticalSolidList"/>
    <dgm:cxn modelId="{3FAEBEBA-3C23-4AC0-BE82-AEF781C3DFB7}" type="presParOf" srcId="{7C251CF3-25CC-4F7E-A256-DF1E2376366C}" destId="{EA23AEBB-5456-4EE5-9B59-E19806AF1DBD}" srcOrd="2" destOrd="0" presId="urn:microsoft.com/office/officeart/2018/2/layout/IconVerticalSolidList"/>
    <dgm:cxn modelId="{3CD9CAEB-E0CB-4D54-81AB-C20176A8ACE4}" type="presParOf" srcId="{7C251CF3-25CC-4F7E-A256-DF1E2376366C}" destId="{93960934-C585-40B7-9AAD-112E5575A4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7F5C68-7DF2-45E4-99E0-CCCCB2D159D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A872BC5A-CD09-48EC-B880-9946144DBD99}">
      <dgm:prSet/>
      <dgm:spPr/>
      <dgm:t>
        <a:bodyPr/>
        <a:lstStyle/>
        <a:p>
          <a:r>
            <a:rPr lang="en-US" b="1" i="0"/>
            <a:t>Equitable Valuation</a:t>
          </a:r>
          <a:r>
            <a:rPr lang="en-US" b="0" i="0"/>
            <a:t>:</a:t>
          </a:r>
          <a:endParaRPr lang="en-US"/>
        </a:p>
      </dgm:t>
    </dgm:pt>
    <dgm:pt modelId="{916F64A7-33A2-42A0-A5E8-A2C87BC76A06}" type="parTrans" cxnId="{C0261904-8EAE-41D2-8E79-BFEBFF0C8EBA}">
      <dgm:prSet/>
      <dgm:spPr/>
      <dgm:t>
        <a:bodyPr/>
        <a:lstStyle/>
        <a:p>
          <a:endParaRPr lang="en-US"/>
        </a:p>
      </dgm:t>
    </dgm:pt>
    <dgm:pt modelId="{CCDCF7B5-9294-4420-A11B-B273608AEE3F}" type="sibTrans" cxnId="{C0261904-8EAE-41D2-8E79-BFEBFF0C8EBA}">
      <dgm:prSet/>
      <dgm:spPr/>
      <dgm:t>
        <a:bodyPr/>
        <a:lstStyle/>
        <a:p>
          <a:endParaRPr lang="en-US"/>
        </a:p>
      </dgm:t>
    </dgm:pt>
    <dgm:pt modelId="{9EEEF4AA-5E7D-4489-91E6-75BDFD64168C}">
      <dgm:prSet/>
      <dgm:spPr/>
      <dgm:t>
        <a:bodyPr/>
        <a:lstStyle/>
        <a:p>
          <a:r>
            <a:rPr lang="en-US" b="0" i="0"/>
            <a:t>Ensures fair and equitable compensation for data contributors, especially in collaborative or crowdsourced data scenarios.</a:t>
          </a:r>
          <a:endParaRPr lang="en-US"/>
        </a:p>
      </dgm:t>
    </dgm:pt>
    <dgm:pt modelId="{B08220BD-8713-4084-B525-6CB8BCB48757}" type="parTrans" cxnId="{FA555726-0C1A-4DAB-8553-111F81E7D9B6}">
      <dgm:prSet/>
      <dgm:spPr/>
      <dgm:t>
        <a:bodyPr/>
        <a:lstStyle/>
        <a:p>
          <a:endParaRPr lang="en-US"/>
        </a:p>
      </dgm:t>
    </dgm:pt>
    <dgm:pt modelId="{D993244C-C181-4389-81C1-024C1C3084DA}" type="sibTrans" cxnId="{FA555726-0C1A-4DAB-8553-111F81E7D9B6}">
      <dgm:prSet/>
      <dgm:spPr/>
      <dgm:t>
        <a:bodyPr/>
        <a:lstStyle/>
        <a:p>
          <a:endParaRPr lang="en-US"/>
        </a:p>
      </dgm:t>
    </dgm:pt>
    <dgm:pt modelId="{DD9F9B24-7CF8-422B-BAB4-B046EA6DE42E}">
      <dgm:prSet/>
      <dgm:spPr/>
      <dgm:t>
        <a:bodyPr/>
        <a:lstStyle/>
        <a:p>
          <a:r>
            <a:rPr lang="en-US" b="0" i="0"/>
            <a:t>Addresses the challenge of compensating for data in a way that reflects its actual contribution to model success.</a:t>
          </a:r>
          <a:endParaRPr lang="en-US"/>
        </a:p>
      </dgm:t>
    </dgm:pt>
    <dgm:pt modelId="{1111B2BC-C965-478F-989A-35376695F778}" type="parTrans" cxnId="{258E678A-56E3-4C27-BB27-3E91B596F10C}">
      <dgm:prSet/>
      <dgm:spPr/>
      <dgm:t>
        <a:bodyPr/>
        <a:lstStyle/>
        <a:p>
          <a:endParaRPr lang="en-US"/>
        </a:p>
      </dgm:t>
    </dgm:pt>
    <dgm:pt modelId="{6BCAFE5F-9116-4254-A53C-D19F7A39C47F}" type="sibTrans" cxnId="{258E678A-56E3-4C27-BB27-3E91B596F10C}">
      <dgm:prSet/>
      <dgm:spPr/>
      <dgm:t>
        <a:bodyPr/>
        <a:lstStyle/>
        <a:p>
          <a:endParaRPr lang="en-US"/>
        </a:p>
      </dgm:t>
    </dgm:pt>
    <dgm:pt modelId="{CD8C7070-8245-4886-97B6-058C0501A92E}">
      <dgm:prSet/>
      <dgm:spPr/>
      <dgm:t>
        <a:bodyPr/>
        <a:lstStyle/>
        <a:p>
          <a:r>
            <a:rPr lang="en-US" b="1" i="0"/>
            <a:t>Increasing Relevance</a:t>
          </a:r>
          <a:r>
            <a:rPr lang="en-US" b="0" i="0"/>
            <a:t>:</a:t>
          </a:r>
          <a:endParaRPr lang="en-US"/>
        </a:p>
      </dgm:t>
    </dgm:pt>
    <dgm:pt modelId="{00286994-682F-41E9-B486-C558B68B0CB8}" type="parTrans" cxnId="{E5469C84-63FF-41E4-9BB6-67643C8DC0BE}">
      <dgm:prSet/>
      <dgm:spPr/>
      <dgm:t>
        <a:bodyPr/>
        <a:lstStyle/>
        <a:p>
          <a:endParaRPr lang="en-US"/>
        </a:p>
      </dgm:t>
    </dgm:pt>
    <dgm:pt modelId="{93F9E6A0-CEA5-4462-B327-ED3B7D9BA209}" type="sibTrans" cxnId="{E5469C84-63FF-41E4-9BB6-67643C8DC0BE}">
      <dgm:prSet/>
      <dgm:spPr/>
      <dgm:t>
        <a:bodyPr/>
        <a:lstStyle/>
        <a:p>
          <a:endParaRPr lang="en-US"/>
        </a:p>
      </dgm:t>
    </dgm:pt>
    <dgm:pt modelId="{94EC831E-FC80-4409-9AD0-AEF9BDAE5834}">
      <dgm:prSet/>
      <dgm:spPr/>
      <dgm:t>
        <a:bodyPr/>
        <a:lstStyle/>
        <a:p>
          <a:r>
            <a:rPr lang="en-US" b="0" i="0"/>
            <a:t>Growing importance in various sectors like healthcare, finance, and technology.</a:t>
          </a:r>
          <a:endParaRPr lang="en-US"/>
        </a:p>
      </dgm:t>
    </dgm:pt>
    <dgm:pt modelId="{0A51EEBE-43F5-4D3B-8EAF-5035D92EE3FA}" type="parTrans" cxnId="{C3CFB1C1-8437-4650-A567-65DA3705113A}">
      <dgm:prSet/>
      <dgm:spPr/>
      <dgm:t>
        <a:bodyPr/>
        <a:lstStyle/>
        <a:p>
          <a:endParaRPr lang="en-US"/>
        </a:p>
      </dgm:t>
    </dgm:pt>
    <dgm:pt modelId="{1928B559-7E17-4DD4-83FB-067F7BA2FBF0}" type="sibTrans" cxnId="{C3CFB1C1-8437-4650-A567-65DA3705113A}">
      <dgm:prSet/>
      <dgm:spPr/>
      <dgm:t>
        <a:bodyPr/>
        <a:lstStyle/>
        <a:p>
          <a:endParaRPr lang="en-US"/>
        </a:p>
      </dgm:t>
    </dgm:pt>
    <dgm:pt modelId="{8B1367E7-8EBB-47FD-9F92-14F78DF1FBBF}">
      <dgm:prSet/>
      <dgm:spPr/>
      <dgm:t>
        <a:bodyPr/>
        <a:lstStyle/>
        <a:p>
          <a:r>
            <a:rPr lang="en-US" b="0" i="0"/>
            <a:t>Aligns with ethical AI development by promoting fairness and transparency in data usage.</a:t>
          </a:r>
          <a:endParaRPr lang="en-US"/>
        </a:p>
      </dgm:t>
    </dgm:pt>
    <dgm:pt modelId="{7F9B01DF-418F-430F-A7BB-38DE6D6246E2}" type="parTrans" cxnId="{C23265E1-7573-4B88-8446-4CE7FFCE7754}">
      <dgm:prSet/>
      <dgm:spPr/>
      <dgm:t>
        <a:bodyPr/>
        <a:lstStyle/>
        <a:p>
          <a:endParaRPr lang="en-US"/>
        </a:p>
      </dgm:t>
    </dgm:pt>
    <dgm:pt modelId="{AF9AD2F7-C893-4197-8362-A6DE58FA248B}" type="sibTrans" cxnId="{C23265E1-7573-4B88-8446-4CE7FFCE7754}">
      <dgm:prSet/>
      <dgm:spPr/>
      <dgm:t>
        <a:bodyPr/>
        <a:lstStyle/>
        <a:p>
          <a:endParaRPr lang="en-US"/>
        </a:p>
      </dgm:t>
    </dgm:pt>
    <dgm:pt modelId="{A8E9A4FA-2537-487C-BF67-0F999EEED713}" type="pres">
      <dgm:prSet presAssocID="{227F5C68-7DF2-45E4-99E0-CCCCB2D159DF}" presName="Name0" presStyleCnt="0">
        <dgm:presLayoutVars>
          <dgm:dir/>
          <dgm:animLvl val="lvl"/>
          <dgm:resizeHandles val="exact"/>
        </dgm:presLayoutVars>
      </dgm:prSet>
      <dgm:spPr/>
    </dgm:pt>
    <dgm:pt modelId="{7E314132-4924-4A1A-84A9-BC4A058B7A69}" type="pres">
      <dgm:prSet presAssocID="{A872BC5A-CD09-48EC-B880-9946144DBD99}" presName="composite" presStyleCnt="0"/>
      <dgm:spPr/>
    </dgm:pt>
    <dgm:pt modelId="{4C9A63F4-C370-420D-AA68-FE51CB60457A}" type="pres">
      <dgm:prSet presAssocID="{A872BC5A-CD09-48EC-B880-9946144DBD99}" presName="parTx" presStyleLbl="alignNode1" presStyleIdx="0" presStyleCnt="2">
        <dgm:presLayoutVars>
          <dgm:chMax val="0"/>
          <dgm:chPref val="0"/>
          <dgm:bulletEnabled val="1"/>
        </dgm:presLayoutVars>
      </dgm:prSet>
      <dgm:spPr/>
    </dgm:pt>
    <dgm:pt modelId="{5B03E928-2F82-4037-9F20-239D884B10A5}" type="pres">
      <dgm:prSet presAssocID="{A872BC5A-CD09-48EC-B880-9946144DBD99}" presName="desTx" presStyleLbl="alignAccFollowNode1" presStyleIdx="0" presStyleCnt="2">
        <dgm:presLayoutVars>
          <dgm:bulletEnabled val="1"/>
        </dgm:presLayoutVars>
      </dgm:prSet>
      <dgm:spPr/>
    </dgm:pt>
    <dgm:pt modelId="{CD6274B5-E4AF-44C3-B355-AEDBA399FDD3}" type="pres">
      <dgm:prSet presAssocID="{CCDCF7B5-9294-4420-A11B-B273608AEE3F}" presName="space" presStyleCnt="0"/>
      <dgm:spPr/>
    </dgm:pt>
    <dgm:pt modelId="{1A97B9FA-4B64-4D8A-98CF-E3BFE3DB4714}" type="pres">
      <dgm:prSet presAssocID="{CD8C7070-8245-4886-97B6-058C0501A92E}" presName="composite" presStyleCnt="0"/>
      <dgm:spPr/>
    </dgm:pt>
    <dgm:pt modelId="{CF202DDA-92AF-419E-9BFF-ACEF713B2EB9}" type="pres">
      <dgm:prSet presAssocID="{CD8C7070-8245-4886-97B6-058C0501A92E}" presName="parTx" presStyleLbl="alignNode1" presStyleIdx="1" presStyleCnt="2">
        <dgm:presLayoutVars>
          <dgm:chMax val="0"/>
          <dgm:chPref val="0"/>
          <dgm:bulletEnabled val="1"/>
        </dgm:presLayoutVars>
      </dgm:prSet>
      <dgm:spPr/>
    </dgm:pt>
    <dgm:pt modelId="{5E8520C6-28D3-4D77-B4DD-769B0B457F0E}" type="pres">
      <dgm:prSet presAssocID="{CD8C7070-8245-4886-97B6-058C0501A92E}" presName="desTx" presStyleLbl="alignAccFollowNode1" presStyleIdx="1" presStyleCnt="2">
        <dgm:presLayoutVars>
          <dgm:bulletEnabled val="1"/>
        </dgm:presLayoutVars>
      </dgm:prSet>
      <dgm:spPr/>
    </dgm:pt>
  </dgm:ptLst>
  <dgm:cxnLst>
    <dgm:cxn modelId="{4B517B02-D131-4B74-B130-FD15E582C515}" type="presOf" srcId="{A872BC5A-CD09-48EC-B880-9946144DBD99}" destId="{4C9A63F4-C370-420D-AA68-FE51CB60457A}" srcOrd="0" destOrd="0" presId="urn:microsoft.com/office/officeart/2005/8/layout/hList1"/>
    <dgm:cxn modelId="{C0261904-8EAE-41D2-8E79-BFEBFF0C8EBA}" srcId="{227F5C68-7DF2-45E4-99E0-CCCCB2D159DF}" destId="{A872BC5A-CD09-48EC-B880-9946144DBD99}" srcOrd="0" destOrd="0" parTransId="{916F64A7-33A2-42A0-A5E8-A2C87BC76A06}" sibTransId="{CCDCF7B5-9294-4420-A11B-B273608AEE3F}"/>
    <dgm:cxn modelId="{3DD4A70B-45AA-45EE-8895-38AB3F84F041}" type="presOf" srcId="{CD8C7070-8245-4886-97B6-058C0501A92E}" destId="{CF202DDA-92AF-419E-9BFF-ACEF713B2EB9}" srcOrd="0" destOrd="0" presId="urn:microsoft.com/office/officeart/2005/8/layout/hList1"/>
    <dgm:cxn modelId="{FA555726-0C1A-4DAB-8553-111F81E7D9B6}" srcId="{A872BC5A-CD09-48EC-B880-9946144DBD99}" destId="{9EEEF4AA-5E7D-4489-91E6-75BDFD64168C}" srcOrd="0" destOrd="0" parTransId="{B08220BD-8713-4084-B525-6CB8BCB48757}" sibTransId="{D993244C-C181-4389-81C1-024C1C3084DA}"/>
    <dgm:cxn modelId="{8C10E382-6977-4632-83C5-04DD53796321}" type="presOf" srcId="{94EC831E-FC80-4409-9AD0-AEF9BDAE5834}" destId="{5E8520C6-28D3-4D77-B4DD-769B0B457F0E}" srcOrd="0" destOrd="0" presId="urn:microsoft.com/office/officeart/2005/8/layout/hList1"/>
    <dgm:cxn modelId="{E5469C84-63FF-41E4-9BB6-67643C8DC0BE}" srcId="{227F5C68-7DF2-45E4-99E0-CCCCB2D159DF}" destId="{CD8C7070-8245-4886-97B6-058C0501A92E}" srcOrd="1" destOrd="0" parTransId="{00286994-682F-41E9-B486-C558B68B0CB8}" sibTransId="{93F9E6A0-CEA5-4462-B327-ED3B7D9BA209}"/>
    <dgm:cxn modelId="{258E678A-56E3-4C27-BB27-3E91B596F10C}" srcId="{A872BC5A-CD09-48EC-B880-9946144DBD99}" destId="{DD9F9B24-7CF8-422B-BAB4-B046EA6DE42E}" srcOrd="1" destOrd="0" parTransId="{1111B2BC-C965-478F-989A-35376695F778}" sibTransId="{6BCAFE5F-9116-4254-A53C-D19F7A39C47F}"/>
    <dgm:cxn modelId="{7A639AA9-3B99-42F8-A8E5-C9FB6529483B}" type="presOf" srcId="{9EEEF4AA-5E7D-4489-91E6-75BDFD64168C}" destId="{5B03E928-2F82-4037-9F20-239D884B10A5}" srcOrd="0" destOrd="0" presId="urn:microsoft.com/office/officeart/2005/8/layout/hList1"/>
    <dgm:cxn modelId="{C3CFB1C1-8437-4650-A567-65DA3705113A}" srcId="{CD8C7070-8245-4886-97B6-058C0501A92E}" destId="{94EC831E-FC80-4409-9AD0-AEF9BDAE5834}" srcOrd="0" destOrd="0" parTransId="{0A51EEBE-43F5-4D3B-8EAF-5035D92EE3FA}" sibTransId="{1928B559-7E17-4DD4-83FB-067F7BA2FBF0}"/>
    <dgm:cxn modelId="{9477B0C5-D5B1-4E76-B63D-1E940464A440}" type="presOf" srcId="{DD9F9B24-7CF8-422B-BAB4-B046EA6DE42E}" destId="{5B03E928-2F82-4037-9F20-239D884B10A5}" srcOrd="0" destOrd="1" presId="urn:microsoft.com/office/officeart/2005/8/layout/hList1"/>
    <dgm:cxn modelId="{C23265E1-7573-4B88-8446-4CE7FFCE7754}" srcId="{CD8C7070-8245-4886-97B6-058C0501A92E}" destId="{8B1367E7-8EBB-47FD-9F92-14F78DF1FBBF}" srcOrd="1" destOrd="0" parTransId="{7F9B01DF-418F-430F-A7BB-38DE6D6246E2}" sibTransId="{AF9AD2F7-C893-4197-8362-A6DE58FA248B}"/>
    <dgm:cxn modelId="{2F5287F5-334D-4ADA-90AB-2BCA92645502}" type="presOf" srcId="{227F5C68-7DF2-45E4-99E0-CCCCB2D159DF}" destId="{A8E9A4FA-2537-487C-BF67-0F999EEED713}" srcOrd="0" destOrd="0" presId="urn:microsoft.com/office/officeart/2005/8/layout/hList1"/>
    <dgm:cxn modelId="{2A0967F9-EAD0-438E-9B20-9BEE9E6FA0D3}" type="presOf" srcId="{8B1367E7-8EBB-47FD-9F92-14F78DF1FBBF}" destId="{5E8520C6-28D3-4D77-B4DD-769B0B457F0E}" srcOrd="0" destOrd="1" presId="urn:microsoft.com/office/officeart/2005/8/layout/hList1"/>
    <dgm:cxn modelId="{328BB07B-22F6-4A3B-AE00-FDB229E305D8}" type="presParOf" srcId="{A8E9A4FA-2537-487C-BF67-0F999EEED713}" destId="{7E314132-4924-4A1A-84A9-BC4A058B7A69}" srcOrd="0" destOrd="0" presId="urn:microsoft.com/office/officeart/2005/8/layout/hList1"/>
    <dgm:cxn modelId="{2098FFB8-8995-4628-8318-FD3EB2B81868}" type="presParOf" srcId="{7E314132-4924-4A1A-84A9-BC4A058B7A69}" destId="{4C9A63F4-C370-420D-AA68-FE51CB60457A}" srcOrd="0" destOrd="0" presId="urn:microsoft.com/office/officeart/2005/8/layout/hList1"/>
    <dgm:cxn modelId="{96050060-6B15-4416-92A7-CDA6BF00A3DB}" type="presParOf" srcId="{7E314132-4924-4A1A-84A9-BC4A058B7A69}" destId="{5B03E928-2F82-4037-9F20-239D884B10A5}" srcOrd="1" destOrd="0" presId="urn:microsoft.com/office/officeart/2005/8/layout/hList1"/>
    <dgm:cxn modelId="{C06F9BE5-F816-4F5F-9185-302738B23527}" type="presParOf" srcId="{A8E9A4FA-2537-487C-BF67-0F999EEED713}" destId="{CD6274B5-E4AF-44C3-B355-AEDBA399FDD3}" srcOrd="1" destOrd="0" presId="urn:microsoft.com/office/officeart/2005/8/layout/hList1"/>
    <dgm:cxn modelId="{FB802D52-49F7-4706-8292-CE2004F9575A}" type="presParOf" srcId="{A8E9A4FA-2537-487C-BF67-0F999EEED713}" destId="{1A97B9FA-4B64-4D8A-98CF-E3BFE3DB4714}" srcOrd="2" destOrd="0" presId="urn:microsoft.com/office/officeart/2005/8/layout/hList1"/>
    <dgm:cxn modelId="{066B7851-8B94-466F-9B00-DE2F66402484}" type="presParOf" srcId="{1A97B9FA-4B64-4D8A-98CF-E3BFE3DB4714}" destId="{CF202DDA-92AF-419E-9BFF-ACEF713B2EB9}" srcOrd="0" destOrd="0" presId="urn:microsoft.com/office/officeart/2005/8/layout/hList1"/>
    <dgm:cxn modelId="{FA53B6EE-91C2-4B2A-BB5D-EB3E3D5C302A}" type="presParOf" srcId="{1A97B9FA-4B64-4D8A-98CF-E3BFE3DB4714}" destId="{5E8520C6-28D3-4D77-B4DD-769B0B457F0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58EAA-E2FB-4C59-81C4-835F5EDF8A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84E4C2E-E11C-46D3-8072-9D18065A8DCC}">
      <dgm:prSet/>
      <dgm:spPr/>
      <dgm:t>
        <a:bodyPr/>
        <a:lstStyle/>
        <a:p>
          <a:r>
            <a:rPr lang="en-US" b="1" i="0"/>
            <a:t>Source Selection</a:t>
          </a:r>
          <a:r>
            <a:rPr lang="en-US" b="0" i="0"/>
            <a:t>:</a:t>
          </a:r>
          <a:endParaRPr lang="en-US"/>
        </a:p>
      </dgm:t>
    </dgm:pt>
    <dgm:pt modelId="{8093F59E-A3C1-40CC-ADCA-E05224954CC0}" type="parTrans" cxnId="{59A231D4-8AF8-4013-875B-B95106D363EF}">
      <dgm:prSet/>
      <dgm:spPr/>
      <dgm:t>
        <a:bodyPr/>
        <a:lstStyle/>
        <a:p>
          <a:endParaRPr lang="en-US"/>
        </a:p>
      </dgm:t>
    </dgm:pt>
    <dgm:pt modelId="{F0F79D05-D2B5-435E-9D83-C76406BBB7F6}" type="sibTrans" cxnId="{59A231D4-8AF8-4013-875B-B95106D363EF}">
      <dgm:prSet/>
      <dgm:spPr/>
      <dgm:t>
        <a:bodyPr/>
        <a:lstStyle/>
        <a:p>
          <a:endParaRPr lang="en-US"/>
        </a:p>
      </dgm:t>
    </dgm:pt>
    <dgm:pt modelId="{6901FB97-8893-497B-80D4-ABC43DE1C0D0}">
      <dgm:prSet/>
      <dgm:spPr/>
      <dgm:t>
        <a:bodyPr/>
        <a:lstStyle/>
        <a:p>
          <a:r>
            <a:rPr lang="en-US" b="0" i="0"/>
            <a:t>Comprehensive search across multiple academic platforms: Google Scholar, IEEE Xplore, JSTOR.</a:t>
          </a:r>
          <a:endParaRPr lang="en-US"/>
        </a:p>
      </dgm:t>
    </dgm:pt>
    <dgm:pt modelId="{7B115E4E-CB17-4390-9629-8420D431AD8B}" type="parTrans" cxnId="{2FB0094D-C050-4A75-B7E4-D032117E6065}">
      <dgm:prSet/>
      <dgm:spPr/>
      <dgm:t>
        <a:bodyPr/>
        <a:lstStyle/>
        <a:p>
          <a:endParaRPr lang="en-US"/>
        </a:p>
      </dgm:t>
    </dgm:pt>
    <dgm:pt modelId="{2FBECCB7-756A-4A06-A2CB-1A1E27AA581E}" type="sibTrans" cxnId="{2FB0094D-C050-4A75-B7E4-D032117E6065}">
      <dgm:prSet/>
      <dgm:spPr/>
      <dgm:t>
        <a:bodyPr/>
        <a:lstStyle/>
        <a:p>
          <a:endParaRPr lang="en-US"/>
        </a:p>
      </dgm:t>
    </dgm:pt>
    <dgm:pt modelId="{ABA82E0A-DFB7-4E0A-AD7F-255CF2EADAFD}">
      <dgm:prSet/>
      <dgm:spPr/>
      <dgm:t>
        <a:bodyPr/>
        <a:lstStyle/>
        <a:p>
          <a:r>
            <a:rPr lang="en-US" b="0" i="0"/>
            <a:t>Inclusion of peer-reviewed articles, conference proceedings, and relevant industry publications.</a:t>
          </a:r>
          <a:endParaRPr lang="en-US"/>
        </a:p>
      </dgm:t>
    </dgm:pt>
    <dgm:pt modelId="{F222D2BE-D5A7-4752-8E54-AF205FB8B4ED}" type="parTrans" cxnId="{39FE95A0-D4F4-448C-B893-593BDD0E7281}">
      <dgm:prSet/>
      <dgm:spPr/>
      <dgm:t>
        <a:bodyPr/>
        <a:lstStyle/>
        <a:p>
          <a:endParaRPr lang="en-US"/>
        </a:p>
      </dgm:t>
    </dgm:pt>
    <dgm:pt modelId="{C3C574DF-F6C1-47E6-ADF1-D1DBBD060EC8}" type="sibTrans" cxnId="{39FE95A0-D4F4-448C-B893-593BDD0E7281}">
      <dgm:prSet/>
      <dgm:spPr/>
      <dgm:t>
        <a:bodyPr/>
        <a:lstStyle/>
        <a:p>
          <a:endParaRPr lang="en-US"/>
        </a:p>
      </dgm:t>
    </dgm:pt>
    <dgm:pt modelId="{5B39636C-55E8-4003-B503-CAAD8ED1E992}">
      <dgm:prSet/>
      <dgm:spPr/>
      <dgm:t>
        <a:bodyPr/>
        <a:lstStyle/>
        <a:p>
          <a:r>
            <a:rPr lang="en-US" b="1" i="0"/>
            <a:t>Time Frame</a:t>
          </a:r>
          <a:r>
            <a:rPr lang="en-US" b="0" i="0"/>
            <a:t>:</a:t>
          </a:r>
          <a:endParaRPr lang="en-US"/>
        </a:p>
      </dgm:t>
    </dgm:pt>
    <dgm:pt modelId="{BAB56CF0-B301-4F6B-918C-679B7FC429EF}" type="parTrans" cxnId="{35CF0414-A984-4C39-8860-F9499A5FECFB}">
      <dgm:prSet/>
      <dgm:spPr/>
      <dgm:t>
        <a:bodyPr/>
        <a:lstStyle/>
        <a:p>
          <a:endParaRPr lang="en-US"/>
        </a:p>
      </dgm:t>
    </dgm:pt>
    <dgm:pt modelId="{779926AF-FB6F-4FD2-99A5-6F718FCF7FF3}" type="sibTrans" cxnId="{35CF0414-A984-4C39-8860-F9499A5FECFB}">
      <dgm:prSet/>
      <dgm:spPr/>
      <dgm:t>
        <a:bodyPr/>
        <a:lstStyle/>
        <a:p>
          <a:endParaRPr lang="en-US"/>
        </a:p>
      </dgm:t>
    </dgm:pt>
    <dgm:pt modelId="{F8049F12-0DF2-4F55-BACD-28B8DD2A6174}">
      <dgm:prSet/>
      <dgm:spPr/>
      <dgm:t>
        <a:bodyPr/>
        <a:lstStyle/>
        <a:p>
          <a:r>
            <a:rPr lang="en-US" b="0" i="0"/>
            <a:t>Focus on works published primarily in the last five years to capture recent advancements and applications in the field.</a:t>
          </a:r>
          <a:endParaRPr lang="en-US"/>
        </a:p>
      </dgm:t>
    </dgm:pt>
    <dgm:pt modelId="{2B7915CB-27E7-4C37-A5D1-66DFA9C4E303}" type="parTrans" cxnId="{17CDB8C1-D74A-480B-88D2-1BBA69EBCB34}">
      <dgm:prSet/>
      <dgm:spPr/>
      <dgm:t>
        <a:bodyPr/>
        <a:lstStyle/>
        <a:p>
          <a:endParaRPr lang="en-US"/>
        </a:p>
      </dgm:t>
    </dgm:pt>
    <dgm:pt modelId="{651CE386-E075-40C8-A46A-7DB46ABDCC3F}" type="sibTrans" cxnId="{17CDB8C1-D74A-480B-88D2-1BBA69EBCB34}">
      <dgm:prSet/>
      <dgm:spPr/>
      <dgm:t>
        <a:bodyPr/>
        <a:lstStyle/>
        <a:p>
          <a:endParaRPr lang="en-US"/>
        </a:p>
      </dgm:t>
    </dgm:pt>
    <dgm:pt modelId="{D4E5635E-A4E9-4FAC-9BC6-6A2F72825E64}">
      <dgm:prSet/>
      <dgm:spPr/>
      <dgm:t>
        <a:bodyPr/>
        <a:lstStyle/>
        <a:p>
          <a:r>
            <a:rPr lang="en-US" b="1" i="0"/>
            <a:t>Criteria for Inclusion</a:t>
          </a:r>
          <a:r>
            <a:rPr lang="en-US" b="0" i="0"/>
            <a:t>:</a:t>
          </a:r>
          <a:endParaRPr lang="en-US"/>
        </a:p>
      </dgm:t>
    </dgm:pt>
    <dgm:pt modelId="{9A0F3786-0F3F-4F8F-BD4D-07F46962A69E}" type="parTrans" cxnId="{91081648-26AD-426C-AA48-493030193022}">
      <dgm:prSet/>
      <dgm:spPr/>
      <dgm:t>
        <a:bodyPr/>
        <a:lstStyle/>
        <a:p>
          <a:endParaRPr lang="en-US"/>
        </a:p>
      </dgm:t>
    </dgm:pt>
    <dgm:pt modelId="{8FAFCF63-2174-4639-852B-67ACFDF6A729}" type="sibTrans" cxnId="{91081648-26AD-426C-AA48-493030193022}">
      <dgm:prSet/>
      <dgm:spPr/>
      <dgm:t>
        <a:bodyPr/>
        <a:lstStyle/>
        <a:p>
          <a:endParaRPr lang="en-US"/>
        </a:p>
      </dgm:t>
    </dgm:pt>
    <dgm:pt modelId="{A59C7D53-69DE-4ED9-868B-6437C1FD4602}">
      <dgm:prSet/>
      <dgm:spPr/>
      <dgm:t>
        <a:bodyPr/>
        <a:lstStyle/>
        <a:p>
          <a:r>
            <a:rPr lang="en-US" b="0" i="0"/>
            <a:t>Prioritization of studies offering empirical evidence or significant theoretical contributions to the field of Data Shapley.</a:t>
          </a:r>
          <a:endParaRPr lang="en-US"/>
        </a:p>
      </dgm:t>
    </dgm:pt>
    <dgm:pt modelId="{262ABBA8-3415-4C5F-AEB7-72618E656722}" type="parTrans" cxnId="{4997DE50-2D18-44C4-9819-017B169AE269}">
      <dgm:prSet/>
      <dgm:spPr/>
      <dgm:t>
        <a:bodyPr/>
        <a:lstStyle/>
        <a:p>
          <a:endParaRPr lang="en-US"/>
        </a:p>
      </dgm:t>
    </dgm:pt>
    <dgm:pt modelId="{9E7C9073-9033-4FB2-8415-82C7F4521C90}" type="sibTrans" cxnId="{4997DE50-2D18-44C4-9819-017B169AE269}">
      <dgm:prSet/>
      <dgm:spPr/>
      <dgm:t>
        <a:bodyPr/>
        <a:lstStyle/>
        <a:p>
          <a:endParaRPr lang="en-US"/>
        </a:p>
      </dgm:t>
    </dgm:pt>
    <dgm:pt modelId="{178D5818-1809-44DB-8E5B-4B0E872C31D9}">
      <dgm:prSet/>
      <dgm:spPr/>
      <dgm:t>
        <a:bodyPr/>
        <a:lstStyle/>
        <a:p>
          <a:r>
            <a:rPr lang="en-US" b="0" i="0"/>
            <a:t>Emphasis on papers that provide insights into practical applications, challenges, and future directions of Data Shapley in machine learning.</a:t>
          </a:r>
          <a:endParaRPr lang="en-US"/>
        </a:p>
      </dgm:t>
    </dgm:pt>
    <dgm:pt modelId="{3BA269F5-7306-4096-AE79-1B9430CB3307}" type="parTrans" cxnId="{64ECDA6E-020F-4111-B895-878298D66315}">
      <dgm:prSet/>
      <dgm:spPr/>
      <dgm:t>
        <a:bodyPr/>
        <a:lstStyle/>
        <a:p>
          <a:endParaRPr lang="en-US"/>
        </a:p>
      </dgm:t>
    </dgm:pt>
    <dgm:pt modelId="{635B41F4-769B-4179-A514-712C43A5B1F7}" type="sibTrans" cxnId="{64ECDA6E-020F-4111-B895-878298D66315}">
      <dgm:prSet/>
      <dgm:spPr/>
      <dgm:t>
        <a:bodyPr/>
        <a:lstStyle/>
        <a:p>
          <a:endParaRPr lang="en-US"/>
        </a:p>
      </dgm:t>
    </dgm:pt>
    <dgm:pt modelId="{2857F111-83AA-48D1-9D8E-AE6DF7086584}" type="pres">
      <dgm:prSet presAssocID="{03358EAA-E2FB-4C59-81C4-835F5EDF8AFA}" presName="linear" presStyleCnt="0">
        <dgm:presLayoutVars>
          <dgm:animLvl val="lvl"/>
          <dgm:resizeHandles val="exact"/>
        </dgm:presLayoutVars>
      </dgm:prSet>
      <dgm:spPr/>
    </dgm:pt>
    <dgm:pt modelId="{CCD4264E-5554-44C8-A874-56B096AB4C00}" type="pres">
      <dgm:prSet presAssocID="{484E4C2E-E11C-46D3-8072-9D18065A8DCC}" presName="parentText" presStyleLbl="node1" presStyleIdx="0" presStyleCnt="3">
        <dgm:presLayoutVars>
          <dgm:chMax val="0"/>
          <dgm:bulletEnabled val="1"/>
        </dgm:presLayoutVars>
      </dgm:prSet>
      <dgm:spPr/>
    </dgm:pt>
    <dgm:pt modelId="{F22ABE83-3D67-4403-BA8D-164852399EDB}" type="pres">
      <dgm:prSet presAssocID="{484E4C2E-E11C-46D3-8072-9D18065A8DCC}" presName="childText" presStyleLbl="revTx" presStyleIdx="0" presStyleCnt="3">
        <dgm:presLayoutVars>
          <dgm:bulletEnabled val="1"/>
        </dgm:presLayoutVars>
      </dgm:prSet>
      <dgm:spPr/>
    </dgm:pt>
    <dgm:pt modelId="{780E0F5E-33B8-4075-BF9C-3517758E25CA}" type="pres">
      <dgm:prSet presAssocID="{5B39636C-55E8-4003-B503-CAAD8ED1E992}" presName="parentText" presStyleLbl="node1" presStyleIdx="1" presStyleCnt="3">
        <dgm:presLayoutVars>
          <dgm:chMax val="0"/>
          <dgm:bulletEnabled val="1"/>
        </dgm:presLayoutVars>
      </dgm:prSet>
      <dgm:spPr/>
    </dgm:pt>
    <dgm:pt modelId="{61AAE748-CBDC-4E18-A9E2-CD1FE4B13A75}" type="pres">
      <dgm:prSet presAssocID="{5B39636C-55E8-4003-B503-CAAD8ED1E992}" presName="childText" presStyleLbl="revTx" presStyleIdx="1" presStyleCnt="3">
        <dgm:presLayoutVars>
          <dgm:bulletEnabled val="1"/>
        </dgm:presLayoutVars>
      </dgm:prSet>
      <dgm:spPr/>
    </dgm:pt>
    <dgm:pt modelId="{240C7909-A4B8-48E8-9540-73EF4314AAE1}" type="pres">
      <dgm:prSet presAssocID="{D4E5635E-A4E9-4FAC-9BC6-6A2F72825E64}" presName="parentText" presStyleLbl="node1" presStyleIdx="2" presStyleCnt="3">
        <dgm:presLayoutVars>
          <dgm:chMax val="0"/>
          <dgm:bulletEnabled val="1"/>
        </dgm:presLayoutVars>
      </dgm:prSet>
      <dgm:spPr/>
    </dgm:pt>
    <dgm:pt modelId="{1167BF50-5C29-4292-840A-2C140A8E3ED8}" type="pres">
      <dgm:prSet presAssocID="{D4E5635E-A4E9-4FAC-9BC6-6A2F72825E64}" presName="childText" presStyleLbl="revTx" presStyleIdx="2" presStyleCnt="3">
        <dgm:presLayoutVars>
          <dgm:bulletEnabled val="1"/>
        </dgm:presLayoutVars>
      </dgm:prSet>
      <dgm:spPr/>
    </dgm:pt>
  </dgm:ptLst>
  <dgm:cxnLst>
    <dgm:cxn modelId="{3FA08F09-18B2-43F4-90C1-65A06FD87B6C}" type="presOf" srcId="{03358EAA-E2FB-4C59-81C4-835F5EDF8AFA}" destId="{2857F111-83AA-48D1-9D8E-AE6DF7086584}" srcOrd="0" destOrd="0" presId="urn:microsoft.com/office/officeart/2005/8/layout/vList2"/>
    <dgm:cxn modelId="{35CF0414-A984-4C39-8860-F9499A5FECFB}" srcId="{03358EAA-E2FB-4C59-81C4-835F5EDF8AFA}" destId="{5B39636C-55E8-4003-B503-CAAD8ED1E992}" srcOrd="1" destOrd="0" parTransId="{BAB56CF0-B301-4F6B-918C-679B7FC429EF}" sibTransId="{779926AF-FB6F-4FD2-99A5-6F718FCF7FF3}"/>
    <dgm:cxn modelId="{382BA725-9AC9-4AA8-BB44-9AA64793C4FA}" type="presOf" srcId="{178D5818-1809-44DB-8E5B-4B0E872C31D9}" destId="{1167BF50-5C29-4292-840A-2C140A8E3ED8}" srcOrd="0" destOrd="1" presId="urn:microsoft.com/office/officeart/2005/8/layout/vList2"/>
    <dgm:cxn modelId="{45ABB42F-907B-47D9-96F1-4E73BB7F3641}" type="presOf" srcId="{ABA82E0A-DFB7-4E0A-AD7F-255CF2EADAFD}" destId="{F22ABE83-3D67-4403-BA8D-164852399EDB}" srcOrd="0" destOrd="1" presId="urn:microsoft.com/office/officeart/2005/8/layout/vList2"/>
    <dgm:cxn modelId="{91081648-26AD-426C-AA48-493030193022}" srcId="{03358EAA-E2FB-4C59-81C4-835F5EDF8AFA}" destId="{D4E5635E-A4E9-4FAC-9BC6-6A2F72825E64}" srcOrd="2" destOrd="0" parTransId="{9A0F3786-0F3F-4F8F-BD4D-07F46962A69E}" sibTransId="{8FAFCF63-2174-4639-852B-67ACFDF6A729}"/>
    <dgm:cxn modelId="{2A5A234C-5EA4-4DA7-B291-F27C091F36E9}" type="presOf" srcId="{A59C7D53-69DE-4ED9-868B-6437C1FD4602}" destId="{1167BF50-5C29-4292-840A-2C140A8E3ED8}" srcOrd="0" destOrd="0" presId="urn:microsoft.com/office/officeart/2005/8/layout/vList2"/>
    <dgm:cxn modelId="{2FB0094D-C050-4A75-B7E4-D032117E6065}" srcId="{484E4C2E-E11C-46D3-8072-9D18065A8DCC}" destId="{6901FB97-8893-497B-80D4-ABC43DE1C0D0}" srcOrd="0" destOrd="0" parTransId="{7B115E4E-CB17-4390-9629-8420D431AD8B}" sibTransId="{2FBECCB7-756A-4A06-A2CB-1A1E27AA581E}"/>
    <dgm:cxn modelId="{64ECDA6E-020F-4111-B895-878298D66315}" srcId="{D4E5635E-A4E9-4FAC-9BC6-6A2F72825E64}" destId="{178D5818-1809-44DB-8E5B-4B0E872C31D9}" srcOrd="1" destOrd="0" parTransId="{3BA269F5-7306-4096-AE79-1B9430CB3307}" sibTransId="{635B41F4-769B-4179-A514-712C43A5B1F7}"/>
    <dgm:cxn modelId="{4997DE50-2D18-44C4-9819-017B169AE269}" srcId="{D4E5635E-A4E9-4FAC-9BC6-6A2F72825E64}" destId="{A59C7D53-69DE-4ED9-868B-6437C1FD4602}" srcOrd="0" destOrd="0" parTransId="{262ABBA8-3415-4C5F-AEB7-72618E656722}" sibTransId="{9E7C9073-9033-4FB2-8415-82C7F4521C90}"/>
    <dgm:cxn modelId="{B02F2771-34E6-48F8-AC31-FD537F3DE024}" type="presOf" srcId="{F8049F12-0DF2-4F55-BACD-28B8DD2A6174}" destId="{61AAE748-CBDC-4E18-A9E2-CD1FE4B13A75}" srcOrd="0" destOrd="0" presId="urn:microsoft.com/office/officeart/2005/8/layout/vList2"/>
    <dgm:cxn modelId="{9BFA9B73-D256-4330-B5AD-4F314C7DF763}" type="presOf" srcId="{484E4C2E-E11C-46D3-8072-9D18065A8DCC}" destId="{CCD4264E-5554-44C8-A874-56B096AB4C00}" srcOrd="0" destOrd="0" presId="urn:microsoft.com/office/officeart/2005/8/layout/vList2"/>
    <dgm:cxn modelId="{D5146997-8CC4-4313-A493-13A8BF2D91B6}" type="presOf" srcId="{6901FB97-8893-497B-80D4-ABC43DE1C0D0}" destId="{F22ABE83-3D67-4403-BA8D-164852399EDB}" srcOrd="0" destOrd="0" presId="urn:microsoft.com/office/officeart/2005/8/layout/vList2"/>
    <dgm:cxn modelId="{CA1A619F-3F5C-4439-A532-6993EB719A12}" type="presOf" srcId="{5B39636C-55E8-4003-B503-CAAD8ED1E992}" destId="{780E0F5E-33B8-4075-BF9C-3517758E25CA}" srcOrd="0" destOrd="0" presId="urn:microsoft.com/office/officeart/2005/8/layout/vList2"/>
    <dgm:cxn modelId="{39FE95A0-D4F4-448C-B893-593BDD0E7281}" srcId="{484E4C2E-E11C-46D3-8072-9D18065A8DCC}" destId="{ABA82E0A-DFB7-4E0A-AD7F-255CF2EADAFD}" srcOrd="1" destOrd="0" parTransId="{F222D2BE-D5A7-4752-8E54-AF205FB8B4ED}" sibTransId="{C3C574DF-F6C1-47E6-ADF1-D1DBBD060EC8}"/>
    <dgm:cxn modelId="{69F538A3-638F-409F-BEAE-DFE834430DC0}" type="presOf" srcId="{D4E5635E-A4E9-4FAC-9BC6-6A2F72825E64}" destId="{240C7909-A4B8-48E8-9540-73EF4314AAE1}" srcOrd="0" destOrd="0" presId="urn:microsoft.com/office/officeart/2005/8/layout/vList2"/>
    <dgm:cxn modelId="{17CDB8C1-D74A-480B-88D2-1BBA69EBCB34}" srcId="{5B39636C-55E8-4003-B503-CAAD8ED1E992}" destId="{F8049F12-0DF2-4F55-BACD-28B8DD2A6174}" srcOrd="0" destOrd="0" parTransId="{2B7915CB-27E7-4C37-A5D1-66DFA9C4E303}" sibTransId="{651CE386-E075-40C8-A46A-7DB46ABDCC3F}"/>
    <dgm:cxn modelId="{59A231D4-8AF8-4013-875B-B95106D363EF}" srcId="{03358EAA-E2FB-4C59-81C4-835F5EDF8AFA}" destId="{484E4C2E-E11C-46D3-8072-9D18065A8DCC}" srcOrd="0" destOrd="0" parTransId="{8093F59E-A3C1-40CC-ADCA-E05224954CC0}" sibTransId="{F0F79D05-D2B5-435E-9D83-C76406BBB7F6}"/>
    <dgm:cxn modelId="{225C6C4A-9EC7-4AC4-8483-ABD38A4E59D3}" type="presParOf" srcId="{2857F111-83AA-48D1-9D8E-AE6DF7086584}" destId="{CCD4264E-5554-44C8-A874-56B096AB4C00}" srcOrd="0" destOrd="0" presId="urn:microsoft.com/office/officeart/2005/8/layout/vList2"/>
    <dgm:cxn modelId="{7F8AEBFD-2518-4941-8D62-172672F3F905}" type="presParOf" srcId="{2857F111-83AA-48D1-9D8E-AE6DF7086584}" destId="{F22ABE83-3D67-4403-BA8D-164852399EDB}" srcOrd="1" destOrd="0" presId="urn:microsoft.com/office/officeart/2005/8/layout/vList2"/>
    <dgm:cxn modelId="{DD5806A7-E1AF-4483-8CD4-D2525E085A93}" type="presParOf" srcId="{2857F111-83AA-48D1-9D8E-AE6DF7086584}" destId="{780E0F5E-33B8-4075-BF9C-3517758E25CA}" srcOrd="2" destOrd="0" presId="urn:microsoft.com/office/officeart/2005/8/layout/vList2"/>
    <dgm:cxn modelId="{ACD39FBB-A067-46FD-A1B3-7DA8DA92CF94}" type="presParOf" srcId="{2857F111-83AA-48D1-9D8E-AE6DF7086584}" destId="{61AAE748-CBDC-4E18-A9E2-CD1FE4B13A75}" srcOrd="3" destOrd="0" presId="urn:microsoft.com/office/officeart/2005/8/layout/vList2"/>
    <dgm:cxn modelId="{61065F49-B2FC-4A9D-B091-F8B5D6ABA1F5}" type="presParOf" srcId="{2857F111-83AA-48D1-9D8E-AE6DF7086584}" destId="{240C7909-A4B8-48E8-9540-73EF4314AAE1}" srcOrd="4" destOrd="0" presId="urn:microsoft.com/office/officeart/2005/8/layout/vList2"/>
    <dgm:cxn modelId="{BA4CFEDB-10E6-4F18-96F6-05F0C7AAE7FF}" type="presParOf" srcId="{2857F111-83AA-48D1-9D8E-AE6DF7086584}" destId="{1167BF50-5C29-4292-840A-2C140A8E3ED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AEB296-BC21-4E1C-8B16-3872F52B0AF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A0717A-D71D-440C-8FA9-ACCF42B54102}">
      <dgm:prSet/>
      <dgm:spPr/>
      <dgm:t>
        <a:bodyPr/>
        <a:lstStyle/>
        <a:p>
          <a:pPr>
            <a:defRPr b="1"/>
          </a:pPr>
          <a:r>
            <a:rPr lang="en-US" b="1" i="0"/>
            <a:t>Analytical Approach</a:t>
          </a:r>
          <a:r>
            <a:rPr lang="en-US" b="0" i="0"/>
            <a:t>:</a:t>
          </a:r>
          <a:endParaRPr lang="en-US"/>
        </a:p>
      </dgm:t>
    </dgm:pt>
    <dgm:pt modelId="{B1620C4D-25E4-4F16-B188-36BB41D7BBD8}" type="parTrans" cxnId="{CB8CD29A-00AC-4A24-BB15-C99BD396D109}">
      <dgm:prSet/>
      <dgm:spPr/>
      <dgm:t>
        <a:bodyPr/>
        <a:lstStyle/>
        <a:p>
          <a:endParaRPr lang="en-US"/>
        </a:p>
      </dgm:t>
    </dgm:pt>
    <dgm:pt modelId="{5838094C-9B65-46E4-B6A0-23459C0630EF}" type="sibTrans" cxnId="{CB8CD29A-00AC-4A24-BB15-C99BD396D109}">
      <dgm:prSet/>
      <dgm:spPr/>
      <dgm:t>
        <a:bodyPr/>
        <a:lstStyle/>
        <a:p>
          <a:endParaRPr lang="en-US"/>
        </a:p>
      </dgm:t>
    </dgm:pt>
    <dgm:pt modelId="{7B651D6C-FBBC-412E-9448-97C00D93CFE2}">
      <dgm:prSet/>
      <dgm:spPr/>
      <dgm:t>
        <a:bodyPr/>
        <a:lstStyle/>
        <a:p>
          <a:r>
            <a:rPr lang="en-US" b="0" i="0"/>
            <a:t>Thematic analysis to identify and discuss major themes: theoretical foundations, equitable data valuation, impact on machine learning models, and real-world applications.</a:t>
          </a:r>
          <a:endParaRPr lang="en-US"/>
        </a:p>
      </dgm:t>
    </dgm:pt>
    <dgm:pt modelId="{E464D730-8657-4AEA-868F-E42E67E24D4E}" type="parTrans" cxnId="{ADF9790C-B6A5-4C12-8D24-FA1DD1E78193}">
      <dgm:prSet/>
      <dgm:spPr/>
      <dgm:t>
        <a:bodyPr/>
        <a:lstStyle/>
        <a:p>
          <a:endParaRPr lang="en-US"/>
        </a:p>
      </dgm:t>
    </dgm:pt>
    <dgm:pt modelId="{496757E7-2FC0-4272-9AC1-F6C6753117BF}" type="sibTrans" cxnId="{ADF9790C-B6A5-4C12-8D24-FA1DD1E78193}">
      <dgm:prSet/>
      <dgm:spPr/>
      <dgm:t>
        <a:bodyPr/>
        <a:lstStyle/>
        <a:p>
          <a:endParaRPr lang="en-US"/>
        </a:p>
      </dgm:t>
    </dgm:pt>
    <dgm:pt modelId="{ABE18EFD-3ED3-4A4C-B2CA-B06CEDF46F1C}">
      <dgm:prSet/>
      <dgm:spPr/>
      <dgm:t>
        <a:bodyPr/>
        <a:lstStyle/>
        <a:p>
          <a:r>
            <a:rPr lang="en-US" b="0" i="0"/>
            <a:t>Critical examination of methodologies, findings, and implications from selected studies.</a:t>
          </a:r>
          <a:endParaRPr lang="en-US"/>
        </a:p>
      </dgm:t>
    </dgm:pt>
    <dgm:pt modelId="{12A5EFF6-8BB0-453C-8817-DF55E0124A86}" type="parTrans" cxnId="{B076B114-C887-4DC4-AE7C-A1D392183B66}">
      <dgm:prSet/>
      <dgm:spPr/>
      <dgm:t>
        <a:bodyPr/>
        <a:lstStyle/>
        <a:p>
          <a:endParaRPr lang="en-US"/>
        </a:p>
      </dgm:t>
    </dgm:pt>
    <dgm:pt modelId="{1E790346-9FBF-4843-AE26-49B6946C8682}" type="sibTrans" cxnId="{B076B114-C887-4DC4-AE7C-A1D392183B66}">
      <dgm:prSet/>
      <dgm:spPr/>
      <dgm:t>
        <a:bodyPr/>
        <a:lstStyle/>
        <a:p>
          <a:endParaRPr lang="en-US"/>
        </a:p>
      </dgm:t>
    </dgm:pt>
    <dgm:pt modelId="{22DD0CE2-7100-49DE-A8C3-35364B0E29F8}">
      <dgm:prSet/>
      <dgm:spPr/>
      <dgm:t>
        <a:bodyPr/>
        <a:lstStyle/>
        <a:p>
          <a:pPr>
            <a:defRPr b="1"/>
          </a:pPr>
          <a:r>
            <a:rPr lang="en-US" b="1" i="0"/>
            <a:t>Objective</a:t>
          </a:r>
          <a:r>
            <a:rPr lang="en-US" b="0" i="0"/>
            <a:t>:</a:t>
          </a:r>
          <a:endParaRPr lang="en-US"/>
        </a:p>
      </dgm:t>
    </dgm:pt>
    <dgm:pt modelId="{EEA6653A-1647-4BC1-A898-CA9B71C63E21}" type="parTrans" cxnId="{2E1CB0AB-4F4C-44BB-8130-92BA9F410E9E}">
      <dgm:prSet/>
      <dgm:spPr/>
      <dgm:t>
        <a:bodyPr/>
        <a:lstStyle/>
        <a:p>
          <a:endParaRPr lang="en-US"/>
        </a:p>
      </dgm:t>
    </dgm:pt>
    <dgm:pt modelId="{762DB25C-7E77-4EBE-A219-34AF2966DA43}" type="sibTrans" cxnId="{2E1CB0AB-4F4C-44BB-8130-92BA9F410E9E}">
      <dgm:prSet/>
      <dgm:spPr/>
      <dgm:t>
        <a:bodyPr/>
        <a:lstStyle/>
        <a:p>
          <a:endParaRPr lang="en-US"/>
        </a:p>
      </dgm:t>
    </dgm:pt>
    <dgm:pt modelId="{13196D3E-BB03-4E4E-88BE-6A55406E0FA1}">
      <dgm:prSet/>
      <dgm:spPr/>
      <dgm:t>
        <a:bodyPr/>
        <a:lstStyle/>
        <a:p>
          <a:r>
            <a:rPr lang="en-US" b="0" i="0"/>
            <a:t>To synthesize a comprehensive understanding of Data Shapley’s role in machine learning.</a:t>
          </a:r>
          <a:endParaRPr lang="en-US"/>
        </a:p>
      </dgm:t>
    </dgm:pt>
    <dgm:pt modelId="{B38FD182-2C8F-4E73-A5CA-0412EB87A16A}" type="parTrans" cxnId="{72B9844A-14E8-40D0-B54B-054E52592E4F}">
      <dgm:prSet/>
      <dgm:spPr/>
      <dgm:t>
        <a:bodyPr/>
        <a:lstStyle/>
        <a:p>
          <a:endParaRPr lang="en-US"/>
        </a:p>
      </dgm:t>
    </dgm:pt>
    <dgm:pt modelId="{3BCB9943-C80A-447A-B408-98316B2DA0BA}" type="sibTrans" cxnId="{72B9844A-14E8-40D0-B54B-054E52592E4F}">
      <dgm:prSet/>
      <dgm:spPr/>
      <dgm:t>
        <a:bodyPr/>
        <a:lstStyle/>
        <a:p>
          <a:endParaRPr lang="en-US"/>
        </a:p>
      </dgm:t>
    </dgm:pt>
    <dgm:pt modelId="{4C075584-D90A-42DD-BAE7-57F4C59EE49E}">
      <dgm:prSet/>
      <dgm:spPr/>
      <dgm:t>
        <a:bodyPr/>
        <a:lstStyle/>
        <a:p>
          <a:r>
            <a:rPr lang="en-US" b="0" i="0"/>
            <a:t>To provide a balanced perspective on current trends, debates, and potential research areas.</a:t>
          </a:r>
          <a:endParaRPr lang="en-US"/>
        </a:p>
      </dgm:t>
    </dgm:pt>
    <dgm:pt modelId="{9C820272-F165-4DBE-BE3D-2C0A4864CF58}" type="parTrans" cxnId="{43C07D28-4DEA-45C3-B77A-47F1EF8954F8}">
      <dgm:prSet/>
      <dgm:spPr/>
      <dgm:t>
        <a:bodyPr/>
        <a:lstStyle/>
        <a:p>
          <a:endParaRPr lang="en-US"/>
        </a:p>
      </dgm:t>
    </dgm:pt>
    <dgm:pt modelId="{C4466238-D1D9-4EF9-A73F-610BF50CAA14}" type="sibTrans" cxnId="{43C07D28-4DEA-45C3-B77A-47F1EF8954F8}">
      <dgm:prSet/>
      <dgm:spPr/>
      <dgm:t>
        <a:bodyPr/>
        <a:lstStyle/>
        <a:p>
          <a:endParaRPr lang="en-US"/>
        </a:p>
      </dgm:t>
    </dgm:pt>
    <dgm:pt modelId="{C6417228-9711-40BB-9F62-BCC3A92FE404}" type="pres">
      <dgm:prSet presAssocID="{29AEB296-BC21-4E1C-8B16-3872F52B0AFD}" presName="root" presStyleCnt="0">
        <dgm:presLayoutVars>
          <dgm:dir/>
          <dgm:resizeHandles val="exact"/>
        </dgm:presLayoutVars>
      </dgm:prSet>
      <dgm:spPr/>
    </dgm:pt>
    <dgm:pt modelId="{6A29CB5B-F9E1-449E-ABD9-5EE81CC096BB}" type="pres">
      <dgm:prSet presAssocID="{AFA0717A-D71D-440C-8FA9-ACCF42B54102}" presName="compNode" presStyleCnt="0"/>
      <dgm:spPr/>
    </dgm:pt>
    <dgm:pt modelId="{38D3FE98-D747-4AF6-AB76-3ADC93F10227}" type="pres">
      <dgm:prSet presAssocID="{AFA0717A-D71D-440C-8FA9-ACCF42B541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0B9A77AF-1363-4B4F-B65B-3991E6A39E62}" type="pres">
      <dgm:prSet presAssocID="{AFA0717A-D71D-440C-8FA9-ACCF42B54102}" presName="iconSpace" presStyleCnt="0"/>
      <dgm:spPr/>
    </dgm:pt>
    <dgm:pt modelId="{2A889E34-C0E7-4FDF-B235-9566B34D8051}" type="pres">
      <dgm:prSet presAssocID="{AFA0717A-D71D-440C-8FA9-ACCF42B54102}" presName="parTx" presStyleLbl="revTx" presStyleIdx="0" presStyleCnt="4">
        <dgm:presLayoutVars>
          <dgm:chMax val="0"/>
          <dgm:chPref val="0"/>
        </dgm:presLayoutVars>
      </dgm:prSet>
      <dgm:spPr/>
    </dgm:pt>
    <dgm:pt modelId="{CDBA56A9-DBC7-40C3-A639-A40B30D864C4}" type="pres">
      <dgm:prSet presAssocID="{AFA0717A-D71D-440C-8FA9-ACCF42B54102}" presName="txSpace" presStyleCnt="0"/>
      <dgm:spPr/>
    </dgm:pt>
    <dgm:pt modelId="{F3C73AA5-CA8C-4B86-9834-FA23375E0BBC}" type="pres">
      <dgm:prSet presAssocID="{AFA0717A-D71D-440C-8FA9-ACCF42B54102}" presName="desTx" presStyleLbl="revTx" presStyleIdx="1" presStyleCnt="4">
        <dgm:presLayoutVars/>
      </dgm:prSet>
      <dgm:spPr/>
    </dgm:pt>
    <dgm:pt modelId="{8E48E7A6-3CBA-4F83-8033-85F9D23032DB}" type="pres">
      <dgm:prSet presAssocID="{5838094C-9B65-46E4-B6A0-23459C0630EF}" presName="sibTrans" presStyleCnt="0"/>
      <dgm:spPr/>
    </dgm:pt>
    <dgm:pt modelId="{CF9B9050-59EC-4C97-9E37-2DB8EE5CFB9C}" type="pres">
      <dgm:prSet presAssocID="{22DD0CE2-7100-49DE-A8C3-35364B0E29F8}" presName="compNode" presStyleCnt="0"/>
      <dgm:spPr/>
    </dgm:pt>
    <dgm:pt modelId="{DEB77EA6-0752-49C7-91FD-6F1FD979BFD0}" type="pres">
      <dgm:prSet presAssocID="{22DD0CE2-7100-49DE-A8C3-35364B0E29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2FFB4F5-E648-4346-92F8-ACC8273B99A6}" type="pres">
      <dgm:prSet presAssocID="{22DD0CE2-7100-49DE-A8C3-35364B0E29F8}" presName="iconSpace" presStyleCnt="0"/>
      <dgm:spPr/>
    </dgm:pt>
    <dgm:pt modelId="{22B7E1C7-C0E7-4F6E-A620-6FB432C704FC}" type="pres">
      <dgm:prSet presAssocID="{22DD0CE2-7100-49DE-A8C3-35364B0E29F8}" presName="parTx" presStyleLbl="revTx" presStyleIdx="2" presStyleCnt="4">
        <dgm:presLayoutVars>
          <dgm:chMax val="0"/>
          <dgm:chPref val="0"/>
        </dgm:presLayoutVars>
      </dgm:prSet>
      <dgm:spPr/>
    </dgm:pt>
    <dgm:pt modelId="{C7B85DD5-5292-4820-AE42-468C12B5108B}" type="pres">
      <dgm:prSet presAssocID="{22DD0CE2-7100-49DE-A8C3-35364B0E29F8}" presName="txSpace" presStyleCnt="0"/>
      <dgm:spPr/>
    </dgm:pt>
    <dgm:pt modelId="{CBB6C077-00CE-4E2E-BECA-A5E4B0B47BA1}" type="pres">
      <dgm:prSet presAssocID="{22DD0CE2-7100-49DE-A8C3-35364B0E29F8}" presName="desTx" presStyleLbl="revTx" presStyleIdx="3" presStyleCnt="4">
        <dgm:presLayoutVars/>
      </dgm:prSet>
      <dgm:spPr/>
    </dgm:pt>
  </dgm:ptLst>
  <dgm:cxnLst>
    <dgm:cxn modelId="{ADF9790C-B6A5-4C12-8D24-FA1DD1E78193}" srcId="{AFA0717A-D71D-440C-8FA9-ACCF42B54102}" destId="{7B651D6C-FBBC-412E-9448-97C00D93CFE2}" srcOrd="0" destOrd="0" parTransId="{E464D730-8657-4AEA-868F-E42E67E24D4E}" sibTransId="{496757E7-2FC0-4272-9AC1-F6C6753117BF}"/>
    <dgm:cxn modelId="{B076B114-C887-4DC4-AE7C-A1D392183B66}" srcId="{AFA0717A-D71D-440C-8FA9-ACCF42B54102}" destId="{ABE18EFD-3ED3-4A4C-B2CA-B06CEDF46F1C}" srcOrd="1" destOrd="0" parTransId="{12A5EFF6-8BB0-453C-8817-DF55E0124A86}" sibTransId="{1E790346-9FBF-4843-AE26-49B6946C8682}"/>
    <dgm:cxn modelId="{49C0601F-C9EE-435D-A7EE-9B4B5504C0CB}" type="presOf" srcId="{AFA0717A-D71D-440C-8FA9-ACCF42B54102}" destId="{2A889E34-C0E7-4FDF-B235-9566B34D8051}" srcOrd="0" destOrd="0" presId="urn:microsoft.com/office/officeart/2018/2/layout/IconLabelDescriptionList"/>
    <dgm:cxn modelId="{7ED46B27-0B4B-47F3-B7B9-0296298D2CBB}" type="presOf" srcId="{29AEB296-BC21-4E1C-8B16-3872F52B0AFD}" destId="{C6417228-9711-40BB-9F62-BCC3A92FE404}" srcOrd="0" destOrd="0" presId="urn:microsoft.com/office/officeart/2018/2/layout/IconLabelDescriptionList"/>
    <dgm:cxn modelId="{43C07D28-4DEA-45C3-B77A-47F1EF8954F8}" srcId="{22DD0CE2-7100-49DE-A8C3-35364B0E29F8}" destId="{4C075584-D90A-42DD-BAE7-57F4C59EE49E}" srcOrd="1" destOrd="0" parTransId="{9C820272-F165-4DBE-BE3D-2C0A4864CF58}" sibTransId="{C4466238-D1D9-4EF9-A73F-610BF50CAA14}"/>
    <dgm:cxn modelId="{72B9844A-14E8-40D0-B54B-054E52592E4F}" srcId="{22DD0CE2-7100-49DE-A8C3-35364B0E29F8}" destId="{13196D3E-BB03-4E4E-88BE-6A55406E0FA1}" srcOrd="0" destOrd="0" parTransId="{B38FD182-2C8F-4E73-A5CA-0412EB87A16A}" sibTransId="{3BCB9943-C80A-447A-B408-98316B2DA0BA}"/>
    <dgm:cxn modelId="{CB8CD29A-00AC-4A24-BB15-C99BD396D109}" srcId="{29AEB296-BC21-4E1C-8B16-3872F52B0AFD}" destId="{AFA0717A-D71D-440C-8FA9-ACCF42B54102}" srcOrd="0" destOrd="0" parTransId="{B1620C4D-25E4-4F16-B188-36BB41D7BBD8}" sibTransId="{5838094C-9B65-46E4-B6A0-23459C0630EF}"/>
    <dgm:cxn modelId="{2E1CB0AB-4F4C-44BB-8130-92BA9F410E9E}" srcId="{29AEB296-BC21-4E1C-8B16-3872F52B0AFD}" destId="{22DD0CE2-7100-49DE-A8C3-35364B0E29F8}" srcOrd="1" destOrd="0" parTransId="{EEA6653A-1647-4BC1-A898-CA9B71C63E21}" sibTransId="{762DB25C-7E77-4EBE-A219-34AF2966DA43}"/>
    <dgm:cxn modelId="{CE4942B4-96C3-44FB-BAE5-D40923BF85C2}" type="presOf" srcId="{ABE18EFD-3ED3-4A4C-B2CA-B06CEDF46F1C}" destId="{F3C73AA5-CA8C-4B86-9834-FA23375E0BBC}" srcOrd="0" destOrd="1" presId="urn:microsoft.com/office/officeart/2018/2/layout/IconLabelDescriptionList"/>
    <dgm:cxn modelId="{B964DECC-34D5-4BA5-9690-6D595D848DDA}" type="presOf" srcId="{22DD0CE2-7100-49DE-A8C3-35364B0E29F8}" destId="{22B7E1C7-C0E7-4F6E-A620-6FB432C704FC}" srcOrd="0" destOrd="0" presId="urn:microsoft.com/office/officeart/2018/2/layout/IconLabelDescriptionList"/>
    <dgm:cxn modelId="{7445C4DA-349A-4296-851D-F04790157DBC}" type="presOf" srcId="{4C075584-D90A-42DD-BAE7-57F4C59EE49E}" destId="{CBB6C077-00CE-4E2E-BECA-A5E4B0B47BA1}" srcOrd="0" destOrd="1" presId="urn:microsoft.com/office/officeart/2018/2/layout/IconLabelDescriptionList"/>
    <dgm:cxn modelId="{98A5CEE3-CB5D-4777-A56D-03E818DDF5AE}" type="presOf" srcId="{13196D3E-BB03-4E4E-88BE-6A55406E0FA1}" destId="{CBB6C077-00CE-4E2E-BECA-A5E4B0B47BA1}" srcOrd="0" destOrd="0" presId="urn:microsoft.com/office/officeart/2018/2/layout/IconLabelDescriptionList"/>
    <dgm:cxn modelId="{05100BFC-02ED-4CCB-8BE4-7370AAE8C601}" type="presOf" srcId="{7B651D6C-FBBC-412E-9448-97C00D93CFE2}" destId="{F3C73AA5-CA8C-4B86-9834-FA23375E0BBC}" srcOrd="0" destOrd="0" presId="urn:microsoft.com/office/officeart/2018/2/layout/IconLabelDescriptionList"/>
    <dgm:cxn modelId="{3874153C-B7C6-432E-A79A-A540967EEE32}" type="presParOf" srcId="{C6417228-9711-40BB-9F62-BCC3A92FE404}" destId="{6A29CB5B-F9E1-449E-ABD9-5EE81CC096BB}" srcOrd="0" destOrd="0" presId="urn:microsoft.com/office/officeart/2018/2/layout/IconLabelDescriptionList"/>
    <dgm:cxn modelId="{E75C8E26-4E3D-449C-90DB-CD092DF0B4DA}" type="presParOf" srcId="{6A29CB5B-F9E1-449E-ABD9-5EE81CC096BB}" destId="{38D3FE98-D747-4AF6-AB76-3ADC93F10227}" srcOrd="0" destOrd="0" presId="urn:microsoft.com/office/officeart/2018/2/layout/IconLabelDescriptionList"/>
    <dgm:cxn modelId="{080DAE2E-FA5C-43A6-BC68-66559E708B7F}" type="presParOf" srcId="{6A29CB5B-F9E1-449E-ABD9-5EE81CC096BB}" destId="{0B9A77AF-1363-4B4F-B65B-3991E6A39E62}" srcOrd="1" destOrd="0" presId="urn:microsoft.com/office/officeart/2018/2/layout/IconLabelDescriptionList"/>
    <dgm:cxn modelId="{3324097A-919C-4EDB-AC34-CFBAAE2ED1FD}" type="presParOf" srcId="{6A29CB5B-F9E1-449E-ABD9-5EE81CC096BB}" destId="{2A889E34-C0E7-4FDF-B235-9566B34D8051}" srcOrd="2" destOrd="0" presId="urn:microsoft.com/office/officeart/2018/2/layout/IconLabelDescriptionList"/>
    <dgm:cxn modelId="{2A4F10FD-B252-49AC-8CBF-BAB576E5DEF8}" type="presParOf" srcId="{6A29CB5B-F9E1-449E-ABD9-5EE81CC096BB}" destId="{CDBA56A9-DBC7-40C3-A639-A40B30D864C4}" srcOrd="3" destOrd="0" presId="urn:microsoft.com/office/officeart/2018/2/layout/IconLabelDescriptionList"/>
    <dgm:cxn modelId="{73F816DD-C4B6-4CE7-97DC-B485F578F8E6}" type="presParOf" srcId="{6A29CB5B-F9E1-449E-ABD9-5EE81CC096BB}" destId="{F3C73AA5-CA8C-4B86-9834-FA23375E0BBC}" srcOrd="4" destOrd="0" presId="urn:microsoft.com/office/officeart/2018/2/layout/IconLabelDescriptionList"/>
    <dgm:cxn modelId="{4D3CD1DB-F5B0-469D-A50E-3F3764891C44}" type="presParOf" srcId="{C6417228-9711-40BB-9F62-BCC3A92FE404}" destId="{8E48E7A6-3CBA-4F83-8033-85F9D23032DB}" srcOrd="1" destOrd="0" presId="urn:microsoft.com/office/officeart/2018/2/layout/IconLabelDescriptionList"/>
    <dgm:cxn modelId="{135647A2-B2F9-4742-B4AA-7D635F47D73F}" type="presParOf" srcId="{C6417228-9711-40BB-9F62-BCC3A92FE404}" destId="{CF9B9050-59EC-4C97-9E37-2DB8EE5CFB9C}" srcOrd="2" destOrd="0" presId="urn:microsoft.com/office/officeart/2018/2/layout/IconLabelDescriptionList"/>
    <dgm:cxn modelId="{2A5AFCBD-AFD5-41A0-80D7-46A4639232FA}" type="presParOf" srcId="{CF9B9050-59EC-4C97-9E37-2DB8EE5CFB9C}" destId="{DEB77EA6-0752-49C7-91FD-6F1FD979BFD0}" srcOrd="0" destOrd="0" presId="urn:microsoft.com/office/officeart/2018/2/layout/IconLabelDescriptionList"/>
    <dgm:cxn modelId="{7FC99DEA-81E8-44EF-9BD8-83C8A9E8861B}" type="presParOf" srcId="{CF9B9050-59EC-4C97-9E37-2DB8EE5CFB9C}" destId="{32FFB4F5-E648-4346-92F8-ACC8273B99A6}" srcOrd="1" destOrd="0" presId="urn:microsoft.com/office/officeart/2018/2/layout/IconLabelDescriptionList"/>
    <dgm:cxn modelId="{F90471F2-B9F6-4D05-ADD6-51A701AC64E4}" type="presParOf" srcId="{CF9B9050-59EC-4C97-9E37-2DB8EE5CFB9C}" destId="{22B7E1C7-C0E7-4F6E-A620-6FB432C704FC}" srcOrd="2" destOrd="0" presId="urn:microsoft.com/office/officeart/2018/2/layout/IconLabelDescriptionList"/>
    <dgm:cxn modelId="{0101C225-F982-41B9-A5A5-E94CF51EB63D}" type="presParOf" srcId="{CF9B9050-59EC-4C97-9E37-2DB8EE5CFB9C}" destId="{C7B85DD5-5292-4820-AE42-468C12B5108B}" srcOrd="3" destOrd="0" presId="urn:microsoft.com/office/officeart/2018/2/layout/IconLabelDescriptionList"/>
    <dgm:cxn modelId="{788D32F3-6398-486C-9099-BA549AB91C61}" type="presParOf" srcId="{CF9B9050-59EC-4C97-9E37-2DB8EE5CFB9C}" destId="{CBB6C077-00CE-4E2E-BECA-A5E4B0B47BA1}"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015E35-6380-4A2C-AEDB-348826D53F2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9DE674-B34C-4731-910C-99C2E2810E5C}">
      <dgm:prSet/>
      <dgm:spPr/>
      <dgm:t>
        <a:bodyPr/>
        <a:lstStyle/>
        <a:p>
          <a:pPr>
            <a:defRPr b="1"/>
          </a:pPr>
          <a:r>
            <a:rPr lang="en-US" b="1" i="0"/>
            <a:t>Pioneering Adaptation in Machine Learning</a:t>
          </a:r>
          <a:r>
            <a:rPr lang="en-US" b="0" i="0"/>
            <a:t>:</a:t>
          </a:r>
          <a:endParaRPr lang="en-US"/>
        </a:p>
      </dgm:t>
    </dgm:pt>
    <dgm:pt modelId="{C30A1DDE-C1DD-4C96-9BFD-292830426925}" type="parTrans" cxnId="{F92CBD72-91C7-4179-9070-03045AEADD00}">
      <dgm:prSet/>
      <dgm:spPr/>
      <dgm:t>
        <a:bodyPr/>
        <a:lstStyle/>
        <a:p>
          <a:endParaRPr lang="en-US"/>
        </a:p>
      </dgm:t>
    </dgm:pt>
    <dgm:pt modelId="{B056865C-0AA7-4D83-90E2-7F519DD5355F}" type="sibTrans" cxnId="{F92CBD72-91C7-4179-9070-03045AEADD00}">
      <dgm:prSet/>
      <dgm:spPr/>
      <dgm:t>
        <a:bodyPr/>
        <a:lstStyle/>
        <a:p>
          <a:endParaRPr lang="en-US"/>
        </a:p>
      </dgm:t>
    </dgm:pt>
    <dgm:pt modelId="{DED997C9-E919-4FD0-A005-74825F53F1E6}">
      <dgm:prSet/>
      <dgm:spPr/>
      <dgm:t>
        <a:bodyPr/>
        <a:lstStyle/>
        <a:p>
          <a:r>
            <a:rPr lang="en-US" b="0" i="0"/>
            <a:t>Early works explored the potential of Shapley value in data science.</a:t>
          </a:r>
          <a:endParaRPr lang="en-US"/>
        </a:p>
      </dgm:t>
    </dgm:pt>
    <dgm:pt modelId="{85DA1238-0D37-441B-B267-8476074B5DDD}" type="parTrans" cxnId="{CC6C71E4-7E8D-49E6-B500-24D8444601DA}">
      <dgm:prSet/>
      <dgm:spPr/>
      <dgm:t>
        <a:bodyPr/>
        <a:lstStyle/>
        <a:p>
          <a:endParaRPr lang="en-US"/>
        </a:p>
      </dgm:t>
    </dgm:pt>
    <dgm:pt modelId="{0DCDF1A9-A228-45FE-8D14-4FF87CF00599}" type="sibTrans" cxnId="{CC6C71E4-7E8D-49E6-B500-24D8444601DA}">
      <dgm:prSet/>
      <dgm:spPr/>
      <dgm:t>
        <a:bodyPr/>
        <a:lstStyle/>
        <a:p>
          <a:endParaRPr lang="en-US"/>
        </a:p>
      </dgm:t>
    </dgm:pt>
    <dgm:pt modelId="{6E2B0245-9A83-4320-8EBE-FECD74D5744E}">
      <dgm:prSet/>
      <dgm:spPr/>
      <dgm:t>
        <a:bodyPr/>
        <a:lstStyle/>
        <a:p>
          <a:r>
            <a:rPr lang="en-US" b="0" i="0"/>
            <a:t>Key researchers and publications that laid the groundwork for integrating Shapley value into data valuation for machine learning.</a:t>
          </a:r>
          <a:endParaRPr lang="en-US"/>
        </a:p>
      </dgm:t>
    </dgm:pt>
    <dgm:pt modelId="{E6924633-CBAE-4132-A2C9-0F3EF4C39E97}" type="parTrans" cxnId="{D1417F37-CFFD-4B08-BCBF-05A26B9849F4}">
      <dgm:prSet/>
      <dgm:spPr/>
      <dgm:t>
        <a:bodyPr/>
        <a:lstStyle/>
        <a:p>
          <a:endParaRPr lang="en-US"/>
        </a:p>
      </dgm:t>
    </dgm:pt>
    <dgm:pt modelId="{81040973-B6BC-4298-A9D4-184DAA6A4800}" type="sibTrans" cxnId="{D1417F37-CFFD-4B08-BCBF-05A26B9849F4}">
      <dgm:prSet/>
      <dgm:spPr/>
      <dgm:t>
        <a:bodyPr/>
        <a:lstStyle/>
        <a:p>
          <a:endParaRPr lang="en-US"/>
        </a:p>
      </dgm:t>
    </dgm:pt>
    <dgm:pt modelId="{D0237063-F855-4DC6-8D22-DAAF9BB053AB}">
      <dgm:prSet/>
      <dgm:spPr/>
      <dgm:t>
        <a:bodyPr/>
        <a:lstStyle/>
        <a:p>
          <a:pPr>
            <a:defRPr b="1"/>
          </a:pPr>
          <a:r>
            <a:rPr lang="en-US" b="1" i="0"/>
            <a:t>Conceptual Shift in Data Valuation</a:t>
          </a:r>
          <a:r>
            <a:rPr lang="en-US" b="0" i="0"/>
            <a:t>:</a:t>
          </a:r>
          <a:endParaRPr lang="en-US"/>
        </a:p>
      </dgm:t>
    </dgm:pt>
    <dgm:pt modelId="{C3A2A5AC-DD07-4C07-9C0B-3644F63FDA86}" type="parTrans" cxnId="{37FA36CC-29DC-42DC-B8BC-7E2F4F9B2231}">
      <dgm:prSet/>
      <dgm:spPr/>
      <dgm:t>
        <a:bodyPr/>
        <a:lstStyle/>
        <a:p>
          <a:endParaRPr lang="en-US"/>
        </a:p>
      </dgm:t>
    </dgm:pt>
    <dgm:pt modelId="{18CDF587-1C77-4943-8204-F029543DFDF9}" type="sibTrans" cxnId="{37FA36CC-29DC-42DC-B8BC-7E2F4F9B2231}">
      <dgm:prSet/>
      <dgm:spPr/>
      <dgm:t>
        <a:bodyPr/>
        <a:lstStyle/>
        <a:p>
          <a:endParaRPr lang="en-US"/>
        </a:p>
      </dgm:t>
    </dgm:pt>
    <dgm:pt modelId="{1A27D01F-BD91-4BBE-A455-3835A20DC694}">
      <dgm:prSet/>
      <dgm:spPr/>
      <dgm:t>
        <a:bodyPr/>
        <a:lstStyle/>
        <a:p>
          <a:r>
            <a:rPr lang="en-US" b="0" i="0"/>
            <a:t>Shapley value introduces a method that considers the contribution of each data point relative to all possible combinations of data points.</a:t>
          </a:r>
          <a:endParaRPr lang="en-US"/>
        </a:p>
      </dgm:t>
    </dgm:pt>
    <dgm:pt modelId="{9C1BACE2-83EB-4FBB-8694-6FA57ED6F0A2}" type="parTrans" cxnId="{E1D76515-626E-40DE-A1B8-DC08FFE4D238}">
      <dgm:prSet/>
      <dgm:spPr/>
      <dgm:t>
        <a:bodyPr/>
        <a:lstStyle/>
        <a:p>
          <a:endParaRPr lang="en-US"/>
        </a:p>
      </dgm:t>
    </dgm:pt>
    <dgm:pt modelId="{F277E1A3-8198-4BC5-BA46-D761F1325C86}" type="sibTrans" cxnId="{E1D76515-626E-40DE-A1B8-DC08FFE4D238}">
      <dgm:prSet/>
      <dgm:spPr/>
      <dgm:t>
        <a:bodyPr/>
        <a:lstStyle/>
        <a:p>
          <a:endParaRPr lang="en-US"/>
        </a:p>
      </dgm:t>
    </dgm:pt>
    <dgm:pt modelId="{347D8B82-93CA-43E5-8503-0ED4E58350BD}">
      <dgm:prSet/>
      <dgm:spPr/>
      <dgm:t>
        <a:bodyPr/>
        <a:lstStyle/>
        <a:p>
          <a:r>
            <a:rPr lang="en-US" b="0" i="0"/>
            <a:t>Marks a significant shift from traditional methods that often valued data based on volume or aggregation.</a:t>
          </a:r>
          <a:endParaRPr lang="en-US"/>
        </a:p>
      </dgm:t>
    </dgm:pt>
    <dgm:pt modelId="{2CEA0463-0CDD-4935-B348-FA168FDF896D}" type="parTrans" cxnId="{CA12A2C2-AF7D-4152-AB88-916AB8C0A98F}">
      <dgm:prSet/>
      <dgm:spPr/>
      <dgm:t>
        <a:bodyPr/>
        <a:lstStyle/>
        <a:p>
          <a:endParaRPr lang="en-US"/>
        </a:p>
      </dgm:t>
    </dgm:pt>
    <dgm:pt modelId="{4FF6F4F6-CAD9-467D-BF6C-12EDAB03D785}" type="sibTrans" cxnId="{CA12A2C2-AF7D-4152-AB88-916AB8C0A98F}">
      <dgm:prSet/>
      <dgm:spPr/>
      <dgm:t>
        <a:bodyPr/>
        <a:lstStyle/>
        <a:p>
          <a:endParaRPr lang="en-US"/>
        </a:p>
      </dgm:t>
    </dgm:pt>
    <dgm:pt modelId="{8D8BB24E-42A0-4C78-ADC5-DBF9250FB494}" type="pres">
      <dgm:prSet presAssocID="{DD015E35-6380-4A2C-AEDB-348826D53F26}" presName="root" presStyleCnt="0">
        <dgm:presLayoutVars>
          <dgm:dir/>
          <dgm:resizeHandles val="exact"/>
        </dgm:presLayoutVars>
      </dgm:prSet>
      <dgm:spPr/>
    </dgm:pt>
    <dgm:pt modelId="{593AC7B6-7EA6-4052-96BD-EC4A8C9A7182}" type="pres">
      <dgm:prSet presAssocID="{5E9DE674-B34C-4731-910C-99C2E2810E5C}" presName="compNode" presStyleCnt="0"/>
      <dgm:spPr/>
    </dgm:pt>
    <dgm:pt modelId="{7885FEDA-D934-4FDB-B818-E0BC888D4BF1}" type="pres">
      <dgm:prSet presAssocID="{5E9DE674-B34C-4731-910C-99C2E2810E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52BA162C-B257-43AF-A428-85B8AF3C0355}" type="pres">
      <dgm:prSet presAssocID="{5E9DE674-B34C-4731-910C-99C2E2810E5C}" presName="iconSpace" presStyleCnt="0"/>
      <dgm:spPr/>
    </dgm:pt>
    <dgm:pt modelId="{DD888773-BAF2-42CB-AF98-26FE2E34ED44}" type="pres">
      <dgm:prSet presAssocID="{5E9DE674-B34C-4731-910C-99C2E2810E5C}" presName="parTx" presStyleLbl="revTx" presStyleIdx="0" presStyleCnt="4">
        <dgm:presLayoutVars>
          <dgm:chMax val="0"/>
          <dgm:chPref val="0"/>
        </dgm:presLayoutVars>
      </dgm:prSet>
      <dgm:spPr/>
    </dgm:pt>
    <dgm:pt modelId="{7EA25242-C0C3-4A94-AA32-158B2D2B2B76}" type="pres">
      <dgm:prSet presAssocID="{5E9DE674-B34C-4731-910C-99C2E2810E5C}" presName="txSpace" presStyleCnt="0"/>
      <dgm:spPr/>
    </dgm:pt>
    <dgm:pt modelId="{0FE005D2-E6A5-4A18-B28D-4049B0C8C79E}" type="pres">
      <dgm:prSet presAssocID="{5E9DE674-B34C-4731-910C-99C2E2810E5C}" presName="desTx" presStyleLbl="revTx" presStyleIdx="1" presStyleCnt="4">
        <dgm:presLayoutVars/>
      </dgm:prSet>
      <dgm:spPr/>
    </dgm:pt>
    <dgm:pt modelId="{BA22551E-A508-4BA2-87E6-DDFC98A08843}" type="pres">
      <dgm:prSet presAssocID="{B056865C-0AA7-4D83-90E2-7F519DD5355F}" presName="sibTrans" presStyleCnt="0"/>
      <dgm:spPr/>
    </dgm:pt>
    <dgm:pt modelId="{52D7513F-CA1E-4AF4-A318-E9065D8DFD03}" type="pres">
      <dgm:prSet presAssocID="{D0237063-F855-4DC6-8D22-DAAF9BB053AB}" presName="compNode" presStyleCnt="0"/>
      <dgm:spPr/>
    </dgm:pt>
    <dgm:pt modelId="{A0004F7B-9C50-47CD-B6ED-DB59A2D6FF3F}" type="pres">
      <dgm:prSet presAssocID="{D0237063-F855-4DC6-8D22-DAAF9BB053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B77F488-8463-4280-9959-1AD3549E986E}" type="pres">
      <dgm:prSet presAssocID="{D0237063-F855-4DC6-8D22-DAAF9BB053AB}" presName="iconSpace" presStyleCnt="0"/>
      <dgm:spPr/>
    </dgm:pt>
    <dgm:pt modelId="{0D97E1AE-1938-40D1-897D-A915BB6F6DCD}" type="pres">
      <dgm:prSet presAssocID="{D0237063-F855-4DC6-8D22-DAAF9BB053AB}" presName="parTx" presStyleLbl="revTx" presStyleIdx="2" presStyleCnt="4">
        <dgm:presLayoutVars>
          <dgm:chMax val="0"/>
          <dgm:chPref val="0"/>
        </dgm:presLayoutVars>
      </dgm:prSet>
      <dgm:spPr/>
    </dgm:pt>
    <dgm:pt modelId="{72040B63-1381-4017-BCBD-C348909BC8B8}" type="pres">
      <dgm:prSet presAssocID="{D0237063-F855-4DC6-8D22-DAAF9BB053AB}" presName="txSpace" presStyleCnt="0"/>
      <dgm:spPr/>
    </dgm:pt>
    <dgm:pt modelId="{8E72F9FD-2CA7-40C3-9699-5FE5E2DDEAC4}" type="pres">
      <dgm:prSet presAssocID="{D0237063-F855-4DC6-8D22-DAAF9BB053AB}" presName="desTx" presStyleLbl="revTx" presStyleIdx="3" presStyleCnt="4">
        <dgm:presLayoutVars/>
      </dgm:prSet>
      <dgm:spPr/>
    </dgm:pt>
  </dgm:ptLst>
  <dgm:cxnLst>
    <dgm:cxn modelId="{E1D76515-626E-40DE-A1B8-DC08FFE4D238}" srcId="{D0237063-F855-4DC6-8D22-DAAF9BB053AB}" destId="{1A27D01F-BD91-4BBE-A455-3835A20DC694}" srcOrd="0" destOrd="0" parTransId="{9C1BACE2-83EB-4FBB-8694-6FA57ED6F0A2}" sibTransId="{F277E1A3-8198-4BC5-BA46-D761F1325C86}"/>
    <dgm:cxn modelId="{7BBA9725-E542-46C4-A722-A4CC103AC749}" type="presOf" srcId="{1A27D01F-BD91-4BBE-A455-3835A20DC694}" destId="{8E72F9FD-2CA7-40C3-9699-5FE5E2DDEAC4}" srcOrd="0" destOrd="0" presId="urn:microsoft.com/office/officeart/2018/2/layout/IconLabelDescriptionList"/>
    <dgm:cxn modelId="{D1417F37-CFFD-4B08-BCBF-05A26B9849F4}" srcId="{5E9DE674-B34C-4731-910C-99C2E2810E5C}" destId="{6E2B0245-9A83-4320-8EBE-FECD74D5744E}" srcOrd="1" destOrd="0" parTransId="{E6924633-CBAE-4132-A2C9-0F3EF4C39E97}" sibTransId="{81040973-B6BC-4298-A9D4-184DAA6A4800}"/>
    <dgm:cxn modelId="{6C677A39-A945-4D69-929D-B89F94E1AD2C}" type="presOf" srcId="{5E9DE674-B34C-4731-910C-99C2E2810E5C}" destId="{DD888773-BAF2-42CB-AF98-26FE2E34ED44}" srcOrd="0" destOrd="0" presId="urn:microsoft.com/office/officeart/2018/2/layout/IconLabelDescriptionList"/>
    <dgm:cxn modelId="{F460B046-7C1A-4C11-8041-D2EF34459C51}" type="presOf" srcId="{347D8B82-93CA-43E5-8503-0ED4E58350BD}" destId="{8E72F9FD-2CA7-40C3-9699-5FE5E2DDEAC4}" srcOrd="0" destOrd="1" presId="urn:microsoft.com/office/officeart/2018/2/layout/IconLabelDescriptionList"/>
    <dgm:cxn modelId="{F92CBD72-91C7-4179-9070-03045AEADD00}" srcId="{DD015E35-6380-4A2C-AEDB-348826D53F26}" destId="{5E9DE674-B34C-4731-910C-99C2E2810E5C}" srcOrd="0" destOrd="0" parTransId="{C30A1DDE-C1DD-4C96-9BFD-292830426925}" sibTransId="{B056865C-0AA7-4D83-90E2-7F519DD5355F}"/>
    <dgm:cxn modelId="{55677777-ABC3-4470-A90B-01E81B4B585C}" type="presOf" srcId="{D0237063-F855-4DC6-8D22-DAAF9BB053AB}" destId="{0D97E1AE-1938-40D1-897D-A915BB6F6DCD}" srcOrd="0" destOrd="0" presId="urn:microsoft.com/office/officeart/2018/2/layout/IconLabelDescriptionList"/>
    <dgm:cxn modelId="{CDBAAB7E-CC62-4B58-AC27-EF50351D46ED}" type="presOf" srcId="{DED997C9-E919-4FD0-A005-74825F53F1E6}" destId="{0FE005D2-E6A5-4A18-B28D-4049B0C8C79E}" srcOrd="0" destOrd="0" presId="urn:microsoft.com/office/officeart/2018/2/layout/IconLabelDescriptionList"/>
    <dgm:cxn modelId="{CA12A2C2-AF7D-4152-AB88-916AB8C0A98F}" srcId="{D0237063-F855-4DC6-8D22-DAAF9BB053AB}" destId="{347D8B82-93CA-43E5-8503-0ED4E58350BD}" srcOrd="1" destOrd="0" parTransId="{2CEA0463-0CDD-4935-B348-FA168FDF896D}" sibTransId="{4FF6F4F6-CAD9-467D-BF6C-12EDAB03D785}"/>
    <dgm:cxn modelId="{37FA36CC-29DC-42DC-B8BC-7E2F4F9B2231}" srcId="{DD015E35-6380-4A2C-AEDB-348826D53F26}" destId="{D0237063-F855-4DC6-8D22-DAAF9BB053AB}" srcOrd="1" destOrd="0" parTransId="{C3A2A5AC-DD07-4C07-9C0B-3644F63FDA86}" sibTransId="{18CDF587-1C77-4943-8204-F029543DFDF9}"/>
    <dgm:cxn modelId="{C4F8AFCF-95C0-49BB-AEBD-191B4BA8A9E5}" type="presOf" srcId="{DD015E35-6380-4A2C-AEDB-348826D53F26}" destId="{8D8BB24E-42A0-4C78-ADC5-DBF9250FB494}" srcOrd="0" destOrd="0" presId="urn:microsoft.com/office/officeart/2018/2/layout/IconLabelDescriptionList"/>
    <dgm:cxn modelId="{CC6C71E4-7E8D-49E6-B500-24D8444601DA}" srcId="{5E9DE674-B34C-4731-910C-99C2E2810E5C}" destId="{DED997C9-E919-4FD0-A005-74825F53F1E6}" srcOrd="0" destOrd="0" parTransId="{85DA1238-0D37-441B-B267-8476074B5DDD}" sibTransId="{0DCDF1A9-A228-45FE-8D14-4FF87CF00599}"/>
    <dgm:cxn modelId="{CE5CF2F5-EBDB-425C-86AF-ADC040B4DA1D}" type="presOf" srcId="{6E2B0245-9A83-4320-8EBE-FECD74D5744E}" destId="{0FE005D2-E6A5-4A18-B28D-4049B0C8C79E}" srcOrd="0" destOrd="1" presId="urn:microsoft.com/office/officeart/2018/2/layout/IconLabelDescriptionList"/>
    <dgm:cxn modelId="{79CEB837-925B-4DD9-B88F-3A7ED50BE09F}" type="presParOf" srcId="{8D8BB24E-42A0-4C78-ADC5-DBF9250FB494}" destId="{593AC7B6-7EA6-4052-96BD-EC4A8C9A7182}" srcOrd="0" destOrd="0" presId="urn:microsoft.com/office/officeart/2018/2/layout/IconLabelDescriptionList"/>
    <dgm:cxn modelId="{928EDE56-65EA-4011-95E9-0197EE51DB58}" type="presParOf" srcId="{593AC7B6-7EA6-4052-96BD-EC4A8C9A7182}" destId="{7885FEDA-D934-4FDB-B818-E0BC888D4BF1}" srcOrd="0" destOrd="0" presId="urn:microsoft.com/office/officeart/2018/2/layout/IconLabelDescriptionList"/>
    <dgm:cxn modelId="{ED34151C-19F7-440F-BECB-00E6A52D7C47}" type="presParOf" srcId="{593AC7B6-7EA6-4052-96BD-EC4A8C9A7182}" destId="{52BA162C-B257-43AF-A428-85B8AF3C0355}" srcOrd="1" destOrd="0" presId="urn:microsoft.com/office/officeart/2018/2/layout/IconLabelDescriptionList"/>
    <dgm:cxn modelId="{3ACB3BB8-2AF7-43B8-A79C-8B0B0E2B6A42}" type="presParOf" srcId="{593AC7B6-7EA6-4052-96BD-EC4A8C9A7182}" destId="{DD888773-BAF2-42CB-AF98-26FE2E34ED44}" srcOrd="2" destOrd="0" presId="urn:microsoft.com/office/officeart/2018/2/layout/IconLabelDescriptionList"/>
    <dgm:cxn modelId="{CEE32FA1-03DD-4B94-8E39-89BCE7FE95CF}" type="presParOf" srcId="{593AC7B6-7EA6-4052-96BD-EC4A8C9A7182}" destId="{7EA25242-C0C3-4A94-AA32-158B2D2B2B76}" srcOrd="3" destOrd="0" presId="urn:microsoft.com/office/officeart/2018/2/layout/IconLabelDescriptionList"/>
    <dgm:cxn modelId="{E118F735-A4A9-4E34-8398-33D12DA54166}" type="presParOf" srcId="{593AC7B6-7EA6-4052-96BD-EC4A8C9A7182}" destId="{0FE005D2-E6A5-4A18-B28D-4049B0C8C79E}" srcOrd="4" destOrd="0" presId="urn:microsoft.com/office/officeart/2018/2/layout/IconLabelDescriptionList"/>
    <dgm:cxn modelId="{BBF39DAC-9380-4157-8F4B-5D4B36812486}" type="presParOf" srcId="{8D8BB24E-42A0-4C78-ADC5-DBF9250FB494}" destId="{BA22551E-A508-4BA2-87E6-DDFC98A08843}" srcOrd="1" destOrd="0" presId="urn:microsoft.com/office/officeart/2018/2/layout/IconLabelDescriptionList"/>
    <dgm:cxn modelId="{7C72BEE7-9316-4FA3-9741-DF46CC1B830A}" type="presParOf" srcId="{8D8BB24E-42A0-4C78-ADC5-DBF9250FB494}" destId="{52D7513F-CA1E-4AF4-A318-E9065D8DFD03}" srcOrd="2" destOrd="0" presId="urn:microsoft.com/office/officeart/2018/2/layout/IconLabelDescriptionList"/>
    <dgm:cxn modelId="{BA696751-A954-4FD3-8C69-B1E2FDA6D52C}" type="presParOf" srcId="{52D7513F-CA1E-4AF4-A318-E9065D8DFD03}" destId="{A0004F7B-9C50-47CD-B6ED-DB59A2D6FF3F}" srcOrd="0" destOrd="0" presId="urn:microsoft.com/office/officeart/2018/2/layout/IconLabelDescriptionList"/>
    <dgm:cxn modelId="{78370313-EEA4-4741-9496-CFCB80C5B7BD}" type="presParOf" srcId="{52D7513F-CA1E-4AF4-A318-E9065D8DFD03}" destId="{1B77F488-8463-4280-9959-1AD3549E986E}" srcOrd="1" destOrd="0" presId="urn:microsoft.com/office/officeart/2018/2/layout/IconLabelDescriptionList"/>
    <dgm:cxn modelId="{71A522E6-9535-4E30-9933-850C547F0647}" type="presParOf" srcId="{52D7513F-CA1E-4AF4-A318-E9065D8DFD03}" destId="{0D97E1AE-1938-40D1-897D-A915BB6F6DCD}" srcOrd="2" destOrd="0" presId="urn:microsoft.com/office/officeart/2018/2/layout/IconLabelDescriptionList"/>
    <dgm:cxn modelId="{38BAB2F5-EFA9-4625-87AC-1E05D29C6B78}" type="presParOf" srcId="{52D7513F-CA1E-4AF4-A318-E9065D8DFD03}" destId="{72040B63-1381-4017-BCBD-C348909BC8B8}" srcOrd="3" destOrd="0" presId="urn:microsoft.com/office/officeart/2018/2/layout/IconLabelDescriptionList"/>
    <dgm:cxn modelId="{5949F2A1-F01A-4F68-9520-1BDF25A1DD3C}" type="presParOf" srcId="{52D7513F-CA1E-4AF4-A318-E9065D8DFD03}" destId="{8E72F9FD-2CA7-40C3-9699-5FE5E2DDEAC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FFFFC5-1DCA-4E68-901A-3565F8DAF53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EAD2C50-9E22-4981-9B12-571748B22539}">
      <dgm:prSet/>
      <dgm:spPr/>
      <dgm:t>
        <a:bodyPr/>
        <a:lstStyle/>
        <a:p>
          <a:r>
            <a:rPr lang="en-US" b="1" i="0"/>
            <a:t>Foundational Principles</a:t>
          </a:r>
          <a:r>
            <a:rPr lang="en-US" b="0" i="0"/>
            <a:t>:</a:t>
          </a:r>
          <a:endParaRPr lang="en-US"/>
        </a:p>
      </dgm:t>
    </dgm:pt>
    <dgm:pt modelId="{283D49A1-0AD5-4523-A57B-7170931FEB69}" type="parTrans" cxnId="{67A9F4E4-01B8-43B7-ACCA-44D0A2DBB92B}">
      <dgm:prSet/>
      <dgm:spPr/>
      <dgm:t>
        <a:bodyPr/>
        <a:lstStyle/>
        <a:p>
          <a:endParaRPr lang="en-US"/>
        </a:p>
      </dgm:t>
    </dgm:pt>
    <dgm:pt modelId="{23326A9C-4D5C-4AC6-8E82-453E3CA54AD6}" type="sibTrans" cxnId="{67A9F4E4-01B8-43B7-ACCA-44D0A2DBB92B}">
      <dgm:prSet/>
      <dgm:spPr/>
      <dgm:t>
        <a:bodyPr/>
        <a:lstStyle/>
        <a:p>
          <a:endParaRPr lang="en-US"/>
        </a:p>
      </dgm:t>
    </dgm:pt>
    <dgm:pt modelId="{7FB15DCE-B84C-4E31-9EF7-5BD68268EBCF}">
      <dgm:prSet/>
      <dgm:spPr/>
      <dgm:t>
        <a:bodyPr/>
        <a:lstStyle/>
        <a:p>
          <a:r>
            <a:rPr lang="en-US" b="0" i="0"/>
            <a:t>Fairness: Ensures each data point's value is proportional to its contribution.</a:t>
          </a:r>
          <a:endParaRPr lang="en-US"/>
        </a:p>
      </dgm:t>
    </dgm:pt>
    <dgm:pt modelId="{27030C51-FA24-444F-9579-F0A1B2FDDD11}" type="parTrans" cxnId="{47778CE2-2738-4A0E-80E1-19410A23AD73}">
      <dgm:prSet/>
      <dgm:spPr/>
      <dgm:t>
        <a:bodyPr/>
        <a:lstStyle/>
        <a:p>
          <a:endParaRPr lang="en-US"/>
        </a:p>
      </dgm:t>
    </dgm:pt>
    <dgm:pt modelId="{CC269A80-7FD8-4F0F-8EA0-B1B609D80635}" type="sibTrans" cxnId="{47778CE2-2738-4A0E-80E1-19410A23AD73}">
      <dgm:prSet/>
      <dgm:spPr/>
      <dgm:t>
        <a:bodyPr/>
        <a:lstStyle/>
        <a:p>
          <a:endParaRPr lang="en-US"/>
        </a:p>
      </dgm:t>
    </dgm:pt>
    <dgm:pt modelId="{C3BBAE02-8C94-4C59-98C9-3F897B75176A}">
      <dgm:prSet/>
      <dgm:spPr/>
      <dgm:t>
        <a:bodyPr/>
        <a:lstStyle/>
        <a:p>
          <a:r>
            <a:rPr lang="en-US" b="0" i="0"/>
            <a:t>Symmetry: If two data points contribute equally, they receive equal valuation.</a:t>
          </a:r>
          <a:endParaRPr lang="en-US"/>
        </a:p>
      </dgm:t>
    </dgm:pt>
    <dgm:pt modelId="{1A65CA4F-4616-4419-B840-70A0A3101F0A}" type="parTrans" cxnId="{97A0E0F9-0987-4424-AEBA-B65CAF34EAD2}">
      <dgm:prSet/>
      <dgm:spPr/>
      <dgm:t>
        <a:bodyPr/>
        <a:lstStyle/>
        <a:p>
          <a:endParaRPr lang="en-US"/>
        </a:p>
      </dgm:t>
    </dgm:pt>
    <dgm:pt modelId="{56AA17C9-0508-4A51-93E0-286CE3868D4C}" type="sibTrans" cxnId="{97A0E0F9-0987-4424-AEBA-B65CAF34EAD2}">
      <dgm:prSet/>
      <dgm:spPr/>
      <dgm:t>
        <a:bodyPr/>
        <a:lstStyle/>
        <a:p>
          <a:endParaRPr lang="en-US"/>
        </a:p>
      </dgm:t>
    </dgm:pt>
    <dgm:pt modelId="{6D495AD2-7CAD-47F3-891D-3AB43E421AA1}">
      <dgm:prSet/>
      <dgm:spPr/>
      <dgm:t>
        <a:bodyPr/>
        <a:lstStyle/>
        <a:p>
          <a:r>
            <a:rPr lang="en-US" b="0" i="0"/>
            <a:t>Efficiency: Total value distributed among the data points equals the total value generated by them.</a:t>
          </a:r>
          <a:endParaRPr lang="en-US"/>
        </a:p>
      </dgm:t>
    </dgm:pt>
    <dgm:pt modelId="{934C4AF2-0A61-467B-8EAB-017CEB81B685}" type="parTrans" cxnId="{45C4A8A1-1DDB-49B1-97BE-A848C1C87F70}">
      <dgm:prSet/>
      <dgm:spPr/>
      <dgm:t>
        <a:bodyPr/>
        <a:lstStyle/>
        <a:p>
          <a:endParaRPr lang="en-US"/>
        </a:p>
      </dgm:t>
    </dgm:pt>
    <dgm:pt modelId="{8FA1E116-899B-48A6-A45D-A1C2B4757B8B}" type="sibTrans" cxnId="{45C4A8A1-1DDB-49B1-97BE-A848C1C87F70}">
      <dgm:prSet/>
      <dgm:spPr/>
      <dgm:t>
        <a:bodyPr/>
        <a:lstStyle/>
        <a:p>
          <a:endParaRPr lang="en-US"/>
        </a:p>
      </dgm:t>
    </dgm:pt>
    <dgm:pt modelId="{BB4D6490-7CB6-40F9-9AE6-17D645219DC4}">
      <dgm:prSet/>
      <dgm:spPr/>
      <dgm:t>
        <a:bodyPr/>
        <a:lstStyle/>
        <a:p>
          <a:r>
            <a:rPr lang="en-US" b="1" i="0"/>
            <a:t>Modern Relevance and Challenges</a:t>
          </a:r>
          <a:r>
            <a:rPr lang="en-US" b="0" i="0"/>
            <a:t>:</a:t>
          </a:r>
          <a:endParaRPr lang="en-US"/>
        </a:p>
      </dgm:t>
    </dgm:pt>
    <dgm:pt modelId="{4C128F2A-85FF-4F2E-A6A3-FDCC154F42AB}" type="parTrans" cxnId="{449FB1FB-9CAA-4054-AF82-512F875F4D51}">
      <dgm:prSet/>
      <dgm:spPr/>
      <dgm:t>
        <a:bodyPr/>
        <a:lstStyle/>
        <a:p>
          <a:endParaRPr lang="en-US"/>
        </a:p>
      </dgm:t>
    </dgm:pt>
    <dgm:pt modelId="{9BF175B9-35EC-4966-B937-A940969A5989}" type="sibTrans" cxnId="{449FB1FB-9CAA-4054-AF82-512F875F4D51}">
      <dgm:prSet/>
      <dgm:spPr/>
      <dgm:t>
        <a:bodyPr/>
        <a:lstStyle/>
        <a:p>
          <a:endParaRPr lang="en-US"/>
        </a:p>
      </dgm:t>
    </dgm:pt>
    <dgm:pt modelId="{D3FF577D-FF90-4D67-A552-60A120335A5A}">
      <dgm:prSet/>
      <dgm:spPr/>
      <dgm:t>
        <a:bodyPr/>
        <a:lstStyle/>
        <a:p>
          <a:r>
            <a:rPr lang="en-US" b="0" i="0"/>
            <a:t>Gaining importance with the increasing complexity of machine learning models and the need for fair data valuation.</a:t>
          </a:r>
          <a:endParaRPr lang="en-US"/>
        </a:p>
      </dgm:t>
    </dgm:pt>
    <dgm:pt modelId="{9D973286-D5C9-4D70-AFCC-B4C2F8A9EC93}" type="parTrans" cxnId="{C1C9B480-CA2A-49B8-A021-A67C80D46D2A}">
      <dgm:prSet/>
      <dgm:spPr/>
      <dgm:t>
        <a:bodyPr/>
        <a:lstStyle/>
        <a:p>
          <a:endParaRPr lang="en-US"/>
        </a:p>
      </dgm:t>
    </dgm:pt>
    <dgm:pt modelId="{92892504-6F52-4FB1-AF3F-A4416AD7A047}" type="sibTrans" cxnId="{C1C9B480-CA2A-49B8-A021-A67C80D46D2A}">
      <dgm:prSet/>
      <dgm:spPr/>
      <dgm:t>
        <a:bodyPr/>
        <a:lstStyle/>
        <a:p>
          <a:endParaRPr lang="en-US"/>
        </a:p>
      </dgm:t>
    </dgm:pt>
    <dgm:pt modelId="{05F16E34-608E-4A10-A6D0-2995C387C235}">
      <dgm:prSet/>
      <dgm:spPr/>
      <dgm:t>
        <a:bodyPr/>
        <a:lstStyle/>
        <a:p>
          <a:r>
            <a:rPr lang="en-US" b="0" i="0"/>
            <a:t>Challenges such as computational complexity in calculating Shapley values for large datasets.</a:t>
          </a:r>
          <a:endParaRPr lang="en-US"/>
        </a:p>
      </dgm:t>
    </dgm:pt>
    <dgm:pt modelId="{8EC12E03-0071-4377-8A1D-7848C1EB92A5}" type="parTrans" cxnId="{2FF59026-05CB-42D0-85C1-123703AB9D5B}">
      <dgm:prSet/>
      <dgm:spPr/>
      <dgm:t>
        <a:bodyPr/>
        <a:lstStyle/>
        <a:p>
          <a:endParaRPr lang="en-US"/>
        </a:p>
      </dgm:t>
    </dgm:pt>
    <dgm:pt modelId="{9E678A86-47A6-4897-B874-17A0F7A83F87}" type="sibTrans" cxnId="{2FF59026-05CB-42D0-85C1-123703AB9D5B}">
      <dgm:prSet/>
      <dgm:spPr/>
      <dgm:t>
        <a:bodyPr/>
        <a:lstStyle/>
        <a:p>
          <a:endParaRPr lang="en-US"/>
        </a:p>
      </dgm:t>
    </dgm:pt>
    <dgm:pt modelId="{99B371BB-E168-493F-91BD-F4B62FDA7F16}" type="pres">
      <dgm:prSet presAssocID="{F0FFFFC5-1DCA-4E68-901A-3565F8DAF533}" presName="outerComposite" presStyleCnt="0">
        <dgm:presLayoutVars>
          <dgm:chMax val="5"/>
          <dgm:dir/>
          <dgm:resizeHandles val="exact"/>
        </dgm:presLayoutVars>
      </dgm:prSet>
      <dgm:spPr/>
    </dgm:pt>
    <dgm:pt modelId="{219906AE-076C-4248-BBEF-1672B2A55A97}" type="pres">
      <dgm:prSet presAssocID="{F0FFFFC5-1DCA-4E68-901A-3565F8DAF533}" presName="dummyMaxCanvas" presStyleCnt="0">
        <dgm:presLayoutVars/>
      </dgm:prSet>
      <dgm:spPr/>
    </dgm:pt>
    <dgm:pt modelId="{80547F39-5079-4DE9-887F-8C1A23CE165F}" type="pres">
      <dgm:prSet presAssocID="{F0FFFFC5-1DCA-4E68-901A-3565F8DAF533}" presName="TwoNodes_1" presStyleLbl="node1" presStyleIdx="0" presStyleCnt="2">
        <dgm:presLayoutVars>
          <dgm:bulletEnabled val="1"/>
        </dgm:presLayoutVars>
      </dgm:prSet>
      <dgm:spPr/>
    </dgm:pt>
    <dgm:pt modelId="{E1A3D2F6-BAEA-4CAB-B484-F6CA08A541D3}" type="pres">
      <dgm:prSet presAssocID="{F0FFFFC5-1DCA-4E68-901A-3565F8DAF533}" presName="TwoNodes_2" presStyleLbl="node1" presStyleIdx="1" presStyleCnt="2">
        <dgm:presLayoutVars>
          <dgm:bulletEnabled val="1"/>
        </dgm:presLayoutVars>
      </dgm:prSet>
      <dgm:spPr/>
    </dgm:pt>
    <dgm:pt modelId="{A1D7FB16-B903-4F2B-A536-443ACE619022}" type="pres">
      <dgm:prSet presAssocID="{F0FFFFC5-1DCA-4E68-901A-3565F8DAF533}" presName="TwoConn_1-2" presStyleLbl="fgAccFollowNode1" presStyleIdx="0" presStyleCnt="1">
        <dgm:presLayoutVars>
          <dgm:bulletEnabled val="1"/>
        </dgm:presLayoutVars>
      </dgm:prSet>
      <dgm:spPr/>
    </dgm:pt>
    <dgm:pt modelId="{9063D1E6-3673-495F-BB3B-1D01BBF3228E}" type="pres">
      <dgm:prSet presAssocID="{F0FFFFC5-1DCA-4E68-901A-3565F8DAF533}" presName="TwoNodes_1_text" presStyleLbl="node1" presStyleIdx="1" presStyleCnt="2">
        <dgm:presLayoutVars>
          <dgm:bulletEnabled val="1"/>
        </dgm:presLayoutVars>
      </dgm:prSet>
      <dgm:spPr/>
    </dgm:pt>
    <dgm:pt modelId="{654E61B9-6928-4525-9EC8-8AD75EA9AC05}" type="pres">
      <dgm:prSet presAssocID="{F0FFFFC5-1DCA-4E68-901A-3565F8DAF533}" presName="TwoNodes_2_text" presStyleLbl="node1" presStyleIdx="1" presStyleCnt="2">
        <dgm:presLayoutVars>
          <dgm:bulletEnabled val="1"/>
        </dgm:presLayoutVars>
      </dgm:prSet>
      <dgm:spPr/>
    </dgm:pt>
  </dgm:ptLst>
  <dgm:cxnLst>
    <dgm:cxn modelId="{313E1706-4BDF-4FEF-9AFA-80F1301E750C}" type="presOf" srcId="{05F16E34-608E-4A10-A6D0-2995C387C235}" destId="{E1A3D2F6-BAEA-4CAB-B484-F6CA08A541D3}" srcOrd="0" destOrd="2" presId="urn:microsoft.com/office/officeart/2005/8/layout/vProcess5"/>
    <dgm:cxn modelId="{B20D5710-F9FC-46B0-8817-E0A35D3945C7}" type="presOf" srcId="{7FB15DCE-B84C-4E31-9EF7-5BD68268EBCF}" destId="{9063D1E6-3673-495F-BB3B-1D01BBF3228E}" srcOrd="1" destOrd="1" presId="urn:microsoft.com/office/officeart/2005/8/layout/vProcess5"/>
    <dgm:cxn modelId="{2FF59026-05CB-42D0-85C1-123703AB9D5B}" srcId="{BB4D6490-7CB6-40F9-9AE6-17D645219DC4}" destId="{05F16E34-608E-4A10-A6D0-2995C387C235}" srcOrd="1" destOrd="0" parTransId="{8EC12E03-0071-4377-8A1D-7848C1EB92A5}" sibTransId="{9E678A86-47A6-4897-B874-17A0F7A83F87}"/>
    <dgm:cxn modelId="{753C6C36-633E-455D-A94E-32DB303757A4}" type="presOf" srcId="{D3FF577D-FF90-4D67-A552-60A120335A5A}" destId="{654E61B9-6928-4525-9EC8-8AD75EA9AC05}" srcOrd="1" destOrd="1" presId="urn:microsoft.com/office/officeart/2005/8/layout/vProcess5"/>
    <dgm:cxn modelId="{12555C3C-A806-40EB-A148-00915E754FE3}" type="presOf" srcId="{BB4D6490-7CB6-40F9-9AE6-17D645219DC4}" destId="{654E61B9-6928-4525-9EC8-8AD75EA9AC05}" srcOrd="1" destOrd="0" presId="urn:microsoft.com/office/officeart/2005/8/layout/vProcess5"/>
    <dgm:cxn modelId="{81FC7A62-31B0-4A63-B25F-3DDF84150B8C}" type="presOf" srcId="{D3FF577D-FF90-4D67-A552-60A120335A5A}" destId="{E1A3D2F6-BAEA-4CAB-B484-F6CA08A541D3}" srcOrd="0" destOrd="1" presId="urn:microsoft.com/office/officeart/2005/8/layout/vProcess5"/>
    <dgm:cxn modelId="{C1C9B480-CA2A-49B8-A021-A67C80D46D2A}" srcId="{BB4D6490-7CB6-40F9-9AE6-17D645219DC4}" destId="{D3FF577D-FF90-4D67-A552-60A120335A5A}" srcOrd="0" destOrd="0" parTransId="{9D973286-D5C9-4D70-AFCC-B4C2F8A9EC93}" sibTransId="{92892504-6F52-4FB1-AF3F-A4416AD7A047}"/>
    <dgm:cxn modelId="{FA5E9198-B330-42C9-BA94-02DDEFB321E5}" type="presOf" srcId="{05F16E34-608E-4A10-A6D0-2995C387C235}" destId="{654E61B9-6928-4525-9EC8-8AD75EA9AC05}" srcOrd="1" destOrd="2" presId="urn:microsoft.com/office/officeart/2005/8/layout/vProcess5"/>
    <dgm:cxn modelId="{45C4A8A1-1DDB-49B1-97BE-A848C1C87F70}" srcId="{EEAD2C50-9E22-4981-9B12-571748B22539}" destId="{6D495AD2-7CAD-47F3-891D-3AB43E421AA1}" srcOrd="2" destOrd="0" parTransId="{934C4AF2-0A61-467B-8EAB-017CEB81B685}" sibTransId="{8FA1E116-899B-48A6-A45D-A1C2B4757B8B}"/>
    <dgm:cxn modelId="{0544FCA4-A7B0-4DCB-BFC2-D0893DE67A7E}" type="presOf" srcId="{6D495AD2-7CAD-47F3-891D-3AB43E421AA1}" destId="{80547F39-5079-4DE9-887F-8C1A23CE165F}" srcOrd="0" destOrd="3" presId="urn:microsoft.com/office/officeart/2005/8/layout/vProcess5"/>
    <dgm:cxn modelId="{03D990AC-6862-411C-BB8D-0AEE9F4D9496}" type="presOf" srcId="{BB4D6490-7CB6-40F9-9AE6-17D645219DC4}" destId="{E1A3D2F6-BAEA-4CAB-B484-F6CA08A541D3}" srcOrd="0" destOrd="0" presId="urn:microsoft.com/office/officeart/2005/8/layout/vProcess5"/>
    <dgm:cxn modelId="{24C8A1C4-009B-4397-972E-577219EF16BE}" type="presOf" srcId="{6D495AD2-7CAD-47F3-891D-3AB43E421AA1}" destId="{9063D1E6-3673-495F-BB3B-1D01BBF3228E}" srcOrd="1" destOrd="3" presId="urn:microsoft.com/office/officeart/2005/8/layout/vProcess5"/>
    <dgm:cxn modelId="{C8098AC7-2344-4695-9983-C3FBE7A097F1}" type="presOf" srcId="{7FB15DCE-B84C-4E31-9EF7-5BD68268EBCF}" destId="{80547F39-5079-4DE9-887F-8C1A23CE165F}" srcOrd="0" destOrd="1" presId="urn:microsoft.com/office/officeart/2005/8/layout/vProcess5"/>
    <dgm:cxn modelId="{CC308AD2-0B6C-4B50-93B3-179FD8C6A364}" type="presOf" srcId="{23326A9C-4D5C-4AC6-8E82-453E3CA54AD6}" destId="{A1D7FB16-B903-4F2B-A536-443ACE619022}" srcOrd="0" destOrd="0" presId="urn:microsoft.com/office/officeart/2005/8/layout/vProcess5"/>
    <dgm:cxn modelId="{27DCB0D7-C5EF-4AEC-8F9C-7400243CE4AE}" type="presOf" srcId="{C3BBAE02-8C94-4C59-98C9-3F897B75176A}" destId="{9063D1E6-3673-495F-BB3B-1D01BBF3228E}" srcOrd="1" destOrd="2" presId="urn:microsoft.com/office/officeart/2005/8/layout/vProcess5"/>
    <dgm:cxn modelId="{47778CE2-2738-4A0E-80E1-19410A23AD73}" srcId="{EEAD2C50-9E22-4981-9B12-571748B22539}" destId="{7FB15DCE-B84C-4E31-9EF7-5BD68268EBCF}" srcOrd="0" destOrd="0" parTransId="{27030C51-FA24-444F-9579-F0A1B2FDDD11}" sibTransId="{CC269A80-7FD8-4F0F-8EA0-B1B609D80635}"/>
    <dgm:cxn modelId="{67A9F4E4-01B8-43B7-ACCA-44D0A2DBB92B}" srcId="{F0FFFFC5-1DCA-4E68-901A-3565F8DAF533}" destId="{EEAD2C50-9E22-4981-9B12-571748B22539}" srcOrd="0" destOrd="0" parTransId="{283D49A1-0AD5-4523-A57B-7170931FEB69}" sibTransId="{23326A9C-4D5C-4AC6-8E82-453E3CA54AD6}"/>
    <dgm:cxn modelId="{0E2017F5-D475-44D1-8DC9-22D9A5EA1497}" type="presOf" srcId="{EEAD2C50-9E22-4981-9B12-571748B22539}" destId="{80547F39-5079-4DE9-887F-8C1A23CE165F}" srcOrd="0" destOrd="0" presId="urn:microsoft.com/office/officeart/2005/8/layout/vProcess5"/>
    <dgm:cxn modelId="{A1FF78F5-F149-4D61-A7F8-0F3E8902638F}" type="presOf" srcId="{EEAD2C50-9E22-4981-9B12-571748B22539}" destId="{9063D1E6-3673-495F-BB3B-1D01BBF3228E}" srcOrd="1" destOrd="0" presId="urn:microsoft.com/office/officeart/2005/8/layout/vProcess5"/>
    <dgm:cxn modelId="{49540FF7-89A3-4EA9-A62E-7C60512BED7B}" type="presOf" srcId="{C3BBAE02-8C94-4C59-98C9-3F897B75176A}" destId="{80547F39-5079-4DE9-887F-8C1A23CE165F}" srcOrd="0" destOrd="2" presId="urn:microsoft.com/office/officeart/2005/8/layout/vProcess5"/>
    <dgm:cxn modelId="{97A0E0F9-0987-4424-AEBA-B65CAF34EAD2}" srcId="{EEAD2C50-9E22-4981-9B12-571748B22539}" destId="{C3BBAE02-8C94-4C59-98C9-3F897B75176A}" srcOrd="1" destOrd="0" parTransId="{1A65CA4F-4616-4419-B840-70A0A3101F0A}" sibTransId="{56AA17C9-0508-4A51-93E0-286CE3868D4C}"/>
    <dgm:cxn modelId="{449FB1FB-9CAA-4054-AF82-512F875F4D51}" srcId="{F0FFFFC5-1DCA-4E68-901A-3565F8DAF533}" destId="{BB4D6490-7CB6-40F9-9AE6-17D645219DC4}" srcOrd="1" destOrd="0" parTransId="{4C128F2A-85FF-4F2E-A6A3-FDCC154F42AB}" sibTransId="{9BF175B9-35EC-4966-B937-A940969A5989}"/>
    <dgm:cxn modelId="{79A568FF-466E-4302-AFFC-7898EB2114AC}" type="presOf" srcId="{F0FFFFC5-1DCA-4E68-901A-3565F8DAF533}" destId="{99B371BB-E168-493F-91BD-F4B62FDA7F16}" srcOrd="0" destOrd="0" presId="urn:microsoft.com/office/officeart/2005/8/layout/vProcess5"/>
    <dgm:cxn modelId="{07D8D846-FAA0-41B2-92A8-605EC86CEBF2}" type="presParOf" srcId="{99B371BB-E168-493F-91BD-F4B62FDA7F16}" destId="{219906AE-076C-4248-BBEF-1672B2A55A97}" srcOrd="0" destOrd="0" presId="urn:microsoft.com/office/officeart/2005/8/layout/vProcess5"/>
    <dgm:cxn modelId="{68819196-5CEE-4BC4-89ED-A913267180CC}" type="presParOf" srcId="{99B371BB-E168-493F-91BD-F4B62FDA7F16}" destId="{80547F39-5079-4DE9-887F-8C1A23CE165F}" srcOrd="1" destOrd="0" presId="urn:microsoft.com/office/officeart/2005/8/layout/vProcess5"/>
    <dgm:cxn modelId="{396C2049-505C-4FEE-9D6C-D42A2649BDB9}" type="presParOf" srcId="{99B371BB-E168-493F-91BD-F4B62FDA7F16}" destId="{E1A3D2F6-BAEA-4CAB-B484-F6CA08A541D3}" srcOrd="2" destOrd="0" presId="urn:microsoft.com/office/officeart/2005/8/layout/vProcess5"/>
    <dgm:cxn modelId="{F99B5ACB-8E09-4948-B35E-75BE6D6688A6}" type="presParOf" srcId="{99B371BB-E168-493F-91BD-F4B62FDA7F16}" destId="{A1D7FB16-B903-4F2B-A536-443ACE619022}" srcOrd="3" destOrd="0" presId="urn:microsoft.com/office/officeart/2005/8/layout/vProcess5"/>
    <dgm:cxn modelId="{573081D0-5BF6-4EA3-979F-64AD9E5A8598}" type="presParOf" srcId="{99B371BB-E168-493F-91BD-F4B62FDA7F16}" destId="{9063D1E6-3673-495F-BB3B-1D01BBF3228E}" srcOrd="4" destOrd="0" presId="urn:microsoft.com/office/officeart/2005/8/layout/vProcess5"/>
    <dgm:cxn modelId="{9AD756D7-2963-4A2C-8E85-B09F2413D50A}" type="presParOf" srcId="{99B371BB-E168-493F-91BD-F4B62FDA7F16}" destId="{654E61B9-6928-4525-9EC8-8AD75EA9AC05}" srcOrd="5"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EF3D90-98E3-4284-8CE5-90914B581F5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209A8A-14BB-448C-9CCE-300581F4D5D5}">
      <dgm:prSet/>
      <dgm:spPr/>
      <dgm:t>
        <a:bodyPr/>
        <a:lstStyle/>
        <a:p>
          <a:pPr>
            <a:defRPr b="1"/>
          </a:pPr>
          <a:r>
            <a:rPr lang="en-US" b="1" i="0"/>
            <a:t>Addressing Challenges in Traditional Valuation</a:t>
          </a:r>
          <a:r>
            <a:rPr lang="en-US" b="0" i="0"/>
            <a:t>:</a:t>
          </a:r>
          <a:endParaRPr lang="en-US"/>
        </a:p>
      </dgm:t>
    </dgm:pt>
    <dgm:pt modelId="{9152A43E-3D0C-4CB6-998F-1453F7A1A817}" type="parTrans" cxnId="{94516D50-E93E-46B3-8717-2EB903803ECF}">
      <dgm:prSet/>
      <dgm:spPr/>
      <dgm:t>
        <a:bodyPr/>
        <a:lstStyle/>
        <a:p>
          <a:endParaRPr lang="en-US"/>
        </a:p>
      </dgm:t>
    </dgm:pt>
    <dgm:pt modelId="{0AA4554E-37C5-406E-8D9D-809B32603061}" type="sibTrans" cxnId="{94516D50-E93E-46B3-8717-2EB903803ECF}">
      <dgm:prSet/>
      <dgm:spPr/>
      <dgm:t>
        <a:bodyPr/>
        <a:lstStyle/>
        <a:p>
          <a:endParaRPr lang="en-US"/>
        </a:p>
      </dgm:t>
    </dgm:pt>
    <dgm:pt modelId="{DC9F12CE-65A8-4033-B34F-3C320923588F}">
      <dgm:prSet/>
      <dgm:spPr/>
      <dgm:t>
        <a:bodyPr/>
        <a:lstStyle/>
        <a:p>
          <a:r>
            <a:rPr lang="en-US" b="0" i="0"/>
            <a:t>Traditional data valuation methods often fail to recognize the unique contributions of individual data points, especially in complex models.</a:t>
          </a:r>
          <a:endParaRPr lang="en-US"/>
        </a:p>
      </dgm:t>
    </dgm:pt>
    <dgm:pt modelId="{04A444C8-E876-42E7-BD49-4EF3529AE69E}" type="parTrans" cxnId="{AF9BE419-9A53-4B95-B012-3B4F40121184}">
      <dgm:prSet/>
      <dgm:spPr/>
      <dgm:t>
        <a:bodyPr/>
        <a:lstStyle/>
        <a:p>
          <a:endParaRPr lang="en-US"/>
        </a:p>
      </dgm:t>
    </dgm:pt>
    <dgm:pt modelId="{90067B59-607A-43F0-ABC9-941FC0627FCE}" type="sibTrans" cxnId="{AF9BE419-9A53-4B95-B012-3B4F40121184}">
      <dgm:prSet/>
      <dgm:spPr/>
      <dgm:t>
        <a:bodyPr/>
        <a:lstStyle/>
        <a:p>
          <a:endParaRPr lang="en-US"/>
        </a:p>
      </dgm:t>
    </dgm:pt>
    <dgm:pt modelId="{2824AD47-9FDF-47D2-A88A-ED3F69BEBAFA}">
      <dgm:prSet/>
      <dgm:spPr/>
      <dgm:t>
        <a:bodyPr/>
        <a:lstStyle/>
        <a:p>
          <a:r>
            <a:rPr lang="en-US" b="0" i="0"/>
            <a:t>Data Shapley addresses this gap by evaluating the importance of each data point in enhancing the model's predictive power, ensuring a more nuanced and fair assessment.</a:t>
          </a:r>
          <a:endParaRPr lang="en-US"/>
        </a:p>
      </dgm:t>
    </dgm:pt>
    <dgm:pt modelId="{0A52A025-F439-4227-B0DB-C1637E7EC8EF}" type="parTrans" cxnId="{BFECC960-BAB6-44DC-8E24-6ED2E2286B21}">
      <dgm:prSet/>
      <dgm:spPr/>
      <dgm:t>
        <a:bodyPr/>
        <a:lstStyle/>
        <a:p>
          <a:endParaRPr lang="en-US"/>
        </a:p>
      </dgm:t>
    </dgm:pt>
    <dgm:pt modelId="{7187A260-D7FE-4B4C-B3E8-2D52DCBE2FCA}" type="sibTrans" cxnId="{BFECC960-BAB6-44DC-8E24-6ED2E2286B21}">
      <dgm:prSet/>
      <dgm:spPr/>
      <dgm:t>
        <a:bodyPr/>
        <a:lstStyle/>
        <a:p>
          <a:endParaRPr lang="en-US"/>
        </a:p>
      </dgm:t>
    </dgm:pt>
    <dgm:pt modelId="{76280F8F-EC64-4CF6-AB65-073334D367AC}">
      <dgm:prSet/>
      <dgm:spPr/>
      <dgm:t>
        <a:bodyPr/>
        <a:lstStyle/>
        <a:p>
          <a:r>
            <a:rPr lang="en-US" b="0" i="0"/>
            <a:t>This is particularly crucial in scenarios involving diverse data sources, where the value of data might not be immediately apparent through conventional valuation methods.</a:t>
          </a:r>
          <a:endParaRPr lang="en-US"/>
        </a:p>
      </dgm:t>
    </dgm:pt>
    <dgm:pt modelId="{21865DE2-6578-4E04-AAB3-04351806C506}" type="parTrans" cxnId="{FCCEA7D7-9F8A-4688-8A41-E20EBEABD2DB}">
      <dgm:prSet/>
      <dgm:spPr/>
      <dgm:t>
        <a:bodyPr/>
        <a:lstStyle/>
        <a:p>
          <a:endParaRPr lang="en-US"/>
        </a:p>
      </dgm:t>
    </dgm:pt>
    <dgm:pt modelId="{74AC48F5-0D6D-4214-985A-3A4EBD01D0B5}" type="sibTrans" cxnId="{FCCEA7D7-9F8A-4688-8A41-E20EBEABD2DB}">
      <dgm:prSet/>
      <dgm:spPr/>
      <dgm:t>
        <a:bodyPr/>
        <a:lstStyle/>
        <a:p>
          <a:endParaRPr lang="en-US"/>
        </a:p>
      </dgm:t>
    </dgm:pt>
    <dgm:pt modelId="{4ECB1BD4-67B1-424A-A5A6-13F697EC895D}">
      <dgm:prSet/>
      <dgm:spPr/>
      <dgm:t>
        <a:bodyPr/>
        <a:lstStyle/>
        <a:p>
          <a:pPr>
            <a:defRPr b="1"/>
          </a:pPr>
          <a:r>
            <a:rPr lang="en-US" b="1" i="0"/>
            <a:t>Computational Considerations</a:t>
          </a:r>
          <a:r>
            <a:rPr lang="en-US" b="0" i="0"/>
            <a:t>:</a:t>
          </a:r>
          <a:endParaRPr lang="en-US"/>
        </a:p>
      </dgm:t>
    </dgm:pt>
    <dgm:pt modelId="{A64A0F20-90CD-46C1-B2D3-B2F492D0ADAC}" type="parTrans" cxnId="{85AB0C3F-7A2A-4A49-85B5-E0B1E5FAF10F}">
      <dgm:prSet/>
      <dgm:spPr/>
      <dgm:t>
        <a:bodyPr/>
        <a:lstStyle/>
        <a:p>
          <a:endParaRPr lang="en-US"/>
        </a:p>
      </dgm:t>
    </dgm:pt>
    <dgm:pt modelId="{5444B365-4CA2-49EE-AC97-93E97D470EA8}" type="sibTrans" cxnId="{85AB0C3F-7A2A-4A49-85B5-E0B1E5FAF10F}">
      <dgm:prSet/>
      <dgm:spPr/>
      <dgm:t>
        <a:bodyPr/>
        <a:lstStyle/>
        <a:p>
          <a:endParaRPr lang="en-US"/>
        </a:p>
      </dgm:t>
    </dgm:pt>
    <dgm:pt modelId="{78B7D93C-51CC-463B-9D34-A9513B46EB30}">
      <dgm:prSet/>
      <dgm:spPr/>
      <dgm:t>
        <a:bodyPr/>
        <a:lstStyle/>
        <a:p>
          <a:r>
            <a:rPr lang="en-US" b="0" i="0"/>
            <a:t>One of the significant challenges with Data Shapley is the computational effort required, especially for large datasets.</a:t>
          </a:r>
          <a:endParaRPr lang="en-US"/>
        </a:p>
      </dgm:t>
    </dgm:pt>
    <dgm:pt modelId="{648BDFA9-F6B3-4435-81C4-89758DAE8807}" type="parTrans" cxnId="{E1E4DF74-60CC-46B8-947D-7DAF02449A50}">
      <dgm:prSet/>
      <dgm:spPr/>
      <dgm:t>
        <a:bodyPr/>
        <a:lstStyle/>
        <a:p>
          <a:endParaRPr lang="en-US"/>
        </a:p>
      </dgm:t>
    </dgm:pt>
    <dgm:pt modelId="{153E92A1-97F4-4DE8-B699-28D6A34B1656}" type="sibTrans" cxnId="{E1E4DF74-60CC-46B8-947D-7DAF02449A50}">
      <dgm:prSet/>
      <dgm:spPr/>
      <dgm:t>
        <a:bodyPr/>
        <a:lstStyle/>
        <a:p>
          <a:endParaRPr lang="en-US"/>
        </a:p>
      </dgm:t>
    </dgm:pt>
    <dgm:pt modelId="{48D1481A-BB5E-4F07-9971-61B462B9E2FF}">
      <dgm:prSet/>
      <dgm:spPr/>
      <dgm:t>
        <a:bodyPr/>
        <a:lstStyle/>
        <a:p>
          <a:r>
            <a:rPr lang="en-US" b="0" i="0"/>
            <a:t>Recent advancements aim to develop more efficient algorithms that reduce computational time while maintaining the integrity of the valuation process.</a:t>
          </a:r>
          <a:endParaRPr lang="en-US"/>
        </a:p>
      </dgm:t>
    </dgm:pt>
    <dgm:pt modelId="{4BA38A6B-A08C-43CD-9DF6-2BA908336911}" type="parTrans" cxnId="{921442A9-5071-4D05-B630-A58AB866ACD8}">
      <dgm:prSet/>
      <dgm:spPr/>
      <dgm:t>
        <a:bodyPr/>
        <a:lstStyle/>
        <a:p>
          <a:endParaRPr lang="en-US"/>
        </a:p>
      </dgm:t>
    </dgm:pt>
    <dgm:pt modelId="{5171FABB-55A3-4B3C-9145-16F3B67B865E}" type="sibTrans" cxnId="{921442A9-5071-4D05-B630-A58AB866ACD8}">
      <dgm:prSet/>
      <dgm:spPr/>
      <dgm:t>
        <a:bodyPr/>
        <a:lstStyle/>
        <a:p>
          <a:endParaRPr lang="en-US"/>
        </a:p>
      </dgm:t>
    </dgm:pt>
    <dgm:pt modelId="{75634A4B-C9A3-4C46-8BE4-940A837835C5}">
      <dgm:prSet/>
      <dgm:spPr/>
      <dgm:t>
        <a:bodyPr/>
        <a:lstStyle/>
        <a:p>
          <a:r>
            <a:rPr lang="en-US" b="0" i="0"/>
            <a:t>These developments are critical for making Data Shapley a feasible option for large-scale, real-world applications in machine learning.</a:t>
          </a:r>
          <a:endParaRPr lang="en-US"/>
        </a:p>
      </dgm:t>
    </dgm:pt>
    <dgm:pt modelId="{F22C6223-488A-4E05-B32F-9C2BD835C94A}" type="parTrans" cxnId="{5D7D200B-6FCF-4873-8FE6-02C1838973DF}">
      <dgm:prSet/>
      <dgm:spPr/>
      <dgm:t>
        <a:bodyPr/>
        <a:lstStyle/>
        <a:p>
          <a:endParaRPr lang="en-US"/>
        </a:p>
      </dgm:t>
    </dgm:pt>
    <dgm:pt modelId="{E04D8DA1-1BA7-4C00-A197-E9F47C595608}" type="sibTrans" cxnId="{5D7D200B-6FCF-4873-8FE6-02C1838973DF}">
      <dgm:prSet/>
      <dgm:spPr/>
      <dgm:t>
        <a:bodyPr/>
        <a:lstStyle/>
        <a:p>
          <a:endParaRPr lang="en-US"/>
        </a:p>
      </dgm:t>
    </dgm:pt>
    <dgm:pt modelId="{51A30B0D-8D8C-4534-94CB-FEA4B315FD3F}">
      <dgm:prSet/>
      <dgm:spPr/>
      <dgm:t>
        <a:bodyPr/>
        <a:lstStyle/>
        <a:p>
          <a:pPr>
            <a:defRPr b="1"/>
          </a:pPr>
          <a:r>
            <a:rPr lang="en-US" b="1" i="0"/>
            <a:t>Impact and Implications</a:t>
          </a:r>
          <a:r>
            <a:rPr lang="en-US" b="0" i="0"/>
            <a:t>:</a:t>
          </a:r>
          <a:endParaRPr lang="en-US"/>
        </a:p>
      </dgm:t>
    </dgm:pt>
    <dgm:pt modelId="{8F239C9E-1211-4DC4-A269-038AF01C5980}" type="parTrans" cxnId="{01F42244-1B52-4182-84BC-9E2B62CCCC31}">
      <dgm:prSet/>
      <dgm:spPr/>
      <dgm:t>
        <a:bodyPr/>
        <a:lstStyle/>
        <a:p>
          <a:endParaRPr lang="en-US"/>
        </a:p>
      </dgm:t>
    </dgm:pt>
    <dgm:pt modelId="{8B676548-E855-49FA-9EE0-3B89BD34F086}" type="sibTrans" cxnId="{01F42244-1B52-4182-84BC-9E2B62CCCC31}">
      <dgm:prSet/>
      <dgm:spPr/>
      <dgm:t>
        <a:bodyPr/>
        <a:lstStyle/>
        <a:p>
          <a:endParaRPr lang="en-US"/>
        </a:p>
      </dgm:t>
    </dgm:pt>
    <dgm:pt modelId="{D428FFB4-A5D1-40FB-97D9-A25BC48A9FE4}">
      <dgm:prSet/>
      <dgm:spPr/>
      <dgm:t>
        <a:bodyPr/>
        <a:lstStyle/>
        <a:p>
          <a:r>
            <a:rPr lang="en-US" b="0" i="0"/>
            <a:t>The implementation of Data Shapley in data valuation marks a significant step towards ethical AI practices, emphasizing fairness and responsible use of data.</a:t>
          </a:r>
          <a:endParaRPr lang="en-US"/>
        </a:p>
      </dgm:t>
    </dgm:pt>
    <dgm:pt modelId="{3423DDB0-E563-4B5E-AAF4-267881B9D518}" type="parTrans" cxnId="{F9424CFE-4CE0-47DA-93F7-90442C525BD1}">
      <dgm:prSet/>
      <dgm:spPr/>
      <dgm:t>
        <a:bodyPr/>
        <a:lstStyle/>
        <a:p>
          <a:endParaRPr lang="en-US"/>
        </a:p>
      </dgm:t>
    </dgm:pt>
    <dgm:pt modelId="{FF83B2AB-BC1A-4BB3-A438-A6EDB3B960EA}" type="sibTrans" cxnId="{F9424CFE-4CE0-47DA-93F7-90442C525BD1}">
      <dgm:prSet/>
      <dgm:spPr/>
      <dgm:t>
        <a:bodyPr/>
        <a:lstStyle/>
        <a:p>
          <a:endParaRPr lang="en-US"/>
        </a:p>
      </dgm:t>
    </dgm:pt>
    <dgm:pt modelId="{F5CFCAC1-20C7-414D-A3BA-F75016E3B92E}">
      <dgm:prSet/>
      <dgm:spPr/>
      <dgm:t>
        <a:bodyPr/>
        <a:lstStyle/>
        <a:p>
          <a:r>
            <a:rPr lang="en-US" b="0" i="0"/>
            <a:t>It influences how data scientists and AI practitioners approach model development, encouraging them to consider the ethical implications of their data usage.</a:t>
          </a:r>
          <a:endParaRPr lang="en-US"/>
        </a:p>
      </dgm:t>
    </dgm:pt>
    <dgm:pt modelId="{63F0A84B-CC9A-4E64-921D-04D5660F0B16}" type="parTrans" cxnId="{2C255180-0634-4E63-BDE7-A90377422FD8}">
      <dgm:prSet/>
      <dgm:spPr/>
      <dgm:t>
        <a:bodyPr/>
        <a:lstStyle/>
        <a:p>
          <a:endParaRPr lang="en-US"/>
        </a:p>
      </dgm:t>
    </dgm:pt>
    <dgm:pt modelId="{FA851522-1BFF-4C03-943C-F0AB1B48EAF4}" type="sibTrans" cxnId="{2C255180-0634-4E63-BDE7-A90377422FD8}">
      <dgm:prSet/>
      <dgm:spPr/>
      <dgm:t>
        <a:bodyPr/>
        <a:lstStyle/>
        <a:p>
          <a:endParaRPr lang="en-US"/>
        </a:p>
      </dgm:t>
    </dgm:pt>
    <dgm:pt modelId="{2E0F3073-EA78-4885-8D04-F317C59D952A}">
      <dgm:prSet/>
      <dgm:spPr/>
      <dgm:t>
        <a:bodyPr/>
        <a:lstStyle/>
        <a:p>
          <a:r>
            <a:rPr lang="en-US" b="0" i="0"/>
            <a:t>Ultimately, Data Shapley aligns machine learning practices with broader objectives of fairness, transparency, and equity in the technology sector.</a:t>
          </a:r>
          <a:endParaRPr lang="en-US"/>
        </a:p>
      </dgm:t>
    </dgm:pt>
    <dgm:pt modelId="{46E66744-E8E2-43CE-A87E-266707787103}" type="parTrans" cxnId="{B187EBB7-DEF0-45DD-BA74-E2E0936A7C07}">
      <dgm:prSet/>
      <dgm:spPr/>
      <dgm:t>
        <a:bodyPr/>
        <a:lstStyle/>
        <a:p>
          <a:endParaRPr lang="en-US"/>
        </a:p>
      </dgm:t>
    </dgm:pt>
    <dgm:pt modelId="{6B0DAAB8-9C69-464E-9E93-A240696B7C8E}" type="sibTrans" cxnId="{B187EBB7-DEF0-45DD-BA74-E2E0936A7C07}">
      <dgm:prSet/>
      <dgm:spPr/>
      <dgm:t>
        <a:bodyPr/>
        <a:lstStyle/>
        <a:p>
          <a:endParaRPr lang="en-US"/>
        </a:p>
      </dgm:t>
    </dgm:pt>
    <dgm:pt modelId="{F16776F4-DEE5-417F-B8BB-D1AF59B2E358}" type="pres">
      <dgm:prSet presAssocID="{C6EF3D90-98E3-4284-8CE5-90914B581F5F}" presName="root" presStyleCnt="0">
        <dgm:presLayoutVars>
          <dgm:dir/>
          <dgm:resizeHandles val="exact"/>
        </dgm:presLayoutVars>
      </dgm:prSet>
      <dgm:spPr/>
    </dgm:pt>
    <dgm:pt modelId="{D0B7A244-6F9B-4FAA-9D4D-9963FDF70316}" type="pres">
      <dgm:prSet presAssocID="{36209A8A-14BB-448C-9CCE-300581F4D5D5}" presName="compNode" presStyleCnt="0"/>
      <dgm:spPr/>
    </dgm:pt>
    <dgm:pt modelId="{6A8F4E01-0896-41DD-8B55-2A56F8F6C86E}" type="pres">
      <dgm:prSet presAssocID="{36209A8A-14BB-448C-9CCE-300581F4D5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0928BE9-9165-45EA-8B10-81E71146B132}" type="pres">
      <dgm:prSet presAssocID="{36209A8A-14BB-448C-9CCE-300581F4D5D5}" presName="iconSpace" presStyleCnt="0"/>
      <dgm:spPr/>
    </dgm:pt>
    <dgm:pt modelId="{14F5B7CF-3296-465B-BCB4-940C789F544D}" type="pres">
      <dgm:prSet presAssocID="{36209A8A-14BB-448C-9CCE-300581F4D5D5}" presName="parTx" presStyleLbl="revTx" presStyleIdx="0" presStyleCnt="6">
        <dgm:presLayoutVars>
          <dgm:chMax val="0"/>
          <dgm:chPref val="0"/>
        </dgm:presLayoutVars>
      </dgm:prSet>
      <dgm:spPr/>
    </dgm:pt>
    <dgm:pt modelId="{37344931-7B8E-49DF-8D15-96CD8FD6FBE4}" type="pres">
      <dgm:prSet presAssocID="{36209A8A-14BB-448C-9CCE-300581F4D5D5}" presName="txSpace" presStyleCnt="0"/>
      <dgm:spPr/>
    </dgm:pt>
    <dgm:pt modelId="{09170CED-45FC-4EAC-9836-1EF18A2C4B2A}" type="pres">
      <dgm:prSet presAssocID="{36209A8A-14BB-448C-9CCE-300581F4D5D5}" presName="desTx" presStyleLbl="revTx" presStyleIdx="1" presStyleCnt="6">
        <dgm:presLayoutVars/>
      </dgm:prSet>
      <dgm:spPr/>
    </dgm:pt>
    <dgm:pt modelId="{2AAD631A-FE17-42E1-876C-A62D791C2E98}" type="pres">
      <dgm:prSet presAssocID="{0AA4554E-37C5-406E-8D9D-809B32603061}" presName="sibTrans" presStyleCnt="0"/>
      <dgm:spPr/>
    </dgm:pt>
    <dgm:pt modelId="{785C6883-5316-4184-966D-B5A3AB34C049}" type="pres">
      <dgm:prSet presAssocID="{4ECB1BD4-67B1-424A-A5A6-13F697EC895D}" presName="compNode" presStyleCnt="0"/>
      <dgm:spPr/>
    </dgm:pt>
    <dgm:pt modelId="{3A557ADF-8A17-443A-97C0-C89A449CBC41}" type="pres">
      <dgm:prSet presAssocID="{4ECB1BD4-67B1-424A-A5A6-13F697EC89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26EDA38-FE3F-45F9-BA3E-ABFA24044D75}" type="pres">
      <dgm:prSet presAssocID="{4ECB1BD4-67B1-424A-A5A6-13F697EC895D}" presName="iconSpace" presStyleCnt="0"/>
      <dgm:spPr/>
    </dgm:pt>
    <dgm:pt modelId="{F0DD6CCE-C89D-45B3-9135-C4E066FA445F}" type="pres">
      <dgm:prSet presAssocID="{4ECB1BD4-67B1-424A-A5A6-13F697EC895D}" presName="parTx" presStyleLbl="revTx" presStyleIdx="2" presStyleCnt="6">
        <dgm:presLayoutVars>
          <dgm:chMax val="0"/>
          <dgm:chPref val="0"/>
        </dgm:presLayoutVars>
      </dgm:prSet>
      <dgm:spPr/>
    </dgm:pt>
    <dgm:pt modelId="{C2FE02E4-54AB-4A4E-8FC4-B86719F567F7}" type="pres">
      <dgm:prSet presAssocID="{4ECB1BD4-67B1-424A-A5A6-13F697EC895D}" presName="txSpace" presStyleCnt="0"/>
      <dgm:spPr/>
    </dgm:pt>
    <dgm:pt modelId="{5E32E623-EBF6-42B3-A21C-6584704D5E54}" type="pres">
      <dgm:prSet presAssocID="{4ECB1BD4-67B1-424A-A5A6-13F697EC895D}" presName="desTx" presStyleLbl="revTx" presStyleIdx="3" presStyleCnt="6">
        <dgm:presLayoutVars/>
      </dgm:prSet>
      <dgm:spPr/>
    </dgm:pt>
    <dgm:pt modelId="{23CD64AA-4DBD-4B0A-BE22-3D4FB76BB2E4}" type="pres">
      <dgm:prSet presAssocID="{5444B365-4CA2-49EE-AC97-93E97D470EA8}" presName="sibTrans" presStyleCnt="0"/>
      <dgm:spPr/>
    </dgm:pt>
    <dgm:pt modelId="{9A4FE03F-F41F-4FD3-8411-5A8BF9D3ED99}" type="pres">
      <dgm:prSet presAssocID="{51A30B0D-8D8C-4534-94CB-FEA4B315FD3F}" presName="compNode" presStyleCnt="0"/>
      <dgm:spPr/>
    </dgm:pt>
    <dgm:pt modelId="{A0BF060F-4329-4682-9121-87707AE043A6}" type="pres">
      <dgm:prSet presAssocID="{51A30B0D-8D8C-4534-94CB-FEA4B315FD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F4683A41-7472-483C-A965-F4012F70DA0B}" type="pres">
      <dgm:prSet presAssocID="{51A30B0D-8D8C-4534-94CB-FEA4B315FD3F}" presName="iconSpace" presStyleCnt="0"/>
      <dgm:spPr/>
    </dgm:pt>
    <dgm:pt modelId="{6420DD60-9C3A-4049-9D99-11CB7D393C1F}" type="pres">
      <dgm:prSet presAssocID="{51A30B0D-8D8C-4534-94CB-FEA4B315FD3F}" presName="parTx" presStyleLbl="revTx" presStyleIdx="4" presStyleCnt="6">
        <dgm:presLayoutVars>
          <dgm:chMax val="0"/>
          <dgm:chPref val="0"/>
        </dgm:presLayoutVars>
      </dgm:prSet>
      <dgm:spPr/>
    </dgm:pt>
    <dgm:pt modelId="{AEB9386D-5F96-491E-93CC-A50E8B01BCA3}" type="pres">
      <dgm:prSet presAssocID="{51A30B0D-8D8C-4534-94CB-FEA4B315FD3F}" presName="txSpace" presStyleCnt="0"/>
      <dgm:spPr/>
    </dgm:pt>
    <dgm:pt modelId="{7C6FE588-340B-4A49-B576-CA3932E66EB8}" type="pres">
      <dgm:prSet presAssocID="{51A30B0D-8D8C-4534-94CB-FEA4B315FD3F}" presName="desTx" presStyleLbl="revTx" presStyleIdx="5" presStyleCnt="6">
        <dgm:presLayoutVars/>
      </dgm:prSet>
      <dgm:spPr/>
    </dgm:pt>
  </dgm:ptLst>
  <dgm:cxnLst>
    <dgm:cxn modelId="{88C55102-0817-4D3B-B4AC-5DA979D26AFF}" type="presOf" srcId="{4ECB1BD4-67B1-424A-A5A6-13F697EC895D}" destId="{F0DD6CCE-C89D-45B3-9135-C4E066FA445F}" srcOrd="0" destOrd="0" presId="urn:microsoft.com/office/officeart/2018/2/layout/IconLabelDescriptionList"/>
    <dgm:cxn modelId="{29405C03-8D9A-47AF-9926-1EAD29B99275}" type="presOf" srcId="{2824AD47-9FDF-47D2-A88A-ED3F69BEBAFA}" destId="{09170CED-45FC-4EAC-9836-1EF18A2C4B2A}" srcOrd="0" destOrd="1" presId="urn:microsoft.com/office/officeart/2018/2/layout/IconLabelDescriptionList"/>
    <dgm:cxn modelId="{47C35E03-ED16-41F8-9E71-17ACAD687BA2}" type="presOf" srcId="{78B7D93C-51CC-463B-9D34-A9513B46EB30}" destId="{5E32E623-EBF6-42B3-A21C-6584704D5E54}" srcOrd="0" destOrd="0" presId="urn:microsoft.com/office/officeart/2018/2/layout/IconLabelDescriptionList"/>
    <dgm:cxn modelId="{5D7D200B-6FCF-4873-8FE6-02C1838973DF}" srcId="{4ECB1BD4-67B1-424A-A5A6-13F697EC895D}" destId="{75634A4B-C9A3-4C46-8BE4-940A837835C5}" srcOrd="2" destOrd="0" parTransId="{F22C6223-488A-4E05-B32F-9C2BD835C94A}" sibTransId="{E04D8DA1-1BA7-4C00-A197-E9F47C595608}"/>
    <dgm:cxn modelId="{AF9BE419-9A53-4B95-B012-3B4F40121184}" srcId="{36209A8A-14BB-448C-9CCE-300581F4D5D5}" destId="{DC9F12CE-65A8-4033-B34F-3C320923588F}" srcOrd="0" destOrd="0" parTransId="{04A444C8-E876-42E7-BD49-4EF3529AE69E}" sibTransId="{90067B59-607A-43F0-ABC9-941FC0627FCE}"/>
    <dgm:cxn modelId="{2B8C712F-09F6-4C00-9567-98919CE3B6AF}" type="presOf" srcId="{36209A8A-14BB-448C-9CCE-300581F4D5D5}" destId="{14F5B7CF-3296-465B-BCB4-940C789F544D}" srcOrd="0" destOrd="0" presId="urn:microsoft.com/office/officeart/2018/2/layout/IconLabelDescriptionList"/>
    <dgm:cxn modelId="{85AB0C3F-7A2A-4A49-85B5-E0B1E5FAF10F}" srcId="{C6EF3D90-98E3-4284-8CE5-90914B581F5F}" destId="{4ECB1BD4-67B1-424A-A5A6-13F697EC895D}" srcOrd="1" destOrd="0" parTransId="{A64A0F20-90CD-46C1-B2D3-B2F492D0ADAC}" sibTransId="{5444B365-4CA2-49EE-AC97-93E97D470EA8}"/>
    <dgm:cxn modelId="{BFECC960-BAB6-44DC-8E24-6ED2E2286B21}" srcId="{36209A8A-14BB-448C-9CCE-300581F4D5D5}" destId="{2824AD47-9FDF-47D2-A88A-ED3F69BEBAFA}" srcOrd="1" destOrd="0" parTransId="{0A52A025-F439-4227-B0DB-C1637E7EC8EF}" sibTransId="{7187A260-D7FE-4B4C-B3E8-2D52DCBE2FCA}"/>
    <dgm:cxn modelId="{01F42244-1B52-4182-84BC-9E2B62CCCC31}" srcId="{C6EF3D90-98E3-4284-8CE5-90914B581F5F}" destId="{51A30B0D-8D8C-4534-94CB-FEA4B315FD3F}" srcOrd="2" destOrd="0" parTransId="{8F239C9E-1211-4DC4-A269-038AF01C5980}" sibTransId="{8B676548-E855-49FA-9EE0-3B89BD34F086}"/>
    <dgm:cxn modelId="{81B46869-E748-4BB4-94F9-C31557306D65}" type="presOf" srcId="{C6EF3D90-98E3-4284-8CE5-90914B581F5F}" destId="{F16776F4-DEE5-417F-B8BB-D1AF59B2E358}" srcOrd="0" destOrd="0" presId="urn:microsoft.com/office/officeart/2018/2/layout/IconLabelDescriptionList"/>
    <dgm:cxn modelId="{29E8284C-4249-4716-BBCE-58786A5802D8}" type="presOf" srcId="{48D1481A-BB5E-4F07-9971-61B462B9E2FF}" destId="{5E32E623-EBF6-42B3-A21C-6584704D5E54}" srcOrd="0" destOrd="1" presId="urn:microsoft.com/office/officeart/2018/2/layout/IconLabelDescriptionList"/>
    <dgm:cxn modelId="{94516D50-E93E-46B3-8717-2EB903803ECF}" srcId="{C6EF3D90-98E3-4284-8CE5-90914B581F5F}" destId="{36209A8A-14BB-448C-9CCE-300581F4D5D5}" srcOrd="0" destOrd="0" parTransId="{9152A43E-3D0C-4CB6-998F-1453F7A1A817}" sibTransId="{0AA4554E-37C5-406E-8D9D-809B32603061}"/>
    <dgm:cxn modelId="{7E687852-7227-444F-B15F-3B7599D1D796}" type="presOf" srcId="{2E0F3073-EA78-4885-8D04-F317C59D952A}" destId="{7C6FE588-340B-4A49-B576-CA3932E66EB8}" srcOrd="0" destOrd="2" presId="urn:microsoft.com/office/officeart/2018/2/layout/IconLabelDescriptionList"/>
    <dgm:cxn modelId="{C9679352-88BC-4000-B209-84AAE8AA1260}" type="presOf" srcId="{51A30B0D-8D8C-4534-94CB-FEA4B315FD3F}" destId="{6420DD60-9C3A-4049-9D99-11CB7D393C1F}" srcOrd="0" destOrd="0" presId="urn:microsoft.com/office/officeart/2018/2/layout/IconLabelDescriptionList"/>
    <dgm:cxn modelId="{E1E4DF74-60CC-46B8-947D-7DAF02449A50}" srcId="{4ECB1BD4-67B1-424A-A5A6-13F697EC895D}" destId="{78B7D93C-51CC-463B-9D34-A9513B46EB30}" srcOrd="0" destOrd="0" parTransId="{648BDFA9-F6B3-4435-81C4-89758DAE8807}" sibTransId="{153E92A1-97F4-4DE8-B699-28D6A34B1656}"/>
    <dgm:cxn modelId="{78F95355-0A53-46C3-B776-FA8818A8FFB7}" type="presOf" srcId="{F5CFCAC1-20C7-414D-A3BA-F75016E3B92E}" destId="{7C6FE588-340B-4A49-B576-CA3932E66EB8}" srcOrd="0" destOrd="1" presId="urn:microsoft.com/office/officeart/2018/2/layout/IconLabelDescriptionList"/>
    <dgm:cxn modelId="{D4222259-AE12-4961-B950-77B7834ECA53}" type="presOf" srcId="{75634A4B-C9A3-4C46-8BE4-940A837835C5}" destId="{5E32E623-EBF6-42B3-A21C-6584704D5E54}" srcOrd="0" destOrd="2" presId="urn:microsoft.com/office/officeart/2018/2/layout/IconLabelDescriptionList"/>
    <dgm:cxn modelId="{2C255180-0634-4E63-BDE7-A90377422FD8}" srcId="{51A30B0D-8D8C-4534-94CB-FEA4B315FD3F}" destId="{F5CFCAC1-20C7-414D-A3BA-F75016E3B92E}" srcOrd="1" destOrd="0" parTransId="{63F0A84B-CC9A-4E64-921D-04D5660F0B16}" sibTransId="{FA851522-1BFF-4C03-943C-F0AB1B48EAF4}"/>
    <dgm:cxn modelId="{C7B3748B-6BFB-4722-94E8-28EBBB6A3066}" type="presOf" srcId="{76280F8F-EC64-4CF6-AB65-073334D367AC}" destId="{09170CED-45FC-4EAC-9836-1EF18A2C4B2A}" srcOrd="0" destOrd="2" presId="urn:microsoft.com/office/officeart/2018/2/layout/IconLabelDescriptionList"/>
    <dgm:cxn modelId="{921442A9-5071-4D05-B630-A58AB866ACD8}" srcId="{4ECB1BD4-67B1-424A-A5A6-13F697EC895D}" destId="{48D1481A-BB5E-4F07-9971-61B462B9E2FF}" srcOrd="1" destOrd="0" parTransId="{4BA38A6B-A08C-43CD-9DF6-2BA908336911}" sibTransId="{5171FABB-55A3-4B3C-9145-16F3B67B865E}"/>
    <dgm:cxn modelId="{DC0C96AF-BE9B-4D5D-9C08-0FF2333AE43E}" type="presOf" srcId="{D428FFB4-A5D1-40FB-97D9-A25BC48A9FE4}" destId="{7C6FE588-340B-4A49-B576-CA3932E66EB8}" srcOrd="0" destOrd="0" presId="urn:microsoft.com/office/officeart/2018/2/layout/IconLabelDescriptionList"/>
    <dgm:cxn modelId="{B187EBB7-DEF0-45DD-BA74-E2E0936A7C07}" srcId="{51A30B0D-8D8C-4534-94CB-FEA4B315FD3F}" destId="{2E0F3073-EA78-4885-8D04-F317C59D952A}" srcOrd="2" destOrd="0" parTransId="{46E66744-E8E2-43CE-A87E-266707787103}" sibTransId="{6B0DAAB8-9C69-464E-9E93-A240696B7C8E}"/>
    <dgm:cxn modelId="{FCCEA7D7-9F8A-4688-8A41-E20EBEABD2DB}" srcId="{36209A8A-14BB-448C-9CCE-300581F4D5D5}" destId="{76280F8F-EC64-4CF6-AB65-073334D367AC}" srcOrd="2" destOrd="0" parTransId="{21865DE2-6578-4E04-AAB3-04351806C506}" sibTransId="{74AC48F5-0D6D-4214-985A-3A4EBD01D0B5}"/>
    <dgm:cxn modelId="{A342ACED-09FD-4A46-A771-7D602B182D1F}" type="presOf" srcId="{DC9F12CE-65A8-4033-B34F-3C320923588F}" destId="{09170CED-45FC-4EAC-9836-1EF18A2C4B2A}" srcOrd="0" destOrd="0" presId="urn:microsoft.com/office/officeart/2018/2/layout/IconLabelDescriptionList"/>
    <dgm:cxn modelId="{F9424CFE-4CE0-47DA-93F7-90442C525BD1}" srcId="{51A30B0D-8D8C-4534-94CB-FEA4B315FD3F}" destId="{D428FFB4-A5D1-40FB-97D9-A25BC48A9FE4}" srcOrd="0" destOrd="0" parTransId="{3423DDB0-E563-4B5E-AAF4-267881B9D518}" sibTransId="{FF83B2AB-BC1A-4BB3-A438-A6EDB3B960EA}"/>
    <dgm:cxn modelId="{7963C1E6-C7FF-400B-939E-04B36B41491A}" type="presParOf" srcId="{F16776F4-DEE5-417F-B8BB-D1AF59B2E358}" destId="{D0B7A244-6F9B-4FAA-9D4D-9963FDF70316}" srcOrd="0" destOrd="0" presId="urn:microsoft.com/office/officeart/2018/2/layout/IconLabelDescriptionList"/>
    <dgm:cxn modelId="{6220C4C0-6B5A-44AE-860E-91820FAE5BC4}" type="presParOf" srcId="{D0B7A244-6F9B-4FAA-9D4D-9963FDF70316}" destId="{6A8F4E01-0896-41DD-8B55-2A56F8F6C86E}" srcOrd="0" destOrd="0" presId="urn:microsoft.com/office/officeart/2018/2/layout/IconLabelDescriptionList"/>
    <dgm:cxn modelId="{3C34F45E-E33D-410B-8F73-DF9049776C30}" type="presParOf" srcId="{D0B7A244-6F9B-4FAA-9D4D-9963FDF70316}" destId="{10928BE9-9165-45EA-8B10-81E71146B132}" srcOrd="1" destOrd="0" presId="urn:microsoft.com/office/officeart/2018/2/layout/IconLabelDescriptionList"/>
    <dgm:cxn modelId="{904BF1C9-61DC-462F-B5C5-09DC535A8EE7}" type="presParOf" srcId="{D0B7A244-6F9B-4FAA-9D4D-9963FDF70316}" destId="{14F5B7CF-3296-465B-BCB4-940C789F544D}" srcOrd="2" destOrd="0" presId="urn:microsoft.com/office/officeart/2018/2/layout/IconLabelDescriptionList"/>
    <dgm:cxn modelId="{2D83F2C1-C72F-422B-A91B-359F60441D83}" type="presParOf" srcId="{D0B7A244-6F9B-4FAA-9D4D-9963FDF70316}" destId="{37344931-7B8E-49DF-8D15-96CD8FD6FBE4}" srcOrd="3" destOrd="0" presId="urn:microsoft.com/office/officeart/2018/2/layout/IconLabelDescriptionList"/>
    <dgm:cxn modelId="{9162DE89-78CD-4E5A-9396-8ACA5C58C0E5}" type="presParOf" srcId="{D0B7A244-6F9B-4FAA-9D4D-9963FDF70316}" destId="{09170CED-45FC-4EAC-9836-1EF18A2C4B2A}" srcOrd="4" destOrd="0" presId="urn:microsoft.com/office/officeart/2018/2/layout/IconLabelDescriptionList"/>
    <dgm:cxn modelId="{7CDD8273-8450-4F17-929F-D38FF4C7A25F}" type="presParOf" srcId="{F16776F4-DEE5-417F-B8BB-D1AF59B2E358}" destId="{2AAD631A-FE17-42E1-876C-A62D791C2E98}" srcOrd="1" destOrd="0" presId="urn:microsoft.com/office/officeart/2018/2/layout/IconLabelDescriptionList"/>
    <dgm:cxn modelId="{F127D173-4C2E-4F17-8397-68BC41E32D2C}" type="presParOf" srcId="{F16776F4-DEE5-417F-B8BB-D1AF59B2E358}" destId="{785C6883-5316-4184-966D-B5A3AB34C049}" srcOrd="2" destOrd="0" presId="urn:microsoft.com/office/officeart/2018/2/layout/IconLabelDescriptionList"/>
    <dgm:cxn modelId="{F489729B-CEBF-49B4-B442-BBBEA25223BD}" type="presParOf" srcId="{785C6883-5316-4184-966D-B5A3AB34C049}" destId="{3A557ADF-8A17-443A-97C0-C89A449CBC41}" srcOrd="0" destOrd="0" presId="urn:microsoft.com/office/officeart/2018/2/layout/IconLabelDescriptionList"/>
    <dgm:cxn modelId="{BA2CEB84-2235-49AE-B449-DE484D64A026}" type="presParOf" srcId="{785C6883-5316-4184-966D-B5A3AB34C049}" destId="{826EDA38-FE3F-45F9-BA3E-ABFA24044D75}" srcOrd="1" destOrd="0" presId="urn:microsoft.com/office/officeart/2018/2/layout/IconLabelDescriptionList"/>
    <dgm:cxn modelId="{C521192B-A8A5-49F9-9DCC-35105FCC3D74}" type="presParOf" srcId="{785C6883-5316-4184-966D-B5A3AB34C049}" destId="{F0DD6CCE-C89D-45B3-9135-C4E066FA445F}" srcOrd="2" destOrd="0" presId="urn:microsoft.com/office/officeart/2018/2/layout/IconLabelDescriptionList"/>
    <dgm:cxn modelId="{F16A51CF-234C-49E6-8131-9A32D0A62635}" type="presParOf" srcId="{785C6883-5316-4184-966D-B5A3AB34C049}" destId="{C2FE02E4-54AB-4A4E-8FC4-B86719F567F7}" srcOrd="3" destOrd="0" presId="urn:microsoft.com/office/officeart/2018/2/layout/IconLabelDescriptionList"/>
    <dgm:cxn modelId="{D1D7483D-DD46-459B-ADDE-ED5C6CC00E8B}" type="presParOf" srcId="{785C6883-5316-4184-966D-B5A3AB34C049}" destId="{5E32E623-EBF6-42B3-A21C-6584704D5E54}" srcOrd="4" destOrd="0" presId="urn:microsoft.com/office/officeart/2018/2/layout/IconLabelDescriptionList"/>
    <dgm:cxn modelId="{B14D64BF-E258-4108-8B4B-D8D0A04B1A2A}" type="presParOf" srcId="{F16776F4-DEE5-417F-B8BB-D1AF59B2E358}" destId="{23CD64AA-4DBD-4B0A-BE22-3D4FB76BB2E4}" srcOrd="3" destOrd="0" presId="urn:microsoft.com/office/officeart/2018/2/layout/IconLabelDescriptionList"/>
    <dgm:cxn modelId="{2CC7B41C-4FE4-4723-BD3E-C686A9BB1A45}" type="presParOf" srcId="{F16776F4-DEE5-417F-B8BB-D1AF59B2E358}" destId="{9A4FE03F-F41F-4FD3-8411-5A8BF9D3ED99}" srcOrd="4" destOrd="0" presId="urn:microsoft.com/office/officeart/2018/2/layout/IconLabelDescriptionList"/>
    <dgm:cxn modelId="{C8A939B4-17EE-4B19-AC17-2F3A3334646D}" type="presParOf" srcId="{9A4FE03F-F41F-4FD3-8411-5A8BF9D3ED99}" destId="{A0BF060F-4329-4682-9121-87707AE043A6}" srcOrd="0" destOrd="0" presId="urn:microsoft.com/office/officeart/2018/2/layout/IconLabelDescriptionList"/>
    <dgm:cxn modelId="{0128EF18-DFBB-4F9F-BD14-8CCC7BF39E2A}" type="presParOf" srcId="{9A4FE03F-F41F-4FD3-8411-5A8BF9D3ED99}" destId="{F4683A41-7472-483C-A965-F4012F70DA0B}" srcOrd="1" destOrd="0" presId="urn:microsoft.com/office/officeart/2018/2/layout/IconLabelDescriptionList"/>
    <dgm:cxn modelId="{4E0C17A8-9A7F-4229-80EB-144439C259F6}" type="presParOf" srcId="{9A4FE03F-F41F-4FD3-8411-5A8BF9D3ED99}" destId="{6420DD60-9C3A-4049-9D99-11CB7D393C1F}" srcOrd="2" destOrd="0" presId="urn:microsoft.com/office/officeart/2018/2/layout/IconLabelDescriptionList"/>
    <dgm:cxn modelId="{022D37BD-7E1A-4DA2-84E9-A1886B9160F0}" type="presParOf" srcId="{9A4FE03F-F41F-4FD3-8411-5A8BF9D3ED99}" destId="{AEB9386D-5F96-491E-93CC-A50E8B01BCA3}" srcOrd="3" destOrd="0" presId="urn:microsoft.com/office/officeart/2018/2/layout/IconLabelDescriptionList"/>
    <dgm:cxn modelId="{2FAE981C-60BA-4FC8-B4F1-A18C695C42E1}" type="presParOf" srcId="{9A4FE03F-F41F-4FD3-8411-5A8BF9D3ED99}" destId="{7C6FE588-340B-4A49-B576-CA3932E66EB8}"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556A6D-3B0C-4DA9-AA79-4198358703A8}" type="doc">
      <dgm:prSet loTypeId="urn:microsoft.com/office/officeart/2016/7/layout/BasicProcessNew" loCatId="process" qsTypeId="urn:microsoft.com/office/officeart/2005/8/quickstyle/simple5" qsCatId="simple" csTypeId="urn:microsoft.com/office/officeart/2005/8/colors/accent6_2" csCatId="accent6"/>
      <dgm:spPr/>
      <dgm:t>
        <a:bodyPr/>
        <a:lstStyle/>
        <a:p>
          <a:endParaRPr lang="en-US"/>
        </a:p>
      </dgm:t>
    </dgm:pt>
    <dgm:pt modelId="{55F688E3-4456-4EC8-84DC-28A018E28589}">
      <dgm:prSet/>
      <dgm:spPr/>
      <dgm:t>
        <a:bodyPr/>
        <a:lstStyle/>
        <a:p>
          <a:r>
            <a:rPr lang="en-US" b="1" i="0" dirty="0"/>
            <a:t>Theoretical Integration into Algorithms</a:t>
          </a:r>
          <a:r>
            <a:rPr lang="en-US" b="0" i="0" dirty="0"/>
            <a:t>:</a:t>
          </a:r>
          <a:endParaRPr lang="en-US" dirty="0"/>
        </a:p>
      </dgm:t>
    </dgm:pt>
    <dgm:pt modelId="{E6B58E00-AB75-4849-9F44-A457D00891A6}" type="parTrans" cxnId="{2FC74AFB-E87A-4716-AEE4-022957490040}">
      <dgm:prSet/>
      <dgm:spPr/>
      <dgm:t>
        <a:bodyPr/>
        <a:lstStyle/>
        <a:p>
          <a:endParaRPr lang="en-US"/>
        </a:p>
      </dgm:t>
    </dgm:pt>
    <dgm:pt modelId="{D9EED1E9-2A5A-47B8-850A-35D0320BD6F8}" type="sibTrans" cxnId="{2FC74AFB-E87A-4716-AEE4-022957490040}">
      <dgm:prSet/>
      <dgm:spPr/>
      <dgm:t>
        <a:bodyPr/>
        <a:lstStyle/>
        <a:p>
          <a:endParaRPr lang="en-US"/>
        </a:p>
      </dgm:t>
    </dgm:pt>
    <dgm:pt modelId="{56743161-CA9B-4DB1-B808-9D8D65A1E878}">
      <dgm:prSet/>
      <dgm:spPr/>
      <dgm:t>
        <a:bodyPr/>
        <a:lstStyle/>
        <a:p>
          <a:r>
            <a:rPr lang="en-US" b="1" i="0" dirty="0"/>
            <a:t>In-depth Integration</a:t>
          </a:r>
          <a:r>
            <a:rPr lang="en-US" b="0" i="0" dirty="0"/>
            <a:t>: Research in data science is increasingly focusing on how the principles of Data Shapley can be woven into the fabric of machine learning algorithms. This involves adapting algorithms to consider the individual contributions of data points, not just in terms of their immediate utility but also their ethical and fair use.</a:t>
          </a:r>
          <a:endParaRPr lang="en-US" dirty="0"/>
        </a:p>
      </dgm:t>
    </dgm:pt>
    <dgm:pt modelId="{00DCD244-9D86-4354-951A-AEB4B5FBD232}" type="parTrans" cxnId="{BFF5733C-F8DC-4C62-8AD2-570734BD56D7}">
      <dgm:prSet/>
      <dgm:spPr/>
      <dgm:t>
        <a:bodyPr/>
        <a:lstStyle/>
        <a:p>
          <a:endParaRPr lang="en-US"/>
        </a:p>
      </dgm:t>
    </dgm:pt>
    <dgm:pt modelId="{77EB0D71-1F5F-4438-80F3-488E2A0F5C02}" type="sibTrans" cxnId="{BFF5733C-F8DC-4C62-8AD2-570734BD56D7}">
      <dgm:prSet/>
      <dgm:spPr/>
      <dgm:t>
        <a:bodyPr/>
        <a:lstStyle/>
        <a:p>
          <a:endParaRPr lang="en-US"/>
        </a:p>
      </dgm:t>
    </dgm:pt>
    <dgm:pt modelId="{CC3F0173-0977-4BB6-80FE-DD95D281F3B7}">
      <dgm:prSet/>
      <dgm:spPr/>
      <dgm:t>
        <a:bodyPr/>
        <a:lstStyle/>
        <a:p>
          <a:r>
            <a:rPr lang="en-US" b="1" i="0" dirty="0"/>
            <a:t>Fairness and Bias Reduction</a:t>
          </a:r>
          <a:r>
            <a:rPr lang="en-US" b="0" i="0" dirty="0"/>
            <a:t>: By integrating Data Shapley values, algorithms can be fine-tuned to recognize and give appropriate weight to diverse data points, thereby reducing biases that may arise from over-reliance on dominant or homogenous datasets.</a:t>
          </a:r>
          <a:endParaRPr lang="en-US" dirty="0"/>
        </a:p>
      </dgm:t>
    </dgm:pt>
    <dgm:pt modelId="{0D94BE3D-9DD5-4555-8E0E-CFE8998CEB17}" type="parTrans" cxnId="{44383C0F-4DD9-45DF-952D-259A4BED4B52}">
      <dgm:prSet/>
      <dgm:spPr/>
      <dgm:t>
        <a:bodyPr/>
        <a:lstStyle/>
        <a:p>
          <a:endParaRPr lang="en-US"/>
        </a:p>
      </dgm:t>
    </dgm:pt>
    <dgm:pt modelId="{53AE1DB6-338D-4048-92D2-1E0C57C7D7E1}" type="sibTrans" cxnId="{44383C0F-4DD9-45DF-952D-259A4BED4B52}">
      <dgm:prSet/>
      <dgm:spPr/>
      <dgm:t>
        <a:bodyPr/>
        <a:lstStyle/>
        <a:p>
          <a:endParaRPr lang="en-US"/>
        </a:p>
      </dgm:t>
    </dgm:pt>
    <dgm:pt modelId="{7806AFE9-37CB-4C86-A365-138CE8B1D56C}">
      <dgm:prSet/>
      <dgm:spPr/>
      <dgm:t>
        <a:bodyPr/>
        <a:lstStyle/>
        <a:p>
          <a:r>
            <a:rPr lang="en-US" b="1" i="0" dirty="0"/>
            <a:t>Ethical AI Systems</a:t>
          </a:r>
          <a:r>
            <a:rPr lang="en-US" b="0" i="0" dirty="0"/>
            <a:t>: Theoretical explorations suggest that when algorithms account for the equitable value of data, as dictated by Data Shapley, they align more closely with ethical AI principles. This integration is seen as a step toward developing AI systems that are not only efficient but also socially responsible and fair.</a:t>
          </a:r>
          <a:endParaRPr lang="en-US" dirty="0"/>
        </a:p>
      </dgm:t>
    </dgm:pt>
    <dgm:pt modelId="{84201D1B-A746-4292-9DB4-27C20515469D}" type="parTrans" cxnId="{D73596FB-86C3-4146-A1E4-E5731AFCCD25}">
      <dgm:prSet/>
      <dgm:spPr/>
      <dgm:t>
        <a:bodyPr/>
        <a:lstStyle/>
        <a:p>
          <a:endParaRPr lang="en-US"/>
        </a:p>
      </dgm:t>
    </dgm:pt>
    <dgm:pt modelId="{3B7A2B88-A2B0-48E0-8540-DA47AEA714B1}" type="sibTrans" cxnId="{D73596FB-86C3-4146-A1E4-E5731AFCCD25}">
      <dgm:prSet/>
      <dgm:spPr/>
      <dgm:t>
        <a:bodyPr/>
        <a:lstStyle/>
        <a:p>
          <a:endParaRPr lang="en-US"/>
        </a:p>
      </dgm:t>
    </dgm:pt>
    <dgm:pt modelId="{43E59723-6A82-402D-AA2A-A64F020820A8}" type="pres">
      <dgm:prSet presAssocID="{82556A6D-3B0C-4DA9-AA79-4198358703A8}" presName="Name0" presStyleCnt="0">
        <dgm:presLayoutVars>
          <dgm:dir/>
          <dgm:resizeHandles val="exact"/>
        </dgm:presLayoutVars>
      </dgm:prSet>
      <dgm:spPr/>
    </dgm:pt>
    <dgm:pt modelId="{1DADB551-D8CF-4F22-BAC0-FC84FA1CFEBF}" type="pres">
      <dgm:prSet presAssocID="{55F688E3-4456-4EC8-84DC-28A018E28589}" presName="node" presStyleLbl="node1" presStyleIdx="0" presStyleCnt="1">
        <dgm:presLayoutVars>
          <dgm:bulletEnabled val="1"/>
        </dgm:presLayoutVars>
      </dgm:prSet>
      <dgm:spPr/>
    </dgm:pt>
  </dgm:ptLst>
  <dgm:cxnLst>
    <dgm:cxn modelId="{44383C0F-4DD9-45DF-952D-259A4BED4B52}" srcId="{55F688E3-4456-4EC8-84DC-28A018E28589}" destId="{CC3F0173-0977-4BB6-80FE-DD95D281F3B7}" srcOrd="1" destOrd="0" parTransId="{0D94BE3D-9DD5-4555-8E0E-CFE8998CEB17}" sibTransId="{53AE1DB6-338D-4048-92D2-1E0C57C7D7E1}"/>
    <dgm:cxn modelId="{56CD6F26-3C3A-4C2E-A2F5-0AC834A84E8D}" type="presOf" srcId="{56743161-CA9B-4DB1-B808-9D8D65A1E878}" destId="{1DADB551-D8CF-4F22-BAC0-FC84FA1CFEBF}" srcOrd="0" destOrd="1" presId="urn:microsoft.com/office/officeart/2016/7/layout/BasicProcessNew"/>
    <dgm:cxn modelId="{3708BB38-4730-4497-9719-8A6EC155118A}" type="presOf" srcId="{CC3F0173-0977-4BB6-80FE-DD95D281F3B7}" destId="{1DADB551-D8CF-4F22-BAC0-FC84FA1CFEBF}" srcOrd="0" destOrd="2" presId="urn:microsoft.com/office/officeart/2016/7/layout/BasicProcessNew"/>
    <dgm:cxn modelId="{BFF5733C-F8DC-4C62-8AD2-570734BD56D7}" srcId="{55F688E3-4456-4EC8-84DC-28A018E28589}" destId="{56743161-CA9B-4DB1-B808-9D8D65A1E878}" srcOrd="0" destOrd="0" parTransId="{00DCD244-9D86-4354-951A-AEB4B5FBD232}" sibTransId="{77EB0D71-1F5F-4438-80F3-488E2A0F5C02}"/>
    <dgm:cxn modelId="{243F2754-6ACC-4871-8EDF-B8341B091EC6}" type="presOf" srcId="{82556A6D-3B0C-4DA9-AA79-4198358703A8}" destId="{43E59723-6A82-402D-AA2A-A64F020820A8}" srcOrd="0" destOrd="0" presId="urn:microsoft.com/office/officeart/2016/7/layout/BasicProcessNew"/>
    <dgm:cxn modelId="{909A98AF-C020-448C-A877-4CC528EF1467}" type="presOf" srcId="{7806AFE9-37CB-4C86-A365-138CE8B1D56C}" destId="{1DADB551-D8CF-4F22-BAC0-FC84FA1CFEBF}" srcOrd="0" destOrd="3" presId="urn:microsoft.com/office/officeart/2016/7/layout/BasicProcessNew"/>
    <dgm:cxn modelId="{3D7530F8-4685-4952-8AB3-C2D0AE4B8274}" type="presOf" srcId="{55F688E3-4456-4EC8-84DC-28A018E28589}" destId="{1DADB551-D8CF-4F22-BAC0-FC84FA1CFEBF}" srcOrd="0" destOrd="0" presId="urn:microsoft.com/office/officeart/2016/7/layout/BasicProcessNew"/>
    <dgm:cxn modelId="{2FC74AFB-E87A-4716-AEE4-022957490040}" srcId="{82556A6D-3B0C-4DA9-AA79-4198358703A8}" destId="{55F688E3-4456-4EC8-84DC-28A018E28589}" srcOrd="0" destOrd="0" parTransId="{E6B58E00-AB75-4849-9F44-A457D00891A6}" sibTransId="{D9EED1E9-2A5A-47B8-850A-35D0320BD6F8}"/>
    <dgm:cxn modelId="{D73596FB-86C3-4146-A1E4-E5731AFCCD25}" srcId="{55F688E3-4456-4EC8-84DC-28A018E28589}" destId="{7806AFE9-37CB-4C86-A365-138CE8B1D56C}" srcOrd="2" destOrd="0" parTransId="{84201D1B-A746-4292-9DB4-27C20515469D}" sibTransId="{3B7A2B88-A2B0-48E0-8540-DA47AEA714B1}"/>
    <dgm:cxn modelId="{FD869434-2FD3-4B10-A3F8-6857238C6DBB}" type="presParOf" srcId="{43E59723-6A82-402D-AA2A-A64F020820A8}" destId="{1DADB551-D8CF-4F22-BAC0-FC84FA1CFEBF}" srcOrd="0"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081AAA-4621-4AF1-AE72-3DFBF6A1C1B6}"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DA12D1D5-442B-4A69-B5F0-7FCB6E162895}">
      <dgm:prSet/>
      <dgm:spPr/>
      <dgm:t>
        <a:bodyPr/>
        <a:lstStyle/>
        <a:p>
          <a:r>
            <a:rPr lang="en-US" b="1" i="0"/>
            <a:t>Diverse Industry Applications</a:t>
          </a:r>
          <a:r>
            <a:rPr lang="en-US" b="0" i="0"/>
            <a:t>:</a:t>
          </a:r>
          <a:endParaRPr lang="en-US"/>
        </a:p>
      </dgm:t>
    </dgm:pt>
    <dgm:pt modelId="{CBCAECB8-4E38-4A0F-9662-F6F2DAA4159B}" type="parTrans" cxnId="{C917C91A-FB46-49A8-9037-D099DDBDEB74}">
      <dgm:prSet/>
      <dgm:spPr/>
      <dgm:t>
        <a:bodyPr/>
        <a:lstStyle/>
        <a:p>
          <a:endParaRPr lang="en-US"/>
        </a:p>
      </dgm:t>
    </dgm:pt>
    <dgm:pt modelId="{E5E51171-750A-438E-A981-9DC0D97961DD}" type="sibTrans" cxnId="{C917C91A-FB46-49A8-9037-D099DDBDEB74}">
      <dgm:prSet/>
      <dgm:spPr/>
      <dgm:t>
        <a:bodyPr/>
        <a:lstStyle/>
        <a:p>
          <a:endParaRPr lang="en-US"/>
        </a:p>
      </dgm:t>
    </dgm:pt>
    <dgm:pt modelId="{5FEB058C-D482-4543-B03C-B2B7E04A8E7E}">
      <dgm:prSet/>
      <dgm:spPr/>
      <dgm:t>
        <a:bodyPr/>
        <a:lstStyle/>
        <a:p>
          <a:r>
            <a:rPr lang="en-US" b="1" i="0"/>
            <a:t>Overview</a:t>
          </a:r>
          <a:r>
            <a:rPr lang="en-US" b="0" i="0"/>
            <a:t>: Data Shapley has been applied across various sectors, each with unique data valuation needs – from healthcare and finance to technology and retail.</a:t>
          </a:r>
          <a:endParaRPr lang="en-US"/>
        </a:p>
      </dgm:t>
    </dgm:pt>
    <dgm:pt modelId="{30A7D712-575A-41B9-9276-01D088DA5BC4}" type="parTrans" cxnId="{B48AD5B5-F35D-4AD5-BEB0-710E9863AF6D}">
      <dgm:prSet/>
      <dgm:spPr/>
      <dgm:t>
        <a:bodyPr/>
        <a:lstStyle/>
        <a:p>
          <a:endParaRPr lang="en-US"/>
        </a:p>
      </dgm:t>
    </dgm:pt>
    <dgm:pt modelId="{162D055B-F732-4DD1-94FC-FCAD546DFF87}" type="sibTrans" cxnId="{B48AD5B5-F35D-4AD5-BEB0-710E9863AF6D}">
      <dgm:prSet/>
      <dgm:spPr/>
      <dgm:t>
        <a:bodyPr/>
        <a:lstStyle/>
        <a:p>
          <a:endParaRPr lang="en-US"/>
        </a:p>
      </dgm:t>
    </dgm:pt>
    <dgm:pt modelId="{AA255A2F-48FF-49A8-912D-16C8116CB671}">
      <dgm:prSet/>
      <dgm:spPr/>
      <dgm:t>
        <a:bodyPr/>
        <a:lstStyle/>
        <a:p>
          <a:r>
            <a:rPr lang="en-US" b="1" i="0"/>
            <a:t>Healthcare Example</a:t>
          </a:r>
          <a:r>
            <a:rPr lang="en-US" b="0" i="0"/>
            <a:t>: In healthcare, Data Shapley has been used to determine the value of patient data in predictive models for disease diagnosis, improving both the accuracy and fairness of these models.</a:t>
          </a:r>
          <a:endParaRPr lang="en-US"/>
        </a:p>
      </dgm:t>
    </dgm:pt>
    <dgm:pt modelId="{0A007990-1261-4FAF-9FC5-5C41DB0CE043}" type="parTrans" cxnId="{59EAD3F1-40CA-454E-BBBE-26002FF09C09}">
      <dgm:prSet/>
      <dgm:spPr/>
      <dgm:t>
        <a:bodyPr/>
        <a:lstStyle/>
        <a:p>
          <a:endParaRPr lang="en-US"/>
        </a:p>
      </dgm:t>
    </dgm:pt>
    <dgm:pt modelId="{713D3CFA-DDE9-4DCE-8D5E-1DB52A10BD4F}" type="sibTrans" cxnId="{59EAD3F1-40CA-454E-BBBE-26002FF09C09}">
      <dgm:prSet/>
      <dgm:spPr/>
      <dgm:t>
        <a:bodyPr/>
        <a:lstStyle/>
        <a:p>
          <a:endParaRPr lang="en-US"/>
        </a:p>
      </dgm:t>
    </dgm:pt>
    <dgm:pt modelId="{7FA92DB0-C7E0-47A1-9D43-D6D8A92DF1E6}">
      <dgm:prSet/>
      <dgm:spPr/>
      <dgm:t>
        <a:bodyPr/>
        <a:lstStyle/>
        <a:p>
          <a:r>
            <a:rPr lang="en-US" b="1" i="0"/>
            <a:t>Finance and Retail</a:t>
          </a:r>
          <a:r>
            <a:rPr lang="en-US" b="0" i="0"/>
            <a:t>: In finance, it assists in credit risk modeling by valuing customer data points. In retail, Data Shapley helps optimize supply chain decisions by accurately valuing sales and inventory data.</a:t>
          </a:r>
          <a:endParaRPr lang="en-US"/>
        </a:p>
      </dgm:t>
    </dgm:pt>
    <dgm:pt modelId="{34477CD0-F55E-447B-90F3-3D79D58EA11B}" type="parTrans" cxnId="{35AF0B5B-2482-4725-AD7B-4FCDB9CB45A5}">
      <dgm:prSet/>
      <dgm:spPr/>
      <dgm:t>
        <a:bodyPr/>
        <a:lstStyle/>
        <a:p>
          <a:endParaRPr lang="en-US"/>
        </a:p>
      </dgm:t>
    </dgm:pt>
    <dgm:pt modelId="{EB3A87BA-E15A-40EE-9737-776959754AD3}" type="sibTrans" cxnId="{35AF0B5B-2482-4725-AD7B-4FCDB9CB45A5}">
      <dgm:prSet/>
      <dgm:spPr/>
      <dgm:t>
        <a:bodyPr/>
        <a:lstStyle/>
        <a:p>
          <a:endParaRPr lang="en-US"/>
        </a:p>
      </dgm:t>
    </dgm:pt>
    <dgm:pt modelId="{4B747B6E-D716-43E4-991F-3C2B0D87EA61}" type="pres">
      <dgm:prSet presAssocID="{A5081AAA-4621-4AF1-AE72-3DFBF6A1C1B6}" presName="vert0" presStyleCnt="0">
        <dgm:presLayoutVars>
          <dgm:dir/>
          <dgm:animOne val="branch"/>
          <dgm:animLvl val="lvl"/>
        </dgm:presLayoutVars>
      </dgm:prSet>
      <dgm:spPr/>
    </dgm:pt>
    <dgm:pt modelId="{75B1DB70-578F-48EA-B1F9-9EAC7E60F35A}" type="pres">
      <dgm:prSet presAssocID="{DA12D1D5-442B-4A69-B5F0-7FCB6E162895}" presName="thickLine" presStyleLbl="alignNode1" presStyleIdx="0" presStyleCnt="1"/>
      <dgm:spPr/>
    </dgm:pt>
    <dgm:pt modelId="{C59D97EC-CBA7-45C9-B6D5-448DA6EBD658}" type="pres">
      <dgm:prSet presAssocID="{DA12D1D5-442B-4A69-B5F0-7FCB6E162895}" presName="horz1" presStyleCnt="0"/>
      <dgm:spPr/>
    </dgm:pt>
    <dgm:pt modelId="{334EFAF6-3EF5-48A4-B5C5-8781C6B64993}" type="pres">
      <dgm:prSet presAssocID="{DA12D1D5-442B-4A69-B5F0-7FCB6E162895}" presName="tx1" presStyleLbl="revTx" presStyleIdx="0" presStyleCnt="4"/>
      <dgm:spPr/>
    </dgm:pt>
    <dgm:pt modelId="{F0E7C89E-384C-43E8-9CAC-C2695393FF60}" type="pres">
      <dgm:prSet presAssocID="{DA12D1D5-442B-4A69-B5F0-7FCB6E162895}" presName="vert1" presStyleCnt="0"/>
      <dgm:spPr/>
    </dgm:pt>
    <dgm:pt modelId="{E830B202-3CAA-45E8-8366-9476575D4F12}" type="pres">
      <dgm:prSet presAssocID="{5FEB058C-D482-4543-B03C-B2B7E04A8E7E}" presName="vertSpace2a" presStyleCnt="0"/>
      <dgm:spPr/>
    </dgm:pt>
    <dgm:pt modelId="{D3E3DB75-69FA-4A4C-A79D-7E47201F5D4B}" type="pres">
      <dgm:prSet presAssocID="{5FEB058C-D482-4543-B03C-B2B7E04A8E7E}" presName="horz2" presStyleCnt="0"/>
      <dgm:spPr/>
    </dgm:pt>
    <dgm:pt modelId="{876DB0BB-44DA-4DB1-8072-CB3703AE18EB}" type="pres">
      <dgm:prSet presAssocID="{5FEB058C-D482-4543-B03C-B2B7E04A8E7E}" presName="horzSpace2" presStyleCnt="0"/>
      <dgm:spPr/>
    </dgm:pt>
    <dgm:pt modelId="{C3CBF731-3BC8-4838-9DA3-3A5878D6B1BF}" type="pres">
      <dgm:prSet presAssocID="{5FEB058C-D482-4543-B03C-B2B7E04A8E7E}" presName="tx2" presStyleLbl="revTx" presStyleIdx="1" presStyleCnt="4"/>
      <dgm:spPr/>
    </dgm:pt>
    <dgm:pt modelId="{1DF8F8C0-33BC-4EEF-8947-4FAFB3187A6C}" type="pres">
      <dgm:prSet presAssocID="{5FEB058C-D482-4543-B03C-B2B7E04A8E7E}" presName="vert2" presStyleCnt="0"/>
      <dgm:spPr/>
    </dgm:pt>
    <dgm:pt modelId="{42BE00EA-B0D7-4E4A-A022-8D75FCFD7D51}" type="pres">
      <dgm:prSet presAssocID="{5FEB058C-D482-4543-B03C-B2B7E04A8E7E}" presName="thinLine2b" presStyleLbl="callout" presStyleIdx="0" presStyleCnt="3"/>
      <dgm:spPr/>
    </dgm:pt>
    <dgm:pt modelId="{5C816E58-6678-49B9-9058-FB29D435A605}" type="pres">
      <dgm:prSet presAssocID="{5FEB058C-D482-4543-B03C-B2B7E04A8E7E}" presName="vertSpace2b" presStyleCnt="0"/>
      <dgm:spPr/>
    </dgm:pt>
    <dgm:pt modelId="{E67BC4CB-9AA5-4152-97CA-DF71720E938E}" type="pres">
      <dgm:prSet presAssocID="{AA255A2F-48FF-49A8-912D-16C8116CB671}" presName="horz2" presStyleCnt="0"/>
      <dgm:spPr/>
    </dgm:pt>
    <dgm:pt modelId="{93AC0179-E57C-401F-8889-744B52BFF6AF}" type="pres">
      <dgm:prSet presAssocID="{AA255A2F-48FF-49A8-912D-16C8116CB671}" presName="horzSpace2" presStyleCnt="0"/>
      <dgm:spPr/>
    </dgm:pt>
    <dgm:pt modelId="{BC641083-CE1B-4518-A962-250548EE1707}" type="pres">
      <dgm:prSet presAssocID="{AA255A2F-48FF-49A8-912D-16C8116CB671}" presName="tx2" presStyleLbl="revTx" presStyleIdx="2" presStyleCnt="4"/>
      <dgm:spPr/>
    </dgm:pt>
    <dgm:pt modelId="{ECA0755D-017E-4C7C-84C8-A7AA30C6435D}" type="pres">
      <dgm:prSet presAssocID="{AA255A2F-48FF-49A8-912D-16C8116CB671}" presName="vert2" presStyleCnt="0"/>
      <dgm:spPr/>
    </dgm:pt>
    <dgm:pt modelId="{A6B45D39-7528-4D06-86D0-4BFC07145E8D}" type="pres">
      <dgm:prSet presAssocID="{AA255A2F-48FF-49A8-912D-16C8116CB671}" presName="thinLine2b" presStyleLbl="callout" presStyleIdx="1" presStyleCnt="3"/>
      <dgm:spPr/>
    </dgm:pt>
    <dgm:pt modelId="{4AFDE375-EB79-4A67-AD1F-3EACF755C1A5}" type="pres">
      <dgm:prSet presAssocID="{AA255A2F-48FF-49A8-912D-16C8116CB671}" presName="vertSpace2b" presStyleCnt="0"/>
      <dgm:spPr/>
    </dgm:pt>
    <dgm:pt modelId="{F149A2BE-7DEF-4F1F-9AC0-DE9C82D4A0B7}" type="pres">
      <dgm:prSet presAssocID="{7FA92DB0-C7E0-47A1-9D43-D6D8A92DF1E6}" presName="horz2" presStyleCnt="0"/>
      <dgm:spPr/>
    </dgm:pt>
    <dgm:pt modelId="{6C2D605E-50E1-424C-A813-11398892B0A8}" type="pres">
      <dgm:prSet presAssocID="{7FA92DB0-C7E0-47A1-9D43-D6D8A92DF1E6}" presName="horzSpace2" presStyleCnt="0"/>
      <dgm:spPr/>
    </dgm:pt>
    <dgm:pt modelId="{25E588BF-CEF1-4640-B76F-4DDD4B252F8E}" type="pres">
      <dgm:prSet presAssocID="{7FA92DB0-C7E0-47A1-9D43-D6D8A92DF1E6}" presName="tx2" presStyleLbl="revTx" presStyleIdx="3" presStyleCnt="4"/>
      <dgm:spPr/>
    </dgm:pt>
    <dgm:pt modelId="{1B74591B-0F32-4C87-9466-47F86CCD0F1F}" type="pres">
      <dgm:prSet presAssocID="{7FA92DB0-C7E0-47A1-9D43-D6D8A92DF1E6}" presName="vert2" presStyleCnt="0"/>
      <dgm:spPr/>
    </dgm:pt>
    <dgm:pt modelId="{B293E61B-1A04-491B-8ED8-14AAFD1F8F7E}" type="pres">
      <dgm:prSet presAssocID="{7FA92DB0-C7E0-47A1-9D43-D6D8A92DF1E6}" presName="thinLine2b" presStyleLbl="callout" presStyleIdx="2" presStyleCnt="3"/>
      <dgm:spPr/>
    </dgm:pt>
    <dgm:pt modelId="{04DE7554-8DF3-48D9-AF6B-54CA50E71D1F}" type="pres">
      <dgm:prSet presAssocID="{7FA92DB0-C7E0-47A1-9D43-D6D8A92DF1E6}" presName="vertSpace2b" presStyleCnt="0"/>
      <dgm:spPr/>
    </dgm:pt>
  </dgm:ptLst>
  <dgm:cxnLst>
    <dgm:cxn modelId="{C917C91A-FB46-49A8-9037-D099DDBDEB74}" srcId="{A5081AAA-4621-4AF1-AE72-3DFBF6A1C1B6}" destId="{DA12D1D5-442B-4A69-B5F0-7FCB6E162895}" srcOrd="0" destOrd="0" parTransId="{CBCAECB8-4E38-4A0F-9662-F6F2DAA4159B}" sibTransId="{E5E51171-750A-438E-A981-9DC0D97961DD}"/>
    <dgm:cxn modelId="{DBEA7427-E3D5-4C39-8E16-BDED9CDC9002}" type="presOf" srcId="{5FEB058C-D482-4543-B03C-B2B7E04A8E7E}" destId="{C3CBF731-3BC8-4838-9DA3-3A5878D6B1BF}" srcOrd="0" destOrd="0" presId="urn:microsoft.com/office/officeart/2008/layout/LinedList"/>
    <dgm:cxn modelId="{35AF0B5B-2482-4725-AD7B-4FCDB9CB45A5}" srcId="{DA12D1D5-442B-4A69-B5F0-7FCB6E162895}" destId="{7FA92DB0-C7E0-47A1-9D43-D6D8A92DF1E6}" srcOrd="2" destOrd="0" parTransId="{34477CD0-F55E-447B-90F3-3D79D58EA11B}" sibTransId="{EB3A87BA-E15A-40EE-9737-776959754AD3}"/>
    <dgm:cxn modelId="{28F89DB1-F94A-4883-9CC6-D7B369519953}" type="presOf" srcId="{7FA92DB0-C7E0-47A1-9D43-D6D8A92DF1E6}" destId="{25E588BF-CEF1-4640-B76F-4DDD4B252F8E}" srcOrd="0" destOrd="0" presId="urn:microsoft.com/office/officeart/2008/layout/LinedList"/>
    <dgm:cxn modelId="{B48AD5B5-F35D-4AD5-BEB0-710E9863AF6D}" srcId="{DA12D1D5-442B-4A69-B5F0-7FCB6E162895}" destId="{5FEB058C-D482-4543-B03C-B2B7E04A8E7E}" srcOrd="0" destOrd="0" parTransId="{30A7D712-575A-41B9-9276-01D088DA5BC4}" sibTransId="{162D055B-F732-4DD1-94FC-FCAD546DFF87}"/>
    <dgm:cxn modelId="{DC9AC0C2-A098-48D1-ADD7-AA64834D054D}" type="presOf" srcId="{AA255A2F-48FF-49A8-912D-16C8116CB671}" destId="{BC641083-CE1B-4518-A962-250548EE1707}" srcOrd="0" destOrd="0" presId="urn:microsoft.com/office/officeart/2008/layout/LinedList"/>
    <dgm:cxn modelId="{4CBADEE9-BF59-46CA-AFAB-5290C5E75B35}" type="presOf" srcId="{DA12D1D5-442B-4A69-B5F0-7FCB6E162895}" destId="{334EFAF6-3EF5-48A4-B5C5-8781C6B64993}" srcOrd="0" destOrd="0" presId="urn:microsoft.com/office/officeart/2008/layout/LinedList"/>
    <dgm:cxn modelId="{59EAD3F1-40CA-454E-BBBE-26002FF09C09}" srcId="{DA12D1D5-442B-4A69-B5F0-7FCB6E162895}" destId="{AA255A2F-48FF-49A8-912D-16C8116CB671}" srcOrd="1" destOrd="0" parTransId="{0A007990-1261-4FAF-9FC5-5C41DB0CE043}" sibTransId="{713D3CFA-DDE9-4DCE-8D5E-1DB52A10BD4F}"/>
    <dgm:cxn modelId="{8AFF0DF3-0A06-42C4-800C-E3D498F5BB7E}" type="presOf" srcId="{A5081AAA-4621-4AF1-AE72-3DFBF6A1C1B6}" destId="{4B747B6E-D716-43E4-991F-3C2B0D87EA61}" srcOrd="0" destOrd="0" presId="urn:microsoft.com/office/officeart/2008/layout/LinedList"/>
    <dgm:cxn modelId="{09086EF2-AF8D-435A-BA39-BD406F07D50C}" type="presParOf" srcId="{4B747B6E-D716-43E4-991F-3C2B0D87EA61}" destId="{75B1DB70-578F-48EA-B1F9-9EAC7E60F35A}" srcOrd="0" destOrd="0" presId="urn:microsoft.com/office/officeart/2008/layout/LinedList"/>
    <dgm:cxn modelId="{8421BB60-E713-4D9A-A5E9-158213FCE522}" type="presParOf" srcId="{4B747B6E-D716-43E4-991F-3C2B0D87EA61}" destId="{C59D97EC-CBA7-45C9-B6D5-448DA6EBD658}" srcOrd="1" destOrd="0" presId="urn:microsoft.com/office/officeart/2008/layout/LinedList"/>
    <dgm:cxn modelId="{2BA1EEE3-115E-4033-98CD-F881BE658EC3}" type="presParOf" srcId="{C59D97EC-CBA7-45C9-B6D5-448DA6EBD658}" destId="{334EFAF6-3EF5-48A4-B5C5-8781C6B64993}" srcOrd="0" destOrd="0" presId="urn:microsoft.com/office/officeart/2008/layout/LinedList"/>
    <dgm:cxn modelId="{E0054588-2F9D-49D0-AA6A-3C8238D1F249}" type="presParOf" srcId="{C59D97EC-CBA7-45C9-B6D5-448DA6EBD658}" destId="{F0E7C89E-384C-43E8-9CAC-C2695393FF60}" srcOrd="1" destOrd="0" presId="urn:microsoft.com/office/officeart/2008/layout/LinedList"/>
    <dgm:cxn modelId="{3F896A3E-8CC2-47B8-9394-D4AF3CEBC718}" type="presParOf" srcId="{F0E7C89E-384C-43E8-9CAC-C2695393FF60}" destId="{E830B202-3CAA-45E8-8366-9476575D4F12}" srcOrd="0" destOrd="0" presId="urn:microsoft.com/office/officeart/2008/layout/LinedList"/>
    <dgm:cxn modelId="{056227DA-0D56-491F-AEED-052657626DF9}" type="presParOf" srcId="{F0E7C89E-384C-43E8-9CAC-C2695393FF60}" destId="{D3E3DB75-69FA-4A4C-A79D-7E47201F5D4B}" srcOrd="1" destOrd="0" presId="urn:microsoft.com/office/officeart/2008/layout/LinedList"/>
    <dgm:cxn modelId="{05ADE2A4-2A9A-44FA-9911-82E7822CF2F4}" type="presParOf" srcId="{D3E3DB75-69FA-4A4C-A79D-7E47201F5D4B}" destId="{876DB0BB-44DA-4DB1-8072-CB3703AE18EB}" srcOrd="0" destOrd="0" presId="urn:microsoft.com/office/officeart/2008/layout/LinedList"/>
    <dgm:cxn modelId="{2904A3FD-6F56-476A-8470-8EDC6607E32A}" type="presParOf" srcId="{D3E3DB75-69FA-4A4C-A79D-7E47201F5D4B}" destId="{C3CBF731-3BC8-4838-9DA3-3A5878D6B1BF}" srcOrd="1" destOrd="0" presId="urn:microsoft.com/office/officeart/2008/layout/LinedList"/>
    <dgm:cxn modelId="{9A4150DA-3D2E-4130-BA5F-CFE2DC557377}" type="presParOf" srcId="{D3E3DB75-69FA-4A4C-A79D-7E47201F5D4B}" destId="{1DF8F8C0-33BC-4EEF-8947-4FAFB3187A6C}" srcOrd="2" destOrd="0" presId="urn:microsoft.com/office/officeart/2008/layout/LinedList"/>
    <dgm:cxn modelId="{C56A42D3-5A85-41B9-82B7-75BB91684D3D}" type="presParOf" srcId="{F0E7C89E-384C-43E8-9CAC-C2695393FF60}" destId="{42BE00EA-B0D7-4E4A-A022-8D75FCFD7D51}" srcOrd="2" destOrd="0" presId="urn:microsoft.com/office/officeart/2008/layout/LinedList"/>
    <dgm:cxn modelId="{5C64BFAA-E0BA-4677-B072-542C931ADBF1}" type="presParOf" srcId="{F0E7C89E-384C-43E8-9CAC-C2695393FF60}" destId="{5C816E58-6678-49B9-9058-FB29D435A605}" srcOrd="3" destOrd="0" presId="urn:microsoft.com/office/officeart/2008/layout/LinedList"/>
    <dgm:cxn modelId="{5D53E783-EDEF-447B-AD8D-57C354820B67}" type="presParOf" srcId="{F0E7C89E-384C-43E8-9CAC-C2695393FF60}" destId="{E67BC4CB-9AA5-4152-97CA-DF71720E938E}" srcOrd="4" destOrd="0" presId="urn:microsoft.com/office/officeart/2008/layout/LinedList"/>
    <dgm:cxn modelId="{9737CE77-5A74-4796-B618-42E2122A3783}" type="presParOf" srcId="{E67BC4CB-9AA5-4152-97CA-DF71720E938E}" destId="{93AC0179-E57C-401F-8889-744B52BFF6AF}" srcOrd="0" destOrd="0" presId="urn:microsoft.com/office/officeart/2008/layout/LinedList"/>
    <dgm:cxn modelId="{4B879637-DBA3-4ECC-82ED-CE2DD0174C51}" type="presParOf" srcId="{E67BC4CB-9AA5-4152-97CA-DF71720E938E}" destId="{BC641083-CE1B-4518-A962-250548EE1707}" srcOrd="1" destOrd="0" presId="urn:microsoft.com/office/officeart/2008/layout/LinedList"/>
    <dgm:cxn modelId="{3EB30034-ADFA-4510-8B6C-5B60CA61FE50}" type="presParOf" srcId="{E67BC4CB-9AA5-4152-97CA-DF71720E938E}" destId="{ECA0755D-017E-4C7C-84C8-A7AA30C6435D}" srcOrd="2" destOrd="0" presId="urn:microsoft.com/office/officeart/2008/layout/LinedList"/>
    <dgm:cxn modelId="{1C4298A4-4F44-46E6-8859-62018645CE53}" type="presParOf" srcId="{F0E7C89E-384C-43E8-9CAC-C2695393FF60}" destId="{A6B45D39-7528-4D06-86D0-4BFC07145E8D}" srcOrd="5" destOrd="0" presId="urn:microsoft.com/office/officeart/2008/layout/LinedList"/>
    <dgm:cxn modelId="{CBEDA122-EB18-44D4-8819-A93A7EA83638}" type="presParOf" srcId="{F0E7C89E-384C-43E8-9CAC-C2695393FF60}" destId="{4AFDE375-EB79-4A67-AD1F-3EACF755C1A5}" srcOrd="6" destOrd="0" presId="urn:microsoft.com/office/officeart/2008/layout/LinedList"/>
    <dgm:cxn modelId="{54A328E5-3EEC-469B-A282-60896C5528DB}" type="presParOf" srcId="{F0E7C89E-384C-43E8-9CAC-C2695393FF60}" destId="{F149A2BE-7DEF-4F1F-9AC0-DE9C82D4A0B7}" srcOrd="7" destOrd="0" presId="urn:microsoft.com/office/officeart/2008/layout/LinedList"/>
    <dgm:cxn modelId="{68415662-75FB-4955-A4ED-84E9EBA4949E}" type="presParOf" srcId="{F149A2BE-7DEF-4F1F-9AC0-DE9C82D4A0B7}" destId="{6C2D605E-50E1-424C-A813-11398892B0A8}" srcOrd="0" destOrd="0" presId="urn:microsoft.com/office/officeart/2008/layout/LinedList"/>
    <dgm:cxn modelId="{3BD0606C-083D-4E7D-9D5F-EAE62712FDA5}" type="presParOf" srcId="{F149A2BE-7DEF-4F1F-9AC0-DE9C82D4A0B7}" destId="{25E588BF-CEF1-4640-B76F-4DDD4B252F8E}" srcOrd="1" destOrd="0" presId="urn:microsoft.com/office/officeart/2008/layout/LinedList"/>
    <dgm:cxn modelId="{4584629D-A6F2-46AA-9AF0-90B88401AD83}" type="presParOf" srcId="{F149A2BE-7DEF-4F1F-9AC0-DE9C82D4A0B7}" destId="{1B74591B-0F32-4C87-9466-47F86CCD0F1F}" srcOrd="2" destOrd="0" presId="urn:microsoft.com/office/officeart/2008/layout/LinedList"/>
    <dgm:cxn modelId="{8C5D4A85-22A2-4CD3-8D40-B737372DEF2D}" type="presParOf" srcId="{F0E7C89E-384C-43E8-9CAC-C2695393FF60}" destId="{B293E61B-1A04-491B-8ED8-14AAFD1F8F7E}" srcOrd="8" destOrd="0" presId="urn:microsoft.com/office/officeart/2008/layout/LinedList"/>
    <dgm:cxn modelId="{0525D0DD-F210-40FE-86EE-F1B904E32EDD}" type="presParOf" srcId="{F0E7C89E-384C-43E8-9CAC-C2695393FF60}" destId="{04DE7554-8DF3-48D9-AF6B-54CA50E71D1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6E68B-83EE-47D7-AAFA-2030E8F445BE}">
      <dsp:nvSpPr>
        <dsp:cNvPr id="0" name=""/>
        <dsp:cNvSpPr/>
      </dsp:nvSpPr>
      <dsp:spPr>
        <a:xfrm>
          <a:off x="5318" y="575001"/>
          <a:ext cx="846719" cy="846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D60ADA-0913-4871-8840-61D0351351F1}">
      <dsp:nvSpPr>
        <dsp:cNvPr id="0" name=""/>
        <dsp:cNvSpPr/>
      </dsp:nvSpPr>
      <dsp:spPr>
        <a:xfrm>
          <a:off x="5318" y="1542513"/>
          <a:ext cx="2419197" cy="36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Concept Origin</a:t>
          </a:r>
          <a:r>
            <a:rPr lang="en-US" sz="1400" b="0" i="0" kern="1200"/>
            <a:t>:</a:t>
          </a:r>
          <a:endParaRPr lang="en-US" sz="1400" kern="1200"/>
        </a:p>
      </dsp:txBody>
      <dsp:txXfrm>
        <a:off x="5318" y="1542513"/>
        <a:ext cx="2419197" cy="362879"/>
      </dsp:txXfrm>
    </dsp:sp>
    <dsp:sp modelId="{15C3234C-C1FB-4588-9AFF-BBC9084EE120}">
      <dsp:nvSpPr>
        <dsp:cNvPr id="0" name=""/>
        <dsp:cNvSpPr/>
      </dsp:nvSpPr>
      <dsp:spPr>
        <a:xfrm>
          <a:off x="5318" y="1961576"/>
          <a:ext cx="2419197" cy="14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Derived from the Shapley value in cooperative game theory, formulated by Lloyd Shapley in the 1950s.</a:t>
          </a:r>
          <a:endParaRPr lang="en-US" sz="1100" kern="1200"/>
        </a:p>
        <a:p>
          <a:pPr marL="0" lvl="0" indent="0" algn="l" defTabSz="488950">
            <a:lnSpc>
              <a:spcPct val="90000"/>
            </a:lnSpc>
            <a:spcBef>
              <a:spcPct val="0"/>
            </a:spcBef>
            <a:spcAft>
              <a:spcPct val="35000"/>
            </a:spcAft>
            <a:buNone/>
          </a:pPr>
          <a:r>
            <a:rPr lang="en-US" sz="1100" b="0" i="0" kern="1200"/>
            <a:t>Adaptation of this concept to the domain of machine learning for data valuation.</a:t>
          </a:r>
          <a:endParaRPr lang="en-US" sz="1100" kern="1200"/>
        </a:p>
      </dsp:txBody>
      <dsp:txXfrm>
        <a:off x="5318" y="1961576"/>
        <a:ext cx="2419197" cy="1422580"/>
      </dsp:txXfrm>
    </dsp:sp>
    <dsp:sp modelId="{305BF045-5D39-413A-A7BD-7340E08E4E5E}">
      <dsp:nvSpPr>
        <dsp:cNvPr id="0" name=""/>
        <dsp:cNvSpPr/>
      </dsp:nvSpPr>
      <dsp:spPr>
        <a:xfrm>
          <a:off x="2847875" y="575001"/>
          <a:ext cx="846719" cy="846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C4EDBF-F54D-4DAD-AB7E-32442E0163A7}">
      <dsp:nvSpPr>
        <dsp:cNvPr id="0" name=""/>
        <dsp:cNvSpPr/>
      </dsp:nvSpPr>
      <dsp:spPr>
        <a:xfrm>
          <a:off x="2847875" y="1542513"/>
          <a:ext cx="2419197" cy="36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Significance in Machine Learning</a:t>
          </a:r>
          <a:r>
            <a:rPr lang="en-US" sz="1400" b="0" i="0" kern="1200"/>
            <a:t>:</a:t>
          </a:r>
          <a:endParaRPr lang="en-US" sz="1400" kern="1200"/>
        </a:p>
      </dsp:txBody>
      <dsp:txXfrm>
        <a:off x="2847875" y="1542513"/>
        <a:ext cx="2419197" cy="362879"/>
      </dsp:txXfrm>
    </dsp:sp>
    <dsp:sp modelId="{AE736FBF-BCD2-4E85-9E10-51353CD453BF}">
      <dsp:nvSpPr>
        <dsp:cNvPr id="0" name=""/>
        <dsp:cNvSpPr/>
      </dsp:nvSpPr>
      <dsp:spPr>
        <a:xfrm>
          <a:off x="2847875" y="1961576"/>
          <a:ext cx="2419197" cy="14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As data becomes a cornerstone of AI, determining the value of individual contributions is vital.</a:t>
          </a:r>
          <a:endParaRPr lang="en-US" sz="1100" kern="1200"/>
        </a:p>
        <a:p>
          <a:pPr marL="0" lvl="0" indent="0" algn="l" defTabSz="488950">
            <a:lnSpc>
              <a:spcPct val="90000"/>
            </a:lnSpc>
            <a:spcBef>
              <a:spcPct val="0"/>
            </a:spcBef>
            <a:spcAft>
              <a:spcPct val="35000"/>
            </a:spcAft>
            <a:buNone/>
          </a:pPr>
          <a:r>
            <a:rPr lang="en-US" sz="1100" b="0" i="0" kern="1200"/>
            <a:t>Data Shapley offers a method to quantify the contribution of each data point to the performance of a machine learning model.</a:t>
          </a:r>
          <a:endParaRPr lang="en-US" sz="1100" kern="1200"/>
        </a:p>
        <a:p>
          <a:pPr marL="0" lvl="0" indent="0" algn="l" defTabSz="488950">
            <a:lnSpc>
              <a:spcPct val="90000"/>
            </a:lnSpc>
            <a:spcBef>
              <a:spcPct val="0"/>
            </a:spcBef>
            <a:spcAft>
              <a:spcPct val="35000"/>
            </a:spcAft>
            <a:buNone/>
          </a:pPr>
          <a:r>
            <a:rPr lang="en-US" sz="1100" b="0" i="0" kern="1200"/>
            <a:t>Moves beyond traditional valuation methods by considering contextual relevance and impact.</a:t>
          </a:r>
          <a:endParaRPr lang="en-US" sz="1100" kern="1200"/>
        </a:p>
      </dsp:txBody>
      <dsp:txXfrm>
        <a:off x="2847875" y="1961576"/>
        <a:ext cx="2419197" cy="1422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C0E55-974F-4905-9327-C9B459EFCCC5}">
      <dsp:nvSpPr>
        <dsp:cNvPr id="0" name=""/>
        <dsp:cNvSpPr/>
      </dsp:nvSpPr>
      <dsp:spPr>
        <a:xfrm>
          <a:off x="0" y="382878"/>
          <a:ext cx="5914209" cy="20884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354076" rIns="459008" bIns="120904" numCol="1" spcCol="1270" anchor="t" anchorCtr="0">
          <a:noAutofit/>
        </a:bodyPr>
        <a:lstStyle/>
        <a:p>
          <a:pPr marL="171450" lvl="1" indent="-171450" algn="l" defTabSz="755650">
            <a:lnSpc>
              <a:spcPct val="90000"/>
            </a:lnSpc>
            <a:spcBef>
              <a:spcPct val="0"/>
            </a:spcBef>
            <a:spcAft>
              <a:spcPct val="15000"/>
            </a:spcAft>
            <a:buChar char="•"/>
          </a:pPr>
          <a:r>
            <a:rPr lang="en-US" sz="1700" b="1" i="0" kern="1200"/>
            <a:t>Crowdsourced Data</a:t>
          </a:r>
          <a:r>
            <a:rPr lang="en-US" sz="1700" b="0" i="0" kern="1200"/>
            <a:t>: Data Shapley provides a framework for fair compensation in projects where data is crowdsourced from diverse individuals or groups.</a:t>
          </a:r>
          <a:endParaRPr lang="en-US" sz="1700" kern="1200"/>
        </a:p>
        <a:p>
          <a:pPr marL="171450" lvl="1" indent="-171450" algn="l" defTabSz="755650">
            <a:lnSpc>
              <a:spcPct val="90000"/>
            </a:lnSpc>
            <a:spcBef>
              <a:spcPct val="0"/>
            </a:spcBef>
            <a:spcAft>
              <a:spcPct val="15000"/>
            </a:spcAft>
            <a:buChar char="•"/>
          </a:pPr>
          <a:r>
            <a:rPr lang="en-US" sz="1700" b="1" i="0" kern="1200"/>
            <a:t>Case Study</a:t>
          </a:r>
          <a:r>
            <a:rPr lang="en-US" sz="1700" b="0" i="0" kern="1200"/>
            <a:t>: A case study where Data Shapley was used to distribute rewards in a collaborative project, ensuring contributors were compensated in line with their data’s impact on the project’s success.</a:t>
          </a:r>
          <a:endParaRPr lang="en-US" sz="1700" kern="1200"/>
        </a:p>
      </dsp:txBody>
      <dsp:txXfrm>
        <a:off x="0" y="382878"/>
        <a:ext cx="5914209" cy="2088450"/>
      </dsp:txXfrm>
    </dsp:sp>
    <dsp:sp modelId="{4E3B2D98-3334-42CE-8DAD-E2D12E394A98}">
      <dsp:nvSpPr>
        <dsp:cNvPr id="0" name=""/>
        <dsp:cNvSpPr/>
      </dsp:nvSpPr>
      <dsp:spPr>
        <a:xfrm>
          <a:off x="295710" y="131958"/>
          <a:ext cx="4139946" cy="501840"/>
        </a:xfrm>
        <a:prstGeom prst="roundRec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755650">
            <a:lnSpc>
              <a:spcPct val="90000"/>
            </a:lnSpc>
            <a:spcBef>
              <a:spcPct val="0"/>
            </a:spcBef>
            <a:spcAft>
              <a:spcPct val="35000"/>
            </a:spcAft>
            <a:buNone/>
          </a:pPr>
          <a:r>
            <a:rPr lang="en-US" sz="1700" b="1" i="0" kern="1200"/>
            <a:t>Impact on Collaborative Projects</a:t>
          </a:r>
          <a:r>
            <a:rPr lang="en-US" sz="1700" b="0" i="0" kern="1200"/>
            <a:t>:</a:t>
          </a:r>
          <a:endParaRPr lang="en-US" sz="1700" kern="1200"/>
        </a:p>
      </dsp:txBody>
      <dsp:txXfrm>
        <a:off x="320208" y="156456"/>
        <a:ext cx="4090950" cy="452844"/>
      </dsp:txXfrm>
    </dsp:sp>
    <dsp:sp modelId="{E2AD1B20-194C-422B-B8FE-1ACDDCC23312}">
      <dsp:nvSpPr>
        <dsp:cNvPr id="0" name=""/>
        <dsp:cNvSpPr/>
      </dsp:nvSpPr>
      <dsp:spPr>
        <a:xfrm>
          <a:off x="0" y="2814048"/>
          <a:ext cx="5914209" cy="23026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354076" rIns="459008" bIns="120904" numCol="1" spcCol="1270" anchor="t" anchorCtr="0">
          <a:noAutofit/>
        </a:bodyPr>
        <a:lstStyle/>
        <a:p>
          <a:pPr marL="171450" lvl="1" indent="-171450" algn="l" defTabSz="755650">
            <a:lnSpc>
              <a:spcPct val="90000"/>
            </a:lnSpc>
            <a:spcBef>
              <a:spcPct val="0"/>
            </a:spcBef>
            <a:spcAft>
              <a:spcPct val="15000"/>
            </a:spcAft>
            <a:buChar char="•"/>
          </a:pPr>
          <a:r>
            <a:rPr lang="en-US" sz="1700" b="1" i="0" kern="1200"/>
            <a:t>Bias Reduction</a:t>
          </a:r>
          <a:r>
            <a:rPr lang="en-US" sz="1700" b="0" i="0" kern="1200"/>
            <a:t>: By valuing data points based on their contribution rather than volume, Data Shapley helps mitigate biases in datasets, particularly those arising from overrepresentation of certain groups.</a:t>
          </a:r>
          <a:endParaRPr lang="en-US" sz="1700" kern="1200"/>
        </a:p>
        <a:p>
          <a:pPr marL="171450" lvl="1" indent="-171450" algn="l" defTabSz="755650">
            <a:lnSpc>
              <a:spcPct val="90000"/>
            </a:lnSpc>
            <a:spcBef>
              <a:spcPct val="0"/>
            </a:spcBef>
            <a:spcAft>
              <a:spcPct val="15000"/>
            </a:spcAft>
            <a:buChar char="•"/>
          </a:pPr>
          <a:r>
            <a:rPr lang="en-US" sz="1700" b="1" i="0" kern="1200"/>
            <a:t>Ethical Data Use</a:t>
          </a:r>
          <a:r>
            <a:rPr lang="en-US" sz="1700" b="0" i="0" kern="1200"/>
            <a:t>: Promotes ethical data usage by ensuring fair valuation and recognition of data contributors, aligning with growing concerns about data rights and privacy.</a:t>
          </a:r>
          <a:endParaRPr lang="en-US" sz="1700" kern="1200"/>
        </a:p>
      </dsp:txBody>
      <dsp:txXfrm>
        <a:off x="0" y="2814048"/>
        <a:ext cx="5914209" cy="2302650"/>
      </dsp:txXfrm>
    </dsp:sp>
    <dsp:sp modelId="{075531B3-2E25-4E93-8A9D-98801F289A90}">
      <dsp:nvSpPr>
        <dsp:cNvPr id="0" name=""/>
        <dsp:cNvSpPr/>
      </dsp:nvSpPr>
      <dsp:spPr>
        <a:xfrm>
          <a:off x="295710" y="2563128"/>
          <a:ext cx="4139946" cy="501840"/>
        </a:xfrm>
        <a:prstGeom prst="roundRec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755650">
            <a:lnSpc>
              <a:spcPct val="90000"/>
            </a:lnSpc>
            <a:spcBef>
              <a:spcPct val="0"/>
            </a:spcBef>
            <a:spcAft>
              <a:spcPct val="35000"/>
            </a:spcAft>
            <a:buNone/>
          </a:pPr>
          <a:r>
            <a:rPr lang="en-US" sz="1700" b="1" i="0" kern="1200"/>
            <a:t>Addressing Data Bias and Ethical Concerns</a:t>
          </a:r>
          <a:r>
            <a:rPr lang="en-US" sz="1700" b="0" i="0" kern="1200"/>
            <a:t>:</a:t>
          </a:r>
          <a:endParaRPr lang="en-US" sz="1700" kern="1200"/>
        </a:p>
      </dsp:txBody>
      <dsp:txXfrm>
        <a:off x="320208" y="2587626"/>
        <a:ext cx="4090950"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B88BA-8C5B-4200-939F-505888DA8B0D}">
      <dsp:nvSpPr>
        <dsp:cNvPr id="0" name=""/>
        <dsp:cNvSpPr/>
      </dsp:nvSpPr>
      <dsp:spPr>
        <a:xfrm>
          <a:off x="0" y="0"/>
          <a:ext cx="5914209" cy="0"/>
        </a:xfrm>
        <a:prstGeom prst="line">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w="9525" cap="flat"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010BCE5A-5D78-491C-BA33-F805DA13AC89}">
      <dsp:nvSpPr>
        <dsp:cNvPr id="0" name=""/>
        <dsp:cNvSpPr/>
      </dsp:nvSpPr>
      <dsp:spPr>
        <a:xfrm>
          <a:off x="0" y="0"/>
          <a:ext cx="1182841" cy="262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a:t>Challenges and Limitations in Implementation</a:t>
          </a:r>
          <a:r>
            <a:rPr lang="en-US" sz="1200" b="0" i="0" kern="1200"/>
            <a:t>:</a:t>
          </a:r>
          <a:endParaRPr lang="en-US" sz="1200" kern="1200"/>
        </a:p>
      </dsp:txBody>
      <dsp:txXfrm>
        <a:off x="0" y="0"/>
        <a:ext cx="1182841" cy="2624328"/>
      </dsp:txXfrm>
    </dsp:sp>
    <dsp:sp modelId="{B3EA6D98-359A-477A-95C5-29F08E5EA08B}">
      <dsp:nvSpPr>
        <dsp:cNvPr id="0" name=""/>
        <dsp:cNvSpPr/>
      </dsp:nvSpPr>
      <dsp:spPr>
        <a:xfrm>
          <a:off x="1271554" y="60995"/>
          <a:ext cx="4642654"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Computational Complexity</a:t>
          </a:r>
          <a:r>
            <a:rPr lang="en-US" sz="1700" b="0" i="0" kern="1200"/>
            <a:t>: The challenge of computing Shapley values in large datasets and the ongoing development of efficient algorithms.</a:t>
          </a:r>
          <a:endParaRPr lang="en-US" sz="1700" kern="1200"/>
        </a:p>
      </dsp:txBody>
      <dsp:txXfrm>
        <a:off x="1271554" y="60995"/>
        <a:ext cx="4642654" cy="1219902"/>
      </dsp:txXfrm>
    </dsp:sp>
    <dsp:sp modelId="{F82AC22B-FDFC-43B2-A977-5EA52D408061}">
      <dsp:nvSpPr>
        <dsp:cNvPr id="0" name=""/>
        <dsp:cNvSpPr/>
      </dsp:nvSpPr>
      <dsp:spPr>
        <a:xfrm>
          <a:off x="1182841" y="1280897"/>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63C096A-BD4F-4090-8962-3A5582A631A9}">
      <dsp:nvSpPr>
        <dsp:cNvPr id="0" name=""/>
        <dsp:cNvSpPr/>
      </dsp:nvSpPr>
      <dsp:spPr>
        <a:xfrm>
          <a:off x="1271554" y="1341892"/>
          <a:ext cx="4642654"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Adoption Barriers</a:t>
          </a:r>
          <a:r>
            <a:rPr lang="en-US" sz="1700" b="0" i="0" kern="1200"/>
            <a:t>: Discuss limitations such as the difficulty in integrating Data Shapley into existing data management systems and the need for awareness and understanding among stakeholders.</a:t>
          </a:r>
          <a:endParaRPr lang="en-US" sz="1700" kern="1200"/>
        </a:p>
      </dsp:txBody>
      <dsp:txXfrm>
        <a:off x="1271554" y="1341892"/>
        <a:ext cx="4642654" cy="1219902"/>
      </dsp:txXfrm>
    </dsp:sp>
    <dsp:sp modelId="{C6F3A953-250E-423B-93C6-27EC955D53EC}">
      <dsp:nvSpPr>
        <dsp:cNvPr id="0" name=""/>
        <dsp:cNvSpPr/>
      </dsp:nvSpPr>
      <dsp:spPr>
        <a:xfrm>
          <a:off x="1182841" y="2561795"/>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E2CA224-9B3D-497C-9A5D-4C3836D96DA1}">
      <dsp:nvSpPr>
        <dsp:cNvPr id="0" name=""/>
        <dsp:cNvSpPr/>
      </dsp:nvSpPr>
      <dsp:spPr>
        <a:xfrm>
          <a:off x="0" y="2624328"/>
          <a:ext cx="5914209" cy="0"/>
        </a:xfrm>
        <a:prstGeom prst="line">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w="9525" cap="flat"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38DC9B2-4F2A-4CF2-9F9B-643E1B47EADC}">
      <dsp:nvSpPr>
        <dsp:cNvPr id="0" name=""/>
        <dsp:cNvSpPr/>
      </dsp:nvSpPr>
      <dsp:spPr>
        <a:xfrm>
          <a:off x="0" y="2624328"/>
          <a:ext cx="1182841" cy="262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a:t>Future Directions in Application</a:t>
          </a:r>
          <a:r>
            <a:rPr lang="en-US" sz="1200" b="0" i="0" kern="1200"/>
            <a:t>:</a:t>
          </a:r>
          <a:endParaRPr lang="en-US" sz="1200" kern="1200"/>
        </a:p>
      </dsp:txBody>
      <dsp:txXfrm>
        <a:off x="0" y="2624328"/>
        <a:ext cx="1182841" cy="2624328"/>
      </dsp:txXfrm>
    </dsp:sp>
    <dsp:sp modelId="{BF7869BD-D96E-4EF5-92F3-A439D1AB8CA5}">
      <dsp:nvSpPr>
        <dsp:cNvPr id="0" name=""/>
        <dsp:cNvSpPr/>
      </dsp:nvSpPr>
      <dsp:spPr>
        <a:xfrm>
          <a:off x="1271554" y="2685323"/>
          <a:ext cx="4642654"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Emerging Fields</a:t>
          </a:r>
          <a:r>
            <a:rPr lang="en-US" sz="1700" b="0" i="0" kern="1200"/>
            <a:t>: Potential for expanding the application of Data Shapley into new fields such as personalized medicine and smart city planning.</a:t>
          </a:r>
          <a:endParaRPr lang="en-US" sz="1700" kern="1200"/>
        </a:p>
      </dsp:txBody>
      <dsp:txXfrm>
        <a:off x="1271554" y="2685323"/>
        <a:ext cx="4642654" cy="1219902"/>
      </dsp:txXfrm>
    </dsp:sp>
    <dsp:sp modelId="{0C1067B5-E6C3-4718-B1C1-895FD62EB0D3}">
      <dsp:nvSpPr>
        <dsp:cNvPr id="0" name=""/>
        <dsp:cNvSpPr/>
      </dsp:nvSpPr>
      <dsp:spPr>
        <a:xfrm>
          <a:off x="1182841" y="3905226"/>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4BB2D9B-F967-4210-8A2C-62FFABA207DB}">
      <dsp:nvSpPr>
        <dsp:cNvPr id="0" name=""/>
        <dsp:cNvSpPr/>
      </dsp:nvSpPr>
      <dsp:spPr>
        <a:xfrm>
          <a:off x="1271554" y="3966221"/>
          <a:ext cx="4642654"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Advancing Fair AI</a:t>
          </a:r>
          <a:r>
            <a:rPr lang="en-US" sz="1700" b="0" i="0" kern="1200"/>
            <a:t>: Role in advancing fair and responsible AI practices, with a focus on equitable data valuation and usage.</a:t>
          </a:r>
          <a:endParaRPr lang="en-US" sz="1700" kern="1200"/>
        </a:p>
      </dsp:txBody>
      <dsp:txXfrm>
        <a:off x="1271554" y="3966221"/>
        <a:ext cx="4642654" cy="1219902"/>
      </dsp:txXfrm>
    </dsp:sp>
    <dsp:sp modelId="{6DEB750A-E14C-4879-91FF-624939192DFB}">
      <dsp:nvSpPr>
        <dsp:cNvPr id="0" name=""/>
        <dsp:cNvSpPr/>
      </dsp:nvSpPr>
      <dsp:spPr>
        <a:xfrm>
          <a:off x="1182841" y="5186124"/>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C8D86-071C-4519-8E81-D2D29CA4D4AF}">
      <dsp:nvSpPr>
        <dsp:cNvPr id="0" name=""/>
        <dsp:cNvSpPr/>
      </dsp:nvSpPr>
      <dsp:spPr>
        <a:xfrm>
          <a:off x="0" y="640"/>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9E5D2-93DD-4550-90EB-ED55977B38CE}">
      <dsp:nvSpPr>
        <dsp:cNvPr id="0" name=""/>
        <dsp:cNvSpPr/>
      </dsp:nvSpPr>
      <dsp:spPr>
        <a:xfrm>
          <a:off x="162803" y="121733"/>
          <a:ext cx="296005" cy="2960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276A2-A735-4EB9-8F9F-D967A96DD855}">
      <dsp:nvSpPr>
        <dsp:cNvPr id="0" name=""/>
        <dsp:cNvSpPr/>
      </dsp:nvSpPr>
      <dsp:spPr>
        <a:xfrm>
          <a:off x="621612" y="640"/>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Consolidated Understanding</a:t>
          </a:r>
          <a:r>
            <a:rPr lang="en-US" sz="1400" b="0" i="0" kern="1200" baseline="0" dirty="0"/>
            <a:t>:</a:t>
          </a:r>
          <a:endParaRPr lang="en-US" sz="1400" kern="1200" dirty="0"/>
        </a:p>
      </dsp:txBody>
      <dsp:txXfrm>
        <a:off x="621612" y="640"/>
        <a:ext cx="5292596" cy="538192"/>
      </dsp:txXfrm>
    </dsp:sp>
    <dsp:sp modelId="{4F458E93-2E1C-488D-A40A-2CB9826C99C1}">
      <dsp:nvSpPr>
        <dsp:cNvPr id="0" name=""/>
        <dsp:cNvSpPr/>
      </dsp:nvSpPr>
      <dsp:spPr>
        <a:xfrm>
          <a:off x="0" y="673381"/>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31468-F60E-445D-BAAA-9CEA9CA60F4B}">
      <dsp:nvSpPr>
        <dsp:cNvPr id="0" name=""/>
        <dsp:cNvSpPr/>
      </dsp:nvSpPr>
      <dsp:spPr>
        <a:xfrm>
          <a:off x="162803" y="794474"/>
          <a:ext cx="296005" cy="2960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314853-336B-49D0-A76B-3313FFE6D3DD}">
      <dsp:nvSpPr>
        <dsp:cNvPr id="0" name=""/>
        <dsp:cNvSpPr/>
      </dsp:nvSpPr>
      <dsp:spPr>
        <a:xfrm>
          <a:off x="621612" y="673381"/>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0" i="0" kern="1200" baseline="0"/>
            <a:t>Review reveals Data Shapley's significant role in fair data valuation and its impact on machine learning model fairness and computational challenges.</a:t>
          </a:r>
          <a:endParaRPr lang="en-US" sz="1400" b="0" i="0" kern="1200" baseline="0">
            <a:latin typeface="Garamond" panose="02020404030301010803"/>
          </a:endParaRPr>
        </a:p>
      </dsp:txBody>
      <dsp:txXfrm>
        <a:off x="621612" y="673381"/>
        <a:ext cx="5292596" cy="538192"/>
      </dsp:txXfrm>
    </dsp:sp>
    <dsp:sp modelId="{E854AF78-40DF-42B9-B721-5C52C707A9CA}">
      <dsp:nvSpPr>
        <dsp:cNvPr id="0" name=""/>
        <dsp:cNvSpPr/>
      </dsp:nvSpPr>
      <dsp:spPr>
        <a:xfrm>
          <a:off x="0" y="1346121"/>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77101-196E-4699-9ABD-310952284A54}">
      <dsp:nvSpPr>
        <dsp:cNvPr id="0" name=""/>
        <dsp:cNvSpPr/>
      </dsp:nvSpPr>
      <dsp:spPr>
        <a:xfrm>
          <a:off x="162803" y="1467214"/>
          <a:ext cx="296005" cy="2960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9212E2-FA9B-4F54-A6EA-B3D9600DBF1C}">
      <dsp:nvSpPr>
        <dsp:cNvPr id="0" name=""/>
        <dsp:cNvSpPr/>
      </dsp:nvSpPr>
      <dsp:spPr>
        <a:xfrm>
          <a:off x="621612" y="1346121"/>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Human-Centric Valuation</a:t>
          </a:r>
          <a:r>
            <a:rPr lang="en-US" sz="1400" b="0" i="0" kern="1200" baseline="0" dirty="0"/>
            <a:t>:</a:t>
          </a:r>
          <a:endParaRPr lang="en-US" sz="1400" kern="1200" dirty="0"/>
        </a:p>
      </dsp:txBody>
      <dsp:txXfrm>
        <a:off x="621612" y="1346121"/>
        <a:ext cx="5292596" cy="538192"/>
      </dsp:txXfrm>
    </dsp:sp>
    <dsp:sp modelId="{DD1A57EF-429E-4876-962A-9AA9FB302DF8}">
      <dsp:nvSpPr>
        <dsp:cNvPr id="0" name=""/>
        <dsp:cNvSpPr/>
      </dsp:nvSpPr>
      <dsp:spPr>
        <a:xfrm>
          <a:off x="0" y="2018862"/>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08B17-E773-4CC8-888E-8DBE0C8BF579}">
      <dsp:nvSpPr>
        <dsp:cNvPr id="0" name=""/>
        <dsp:cNvSpPr/>
      </dsp:nvSpPr>
      <dsp:spPr>
        <a:xfrm>
          <a:off x="162803" y="2139955"/>
          <a:ext cx="296005" cy="2960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A26DA1-6682-49E2-AA68-F901AEDE48BC}">
      <dsp:nvSpPr>
        <dsp:cNvPr id="0" name=""/>
        <dsp:cNvSpPr/>
      </dsp:nvSpPr>
      <dsp:spPr>
        <a:xfrm>
          <a:off x="621612" y="2018862"/>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Highlights Data Shapley's recognition of individual data contributions, aligning with ethical AI principles and fair compensation practices.</a:t>
          </a:r>
          <a:endParaRPr lang="en-US" sz="1400" kern="1200" dirty="0"/>
        </a:p>
      </dsp:txBody>
      <dsp:txXfrm>
        <a:off x="621612" y="2018862"/>
        <a:ext cx="5292596" cy="538192"/>
      </dsp:txXfrm>
    </dsp:sp>
    <dsp:sp modelId="{D0AE8CCA-2A05-4B89-B04E-80DACE228868}">
      <dsp:nvSpPr>
        <dsp:cNvPr id="0" name=""/>
        <dsp:cNvSpPr/>
      </dsp:nvSpPr>
      <dsp:spPr>
        <a:xfrm>
          <a:off x="0" y="2691602"/>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07080-FEAB-4DDD-9686-016D288DC45C}">
      <dsp:nvSpPr>
        <dsp:cNvPr id="0" name=""/>
        <dsp:cNvSpPr/>
      </dsp:nvSpPr>
      <dsp:spPr>
        <a:xfrm>
          <a:off x="162803" y="2812695"/>
          <a:ext cx="296005" cy="2960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B969DD-E6AE-4E58-9375-D00EE16DF62A}">
      <dsp:nvSpPr>
        <dsp:cNvPr id="0" name=""/>
        <dsp:cNvSpPr/>
      </dsp:nvSpPr>
      <dsp:spPr>
        <a:xfrm>
          <a:off x="621612" y="2691602"/>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Future Perspectives</a:t>
          </a:r>
          <a:r>
            <a:rPr lang="en-US" sz="1400" b="0" i="0" kern="1200" baseline="0" dirty="0"/>
            <a:t>:</a:t>
          </a:r>
          <a:endParaRPr lang="en-US" sz="1400" kern="1200" dirty="0"/>
        </a:p>
      </dsp:txBody>
      <dsp:txXfrm>
        <a:off x="621612" y="2691602"/>
        <a:ext cx="5292596" cy="538192"/>
      </dsp:txXfrm>
    </dsp:sp>
    <dsp:sp modelId="{B5998194-F57D-4B76-958D-866F14A8ACC8}">
      <dsp:nvSpPr>
        <dsp:cNvPr id="0" name=""/>
        <dsp:cNvSpPr/>
      </dsp:nvSpPr>
      <dsp:spPr>
        <a:xfrm>
          <a:off x="0" y="3364343"/>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43C44-47D8-4213-907E-F60D3837D074}">
      <dsp:nvSpPr>
        <dsp:cNvPr id="0" name=""/>
        <dsp:cNvSpPr/>
      </dsp:nvSpPr>
      <dsp:spPr>
        <a:xfrm>
          <a:off x="162803" y="3485436"/>
          <a:ext cx="296005" cy="2960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366282-477A-4A91-BD0B-B3ED967026F7}">
      <dsp:nvSpPr>
        <dsp:cNvPr id="0" name=""/>
        <dsp:cNvSpPr/>
      </dsp:nvSpPr>
      <dsp:spPr>
        <a:xfrm>
          <a:off x="621612" y="3364343"/>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Discusses potential influence on AI development, emphasizing ethical practices and the need for efficient computational approaches.</a:t>
          </a:r>
          <a:endParaRPr lang="en-US" sz="1400" kern="1200" dirty="0"/>
        </a:p>
      </dsp:txBody>
      <dsp:txXfrm>
        <a:off x="621612" y="3364343"/>
        <a:ext cx="5292596" cy="538192"/>
      </dsp:txXfrm>
    </dsp:sp>
    <dsp:sp modelId="{20C986F6-5625-4474-A0AE-6BC9B6D6942C}">
      <dsp:nvSpPr>
        <dsp:cNvPr id="0" name=""/>
        <dsp:cNvSpPr/>
      </dsp:nvSpPr>
      <dsp:spPr>
        <a:xfrm>
          <a:off x="0" y="4037083"/>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851DA-6B90-4F60-B921-DA56B184E572}">
      <dsp:nvSpPr>
        <dsp:cNvPr id="0" name=""/>
        <dsp:cNvSpPr/>
      </dsp:nvSpPr>
      <dsp:spPr>
        <a:xfrm>
          <a:off x="162803" y="4158176"/>
          <a:ext cx="296005" cy="29600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9A986C-3405-4E5C-ACEC-358709ADC0D2}">
      <dsp:nvSpPr>
        <dsp:cNvPr id="0" name=""/>
        <dsp:cNvSpPr/>
      </dsp:nvSpPr>
      <dsp:spPr>
        <a:xfrm>
          <a:off x="621612" y="4037083"/>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Call to Action</a:t>
          </a:r>
          <a:r>
            <a:rPr lang="en-US" sz="1400" b="0" i="0" kern="1200" baseline="0" dirty="0"/>
            <a:t>:</a:t>
          </a:r>
          <a:endParaRPr lang="en-US" sz="1400" kern="1200" dirty="0"/>
        </a:p>
      </dsp:txBody>
      <dsp:txXfrm>
        <a:off x="621612" y="4037083"/>
        <a:ext cx="5292596" cy="538192"/>
      </dsp:txXfrm>
    </dsp:sp>
    <dsp:sp modelId="{A5F7898A-3A9A-416B-8932-03A0B2C92CAD}">
      <dsp:nvSpPr>
        <dsp:cNvPr id="0" name=""/>
        <dsp:cNvSpPr/>
      </dsp:nvSpPr>
      <dsp:spPr>
        <a:xfrm>
          <a:off x="0" y="4709823"/>
          <a:ext cx="5914209" cy="538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305BC-3D79-4A80-871A-AD60FC616046}">
      <dsp:nvSpPr>
        <dsp:cNvPr id="0" name=""/>
        <dsp:cNvSpPr/>
      </dsp:nvSpPr>
      <dsp:spPr>
        <a:xfrm>
          <a:off x="162803" y="4830917"/>
          <a:ext cx="296005" cy="29600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960934-C585-40B7-9AAD-112E5575A452}">
      <dsp:nvSpPr>
        <dsp:cNvPr id="0" name=""/>
        <dsp:cNvSpPr/>
      </dsp:nvSpPr>
      <dsp:spPr>
        <a:xfrm>
          <a:off x="621612" y="4709823"/>
          <a:ext cx="5292596" cy="5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59" tIns="56959" rIns="56959" bIns="56959"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Encourages ongoing research for optimization and broader application, advocating for its practical adoption in AI and machine learning.</a:t>
          </a:r>
          <a:endParaRPr lang="en-US" sz="1400" kern="1200" dirty="0"/>
        </a:p>
      </dsp:txBody>
      <dsp:txXfrm>
        <a:off x="621612" y="4709823"/>
        <a:ext cx="5292596" cy="53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A63F4-C370-420D-AA68-FE51CB60457A}">
      <dsp:nvSpPr>
        <dsp:cNvPr id="0" name=""/>
        <dsp:cNvSpPr/>
      </dsp:nvSpPr>
      <dsp:spPr>
        <a:xfrm>
          <a:off x="46" y="146819"/>
          <a:ext cx="4486496" cy="5472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i="0" kern="1200"/>
            <a:t>Equitable Valuation</a:t>
          </a:r>
          <a:r>
            <a:rPr lang="en-US" sz="1900" b="0" i="0" kern="1200"/>
            <a:t>:</a:t>
          </a:r>
          <a:endParaRPr lang="en-US" sz="1900" kern="1200"/>
        </a:p>
      </dsp:txBody>
      <dsp:txXfrm>
        <a:off x="46" y="146819"/>
        <a:ext cx="4486496" cy="547200"/>
      </dsp:txXfrm>
    </dsp:sp>
    <dsp:sp modelId="{5B03E928-2F82-4037-9F20-239D884B10A5}">
      <dsp:nvSpPr>
        <dsp:cNvPr id="0" name=""/>
        <dsp:cNvSpPr/>
      </dsp:nvSpPr>
      <dsp:spPr>
        <a:xfrm>
          <a:off x="46" y="694019"/>
          <a:ext cx="4486496" cy="203404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Ensures fair and equitable compensation for data contributors, especially in collaborative or crowdsourced data scenarios.</a:t>
          </a:r>
          <a:endParaRPr lang="en-US" sz="1900" kern="1200"/>
        </a:p>
        <a:p>
          <a:pPr marL="171450" lvl="1" indent="-171450" algn="l" defTabSz="844550">
            <a:lnSpc>
              <a:spcPct val="90000"/>
            </a:lnSpc>
            <a:spcBef>
              <a:spcPct val="0"/>
            </a:spcBef>
            <a:spcAft>
              <a:spcPct val="15000"/>
            </a:spcAft>
            <a:buChar char="•"/>
          </a:pPr>
          <a:r>
            <a:rPr lang="en-US" sz="1900" b="0" i="0" kern="1200"/>
            <a:t>Addresses the challenge of compensating for data in a way that reflects its actual contribution to model success.</a:t>
          </a:r>
          <a:endParaRPr lang="en-US" sz="1900" kern="1200"/>
        </a:p>
      </dsp:txBody>
      <dsp:txXfrm>
        <a:off x="46" y="694019"/>
        <a:ext cx="4486496" cy="2034044"/>
      </dsp:txXfrm>
    </dsp:sp>
    <dsp:sp modelId="{CF202DDA-92AF-419E-9BFF-ACEF713B2EB9}">
      <dsp:nvSpPr>
        <dsp:cNvPr id="0" name=""/>
        <dsp:cNvSpPr/>
      </dsp:nvSpPr>
      <dsp:spPr>
        <a:xfrm>
          <a:off x="5114653" y="146819"/>
          <a:ext cx="4486496" cy="547200"/>
        </a:xfrm>
        <a:prstGeom prst="rect">
          <a:avLst/>
        </a:prstGeom>
        <a:solidFill>
          <a:schemeClr val="accent2">
            <a:hueOff val="3363155"/>
            <a:satOff val="-3572"/>
            <a:lumOff val="2745"/>
            <a:alphaOff val="0"/>
          </a:schemeClr>
        </a:solidFill>
        <a:ln w="15875" cap="flat" cmpd="sng" algn="ctr">
          <a:solidFill>
            <a:schemeClr val="accent2">
              <a:hueOff val="3363155"/>
              <a:satOff val="-357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i="0" kern="1200"/>
            <a:t>Increasing Relevance</a:t>
          </a:r>
          <a:r>
            <a:rPr lang="en-US" sz="1900" b="0" i="0" kern="1200"/>
            <a:t>:</a:t>
          </a:r>
          <a:endParaRPr lang="en-US" sz="1900" kern="1200"/>
        </a:p>
      </dsp:txBody>
      <dsp:txXfrm>
        <a:off x="5114653" y="146819"/>
        <a:ext cx="4486496" cy="547200"/>
      </dsp:txXfrm>
    </dsp:sp>
    <dsp:sp modelId="{5E8520C6-28D3-4D77-B4DD-769B0B457F0E}">
      <dsp:nvSpPr>
        <dsp:cNvPr id="0" name=""/>
        <dsp:cNvSpPr/>
      </dsp:nvSpPr>
      <dsp:spPr>
        <a:xfrm>
          <a:off x="5114653" y="694019"/>
          <a:ext cx="4486496" cy="2034044"/>
        </a:xfrm>
        <a:prstGeom prst="rect">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Growing importance in various sectors like healthcare, finance, and technology.</a:t>
          </a:r>
          <a:endParaRPr lang="en-US" sz="1900" kern="1200"/>
        </a:p>
        <a:p>
          <a:pPr marL="171450" lvl="1" indent="-171450" algn="l" defTabSz="844550">
            <a:lnSpc>
              <a:spcPct val="90000"/>
            </a:lnSpc>
            <a:spcBef>
              <a:spcPct val="0"/>
            </a:spcBef>
            <a:spcAft>
              <a:spcPct val="15000"/>
            </a:spcAft>
            <a:buChar char="•"/>
          </a:pPr>
          <a:r>
            <a:rPr lang="en-US" sz="1900" b="0" i="0" kern="1200"/>
            <a:t>Aligns with ethical AI development by promoting fairness and transparency in data usage.</a:t>
          </a:r>
          <a:endParaRPr lang="en-US" sz="1900" kern="1200"/>
        </a:p>
      </dsp:txBody>
      <dsp:txXfrm>
        <a:off x="5114653" y="694019"/>
        <a:ext cx="4486496" cy="2034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264E-5554-44C8-A874-56B096AB4C00}">
      <dsp:nvSpPr>
        <dsp:cNvPr id="0" name=""/>
        <dsp:cNvSpPr/>
      </dsp:nvSpPr>
      <dsp:spPr>
        <a:xfrm>
          <a:off x="0" y="18288"/>
          <a:ext cx="5914209" cy="561599"/>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Source Selection</a:t>
          </a:r>
          <a:r>
            <a:rPr lang="en-US" sz="2400" b="0" i="0" kern="1200"/>
            <a:t>:</a:t>
          </a:r>
          <a:endParaRPr lang="en-US" sz="2400" kern="1200"/>
        </a:p>
      </dsp:txBody>
      <dsp:txXfrm>
        <a:off x="27415" y="45703"/>
        <a:ext cx="5859379" cy="506769"/>
      </dsp:txXfrm>
    </dsp:sp>
    <dsp:sp modelId="{F22ABE83-3D67-4403-BA8D-164852399EDB}">
      <dsp:nvSpPr>
        <dsp:cNvPr id="0" name=""/>
        <dsp:cNvSpPr/>
      </dsp:nvSpPr>
      <dsp:spPr>
        <a:xfrm>
          <a:off x="0" y="579888"/>
          <a:ext cx="5914209"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Comprehensive search across multiple academic platforms: Google Scholar, IEEE Xplore, JSTOR.</a:t>
          </a:r>
          <a:endParaRPr lang="en-US" sz="1900" kern="1200"/>
        </a:p>
        <a:p>
          <a:pPr marL="171450" lvl="1" indent="-171450" algn="l" defTabSz="844550">
            <a:lnSpc>
              <a:spcPct val="90000"/>
            </a:lnSpc>
            <a:spcBef>
              <a:spcPct val="0"/>
            </a:spcBef>
            <a:spcAft>
              <a:spcPct val="20000"/>
            </a:spcAft>
            <a:buChar char="•"/>
          </a:pPr>
          <a:r>
            <a:rPr lang="en-US" sz="1900" b="0" i="0" kern="1200"/>
            <a:t>Inclusion of peer-reviewed articles, conference proceedings, and relevant industry publications.</a:t>
          </a:r>
          <a:endParaRPr lang="en-US" sz="1900" kern="1200"/>
        </a:p>
      </dsp:txBody>
      <dsp:txXfrm>
        <a:off x="0" y="579888"/>
        <a:ext cx="5914209" cy="1117800"/>
      </dsp:txXfrm>
    </dsp:sp>
    <dsp:sp modelId="{780E0F5E-33B8-4075-BF9C-3517758E25CA}">
      <dsp:nvSpPr>
        <dsp:cNvPr id="0" name=""/>
        <dsp:cNvSpPr/>
      </dsp:nvSpPr>
      <dsp:spPr>
        <a:xfrm>
          <a:off x="0" y="1697688"/>
          <a:ext cx="5914209" cy="561599"/>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Time Frame</a:t>
          </a:r>
          <a:r>
            <a:rPr lang="en-US" sz="2400" b="0" i="0" kern="1200"/>
            <a:t>:</a:t>
          </a:r>
          <a:endParaRPr lang="en-US" sz="2400" kern="1200"/>
        </a:p>
      </dsp:txBody>
      <dsp:txXfrm>
        <a:off x="27415" y="1725103"/>
        <a:ext cx="5859379" cy="506769"/>
      </dsp:txXfrm>
    </dsp:sp>
    <dsp:sp modelId="{61AAE748-CBDC-4E18-A9E2-CD1FE4B13A75}">
      <dsp:nvSpPr>
        <dsp:cNvPr id="0" name=""/>
        <dsp:cNvSpPr/>
      </dsp:nvSpPr>
      <dsp:spPr>
        <a:xfrm>
          <a:off x="0" y="2259288"/>
          <a:ext cx="591420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Focus on works published primarily in the last five years to capture recent advancements and applications in the field.</a:t>
          </a:r>
          <a:endParaRPr lang="en-US" sz="1900" kern="1200"/>
        </a:p>
      </dsp:txBody>
      <dsp:txXfrm>
        <a:off x="0" y="2259288"/>
        <a:ext cx="5914209" cy="819720"/>
      </dsp:txXfrm>
    </dsp:sp>
    <dsp:sp modelId="{240C7909-A4B8-48E8-9540-73EF4314AAE1}">
      <dsp:nvSpPr>
        <dsp:cNvPr id="0" name=""/>
        <dsp:cNvSpPr/>
      </dsp:nvSpPr>
      <dsp:spPr>
        <a:xfrm>
          <a:off x="0" y="3079008"/>
          <a:ext cx="5914209" cy="561599"/>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Criteria for Inclusion</a:t>
          </a:r>
          <a:r>
            <a:rPr lang="en-US" sz="2400" b="0" i="0" kern="1200"/>
            <a:t>:</a:t>
          </a:r>
          <a:endParaRPr lang="en-US" sz="2400" kern="1200"/>
        </a:p>
      </dsp:txBody>
      <dsp:txXfrm>
        <a:off x="27415" y="3106423"/>
        <a:ext cx="5859379" cy="506769"/>
      </dsp:txXfrm>
    </dsp:sp>
    <dsp:sp modelId="{1167BF50-5C29-4292-840A-2C140A8E3ED8}">
      <dsp:nvSpPr>
        <dsp:cNvPr id="0" name=""/>
        <dsp:cNvSpPr/>
      </dsp:nvSpPr>
      <dsp:spPr>
        <a:xfrm>
          <a:off x="0" y="3640608"/>
          <a:ext cx="5914209"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Prioritization of studies offering empirical evidence or significant theoretical contributions to the field of Data Shapley.</a:t>
          </a:r>
          <a:endParaRPr lang="en-US" sz="1900" kern="1200"/>
        </a:p>
        <a:p>
          <a:pPr marL="171450" lvl="1" indent="-171450" algn="l" defTabSz="844550">
            <a:lnSpc>
              <a:spcPct val="90000"/>
            </a:lnSpc>
            <a:spcBef>
              <a:spcPct val="0"/>
            </a:spcBef>
            <a:spcAft>
              <a:spcPct val="20000"/>
            </a:spcAft>
            <a:buChar char="•"/>
          </a:pPr>
          <a:r>
            <a:rPr lang="en-US" sz="1900" b="0" i="0" kern="1200"/>
            <a:t>Emphasis on papers that provide insights into practical applications, challenges, and future directions of Data Shapley in machine learning.</a:t>
          </a:r>
          <a:endParaRPr lang="en-US" sz="1900" kern="1200"/>
        </a:p>
      </dsp:txBody>
      <dsp:txXfrm>
        <a:off x="0" y="3640608"/>
        <a:ext cx="5914209" cy="1589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3FE98-D747-4AF6-AB76-3ADC93F10227}">
      <dsp:nvSpPr>
        <dsp:cNvPr id="0" name=""/>
        <dsp:cNvSpPr/>
      </dsp:nvSpPr>
      <dsp:spPr>
        <a:xfrm>
          <a:off x="107186" y="0"/>
          <a:ext cx="1510523" cy="1204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889E34-C0E7-4FDF-B235-9566B34D8051}">
      <dsp:nvSpPr>
        <dsp:cNvPr id="0" name=""/>
        <dsp:cNvSpPr/>
      </dsp:nvSpPr>
      <dsp:spPr>
        <a:xfrm>
          <a:off x="107186" y="1306501"/>
          <a:ext cx="4315781" cy="516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a:t>Analytical Approach</a:t>
          </a:r>
          <a:r>
            <a:rPr lang="en-US" sz="3600" b="0" i="0" kern="1200"/>
            <a:t>:</a:t>
          </a:r>
          <a:endParaRPr lang="en-US" sz="3600" kern="1200"/>
        </a:p>
      </dsp:txBody>
      <dsp:txXfrm>
        <a:off x="107186" y="1306501"/>
        <a:ext cx="4315781" cy="516067"/>
      </dsp:txXfrm>
    </dsp:sp>
    <dsp:sp modelId="{F3C73AA5-CA8C-4B86-9834-FA23375E0BBC}">
      <dsp:nvSpPr>
        <dsp:cNvPr id="0" name=""/>
        <dsp:cNvSpPr/>
      </dsp:nvSpPr>
      <dsp:spPr>
        <a:xfrm>
          <a:off x="107186" y="1870171"/>
          <a:ext cx="4315781" cy="111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a:t>Thematic analysis to identify and discuss major themes: theoretical foundations, equitable data valuation, impact on machine learning models, and real-world applications.</a:t>
          </a:r>
          <a:endParaRPr lang="en-US" sz="1700" kern="1200"/>
        </a:p>
        <a:p>
          <a:pPr marL="0" lvl="0" indent="0" algn="l" defTabSz="755650">
            <a:lnSpc>
              <a:spcPct val="90000"/>
            </a:lnSpc>
            <a:spcBef>
              <a:spcPct val="0"/>
            </a:spcBef>
            <a:spcAft>
              <a:spcPct val="35000"/>
            </a:spcAft>
            <a:buNone/>
          </a:pPr>
          <a:r>
            <a:rPr lang="en-US" sz="1700" b="0" i="0" kern="1200"/>
            <a:t>Critical examination of methodologies, findings, and implications from selected studies.</a:t>
          </a:r>
          <a:endParaRPr lang="en-US" sz="1700" kern="1200"/>
        </a:p>
      </dsp:txBody>
      <dsp:txXfrm>
        <a:off x="107186" y="1870171"/>
        <a:ext cx="4315781" cy="1115503"/>
      </dsp:txXfrm>
    </dsp:sp>
    <dsp:sp modelId="{DEB77EA6-0752-49C7-91FD-6F1FD979BFD0}">
      <dsp:nvSpPr>
        <dsp:cNvPr id="0" name=""/>
        <dsp:cNvSpPr/>
      </dsp:nvSpPr>
      <dsp:spPr>
        <a:xfrm>
          <a:off x="5178229" y="0"/>
          <a:ext cx="1510523" cy="1204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B7E1C7-C0E7-4F6E-A620-6FB432C704FC}">
      <dsp:nvSpPr>
        <dsp:cNvPr id="0" name=""/>
        <dsp:cNvSpPr/>
      </dsp:nvSpPr>
      <dsp:spPr>
        <a:xfrm>
          <a:off x="5178229" y="1306501"/>
          <a:ext cx="4315781" cy="516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a:t>Objective</a:t>
          </a:r>
          <a:r>
            <a:rPr lang="en-US" sz="3600" b="0" i="0" kern="1200"/>
            <a:t>:</a:t>
          </a:r>
          <a:endParaRPr lang="en-US" sz="3600" kern="1200"/>
        </a:p>
      </dsp:txBody>
      <dsp:txXfrm>
        <a:off x="5178229" y="1306501"/>
        <a:ext cx="4315781" cy="516067"/>
      </dsp:txXfrm>
    </dsp:sp>
    <dsp:sp modelId="{CBB6C077-00CE-4E2E-BECA-A5E4B0B47BA1}">
      <dsp:nvSpPr>
        <dsp:cNvPr id="0" name=""/>
        <dsp:cNvSpPr/>
      </dsp:nvSpPr>
      <dsp:spPr>
        <a:xfrm>
          <a:off x="5178229" y="1870171"/>
          <a:ext cx="4315781" cy="111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a:t>To synthesize a comprehensive understanding of Data Shapley’s role in machine learning.</a:t>
          </a:r>
          <a:endParaRPr lang="en-US" sz="1700" kern="1200"/>
        </a:p>
        <a:p>
          <a:pPr marL="0" lvl="0" indent="0" algn="l" defTabSz="755650">
            <a:lnSpc>
              <a:spcPct val="90000"/>
            </a:lnSpc>
            <a:spcBef>
              <a:spcPct val="0"/>
            </a:spcBef>
            <a:spcAft>
              <a:spcPct val="35000"/>
            </a:spcAft>
            <a:buNone/>
          </a:pPr>
          <a:r>
            <a:rPr lang="en-US" sz="1700" b="0" i="0" kern="1200"/>
            <a:t>To provide a balanced perspective on current trends, debates, and potential research areas.</a:t>
          </a:r>
          <a:endParaRPr lang="en-US" sz="1700" kern="1200"/>
        </a:p>
      </dsp:txBody>
      <dsp:txXfrm>
        <a:off x="5178229" y="1870171"/>
        <a:ext cx="4315781" cy="1115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5FEDA-D934-4FDB-B818-E0BC888D4BF1}">
      <dsp:nvSpPr>
        <dsp:cNvPr id="0" name=""/>
        <dsp:cNvSpPr/>
      </dsp:nvSpPr>
      <dsp:spPr>
        <a:xfrm>
          <a:off x="111769" y="0"/>
          <a:ext cx="1509048" cy="1225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888773-BAF2-42CB-AF98-26FE2E34ED44}">
      <dsp:nvSpPr>
        <dsp:cNvPr id="0" name=""/>
        <dsp:cNvSpPr/>
      </dsp:nvSpPr>
      <dsp:spPr>
        <a:xfrm>
          <a:off x="111769" y="1325340"/>
          <a:ext cx="4311566" cy="5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i="0" kern="1200"/>
            <a:t>Pioneering Adaptation in Machine Learning</a:t>
          </a:r>
          <a:r>
            <a:rPr lang="en-US" sz="2000" b="0" i="0" kern="1200"/>
            <a:t>:</a:t>
          </a:r>
          <a:endParaRPr lang="en-US" sz="2000" kern="1200"/>
        </a:p>
      </dsp:txBody>
      <dsp:txXfrm>
        <a:off x="111769" y="1325340"/>
        <a:ext cx="4311566" cy="525034"/>
      </dsp:txXfrm>
    </dsp:sp>
    <dsp:sp modelId="{0FE005D2-E6A5-4A18-B28D-4049B0C8C79E}">
      <dsp:nvSpPr>
        <dsp:cNvPr id="0" name=""/>
        <dsp:cNvSpPr/>
      </dsp:nvSpPr>
      <dsp:spPr>
        <a:xfrm>
          <a:off x="111769" y="1897008"/>
          <a:ext cx="4311566" cy="977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kern="1200"/>
            <a:t>Early works explored the potential of Shapley value in data science.</a:t>
          </a:r>
          <a:endParaRPr lang="en-US" sz="1500" kern="1200"/>
        </a:p>
        <a:p>
          <a:pPr marL="0" lvl="0" indent="0" algn="l" defTabSz="666750">
            <a:lnSpc>
              <a:spcPct val="90000"/>
            </a:lnSpc>
            <a:spcBef>
              <a:spcPct val="0"/>
            </a:spcBef>
            <a:spcAft>
              <a:spcPct val="35000"/>
            </a:spcAft>
            <a:buNone/>
          </a:pPr>
          <a:r>
            <a:rPr lang="en-US" sz="1500" b="0" i="0" kern="1200"/>
            <a:t>Key researchers and publications that laid the groundwork for integrating Shapley value into data valuation for machine learning.</a:t>
          </a:r>
          <a:endParaRPr lang="en-US" sz="1500" kern="1200"/>
        </a:p>
      </dsp:txBody>
      <dsp:txXfrm>
        <a:off x="111769" y="1897008"/>
        <a:ext cx="4311566" cy="977874"/>
      </dsp:txXfrm>
    </dsp:sp>
    <dsp:sp modelId="{A0004F7B-9C50-47CD-B6ED-DB59A2D6FF3F}">
      <dsp:nvSpPr>
        <dsp:cNvPr id="0" name=""/>
        <dsp:cNvSpPr/>
      </dsp:nvSpPr>
      <dsp:spPr>
        <a:xfrm>
          <a:off x="5177860" y="0"/>
          <a:ext cx="1509048" cy="1225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97E1AE-1938-40D1-897D-A915BB6F6DCD}">
      <dsp:nvSpPr>
        <dsp:cNvPr id="0" name=""/>
        <dsp:cNvSpPr/>
      </dsp:nvSpPr>
      <dsp:spPr>
        <a:xfrm>
          <a:off x="5177860" y="1325340"/>
          <a:ext cx="4311566" cy="5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i="0" kern="1200"/>
            <a:t>Conceptual Shift in Data Valuation</a:t>
          </a:r>
          <a:r>
            <a:rPr lang="en-US" sz="2000" b="0" i="0" kern="1200"/>
            <a:t>:</a:t>
          </a:r>
          <a:endParaRPr lang="en-US" sz="2000" kern="1200"/>
        </a:p>
      </dsp:txBody>
      <dsp:txXfrm>
        <a:off x="5177860" y="1325340"/>
        <a:ext cx="4311566" cy="525034"/>
      </dsp:txXfrm>
    </dsp:sp>
    <dsp:sp modelId="{8E72F9FD-2CA7-40C3-9699-5FE5E2DDEAC4}">
      <dsp:nvSpPr>
        <dsp:cNvPr id="0" name=""/>
        <dsp:cNvSpPr/>
      </dsp:nvSpPr>
      <dsp:spPr>
        <a:xfrm>
          <a:off x="5177860" y="1897008"/>
          <a:ext cx="4311566" cy="977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kern="1200"/>
            <a:t>Shapley value introduces a method that considers the contribution of each data point relative to all possible combinations of data points.</a:t>
          </a:r>
          <a:endParaRPr lang="en-US" sz="1500" kern="1200"/>
        </a:p>
        <a:p>
          <a:pPr marL="0" lvl="0" indent="0" algn="l" defTabSz="666750">
            <a:lnSpc>
              <a:spcPct val="90000"/>
            </a:lnSpc>
            <a:spcBef>
              <a:spcPct val="0"/>
            </a:spcBef>
            <a:spcAft>
              <a:spcPct val="35000"/>
            </a:spcAft>
            <a:buNone/>
          </a:pPr>
          <a:r>
            <a:rPr lang="en-US" sz="1500" b="0" i="0" kern="1200"/>
            <a:t>Marks a significant shift from traditional methods that often valued data based on volume or aggregation.</a:t>
          </a:r>
          <a:endParaRPr lang="en-US" sz="1500" kern="1200"/>
        </a:p>
      </dsp:txBody>
      <dsp:txXfrm>
        <a:off x="5177860" y="1897008"/>
        <a:ext cx="4311566" cy="977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47F39-5079-4DE9-887F-8C1A23CE165F}">
      <dsp:nvSpPr>
        <dsp:cNvPr id="0" name=""/>
        <dsp:cNvSpPr/>
      </dsp:nvSpPr>
      <dsp:spPr>
        <a:xfrm>
          <a:off x="0" y="0"/>
          <a:ext cx="8161017" cy="13435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Foundational Principles</a:t>
          </a:r>
          <a:r>
            <a:rPr lang="en-US" sz="1800" b="0" i="0" kern="1200"/>
            <a:t>:</a:t>
          </a:r>
          <a:endParaRPr lang="en-US" sz="1800" kern="1200"/>
        </a:p>
        <a:p>
          <a:pPr marL="114300" lvl="1" indent="-114300" algn="l" defTabSz="622300">
            <a:lnSpc>
              <a:spcPct val="90000"/>
            </a:lnSpc>
            <a:spcBef>
              <a:spcPct val="0"/>
            </a:spcBef>
            <a:spcAft>
              <a:spcPct val="15000"/>
            </a:spcAft>
            <a:buChar char="•"/>
          </a:pPr>
          <a:r>
            <a:rPr lang="en-US" sz="1400" b="0" i="0" kern="1200"/>
            <a:t>Fairness: Ensures each data point's value is proportional to its contribution.</a:t>
          </a:r>
          <a:endParaRPr lang="en-US" sz="1400" kern="1200"/>
        </a:p>
        <a:p>
          <a:pPr marL="114300" lvl="1" indent="-114300" algn="l" defTabSz="622300">
            <a:lnSpc>
              <a:spcPct val="90000"/>
            </a:lnSpc>
            <a:spcBef>
              <a:spcPct val="0"/>
            </a:spcBef>
            <a:spcAft>
              <a:spcPct val="15000"/>
            </a:spcAft>
            <a:buChar char="•"/>
          </a:pPr>
          <a:r>
            <a:rPr lang="en-US" sz="1400" b="0" i="0" kern="1200"/>
            <a:t>Symmetry: If two data points contribute equally, they receive equal valuation.</a:t>
          </a:r>
          <a:endParaRPr lang="en-US" sz="1400" kern="1200"/>
        </a:p>
        <a:p>
          <a:pPr marL="114300" lvl="1" indent="-114300" algn="l" defTabSz="622300">
            <a:lnSpc>
              <a:spcPct val="90000"/>
            </a:lnSpc>
            <a:spcBef>
              <a:spcPct val="0"/>
            </a:spcBef>
            <a:spcAft>
              <a:spcPct val="15000"/>
            </a:spcAft>
            <a:buChar char="•"/>
          </a:pPr>
          <a:r>
            <a:rPr lang="en-US" sz="1400" b="0" i="0" kern="1200"/>
            <a:t>Efficiency: Total value distributed among the data points equals the total value generated by them.</a:t>
          </a:r>
          <a:endParaRPr lang="en-US" sz="1400" kern="1200"/>
        </a:p>
      </dsp:txBody>
      <dsp:txXfrm>
        <a:off x="39351" y="39351"/>
        <a:ext cx="6772350" cy="1264851"/>
      </dsp:txXfrm>
    </dsp:sp>
    <dsp:sp modelId="{E1A3D2F6-BAEA-4CAB-B484-F6CA08A541D3}">
      <dsp:nvSpPr>
        <dsp:cNvPr id="0" name=""/>
        <dsp:cNvSpPr/>
      </dsp:nvSpPr>
      <dsp:spPr>
        <a:xfrm>
          <a:off x="1440179" y="1642121"/>
          <a:ext cx="8161017" cy="13435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Modern Relevance and Challenges</a:t>
          </a:r>
          <a:r>
            <a:rPr lang="en-US" sz="1800" b="0" i="0" kern="1200"/>
            <a:t>:</a:t>
          </a:r>
          <a:endParaRPr lang="en-US" sz="1800" kern="1200"/>
        </a:p>
        <a:p>
          <a:pPr marL="114300" lvl="1" indent="-114300" algn="l" defTabSz="622300">
            <a:lnSpc>
              <a:spcPct val="90000"/>
            </a:lnSpc>
            <a:spcBef>
              <a:spcPct val="0"/>
            </a:spcBef>
            <a:spcAft>
              <a:spcPct val="15000"/>
            </a:spcAft>
            <a:buChar char="•"/>
          </a:pPr>
          <a:r>
            <a:rPr lang="en-US" sz="1400" b="0" i="0" kern="1200"/>
            <a:t>Gaining importance with the increasing complexity of machine learning models and the need for fair data valuation.</a:t>
          </a:r>
          <a:endParaRPr lang="en-US" sz="1400" kern="1200"/>
        </a:p>
        <a:p>
          <a:pPr marL="114300" lvl="1" indent="-114300" algn="l" defTabSz="622300">
            <a:lnSpc>
              <a:spcPct val="90000"/>
            </a:lnSpc>
            <a:spcBef>
              <a:spcPct val="0"/>
            </a:spcBef>
            <a:spcAft>
              <a:spcPct val="15000"/>
            </a:spcAft>
            <a:buChar char="•"/>
          </a:pPr>
          <a:r>
            <a:rPr lang="en-US" sz="1400" b="0" i="0" kern="1200"/>
            <a:t>Challenges such as computational complexity in calculating Shapley values for large datasets.</a:t>
          </a:r>
          <a:endParaRPr lang="en-US" sz="1400" kern="1200"/>
        </a:p>
      </dsp:txBody>
      <dsp:txXfrm>
        <a:off x="1479530" y="1681472"/>
        <a:ext cx="5768825" cy="1264851"/>
      </dsp:txXfrm>
    </dsp:sp>
    <dsp:sp modelId="{A1D7FB16-B903-4F2B-A536-443ACE619022}">
      <dsp:nvSpPr>
        <dsp:cNvPr id="0" name=""/>
        <dsp:cNvSpPr/>
      </dsp:nvSpPr>
      <dsp:spPr>
        <a:xfrm>
          <a:off x="7287707" y="1056182"/>
          <a:ext cx="873309" cy="8733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84202" y="1056182"/>
        <a:ext cx="480319" cy="6571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F4E01-0896-41DD-8B55-2A56F8F6C86E}">
      <dsp:nvSpPr>
        <dsp:cNvPr id="0" name=""/>
        <dsp:cNvSpPr/>
      </dsp:nvSpPr>
      <dsp:spPr>
        <a:xfrm>
          <a:off x="7194" y="0"/>
          <a:ext cx="1001606" cy="8654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5B7CF-3296-465B-BCB4-940C789F544D}">
      <dsp:nvSpPr>
        <dsp:cNvPr id="0" name=""/>
        <dsp:cNvSpPr/>
      </dsp:nvSpPr>
      <dsp:spPr>
        <a:xfrm>
          <a:off x="7194" y="976357"/>
          <a:ext cx="2861733" cy="370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Addressing Challenges in Traditional Valuation</a:t>
          </a:r>
          <a:r>
            <a:rPr lang="en-US" sz="1400" b="0" i="0" kern="1200"/>
            <a:t>:</a:t>
          </a:r>
          <a:endParaRPr lang="en-US" sz="1400" kern="1200"/>
        </a:p>
      </dsp:txBody>
      <dsp:txXfrm>
        <a:off x="7194" y="976357"/>
        <a:ext cx="2861733" cy="370897"/>
      </dsp:txXfrm>
    </dsp:sp>
    <dsp:sp modelId="{09170CED-45FC-4EAC-9836-1EF18A2C4B2A}">
      <dsp:nvSpPr>
        <dsp:cNvPr id="0" name=""/>
        <dsp:cNvSpPr/>
      </dsp:nvSpPr>
      <dsp:spPr>
        <a:xfrm>
          <a:off x="7194" y="1398850"/>
          <a:ext cx="2861733" cy="1586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Traditional data valuation methods often fail to recognize the unique contributions of individual data points, especially in complex models.</a:t>
          </a:r>
          <a:endParaRPr lang="en-US" sz="1100" kern="1200"/>
        </a:p>
        <a:p>
          <a:pPr marL="0" lvl="0" indent="0" algn="l" defTabSz="488950">
            <a:lnSpc>
              <a:spcPct val="90000"/>
            </a:lnSpc>
            <a:spcBef>
              <a:spcPct val="0"/>
            </a:spcBef>
            <a:spcAft>
              <a:spcPct val="35000"/>
            </a:spcAft>
            <a:buNone/>
          </a:pPr>
          <a:r>
            <a:rPr lang="en-US" sz="1100" b="0" i="0" kern="1200"/>
            <a:t>Data Shapley addresses this gap by evaluating the importance of each data point in enhancing the model's predictive power, ensuring a more nuanced and fair assessment.</a:t>
          </a:r>
          <a:endParaRPr lang="en-US" sz="1100" kern="1200"/>
        </a:p>
        <a:p>
          <a:pPr marL="0" lvl="0" indent="0" algn="l" defTabSz="488950">
            <a:lnSpc>
              <a:spcPct val="90000"/>
            </a:lnSpc>
            <a:spcBef>
              <a:spcPct val="0"/>
            </a:spcBef>
            <a:spcAft>
              <a:spcPct val="35000"/>
            </a:spcAft>
            <a:buNone/>
          </a:pPr>
          <a:r>
            <a:rPr lang="en-US" sz="1100" b="0" i="0" kern="1200"/>
            <a:t>This is particularly crucial in scenarios involving diverse data sources, where the value of data might not be immediately apparent through conventional valuation methods.</a:t>
          </a:r>
          <a:endParaRPr lang="en-US" sz="1100" kern="1200"/>
        </a:p>
      </dsp:txBody>
      <dsp:txXfrm>
        <a:off x="7194" y="1398850"/>
        <a:ext cx="2861733" cy="1586824"/>
      </dsp:txXfrm>
    </dsp:sp>
    <dsp:sp modelId="{3A557ADF-8A17-443A-97C0-C89A449CBC41}">
      <dsp:nvSpPr>
        <dsp:cNvPr id="0" name=""/>
        <dsp:cNvSpPr/>
      </dsp:nvSpPr>
      <dsp:spPr>
        <a:xfrm>
          <a:off x="3369731" y="0"/>
          <a:ext cx="1001606" cy="8654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DD6CCE-C89D-45B3-9135-C4E066FA445F}">
      <dsp:nvSpPr>
        <dsp:cNvPr id="0" name=""/>
        <dsp:cNvSpPr/>
      </dsp:nvSpPr>
      <dsp:spPr>
        <a:xfrm>
          <a:off x="3369731" y="976357"/>
          <a:ext cx="2861733" cy="370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Computational Considerations</a:t>
          </a:r>
          <a:r>
            <a:rPr lang="en-US" sz="1400" b="0" i="0" kern="1200"/>
            <a:t>:</a:t>
          </a:r>
          <a:endParaRPr lang="en-US" sz="1400" kern="1200"/>
        </a:p>
      </dsp:txBody>
      <dsp:txXfrm>
        <a:off x="3369731" y="976357"/>
        <a:ext cx="2861733" cy="370897"/>
      </dsp:txXfrm>
    </dsp:sp>
    <dsp:sp modelId="{5E32E623-EBF6-42B3-A21C-6584704D5E54}">
      <dsp:nvSpPr>
        <dsp:cNvPr id="0" name=""/>
        <dsp:cNvSpPr/>
      </dsp:nvSpPr>
      <dsp:spPr>
        <a:xfrm>
          <a:off x="3369731" y="1398850"/>
          <a:ext cx="2861733" cy="1586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One of the significant challenges with Data Shapley is the computational effort required, especially for large datasets.</a:t>
          </a:r>
          <a:endParaRPr lang="en-US" sz="1100" kern="1200"/>
        </a:p>
        <a:p>
          <a:pPr marL="0" lvl="0" indent="0" algn="l" defTabSz="488950">
            <a:lnSpc>
              <a:spcPct val="90000"/>
            </a:lnSpc>
            <a:spcBef>
              <a:spcPct val="0"/>
            </a:spcBef>
            <a:spcAft>
              <a:spcPct val="35000"/>
            </a:spcAft>
            <a:buNone/>
          </a:pPr>
          <a:r>
            <a:rPr lang="en-US" sz="1100" b="0" i="0" kern="1200"/>
            <a:t>Recent advancements aim to develop more efficient algorithms that reduce computational time while maintaining the integrity of the valuation process.</a:t>
          </a:r>
          <a:endParaRPr lang="en-US" sz="1100" kern="1200"/>
        </a:p>
        <a:p>
          <a:pPr marL="0" lvl="0" indent="0" algn="l" defTabSz="488950">
            <a:lnSpc>
              <a:spcPct val="90000"/>
            </a:lnSpc>
            <a:spcBef>
              <a:spcPct val="0"/>
            </a:spcBef>
            <a:spcAft>
              <a:spcPct val="35000"/>
            </a:spcAft>
            <a:buNone/>
          </a:pPr>
          <a:r>
            <a:rPr lang="en-US" sz="1100" b="0" i="0" kern="1200"/>
            <a:t>These developments are critical for making Data Shapley a feasible option for large-scale, real-world applications in machine learning.</a:t>
          </a:r>
          <a:endParaRPr lang="en-US" sz="1100" kern="1200"/>
        </a:p>
      </dsp:txBody>
      <dsp:txXfrm>
        <a:off x="3369731" y="1398850"/>
        <a:ext cx="2861733" cy="1586824"/>
      </dsp:txXfrm>
    </dsp:sp>
    <dsp:sp modelId="{A0BF060F-4329-4682-9121-87707AE043A6}">
      <dsp:nvSpPr>
        <dsp:cNvPr id="0" name=""/>
        <dsp:cNvSpPr/>
      </dsp:nvSpPr>
      <dsp:spPr>
        <a:xfrm>
          <a:off x="6732268" y="0"/>
          <a:ext cx="1001606" cy="8654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20DD60-9C3A-4049-9D99-11CB7D393C1F}">
      <dsp:nvSpPr>
        <dsp:cNvPr id="0" name=""/>
        <dsp:cNvSpPr/>
      </dsp:nvSpPr>
      <dsp:spPr>
        <a:xfrm>
          <a:off x="6732268" y="976357"/>
          <a:ext cx="2861733" cy="370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Impact and Implications</a:t>
          </a:r>
          <a:r>
            <a:rPr lang="en-US" sz="1400" b="0" i="0" kern="1200"/>
            <a:t>:</a:t>
          </a:r>
          <a:endParaRPr lang="en-US" sz="1400" kern="1200"/>
        </a:p>
      </dsp:txBody>
      <dsp:txXfrm>
        <a:off x="6732268" y="976357"/>
        <a:ext cx="2861733" cy="370897"/>
      </dsp:txXfrm>
    </dsp:sp>
    <dsp:sp modelId="{7C6FE588-340B-4A49-B576-CA3932E66EB8}">
      <dsp:nvSpPr>
        <dsp:cNvPr id="0" name=""/>
        <dsp:cNvSpPr/>
      </dsp:nvSpPr>
      <dsp:spPr>
        <a:xfrm>
          <a:off x="6732268" y="1398850"/>
          <a:ext cx="2861733" cy="1586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The implementation of Data Shapley in data valuation marks a significant step towards ethical AI practices, emphasizing fairness and responsible use of data.</a:t>
          </a:r>
          <a:endParaRPr lang="en-US" sz="1100" kern="1200"/>
        </a:p>
        <a:p>
          <a:pPr marL="0" lvl="0" indent="0" algn="l" defTabSz="488950">
            <a:lnSpc>
              <a:spcPct val="90000"/>
            </a:lnSpc>
            <a:spcBef>
              <a:spcPct val="0"/>
            </a:spcBef>
            <a:spcAft>
              <a:spcPct val="35000"/>
            </a:spcAft>
            <a:buNone/>
          </a:pPr>
          <a:r>
            <a:rPr lang="en-US" sz="1100" b="0" i="0" kern="1200"/>
            <a:t>It influences how data scientists and AI practitioners approach model development, encouraging them to consider the ethical implications of their data usage.</a:t>
          </a:r>
          <a:endParaRPr lang="en-US" sz="1100" kern="1200"/>
        </a:p>
        <a:p>
          <a:pPr marL="0" lvl="0" indent="0" algn="l" defTabSz="488950">
            <a:lnSpc>
              <a:spcPct val="90000"/>
            </a:lnSpc>
            <a:spcBef>
              <a:spcPct val="0"/>
            </a:spcBef>
            <a:spcAft>
              <a:spcPct val="35000"/>
            </a:spcAft>
            <a:buNone/>
          </a:pPr>
          <a:r>
            <a:rPr lang="en-US" sz="1100" b="0" i="0" kern="1200"/>
            <a:t>Ultimately, Data Shapley aligns machine learning practices with broader objectives of fairness, transparency, and equity in the technology sector.</a:t>
          </a:r>
          <a:endParaRPr lang="en-US" sz="1100" kern="1200"/>
        </a:p>
      </dsp:txBody>
      <dsp:txXfrm>
        <a:off x="6732268" y="1398850"/>
        <a:ext cx="2861733" cy="1586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B551-D8CF-4F22-BAC0-FC84FA1CFEBF}">
      <dsp:nvSpPr>
        <dsp:cNvPr id="0" name=""/>
        <dsp:cNvSpPr/>
      </dsp:nvSpPr>
      <dsp:spPr>
        <a:xfrm>
          <a:off x="3196" y="0"/>
          <a:ext cx="6540033" cy="2948858"/>
        </a:xfrm>
        <a:prstGeom prst="rect">
          <a:avLst/>
        </a:prstGeom>
        <a:blipFill>
          <a:blip xmlns:r="http://schemas.openxmlformats.org/officeDocument/2006/relationships" r:embed="rId1">
            <a:duotone>
              <a:schemeClr val="accent6">
                <a:hueOff val="0"/>
                <a:satOff val="0"/>
                <a:lumOff val="0"/>
                <a:alphaOff val="0"/>
                <a:shade val="74000"/>
                <a:satMod val="130000"/>
                <a:lumMod val="90000"/>
              </a:schemeClr>
              <a:schemeClr val="accent6">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00100">
            <a:lnSpc>
              <a:spcPct val="90000"/>
            </a:lnSpc>
            <a:spcBef>
              <a:spcPct val="0"/>
            </a:spcBef>
            <a:spcAft>
              <a:spcPct val="35000"/>
            </a:spcAft>
            <a:buNone/>
          </a:pPr>
          <a:r>
            <a:rPr lang="en-US" sz="1800" b="1" i="0" kern="1200" dirty="0"/>
            <a:t>Theoretical Integration into Algorithms</a:t>
          </a:r>
          <a:r>
            <a:rPr lang="en-US" sz="1800" b="0" i="0" kern="1200" dirty="0"/>
            <a:t>:</a:t>
          </a:r>
          <a:endParaRPr lang="en-US" sz="1800" kern="1200" dirty="0"/>
        </a:p>
        <a:p>
          <a:pPr marL="114300" lvl="1" indent="-114300" algn="l" defTabSz="622300">
            <a:lnSpc>
              <a:spcPct val="90000"/>
            </a:lnSpc>
            <a:spcBef>
              <a:spcPct val="0"/>
            </a:spcBef>
            <a:spcAft>
              <a:spcPct val="15000"/>
            </a:spcAft>
            <a:buChar char="•"/>
          </a:pPr>
          <a:r>
            <a:rPr lang="en-US" sz="1400" b="1" i="0" kern="1200" dirty="0"/>
            <a:t>In-depth Integration</a:t>
          </a:r>
          <a:r>
            <a:rPr lang="en-US" sz="1400" b="0" i="0" kern="1200" dirty="0"/>
            <a:t>: Research in data science is increasingly focusing on how the principles of Data Shapley can be woven into the fabric of machine learning algorithms. This involves adapting algorithms to consider the individual contributions of data points, not just in terms of their immediate utility but also their ethical and fair use.</a:t>
          </a:r>
          <a:endParaRPr lang="en-US" sz="1400" kern="1200" dirty="0"/>
        </a:p>
        <a:p>
          <a:pPr marL="114300" lvl="1" indent="-114300" algn="l" defTabSz="622300">
            <a:lnSpc>
              <a:spcPct val="90000"/>
            </a:lnSpc>
            <a:spcBef>
              <a:spcPct val="0"/>
            </a:spcBef>
            <a:spcAft>
              <a:spcPct val="15000"/>
            </a:spcAft>
            <a:buChar char="•"/>
          </a:pPr>
          <a:r>
            <a:rPr lang="en-US" sz="1400" b="1" i="0" kern="1200" dirty="0"/>
            <a:t>Fairness and Bias Reduction</a:t>
          </a:r>
          <a:r>
            <a:rPr lang="en-US" sz="1400" b="0" i="0" kern="1200" dirty="0"/>
            <a:t>: By integrating Data Shapley values, algorithms can be fine-tuned to recognize and give appropriate weight to diverse data points, thereby reducing biases that may arise from over-reliance on dominant or homogenous datasets.</a:t>
          </a:r>
          <a:endParaRPr lang="en-US" sz="1400" kern="1200" dirty="0"/>
        </a:p>
        <a:p>
          <a:pPr marL="114300" lvl="1" indent="-114300" algn="l" defTabSz="622300">
            <a:lnSpc>
              <a:spcPct val="90000"/>
            </a:lnSpc>
            <a:spcBef>
              <a:spcPct val="0"/>
            </a:spcBef>
            <a:spcAft>
              <a:spcPct val="15000"/>
            </a:spcAft>
            <a:buChar char="•"/>
          </a:pPr>
          <a:r>
            <a:rPr lang="en-US" sz="1400" b="1" i="0" kern="1200" dirty="0"/>
            <a:t>Ethical AI Systems</a:t>
          </a:r>
          <a:r>
            <a:rPr lang="en-US" sz="1400" b="0" i="0" kern="1200" dirty="0"/>
            <a:t>: Theoretical explorations suggest that when algorithms account for the equitable value of data, as dictated by Data Shapley, they align more closely with ethical AI principles. This integration is seen as a step toward developing AI systems that are not only efficient but also socially responsible and fair.</a:t>
          </a:r>
          <a:endParaRPr lang="en-US" sz="1400" kern="1200" dirty="0"/>
        </a:p>
      </dsp:txBody>
      <dsp:txXfrm>
        <a:off x="3196" y="0"/>
        <a:ext cx="6540033" cy="29488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1DB70-578F-48EA-B1F9-9EAC7E60F35A}">
      <dsp:nvSpPr>
        <dsp:cNvPr id="0" name=""/>
        <dsp:cNvSpPr/>
      </dsp:nvSpPr>
      <dsp:spPr>
        <a:xfrm>
          <a:off x="0" y="0"/>
          <a:ext cx="5914209" cy="0"/>
        </a:xfrm>
        <a:prstGeom prst="line">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w="9525" cap="flat"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34EFAF6-3EF5-48A4-B5C5-8781C6B64993}">
      <dsp:nvSpPr>
        <dsp:cNvPr id="0" name=""/>
        <dsp:cNvSpPr/>
      </dsp:nvSpPr>
      <dsp:spPr>
        <a:xfrm>
          <a:off x="0" y="0"/>
          <a:ext cx="1182841" cy="5248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Diverse Industry Applications</a:t>
          </a:r>
          <a:r>
            <a:rPr lang="en-US" sz="1500" b="0" i="0" kern="1200"/>
            <a:t>:</a:t>
          </a:r>
          <a:endParaRPr lang="en-US" sz="1500" kern="1200"/>
        </a:p>
      </dsp:txBody>
      <dsp:txXfrm>
        <a:off x="0" y="0"/>
        <a:ext cx="1182841" cy="5248656"/>
      </dsp:txXfrm>
    </dsp:sp>
    <dsp:sp modelId="{C3CBF731-3BC8-4838-9DA3-3A5878D6B1BF}">
      <dsp:nvSpPr>
        <dsp:cNvPr id="0" name=""/>
        <dsp:cNvSpPr/>
      </dsp:nvSpPr>
      <dsp:spPr>
        <a:xfrm>
          <a:off x="1271554" y="82010"/>
          <a:ext cx="4642654" cy="164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Overview</a:t>
          </a:r>
          <a:r>
            <a:rPr lang="en-US" sz="2100" b="0" i="0" kern="1200"/>
            <a:t>: Data Shapley has been applied across various sectors, each with unique data valuation needs – from healthcare and finance to technology and retail.</a:t>
          </a:r>
          <a:endParaRPr lang="en-US" sz="2100" kern="1200"/>
        </a:p>
      </dsp:txBody>
      <dsp:txXfrm>
        <a:off x="1271554" y="82010"/>
        <a:ext cx="4642654" cy="1640205"/>
      </dsp:txXfrm>
    </dsp:sp>
    <dsp:sp modelId="{42BE00EA-B0D7-4E4A-A022-8D75FCFD7D51}">
      <dsp:nvSpPr>
        <dsp:cNvPr id="0" name=""/>
        <dsp:cNvSpPr/>
      </dsp:nvSpPr>
      <dsp:spPr>
        <a:xfrm>
          <a:off x="1182841" y="1722215"/>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C641083-CE1B-4518-A962-250548EE1707}">
      <dsp:nvSpPr>
        <dsp:cNvPr id="0" name=""/>
        <dsp:cNvSpPr/>
      </dsp:nvSpPr>
      <dsp:spPr>
        <a:xfrm>
          <a:off x="1271554" y="1804225"/>
          <a:ext cx="4642654" cy="164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Healthcare Example</a:t>
          </a:r>
          <a:r>
            <a:rPr lang="en-US" sz="2100" b="0" i="0" kern="1200"/>
            <a:t>: In healthcare, Data Shapley has been used to determine the value of patient data in predictive models for disease diagnosis, improving both the accuracy and fairness of these models.</a:t>
          </a:r>
          <a:endParaRPr lang="en-US" sz="2100" kern="1200"/>
        </a:p>
      </dsp:txBody>
      <dsp:txXfrm>
        <a:off x="1271554" y="1804225"/>
        <a:ext cx="4642654" cy="1640205"/>
      </dsp:txXfrm>
    </dsp:sp>
    <dsp:sp modelId="{A6B45D39-7528-4D06-86D0-4BFC07145E8D}">
      <dsp:nvSpPr>
        <dsp:cNvPr id="0" name=""/>
        <dsp:cNvSpPr/>
      </dsp:nvSpPr>
      <dsp:spPr>
        <a:xfrm>
          <a:off x="1182841" y="3444431"/>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5E588BF-CEF1-4640-B76F-4DDD4B252F8E}">
      <dsp:nvSpPr>
        <dsp:cNvPr id="0" name=""/>
        <dsp:cNvSpPr/>
      </dsp:nvSpPr>
      <dsp:spPr>
        <a:xfrm>
          <a:off x="1271554" y="3526441"/>
          <a:ext cx="4642654" cy="164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Finance and Retail</a:t>
          </a:r>
          <a:r>
            <a:rPr lang="en-US" sz="2100" b="0" i="0" kern="1200"/>
            <a:t>: In finance, it assists in credit risk modeling by valuing customer data points. In retail, Data Shapley helps optimize supply chain decisions by accurately valuing sales and inventory data.</a:t>
          </a:r>
          <a:endParaRPr lang="en-US" sz="2100" kern="1200"/>
        </a:p>
      </dsp:txBody>
      <dsp:txXfrm>
        <a:off x="1271554" y="3526441"/>
        <a:ext cx="4642654" cy="1640205"/>
      </dsp:txXfrm>
    </dsp:sp>
    <dsp:sp modelId="{B293E61B-1A04-491B-8ED8-14AAFD1F8F7E}">
      <dsp:nvSpPr>
        <dsp:cNvPr id="0" name=""/>
        <dsp:cNvSpPr/>
      </dsp:nvSpPr>
      <dsp:spPr>
        <a:xfrm>
          <a:off x="1182841" y="5166646"/>
          <a:ext cx="4731367" cy="0"/>
        </a:xfrm>
        <a:prstGeom prst="line">
          <a:avLst/>
        </a:prstGeom>
        <a:solidFill>
          <a:schemeClr val="accent4">
            <a:hueOff val="0"/>
            <a:satOff val="0"/>
            <a:lumOff val="0"/>
            <a:alphaOff val="0"/>
          </a:schemeClr>
        </a:solidFill>
        <a:ln w="15875"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8819D33-BAB9-4DD7-8337-7D5C924E43F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96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610E8-5EC2-4C64-AECF-4D4C3A29736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38909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6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25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379005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10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536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29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56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403381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610E8-5EC2-4C64-AECF-4D4C3A29736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19D33-BAB9-4DD7-8337-7D5C924E43F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9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610E8-5EC2-4C64-AECF-4D4C3A29736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12111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610E8-5EC2-4C64-AECF-4D4C3A297369}"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19D33-BAB9-4DD7-8337-7D5C924E43F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203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3610E8-5EC2-4C64-AECF-4D4C3A297369}"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819D33-BAB9-4DD7-8337-7D5C924E43F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0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610E8-5EC2-4C64-AECF-4D4C3A297369}"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256502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610E8-5EC2-4C64-AECF-4D4C3A29736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9D33-BAB9-4DD7-8337-7D5C924E43F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20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610E8-5EC2-4C64-AECF-4D4C3A29736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19D33-BAB9-4DD7-8337-7D5C924E43FA}" type="slidenum">
              <a:rPr lang="en-IN" smtClean="0"/>
              <a:t>‹#›</a:t>
            </a:fld>
            <a:endParaRPr lang="en-IN"/>
          </a:p>
        </p:txBody>
      </p:sp>
    </p:spTree>
    <p:extLst>
      <p:ext uri="{BB962C8B-B14F-4D97-AF65-F5344CB8AC3E}">
        <p14:creationId xmlns:p14="http://schemas.microsoft.com/office/powerpoint/2010/main" val="13236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3610E8-5EC2-4C64-AECF-4D4C3A297369}" type="datetimeFigureOut">
              <a:rPr lang="en-IN" smtClean="0"/>
              <a:t>30-11-2023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819D33-BAB9-4DD7-8337-7D5C924E43FA}" type="slidenum">
              <a:rPr lang="en-IN" smtClean="0"/>
              <a:t>‹#›</a:t>
            </a:fld>
            <a:endParaRPr lang="en-IN"/>
          </a:p>
        </p:txBody>
      </p:sp>
    </p:spTree>
    <p:extLst>
      <p:ext uri="{BB962C8B-B14F-4D97-AF65-F5344CB8AC3E}">
        <p14:creationId xmlns:p14="http://schemas.microsoft.com/office/powerpoint/2010/main" val="23428314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png"/><Relationship Id="rId7" Type="http://schemas.openxmlformats.org/officeDocument/2006/relationships/diagramQuickStyle" Target="../diagrams/quickStyle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4.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3.png"/><Relationship Id="rId7" Type="http://schemas.openxmlformats.org/officeDocument/2006/relationships/diagramQuickStyle" Target="../diagrams/quickStyle8.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4.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png"/><Relationship Id="rId7" Type="http://schemas.openxmlformats.org/officeDocument/2006/relationships/diagramQuickStyle" Target="../diagrams/quickStyle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pn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3" name="Picture 1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D498A1B-FCAA-C17D-91B5-9552757BA630}"/>
              </a:ext>
            </a:extLst>
          </p:cNvPr>
          <p:cNvSpPr>
            <a:spLocks noGrp="1"/>
          </p:cNvSpPr>
          <p:nvPr>
            <p:ph type="ctrTitle"/>
          </p:nvPr>
        </p:nvSpPr>
        <p:spPr>
          <a:xfrm>
            <a:off x="997528" y="982132"/>
            <a:ext cx="4094017" cy="2823880"/>
          </a:xfrm>
        </p:spPr>
        <p:txBody>
          <a:bodyPr>
            <a:normAutofit/>
          </a:bodyPr>
          <a:lstStyle/>
          <a:p>
            <a:pPr>
              <a:lnSpc>
                <a:spcPct val="90000"/>
              </a:lnSpc>
            </a:pPr>
            <a:r>
              <a:rPr lang="en-US" sz="3700" b="0" i="0">
                <a:solidFill>
                  <a:srgbClr val="262626"/>
                </a:solidFill>
                <a:effectLst/>
                <a:latin typeface="Söhne"/>
              </a:rPr>
              <a:t>Data Shapley: Equitable Valuation of Data for Machine Learning</a:t>
            </a:r>
            <a:endParaRPr lang="en-IN" sz="3700">
              <a:solidFill>
                <a:srgbClr val="262626"/>
              </a:solidFill>
            </a:endParaRPr>
          </a:p>
        </p:txBody>
      </p:sp>
      <p:sp>
        <p:nvSpPr>
          <p:cNvPr id="3" name="Subtitle 2">
            <a:extLst>
              <a:ext uri="{FF2B5EF4-FFF2-40B4-BE49-F238E27FC236}">
                <a16:creationId xmlns:a16="http://schemas.microsoft.com/office/drawing/2014/main" id="{0E58D225-CFC6-EB55-27DA-021E6D79944C}"/>
              </a:ext>
            </a:extLst>
          </p:cNvPr>
          <p:cNvSpPr>
            <a:spLocks noGrp="1"/>
          </p:cNvSpPr>
          <p:nvPr>
            <p:ph type="subTitle" idx="1"/>
          </p:nvPr>
        </p:nvSpPr>
        <p:spPr>
          <a:xfrm>
            <a:off x="997528" y="4076944"/>
            <a:ext cx="4094017" cy="1679620"/>
          </a:xfrm>
        </p:spPr>
        <p:txBody>
          <a:bodyPr>
            <a:normAutofit/>
          </a:bodyPr>
          <a:lstStyle/>
          <a:p>
            <a:pPr>
              <a:lnSpc>
                <a:spcPct val="90000"/>
              </a:lnSpc>
            </a:pPr>
            <a:r>
              <a:rPr lang="en-US">
                <a:solidFill>
                  <a:srgbClr val="000000"/>
                </a:solidFill>
              </a:rPr>
              <a:t>Literature Review  </a:t>
            </a:r>
            <a:br>
              <a:rPr lang="en-US">
                <a:solidFill>
                  <a:srgbClr val="000000"/>
                </a:solidFill>
              </a:rPr>
            </a:br>
            <a:br>
              <a:rPr lang="en-US">
                <a:solidFill>
                  <a:srgbClr val="000000"/>
                </a:solidFill>
              </a:rPr>
            </a:br>
            <a:br>
              <a:rPr lang="en-US">
                <a:solidFill>
                  <a:srgbClr val="000000"/>
                </a:solidFill>
              </a:rPr>
            </a:br>
            <a:r>
              <a:rPr lang="en-US">
                <a:solidFill>
                  <a:srgbClr val="000000"/>
                </a:solidFill>
              </a:rPr>
              <a:t>                                                                                GROUP - 24</a:t>
            </a:r>
            <a:endParaRPr lang="en-IN">
              <a:solidFill>
                <a:srgbClr val="000000"/>
              </a:solidFill>
            </a:endParaRPr>
          </a:p>
        </p:txBody>
      </p:sp>
      <p:pic>
        <p:nvPicPr>
          <p:cNvPr id="37" name="Graphic 36" descr="Statistics">
            <a:extLst>
              <a:ext uri="{FF2B5EF4-FFF2-40B4-BE49-F238E27FC236}">
                <a16:creationId xmlns:a16="http://schemas.microsoft.com/office/drawing/2014/main" id="{1F5C13EF-3C13-B90F-FE42-35DD85F83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84816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439B0C3-BA8E-DAF5-6FE2-39139F9460D4}"/>
              </a:ext>
            </a:extLst>
          </p:cNvPr>
          <p:cNvSpPr>
            <a:spLocks noGrp="1"/>
          </p:cNvSpPr>
          <p:nvPr>
            <p:ph type="title"/>
          </p:nvPr>
        </p:nvSpPr>
        <p:spPr>
          <a:xfrm>
            <a:off x="1295402" y="982132"/>
            <a:ext cx="9601196" cy="1303867"/>
          </a:xfrm>
        </p:spPr>
        <p:txBody>
          <a:bodyPr>
            <a:normAutofit/>
          </a:bodyPr>
          <a:lstStyle/>
          <a:p>
            <a:pPr>
              <a:lnSpc>
                <a:spcPct val="90000"/>
              </a:lnSpc>
            </a:pPr>
            <a:r>
              <a:rPr lang="en-US" b="0" i="0">
                <a:solidFill>
                  <a:srgbClr val="262626"/>
                </a:solidFill>
                <a:effectLst/>
                <a:latin typeface="Söhne"/>
              </a:rPr>
              <a:t>Equitable Valuation of Data in Machine Learning</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E0EA9447-D4DB-2F74-1174-F31CDCA291EA}"/>
              </a:ext>
            </a:extLst>
          </p:cNvPr>
          <p:cNvGraphicFramePr>
            <a:graphicFrameLocks noGrp="1"/>
          </p:cNvGraphicFramePr>
          <p:nvPr>
            <p:ph idx="1"/>
            <p:extLst>
              <p:ext uri="{D42A27DB-BD31-4B8C-83A1-F6EECF244321}">
                <p14:modId xmlns:p14="http://schemas.microsoft.com/office/powerpoint/2010/main" val="3579421376"/>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5507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6720-6C6D-1594-87F1-CBA195133B9E}"/>
              </a:ext>
            </a:extLst>
          </p:cNvPr>
          <p:cNvSpPr>
            <a:spLocks noGrp="1"/>
          </p:cNvSpPr>
          <p:nvPr>
            <p:ph type="title"/>
          </p:nvPr>
        </p:nvSpPr>
        <p:spPr/>
        <p:txBody>
          <a:bodyPr>
            <a:normAutofit/>
          </a:bodyPr>
          <a:lstStyle/>
          <a:p>
            <a:pPr algn="l"/>
            <a:r>
              <a:rPr lang="en-US" i="0" dirty="0">
                <a:effectLst/>
                <a:latin typeface="Söhne"/>
              </a:rPr>
              <a:t>Impact on Machine Learning Models</a:t>
            </a:r>
          </a:p>
        </p:txBody>
      </p:sp>
      <p:sp>
        <p:nvSpPr>
          <p:cNvPr id="3" name="Content Placeholder 2">
            <a:extLst>
              <a:ext uri="{FF2B5EF4-FFF2-40B4-BE49-F238E27FC236}">
                <a16:creationId xmlns:a16="http://schemas.microsoft.com/office/drawing/2014/main" id="{7F683C44-F3B5-86A9-A910-9B284F4F66FD}"/>
              </a:ext>
            </a:extLst>
          </p:cNvPr>
          <p:cNvSpPr>
            <a:spLocks noGrp="1"/>
          </p:cNvSpPr>
          <p:nvPr>
            <p:ph idx="1"/>
          </p:nvPr>
        </p:nvSpPr>
        <p:spPr/>
        <p:txBody>
          <a:bodyPr>
            <a:normAutofit fontScale="85000" lnSpcReduction="20000"/>
          </a:bodyPr>
          <a:lstStyle/>
          <a:p>
            <a:pPr marL="0" indent="0" algn="l">
              <a:buNone/>
            </a:pPr>
            <a:r>
              <a:rPr lang="en-US" b="1" i="0" dirty="0">
                <a:solidFill>
                  <a:schemeClr val="tx1"/>
                </a:solidFill>
                <a:effectLst/>
                <a:latin typeface="Söhne"/>
              </a:rPr>
              <a:t>Practical Applications and Case Studies</a:t>
            </a:r>
            <a:r>
              <a:rPr lang="en-US" b="0" i="0" dirty="0">
                <a:solidFill>
                  <a:schemeClr val="tx1"/>
                </a:solidFill>
                <a:effectLst/>
                <a:latin typeface="Söhne"/>
              </a:rPr>
              <a:t>:</a:t>
            </a:r>
          </a:p>
          <a:p>
            <a:pPr algn="l">
              <a:buFont typeface="Arial" panose="020B0604020202020204" pitchFamily="34" charset="0"/>
              <a:buChar char="•"/>
            </a:pPr>
            <a:r>
              <a:rPr lang="en-US" b="1" i="0" dirty="0">
                <a:solidFill>
                  <a:schemeClr val="tx1"/>
                </a:solidFill>
                <a:effectLst/>
                <a:latin typeface="Söhne"/>
              </a:rPr>
              <a:t>Real-World Implementations</a:t>
            </a:r>
            <a:r>
              <a:rPr lang="en-US" b="0" i="0" dirty="0">
                <a:solidFill>
                  <a:schemeClr val="tx1"/>
                </a:solidFill>
                <a:effectLst/>
                <a:latin typeface="Söhne"/>
              </a:rPr>
              <a:t>: Data Shapley principles have found application in various sectors, such as healthcare, finance, and supply chain management. Each of these applications highlights the adaptability and relevance of Data Shapley in practical scenarios.</a:t>
            </a:r>
          </a:p>
          <a:p>
            <a:pPr algn="l">
              <a:buFont typeface="Arial" panose="020B0604020202020204" pitchFamily="34" charset="0"/>
              <a:buChar char="•"/>
            </a:pPr>
            <a:r>
              <a:rPr lang="en-US" b="1" i="0" dirty="0">
                <a:solidFill>
                  <a:schemeClr val="tx1"/>
                </a:solidFill>
                <a:effectLst/>
                <a:latin typeface="Söhne"/>
              </a:rPr>
              <a:t>Case Study Example</a:t>
            </a:r>
            <a:r>
              <a:rPr lang="en-US" b="0" i="0" dirty="0">
                <a:solidFill>
                  <a:schemeClr val="tx1"/>
                </a:solidFill>
                <a:effectLst/>
                <a:latin typeface="Söhne"/>
              </a:rPr>
              <a:t>: In supply chain management, Data Shapley has been used to optimize decision-making by accurately valuing data from different stages of the supply chain. This has led to more efficient resource allocation and better forecasting.</a:t>
            </a:r>
          </a:p>
          <a:p>
            <a:pPr algn="l">
              <a:buFont typeface="Arial" panose="020B0604020202020204" pitchFamily="34" charset="0"/>
              <a:buChar char="•"/>
            </a:pPr>
            <a:r>
              <a:rPr lang="en-US" b="1" i="0" dirty="0">
                <a:solidFill>
                  <a:schemeClr val="tx1"/>
                </a:solidFill>
                <a:effectLst/>
                <a:latin typeface="Söhne"/>
              </a:rPr>
              <a:t>Successes and Limitations</a:t>
            </a:r>
            <a:r>
              <a:rPr lang="en-US" b="0" i="0" dirty="0">
                <a:solidFill>
                  <a:schemeClr val="tx1"/>
                </a:solidFill>
                <a:effectLst/>
                <a:latin typeface="Söhne"/>
              </a:rPr>
              <a:t>: While there have been significant successes, limitations also exist. These include computational complexity and the challenge of accurately assessing the value of large datasets, which are areas of ongoing research.</a:t>
            </a:r>
          </a:p>
        </p:txBody>
      </p:sp>
    </p:spTree>
    <p:extLst>
      <p:ext uri="{BB962C8B-B14F-4D97-AF65-F5344CB8AC3E}">
        <p14:creationId xmlns:p14="http://schemas.microsoft.com/office/powerpoint/2010/main" val="192397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F7EE6F7-16B3-48F0-48FF-C5E6EF2FDB15}"/>
              </a:ext>
            </a:extLst>
          </p:cNvPr>
          <p:cNvSpPr>
            <a:spLocks noGrp="1"/>
          </p:cNvSpPr>
          <p:nvPr>
            <p:ph type="title"/>
          </p:nvPr>
        </p:nvSpPr>
        <p:spPr>
          <a:xfrm>
            <a:off x="1092643" y="1092200"/>
            <a:ext cx="2928751" cy="4498860"/>
          </a:xfrm>
        </p:spPr>
        <p:txBody>
          <a:bodyPr>
            <a:normAutofit/>
          </a:bodyPr>
          <a:lstStyle/>
          <a:p>
            <a:r>
              <a:rPr lang="en-US" i="0">
                <a:solidFill>
                  <a:srgbClr val="262626"/>
                </a:solidFill>
                <a:effectLst/>
                <a:latin typeface="Söhne"/>
              </a:rPr>
              <a:t>Impact on Machine Learning Models</a:t>
            </a:r>
          </a:p>
        </p:txBody>
      </p:sp>
      <p:graphicFrame>
        <p:nvGraphicFramePr>
          <p:cNvPr id="5" name="Content Placeholder 2">
            <a:extLst>
              <a:ext uri="{FF2B5EF4-FFF2-40B4-BE49-F238E27FC236}">
                <a16:creationId xmlns:a16="http://schemas.microsoft.com/office/drawing/2014/main" id="{9F85C90D-77C7-721A-E71C-81CB4101F960}"/>
              </a:ext>
            </a:extLst>
          </p:cNvPr>
          <p:cNvGraphicFramePr>
            <a:graphicFrameLocks noGrp="1"/>
          </p:cNvGraphicFramePr>
          <p:nvPr>
            <p:ph idx="1"/>
            <p:extLst>
              <p:ext uri="{D42A27DB-BD31-4B8C-83A1-F6EECF244321}">
                <p14:modId xmlns:p14="http://schemas.microsoft.com/office/powerpoint/2010/main" val="459864839"/>
              </p:ext>
            </p:extLst>
          </p:nvPr>
        </p:nvGraphicFramePr>
        <p:xfrm>
          <a:off x="4554194" y="1092200"/>
          <a:ext cx="6546426" cy="29488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7855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5B31F55-94E6-A5D9-3D4B-F54D5915C237}"/>
              </a:ext>
            </a:extLst>
          </p:cNvPr>
          <p:cNvSpPr>
            <a:spLocks noGrp="1"/>
          </p:cNvSpPr>
          <p:nvPr>
            <p:ph type="title"/>
          </p:nvPr>
        </p:nvSpPr>
        <p:spPr>
          <a:xfrm>
            <a:off x="1092643" y="1092200"/>
            <a:ext cx="2928751" cy="4498860"/>
          </a:xfrm>
        </p:spPr>
        <p:txBody>
          <a:bodyPr>
            <a:normAutofit/>
          </a:bodyPr>
          <a:lstStyle/>
          <a:p>
            <a:r>
              <a:rPr lang="en-US" i="0">
                <a:solidFill>
                  <a:srgbClr val="262626"/>
                </a:solidFill>
                <a:effectLst/>
                <a:latin typeface="Söhne"/>
              </a:rPr>
              <a:t>Impact on Machine Learning Models</a:t>
            </a:r>
            <a:endParaRPr lang="en-IN" b="1">
              <a:solidFill>
                <a:srgbClr val="262626"/>
              </a:solidFill>
            </a:endParaRPr>
          </a:p>
        </p:txBody>
      </p:sp>
      <p:sp>
        <p:nvSpPr>
          <p:cNvPr id="3" name="Content Placeholder 2">
            <a:extLst>
              <a:ext uri="{FF2B5EF4-FFF2-40B4-BE49-F238E27FC236}">
                <a16:creationId xmlns:a16="http://schemas.microsoft.com/office/drawing/2014/main" id="{5FEEE99B-DBF9-22B5-1588-2AEA77A0AC3F}"/>
              </a:ext>
            </a:extLst>
          </p:cNvPr>
          <p:cNvSpPr>
            <a:spLocks noGrp="1"/>
          </p:cNvSpPr>
          <p:nvPr>
            <p:ph idx="1"/>
          </p:nvPr>
        </p:nvSpPr>
        <p:spPr>
          <a:xfrm>
            <a:off x="4554194" y="1092200"/>
            <a:ext cx="6600088" cy="3378153"/>
          </a:xfrm>
        </p:spPr>
        <p:txBody>
          <a:bodyPr>
            <a:normAutofit/>
          </a:bodyPr>
          <a:lstStyle/>
          <a:p>
            <a:pPr marL="0" indent="0">
              <a:lnSpc>
                <a:spcPct val="90000"/>
              </a:lnSpc>
              <a:buNone/>
            </a:pPr>
            <a:r>
              <a:rPr lang="en-US" sz="1100" b="1" i="0" dirty="0">
                <a:solidFill>
                  <a:schemeClr val="tx1"/>
                </a:solidFill>
                <a:effectLst/>
                <a:latin typeface="Söhne"/>
              </a:rPr>
              <a:t>Impact on Data Science Practices</a:t>
            </a:r>
            <a:r>
              <a:rPr lang="en-US" sz="1100" b="0" i="0" dirty="0">
                <a:solidFill>
                  <a:schemeClr val="tx1"/>
                </a:solidFill>
                <a:effectLst/>
                <a:latin typeface="Söhne"/>
              </a:rPr>
              <a:t>:</a:t>
            </a:r>
          </a:p>
          <a:p>
            <a:pPr>
              <a:lnSpc>
                <a:spcPct val="90000"/>
              </a:lnSpc>
              <a:buFont typeface="Arial" panose="020B0604020202020204" pitchFamily="34" charset="0"/>
              <a:buChar char="•"/>
            </a:pPr>
            <a:r>
              <a:rPr lang="en-US" sz="1100" b="1" i="0" dirty="0">
                <a:solidFill>
                  <a:schemeClr val="tx1"/>
                </a:solidFill>
                <a:effectLst/>
                <a:latin typeface="Söhne"/>
              </a:rPr>
              <a:t>Shifting Paradigms</a:t>
            </a:r>
            <a:r>
              <a:rPr lang="en-US" sz="1100" b="0" i="0" dirty="0">
                <a:solidFill>
                  <a:schemeClr val="tx1"/>
                </a:solidFill>
                <a:effectLst/>
                <a:latin typeface="Söhne"/>
              </a:rPr>
              <a:t>: The adoption of Data Shapley is encouraging a paradigm shift in data science. It is moving data scientists away from traditional metrics of data quantity and towards a more qualitative assessment where the impact and quality of data are paramount.</a:t>
            </a:r>
          </a:p>
          <a:p>
            <a:pPr>
              <a:lnSpc>
                <a:spcPct val="90000"/>
              </a:lnSpc>
              <a:buFont typeface="Arial" panose="020B0604020202020204" pitchFamily="34" charset="0"/>
              <a:buChar char="•"/>
            </a:pPr>
            <a:r>
              <a:rPr lang="en-US" sz="1100" b="1" i="0" dirty="0">
                <a:solidFill>
                  <a:schemeClr val="tx1"/>
                </a:solidFill>
                <a:effectLst/>
                <a:latin typeface="Söhne"/>
              </a:rPr>
              <a:t>Data-Centric Approaches</a:t>
            </a:r>
            <a:r>
              <a:rPr lang="en-US" sz="1100" b="0" i="0" dirty="0">
                <a:solidFill>
                  <a:schemeClr val="tx1"/>
                </a:solidFill>
                <a:effectLst/>
                <a:latin typeface="Söhne"/>
              </a:rPr>
              <a:t>: This shift is fostering a more data-centric approach in model development, where the focus is on the intrinsic value of each data point, leading to more nuanced and potentially more accurate models.</a:t>
            </a:r>
          </a:p>
          <a:p>
            <a:pPr marL="0" indent="0">
              <a:lnSpc>
                <a:spcPct val="90000"/>
              </a:lnSpc>
              <a:buNone/>
            </a:pPr>
            <a:r>
              <a:rPr lang="en-US" sz="1100" b="1" i="0" dirty="0">
                <a:solidFill>
                  <a:schemeClr val="tx1"/>
                </a:solidFill>
                <a:effectLst/>
                <a:latin typeface="Söhne"/>
              </a:rPr>
              <a:t>Future Directions</a:t>
            </a:r>
            <a:r>
              <a:rPr lang="en-US" sz="1100" b="0" i="0" dirty="0">
                <a:solidFill>
                  <a:schemeClr val="tx1"/>
                </a:solidFill>
                <a:effectLst/>
                <a:latin typeface="Söhne"/>
              </a:rPr>
              <a:t>:</a:t>
            </a:r>
          </a:p>
          <a:p>
            <a:pPr>
              <a:lnSpc>
                <a:spcPct val="90000"/>
              </a:lnSpc>
              <a:buFont typeface="Arial" panose="020B0604020202020204" pitchFamily="34" charset="0"/>
              <a:buChar char="•"/>
            </a:pPr>
            <a:r>
              <a:rPr lang="en-US" sz="1100" b="1" i="0" dirty="0">
                <a:solidFill>
                  <a:schemeClr val="tx1"/>
                </a:solidFill>
                <a:effectLst/>
                <a:latin typeface="Söhne"/>
              </a:rPr>
              <a:t>Reshaping Machine Learning</a:t>
            </a:r>
            <a:r>
              <a:rPr lang="en-US" sz="1100" b="0" i="0" dirty="0">
                <a:solidFill>
                  <a:schemeClr val="tx1"/>
                </a:solidFill>
                <a:effectLst/>
                <a:latin typeface="Söhne"/>
              </a:rPr>
              <a:t>: Data Shapley has the potential to significantly influence various facets of machine learning, ranging from the technical aspects of model training to the broader ethical considerations in AI.</a:t>
            </a:r>
          </a:p>
          <a:p>
            <a:pPr>
              <a:lnSpc>
                <a:spcPct val="90000"/>
              </a:lnSpc>
              <a:buFont typeface="Arial" panose="020B0604020202020204" pitchFamily="34" charset="0"/>
              <a:buChar char="•"/>
            </a:pPr>
            <a:r>
              <a:rPr lang="en-US" sz="1100" b="1" i="0" dirty="0">
                <a:solidFill>
                  <a:schemeClr val="tx1"/>
                </a:solidFill>
                <a:effectLst/>
                <a:latin typeface="Söhne"/>
              </a:rPr>
              <a:t>Speculation on Future Research</a:t>
            </a:r>
            <a:r>
              <a:rPr lang="en-US" sz="1100" b="0" i="0" dirty="0">
                <a:solidFill>
                  <a:schemeClr val="tx1"/>
                </a:solidFill>
                <a:effectLst/>
                <a:latin typeface="Söhne"/>
              </a:rPr>
              <a:t>: Future research may focus on developing more efficient algorithms for Data Shapley computation, exploring its applications in emerging fields like quantum computing or neuromorphic engineering, and furthering its role in ethical AI governance.</a:t>
            </a:r>
          </a:p>
        </p:txBody>
      </p:sp>
      <p:pic>
        <p:nvPicPr>
          <p:cNvPr id="18" name="Graphic 17" descr="Laptop Secure">
            <a:extLst>
              <a:ext uri="{FF2B5EF4-FFF2-40B4-BE49-F238E27FC236}">
                <a16:creationId xmlns:a16="http://schemas.microsoft.com/office/drawing/2014/main" id="{937B352A-4218-E4A8-0C47-A33E20D86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10625" y="4806767"/>
            <a:ext cx="1281496" cy="1260032"/>
          </a:xfrm>
          <a:prstGeom prst="rect">
            <a:avLst/>
          </a:prstGeom>
          <a:ln w="57150" cmpd="thickThin">
            <a:solidFill>
              <a:srgbClr val="7F7F7F"/>
            </a:solidFill>
            <a:miter lim="800000"/>
          </a:ln>
        </p:spPr>
      </p:pic>
    </p:spTree>
    <p:extLst>
      <p:ext uri="{BB962C8B-B14F-4D97-AF65-F5344CB8AC3E}">
        <p14:creationId xmlns:p14="http://schemas.microsoft.com/office/powerpoint/2010/main" val="308675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EEC040-007F-B27D-8F11-61513633D1D1}"/>
              </a:ext>
            </a:extLst>
          </p:cNvPr>
          <p:cNvSpPr>
            <a:spLocks noGrp="1"/>
          </p:cNvSpPr>
          <p:nvPr>
            <p:ph type="title"/>
          </p:nvPr>
        </p:nvSpPr>
        <p:spPr>
          <a:xfrm>
            <a:off x="926810" y="1108739"/>
            <a:ext cx="2779754" cy="4794578"/>
          </a:xfrm>
        </p:spPr>
        <p:txBody>
          <a:bodyPr>
            <a:normAutofit/>
          </a:bodyPr>
          <a:lstStyle/>
          <a:p>
            <a:r>
              <a:rPr lang="en-US" sz="3700" b="0" i="0">
                <a:solidFill>
                  <a:srgbClr val="262626"/>
                </a:solidFill>
                <a:effectLst/>
                <a:latin typeface="Söhne"/>
              </a:rPr>
              <a:t>Data Shapley in Practice: Applications and Insights</a:t>
            </a:r>
            <a:endParaRPr lang="en-IN" sz="3700">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378A51E-55B3-A1AE-1A81-9EEB1E23FCE5}"/>
              </a:ext>
            </a:extLst>
          </p:cNvPr>
          <p:cNvGraphicFramePr>
            <a:graphicFrameLocks noGrp="1"/>
          </p:cNvGraphicFramePr>
          <p:nvPr>
            <p:ph idx="1"/>
            <p:extLst>
              <p:ext uri="{D42A27DB-BD31-4B8C-83A1-F6EECF244321}">
                <p14:modId xmlns:p14="http://schemas.microsoft.com/office/powerpoint/2010/main" val="221767785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968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BE3D6-409D-427D-C4B3-5FBAA68774B3}"/>
              </a:ext>
            </a:extLst>
          </p:cNvPr>
          <p:cNvSpPr>
            <a:spLocks noGrp="1"/>
          </p:cNvSpPr>
          <p:nvPr>
            <p:ph type="title"/>
          </p:nvPr>
        </p:nvSpPr>
        <p:spPr>
          <a:xfrm>
            <a:off x="813990" y="1055077"/>
            <a:ext cx="2774518" cy="4794578"/>
          </a:xfrm>
        </p:spPr>
        <p:txBody>
          <a:bodyPr>
            <a:normAutofit/>
          </a:bodyPr>
          <a:lstStyle/>
          <a:p>
            <a:r>
              <a:rPr lang="en-US" sz="3700" b="0" i="0">
                <a:solidFill>
                  <a:srgbClr val="262626"/>
                </a:solidFill>
                <a:effectLst/>
                <a:latin typeface="Söhne"/>
              </a:rPr>
              <a:t>Data Shapley in Practice: Applications and Insights</a:t>
            </a:r>
            <a:endParaRPr lang="en-IN" sz="3700">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80239F-ED80-F576-54B4-9556256BC99C}"/>
              </a:ext>
            </a:extLst>
          </p:cNvPr>
          <p:cNvGraphicFramePr>
            <a:graphicFrameLocks noGrp="1"/>
          </p:cNvGraphicFramePr>
          <p:nvPr>
            <p:ph idx="1"/>
            <p:extLst>
              <p:ext uri="{D42A27DB-BD31-4B8C-83A1-F6EECF244321}">
                <p14:modId xmlns:p14="http://schemas.microsoft.com/office/powerpoint/2010/main" val="3395643833"/>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51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1DA1AF-B81D-4856-D111-2196AA3E47A7}"/>
              </a:ext>
            </a:extLst>
          </p:cNvPr>
          <p:cNvSpPr>
            <a:spLocks noGrp="1"/>
          </p:cNvSpPr>
          <p:nvPr>
            <p:ph type="title"/>
          </p:nvPr>
        </p:nvSpPr>
        <p:spPr>
          <a:xfrm>
            <a:off x="1055599" y="1055077"/>
            <a:ext cx="2765226" cy="4794578"/>
          </a:xfrm>
        </p:spPr>
        <p:txBody>
          <a:bodyPr>
            <a:normAutofit/>
          </a:bodyPr>
          <a:lstStyle/>
          <a:p>
            <a:r>
              <a:rPr lang="en-US" sz="3700" b="0" i="0">
                <a:solidFill>
                  <a:srgbClr val="262626"/>
                </a:solidFill>
                <a:effectLst/>
                <a:latin typeface="Söhne"/>
              </a:rPr>
              <a:t>Data Shapley in Practice: Applications and Insights</a:t>
            </a:r>
            <a:endParaRPr lang="en-IN" sz="3700">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A1314B-2D55-7650-6B17-95471AD6C711}"/>
              </a:ext>
            </a:extLst>
          </p:cNvPr>
          <p:cNvGraphicFramePr>
            <a:graphicFrameLocks noGrp="1"/>
          </p:cNvGraphicFramePr>
          <p:nvPr>
            <p:ph idx="1"/>
            <p:extLst>
              <p:ext uri="{D42A27DB-BD31-4B8C-83A1-F6EECF244321}">
                <p14:modId xmlns:p14="http://schemas.microsoft.com/office/powerpoint/2010/main" val="4154242236"/>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83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1B4029-8D2A-C5A8-54EC-E8D20547B9F1}"/>
              </a:ext>
            </a:extLst>
          </p:cNvPr>
          <p:cNvSpPr>
            <a:spLocks noGrp="1"/>
          </p:cNvSpPr>
          <p:nvPr>
            <p:ph type="title"/>
          </p:nvPr>
        </p:nvSpPr>
        <p:spPr>
          <a:xfrm>
            <a:off x="1055599" y="1055077"/>
            <a:ext cx="2532909" cy="4794578"/>
          </a:xfrm>
        </p:spPr>
        <p:txBody>
          <a:bodyPr>
            <a:normAutofit/>
          </a:bodyPr>
          <a:lstStyle/>
          <a:p>
            <a:r>
              <a:rPr lang="en-US" sz="4100">
                <a:solidFill>
                  <a:srgbClr val="262626"/>
                </a:solidFill>
              </a:rPr>
              <a:t>Discussion</a:t>
            </a:r>
            <a:endParaRPr lang="en-IN" sz="4100">
              <a:solidFill>
                <a:srgbClr val="262626"/>
              </a:solidFill>
            </a:endParaRPr>
          </a:p>
        </p:txBody>
      </p:sp>
      <p:sp useBgFill="1">
        <p:nvSpPr>
          <p:cNvPr id="41" name="Rectangle 40">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Rectangle 1">
            <a:extLst>
              <a:ext uri="{FF2B5EF4-FFF2-40B4-BE49-F238E27FC236}">
                <a16:creationId xmlns:a16="http://schemas.microsoft.com/office/drawing/2014/main" id="{B9FB0A1D-4095-1C0D-CA75-5CF00975309E}"/>
              </a:ext>
            </a:extLst>
          </p:cNvPr>
          <p:cNvGraphicFramePr>
            <a:graphicFrameLocks noGrp="1"/>
          </p:cNvGraphicFramePr>
          <p:nvPr>
            <p:ph idx="1"/>
            <p:extLst>
              <p:ext uri="{D42A27DB-BD31-4B8C-83A1-F6EECF244321}">
                <p14:modId xmlns:p14="http://schemas.microsoft.com/office/powerpoint/2010/main" val="377138803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588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824B84-761F-23CC-DF8F-1EFEF719D61B}"/>
              </a:ext>
            </a:extLst>
          </p:cNvPr>
          <p:cNvSpPr>
            <a:spLocks noGrp="1"/>
          </p:cNvSpPr>
          <p:nvPr>
            <p:ph type="title"/>
          </p:nvPr>
        </p:nvSpPr>
        <p:spPr>
          <a:xfrm>
            <a:off x="608672" y="954756"/>
            <a:ext cx="3449484" cy="4913806"/>
          </a:xfrm>
        </p:spPr>
        <p:txBody>
          <a:bodyPr>
            <a:normAutofit/>
          </a:bodyPr>
          <a:lstStyle/>
          <a:p>
            <a:r>
              <a:rPr lang="en-IN" b="1" i="0">
                <a:solidFill>
                  <a:srgbClr val="FFFFFF"/>
                </a:solidFill>
                <a:effectLst/>
                <a:latin typeface="Söhne"/>
              </a:rPr>
              <a:t>Conclusion</a:t>
            </a:r>
            <a:endParaRPr lang="en-IN">
              <a:solidFill>
                <a:srgbClr val="FFFFFF"/>
              </a:solidFill>
            </a:endParaRPr>
          </a:p>
        </p:txBody>
      </p:sp>
      <p:sp>
        <p:nvSpPr>
          <p:cNvPr id="48" name="Rectangle 4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D83AD77-D26F-0FDE-C2F5-FD9FED18F941}"/>
              </a:ext>
            </a:extLst>
          </p:cNvPr>
          <p:cNvSpPr>
            <a:spLocks noGrp="1" noChangeArrowheads="1"/>
          </p:cNvSpPr>
          <p:nvPr>
            <p:ph idx="1"/>
          </p:nvPr>
        </p:nvSpPr>
        <p:spPr bwMode="auto">
          <a:xfrm>
            <a:off x="5140934" y="469900"/>
            <a:ext cx="5953630" cy="54059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 anchorCtr="0" compatLnSpc="1">
            <a:prstTxWarp prst="textNoShape">
              <a:avLst/>
            </a:prstTxWarp>
            <a:normAutofit fontScale="85000" lnSpcReduction="10000"/>
          </a:bodyPr>
          <a:lstStyle/>
          <a:p>
            <a:pPr marL="0" indent="0" defTabSz="914400">
              <a:lnSpc>
                <a:spcPct val="90000"/>
              </a:lnSpc>
              <a:buClr>
                <a:srgbClr val="83992A"/>
              </a:buClr>
              <a:buSzPct val="114999"/>
              <a:buNone/>
            </a:pPr>
            <a:r>
              <a:rPr lang="en-US" sz="2000" b="1" dirty="0">
                <a:ea typeface="+mn-lt"/>
                <a:cs typeface="+mn-lt"/>
              </a:rPr>
              <a:t>Summary of Findings</a:t>
            </a:r>
            <a:r>
              <a:rPr lang="en-US" sz="2000" dirty="0">
                <a:ea typeface="+mn-lt"/>
                <a:cs typeface="+mn-lt"/>
              </a:rPr>
              <a:t>:</a:t>
            </a:r>
            <a:endParaRPr lang="en-US" sz="2000" dirty="0"/>
          </a:p>
          <a:p>
            <a:pPr defTabSz="914400">
              <a:lnSpc>
                <a:spcPct val="90000"/>
              </a:lnSpc>
              <a:buClr>
                <a:srgbClr val="83992A"/>
              </a:buClr>
              <a:buSzPct val="114999"/>
            </a:pPr>
            <a:r>
              <a:rPr lang="en-US" sz="2000" dirty="0">
                <a:ea typeface="+mn-lt"/>
                <a:cs typeface="+mn-lt"/>
              </a:rPr>
              <a:t>Data Shapley provides a principled approach to equitable data </a:t>
            </a:r>
          </a:p>
          <a:p>
            <a:pPr marL="0" indent="0" defTabSz="914400">
              <a:lnSpc>
                <a:spcPct val="90000"/>
              </a:lnSpc>
              <a:buClr>
                <a:srgbClr val="83992A"/>
              </a:buClr>
              <a:buSzPct val="114999"/>
              <a:buNone/>
            </a:pPr>
            <a:r>
              <a:rPr lang="en-US" sz="2000" dirty="0">
                <a:ea typeface="+mn-lt"/>
                <a:cs typeface="+mn-lt"/>
              </a:rPr>
              <a:t>valuation, enhancing fairness and efficiency in machine learning models.</a:t>
            </a:r>
            <a:endParaRPr lang="en-US" sz="2000" dirty="0"/>
          </a:p>
          <a:p>
            <a:pPr marL="0" indent="0" defTabSz="914400">
              <a:lnSpc>
                <a:spcPct val="90000"/>
              </a:lnSpc>
              <a:buClr>
                <a:srgbClr val="83992A"/>
              </a:buClr>
              <a:buSzPct val="114999"/>
              <a:buNone/>
            </a:pPr>
            <a:r>
              <a:rPr lang="en-US" sz="2000" b="1" dirty="0">
                <a:ea typeface="+mn-lt"/>
                <a:cs typeface="+mn-lt"/>
              </a:rPr>
              <a:t>Broader Impact</a:t>
            </a:r>
            <a:r>
              <a:rPr lang="en-US" sz="2000" dirty="0">
                <a:ea typeface="+mn-lt"/>
                <a:cs typeface="+mn-lt"/>
              </a:rPr>
              <a:t>:</a:t>
            </a:r>
            <a:endParaRPr lang="en-US" sz="2000" dirty="0"/>
          </a:p>
          <a:p>
            <a:pPr defTabSz="914400">
              <a:lnSpc>
                <a:spcPct val="90000"/>
              </a:lnSpc>
              <a:buClr>
                <a:srgbClr val="83992A"/>
              </a:buClr>
              <a:buSzPct val="114999"/>
            </a:pPr>
            <a:r>
              <a:rPr lang="en-US" sz="2000" dirty="0">
                <a:ea typeface="+mn-lt"/>
                <a:cs typeface="+mn-lt"/>
              </a:rPr>
              <a:t>It aligns machine learning practices with ethical AI, emphasizing </a:t>
            </a:r>
          </a:p>
          <a:p>
            <a:pPr marL="0" indent="0" defTabSz="914400">
              <a:lnSpc>
                <a:spcPct val="90000"/>
              </a:lnSpc>
              <a:buClr>
                <a:srgbClr val="83992A"/>
              </a:buClr>
              <a:buSzPct val="114999"/>
              <a:buNone/>
            </a:pPr>
            <a:r>
              <a:rPr lang="en-US" sz="2000" dirty="0">
                <a:ea typeface="+mn-lt"/>
                <a:cs typeface="+mn-lt"/>
              </a:rPr>
              <a:t>transparency and responsible data usage.</a:t>
            </a:r>
            <a:endParaRPr lang="en-US" sz="2000" dirty="0"/>
          </a:p>
          <a:p>
            <a:pPr marL="0" indent="0" defTabSz="914400">
              <a:lnSpc>
                <a:spcPct val="90000"/>
              </a:lnSpc>
              <a:buClr>
                <a:srgbClr val="83992A"/>
              </a:buClr>
              <a:buSzPct val="114999"/>
              <a:buNone/>
            </a:pPr>
            <a:r>
              <a:rPr lang="en-US" sz="2000" b="1" dirty="0">
                <a:ea typeface="+mn-lt"/>
                <a:cs typeface="+mn-lt"/>
              </a:rPr>
              <a:t>Future Implications</a:t>
            </a:r>
            <a:r>
              <a:rPr lang="en-US" sz="2000" dirty="0">
                <a:ea typeface="+mn-lt"/>
                <a:cs typeface="+mn-lt"/>
              </a:rPr>
              <a:t>:</a:t>
            </a:r>
            <a:endParaRPr lang="en-US" sz="2000" dirty="0"/>
          </a:p>
          <a:p>
            <a:pPr defTabSz="914400">
              <a:lnSpc>
                <a:spcPct val="90000"/>
              </a:lnSpc>
              <a:buClr>
                <a:srgbClr val="83992A"/>
              </a:buClr>
              <a:buSzPct val="114999"/>
            </a:pPr>
            <a:r>
              <a:rPr lang="en-US" sz="2000" dirty="0">
                <a:ea typeface="+mn-lt"/>
                <a:cs typeface="+mn-lt"/>
              </a:rPr>
              <a:t>Data Shapley sets a foundation for further research in AI, fostering </a:t>
            </a:r>
          </a:p>
          <a:p>
            <a:pPr marL="0" indent="0" defTabSz="914400">
              <a:lnSpc>
                <a:spcPct val="90000"/>
              </a:lnSpc>
              <a:buClr>
                <a:srgbClr val="83992A"/>
              </a:buClr>
              <a:buSzPct val="114999"/>
              <a:buNone/>
            </a:pPr>
            <a:r>
              <a:rPr lang="en-US" sz="2000" dirty="0">
                <a:ea typeface="+mn-lt"/>
                <a:cs typeface="+mn-lt"/>
              </a:rPr>
              <a:t>a more ethical and fair data-driven future.</a:t>
            </a:r>
            <a:endParaRPr lang="en-US" sz="2000" dirty="0"/>
          </a:p>
          <a:p>
            <a:pPr marL="0" indent="0" defTabSz="914400">
              <a:lnSpc>
                <a:spcPct val="90000"/>
              </a:lnSpc>
              <a:buClr>
                <a:srgbClr val="83992A"/>
              </a:buClr>
              <a:buSzPct val="114999"/>
              <a:buNone/>
            </a:pPr>
            <a:r>
              <a:rPr lang="en-US" sz="2000" b="1" dirty="0">
                <a:ea typeface="+mn-lt"/>
                <a:cs typeface="+mn-lt"/>
              </a:rPr>
              <a:t>Call for Action</a:t>
            </a:r>
            <a:r>
              <a:rPr lang="en-US" sz="2000" dirty="0">
                <a:ea typeface="+mn-lt"/>
                <a:cs typeface="+mn-lt"/>
              </a:rPr>
              <a:t>:</a:t>
            </a:r>
            <a:endParaRPr lang="en-US" sz="2000" dirty="0"/>
          </a:p>
          <a:p>
            <a:pPr defTabSz="914400">
              <a:lnSpc>
                <a:spcPct val="90000"/>
              </a:lnSpc>
              <a:buClr>
                <a:srgbClr val="83992A"/>
              </a:buClr>
              <a:buSzPct val="114999"/>
            </a:pPr>
            <a:r>
              <a:rPr lang="en-US" sz="2000" dirty="0">
                <a:ea typeface="+mn-lt"/>
                <a:cs typeface="+mn-lt"/>
              </a:rPr>
              <a:t>Encourages adoption in practical applications and continued </a:t>
            </a:r>
          </a:p>
          <a:p>
            <a:pPr marL="0" indent="0" defTabSz="914400">
              <a:lnSpc>
                <a:spcPct val="90000"/>
              </a:lnSpc>
              <a:buClr>
                <a:srgbClr val="83992A"/>
              </a:buClr>
              <a:buSzPct val="114999"/>
              <a:buNone/>
            </a:pPr>
            <a:r>
              <a:rPr lang="en-US" sz="2000" dirty="0">
                <a:ea typeface="+mn-lt"/>
                <a:cs typeface="+mn-lt"/>
              </a:rPr>
              <a:t>exploration in diverse AI domains.</a:t>
            </a:r>
            <a:endParaRPr lang="en-US" sz="2000" dirty="0"/>
          </a:p>
          <a:p>
            <a:pPr marL="0" indent="0" defTabSz="914400">
              <a:lnSpc>
                <a:spcPct val="90000"/>
              </a:lnSpc>
              <a:spcBef>
                <a:spcPct val="0"/>
              </a:spcBef>
              <a:buNone/>
            </a:pPr>
            <a:br>
              <a:rPr lang="en-US" sz="2000" dirty="0"/>
            </a:br>
            <a:endParaRPr lang="en-US" sz="2000"/>
          </a:p>
        </p:txBody>
      </p:sp>
    </p:spTree>
    <p:extLst>
      <p:ext uri="{BB962C8B-B14F-4D97-AF65-F5344CB8AC3E}">
        <p14:creationId xmlns:p14="http://schemas.microsoft.com/office/powerpoint/2010/main" val="259680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24A92-B71D-4244-9CEE-E80F9BD11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69A319-3937-4297-B7D8-6745097B9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85" y="487353"/>
            <a:ext cx="11218182"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DFE78-2422-40CD-BC53-9E0C459C9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C61F4-C9E0-9F7F-C58D-B20EB70AED9B}"/>
              </a:ext>
            </a:extLst>
          </p:cNvPr>
          <p:cNvSpPr>
            <a:spLocks noGrp="1"/>
          </p:cNvSpPr>
          <p:nvPr>
            <p:ph type="title"/>
          </p:nvPr>
        </p:nvSpPr>
        <p:spPr>
          <a:xfrm>
            <a:off x="7535825" y="982132"/>
            <a:ext cx="3704601" cy="4625172"/>
          </a:xfrm>
        </p:spPr>
        <p:txBody>
          <a:bodyPr>
            <a:normAutofit/>
          </a:bodyPr>
          <a:lstStyle/>
          <a:p>
            <a:r>
              <a:rPr lang="en-US" sz="4100" b="0" i="0">
                <a:solidFill>
                  <a:srgbClr val="262626"/>
                </a:solidFill>
                <a:effectLst/>
                <a:latin typeface="Söhne"/>
              </a:rPr>
              <a:t>Understanding Data Shapley in Machine Learning</a:t>
            </a:r>
            <a:endParaRPr lang="en-IN" sz="4100">
              <a:solidFill>
                <a:srgbClr val="262626"/>
              </a:solidFill>
            </a:endParaRPr>
          </a:p>
        </p:txBody>
      </p:sp>
      <p:sp>
        <p:nvSpPr>
          <p:cNvPr id="15" name="Rectangle 14">
            <a:extLst>
              <a:ext uri="{FF2B5EF4-FFF2-40B4-BE49-F238E27FC236}">
                <a16:creationId xmlns:a16="http://schemas.microsoft.com/office/drawing/2014/main" id="{A97E302E-4D34-42E4-94A8-4FC0AF572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noFill/>
          <a:ln w="57150" cmpd="thickThin">
            <a:solidFill>
              <a:srgbClr val="7F7F7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8C81D1-11A9-371E-83D4-119D28AF5B5B}"/>
              </a:ext>
            </a:extLst>
          </p:cNvPr>
          <p:cNvGraphicFramePr>
            <a:graphicFrameLocks noGrp="1"/>
          </p:cNvGraphicFramePr>
          <p:nvPr>
            <p:ph idx="1"/>
            <p:extLst>
              <p:ext uri="{D42A27DB-BD31-4B8C-83A1-F6EECF244321}">
                <p14:modId xmlns:p14="http://schemas.microsoft.com/office/powerpoint/2010/main" val="815418640"/>
              </p:ext>
            </p:extLst>
          </p:nvPr>
        </p:nvGraphicFramePr>
        <p:xfrm>
          <a:off x="1391056" y="1391055"/>
          <a:ext cx="5272392" cy="395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871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61F4-C9E0-9F7F-C58D-B20EB70AED9B}"/>
              </a:ext>
            </a:extLst>
          </p:cNvPr>
          <p:cNvSpPr>
            <a:spLocks noGrp="1"/>
          </p:cNvSpPr>
          <p:nvPr>
            <p:ph type="title"/>
          </p:nvPr>
        </p:nvSpPr>
        <p:spPr>
          <a:xfrm>
            <a:off x="1295402" y="982132"/>
            <a:ext cx="9601196" cy="1303867"/>
          </a:xfrm>
        </p:spPr>
        <p:txBody>
          <a:bodyPr>
            <a:normAutofit/>
          </a:bodyPr>
          <a:lstStyle/>
          <a:p>
            <a:pPr>
              <a:lnSpc>
                <a:spcPct val="90000"/>
              </a:lnSpc>
            </a:pPr>
            <a:r>
              <a:rPr lang="en-US" b="0" i="0">
                <a:solidFill>
                  <a:srgbClr val="262626"/>
                </a:solidFill>
                <a:effectLst/>
                <a:latin typeface="Söhne"/>
              </a:rPr>
              <a:t>Understanding Data Shapley in Machine Learning</a:t>
            </a:r>
            <a:endParaRPr lang="en-IN">
              <a:solidFill>
                <a:srgbClr val="262626"/>
              </a:solidFill>
            </a:endParaRPr>
          </a:p>
        </p:txBody>
      </p:sp>
      <p:graphicFrame>
        <p:nvGraphicFramePr>
          <p:cNvPr id="17" name="Content Placeholder 2">
            <a:extLst>
              <a:ext uri="{FF2B5EF4-FFF2-40B4-BE49-F238E27FC236}">
                <a16:creationId xmlns:a16="http://schemas.microsoft.com/office/drawing/2014/main" id="{A613F3F5-A22C-8263-536A-46FFB497CE72}"/>
              </a:ext>
            </a:extLst>
          </p:cNvPr>
          <p:cNvGraphicFramePr>
            <a:graphicFrameLocks noGrp="1"/>
          </p:cNvGraphicFramePr>
          <p:nvPr>
            <p:ph idx="1"/>
            <p:extLst>
              <p:ext uri="{D42A27DB-BD31-4B8C-83A1-F6EECF244321}">
                <p14:modId xmlns:p14="http://schemas.microsoft.com/office/powerpoint/2010/main" val="359433694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32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13DB20-AC3B-BB06-A9B8-6A99241D2BE8}"/>
              </a:ext>
            </a:extLst>
          </p:cNvPr>
          <p:cNvSpPr>
            <a:spLocks noGrp="1"/>
          </p:cNvSpPr>
          <p:nvPr>
            <p:ph type="title"/>
          </p:nvPr>
        </p:nvSpPr>
        <p:spPr>
          <a:xfrm>
            <a:off x="873149" y="1055077"/>
            <a:ext cx="2715359" cy="4794578"/>
          </a:xfrm>
        </p:spPr>
        <p:txBody>
          <a:bodyPr>
            <a:normAutofit/>
          </a:bodyPr>
          <a:lstStyle/>
          <a:p>
            <a:r>
              <a:rPr lang="en-US" sz="2800" b="0" i="0">
                <a:solidFill>
                  <a:srgbClr val="262626"/>
                </a:solidFill>
                <a:effectLst/>
                <a:latin typeface="Söhne"/>
              </a:rPr>
              <a:t>Methodological Approach to the Literature Review</a:t>
            </a:r>
            <a:endParaRPr lang="en-IN" sz="2800">
              <a:solidFill>
                <a:srgbClr val="262626"/>
              </a:solidFill>
            </a:endParaRPr>
          </a:p>
        </p:txBody>
      </p:sp>
      <p:sp useBgFill="1">
        <p:nvSpPr>
          <p:cNvPr id="22" name="Rectangle 21">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5757F66A-1A8F-046F-E81A-E025A70FDBD1}"/>
              </a:ext>
            </a:extLst>
          </p:cNvPr>
          <p:cNvGraphicFramePr>
            <a:graphicFrameLocks noGrp="1"/>
          </p:cNvGraphicFramePr>
          <p:nvPr>
            <p:ph idx="1"/>
            <p:extLst>
              <p:ext uri="{D42A27DB-BD31-4B8C-83A1-F6EECF244321}">
                <p14:modId xmlns:p14="http://schemas.microsoft.com/office/powerpoint/2010/main" val="831967356"/>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652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01EFDD5-CDC7-4AEC-E35A-66A9FD02D8E5}"/>
              </a:ext>
            </a:extLst>
          </p:cNvPr>
          <p:cNvSpPr>
            <a:spLocks noGrp="1"/>
          </p:cNvSpPr>
          <p:nvPr>
            <p:ph type="title"/>
          </p:nvPr>
        </p:nvSpPr>
        <p:spPr>
          <a:xfrm>
            <a:off x="1295402" y="982132"/>
            <a:ext cx="9601196" cy="1303867"/>
          </a:xfrm>
        </p:spPr>
        <p:txBody>
          <a:bodyPr>
            <a:normAutofit/>
          </a:bodyPr>
          <a:lstStyle/>
          <a:p>
            <a:pPr>
              <a:lnSpc>
                <a:spcPct val="90000"/>
              </a:lnSpc>
            </a:pPr>
            <a:r>
              <a:rPr lang="en-US" b="0" i="0">
                <a:solidFill>
                  <a:srgbClr val="262626"/>
                </a:solidFill>
                <a:effectLst/>
                <a:latin typeface="Söhne"/>
              </a:rPr>
              <a:t>Methodological Approach to the Literature Review</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EFB27DFD-A7B7-226B-CAF6-B28F7B473919}"/>
              </a:ext>
            </a:extLst>
          </p:cNvPr>
          <p:cNvGraphicFramePr>
            <a:graphicFrameLocks noGrp="1"/>
          </p:cNvGraphicFramePr>
          <p:nvPr>
            <p:ph idx="1"/>
            <p:extLst>
              <p:ext uri="{D42A27DB-BD31-4B8C-83A1-F6EECF244321}">
                <p14:modId xmlns:p14="http://schemas.microsoft.com/office/powerpoint/2010/main" val="2038503059"/>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1912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B485FD-4C1D-5C08-EB4E-57B6D56BD320}"/>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sz="4100" b="0" i="0">
                <a:solidFill>
                  <a:srgbClr val="FFFFFF"/>
                </a:solidFill>
              </a:rPr>
              <a:t>Theoretical Foundations of Data Shapley</a:t>
            </a:r>
            <a:endParaRPr lang="en-US" sz="4100">
              <a:solidFill>
                <a:srgbClr val="FFFFFF"/>
              </a:solidFill>
            </a:endParaRPr>
          </a:p>
        </p:txBody>
      </p:sp>
      <p:sp>
        <p:nvSpPr>
          <p:cNvPr id="36"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46959-5807-3EB3-106D-C98E91F9ED2A}"/>
              </a:ext>
            </a:extLst>
          </p:cNvPr>
          <p:cNvSpPr>
            <a:spLocks/>
          </p:cNvSpPr>
          <p:nvPr/>
        </p:nvSpPr>
        <p:spPr>
          <a:xfrm>
            <a:off x="5140934" y="469900"/>
            <a:ext cx="5953630" cy="5405968"/>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115000"/>
              <a:buFont typeface="Arial"/>
              <a:buChar char="•"/>
            </a:pPr>
            <a:r>
              <a:rPr lang="en-US" b="1">
                <a:solidFill>
                  <a:schemeClr val="tx1">
                    <a:lumMod val="85000"/>
                    <a:lumOff val="15000"/>
                  </a:schemeClr>
                </a:solidFill>
              </a:rPr>
              <a:t>Transition from Game Theory to Data Science</a:t>
            </a:r>
            <a:r>
              <a:rPr lang="en-US">
                <a:solidFill>
                  <a:schemeClr val="tx1">
                    <a:lumMod val="85000"/>
                    <a:lumOff val="15000"/>
                  </a:schemeClr>
                </a:solidFill>
              </a:rPr>
              <a:t>:</a:t>
            </a:r>
          </a:p>
          <a:p>
            <a:pPr>
              <a:spcBef>
                <a:spcPct val="20000"/>
              </a:spcBef>
              <a:spcAft>
                <a:spcPts val="600"/>
              </a:spcAft>
              <a:buClr>
                <a:schemeClr val="accent1"/>
              </a:buClr>
              <a:buSzPct val="115000"/>
              <a:buFont typeface="Arial"/>
              <a:buChar char="•"/>
            </a:pPr>
            <a:r>
              <a:rPr lang="en-US">
                <a:solidFill>
                  <a:schemeClr val="tx1">
                    <a:lumMod val="85000"/>
                    <a:lumOff val="15000"/>
                  </a:schemeClr>
                </a:solidFill>
              </a:rPr>
              <a:t>Originated from the Shapley value in cooperative game theory by Lloyd Shapley.</a:t>
            </a:r>
          </a:p>
          <a:p>
            <a:pPr>
              <a:spcBef>
                <a:spcPct val="20000"/>
              </a:spcBef>
              <a:spcAft>
                <a:spcPts val="600"/>
              </a:spcAft>
              <a:buClr>
                <a:schemeClr val="accent1"/>
              </a:buClr>
              <a:buSzPct val="115000"/>
              <a:buFont typeface="Arial"/>
              <a:buChar char="•"/>
            </a:pPr>
            <a:r>
              <a:rPr lang="en-US">
                <a:solidFill>
                  <a:schemeClr val="tx1">
                    <a:lumMod val="85000"/>
                    <a:lumOff val="15000"/>
                  </a:schemeClr>
                </a:solidFill>
              </a:rPr>
              <a:t>Fundamental Shapley Value Formula: </a:t>
            </a:r>
          </a:p>
          <a:p>
            <a:pPr>
              <a:spcBef>
                <a:spcPct val="20000"/>
              </a:spcBef>
              <a:spcAft>
                <a:spcPts val="600"/>
              </a:spcAft>
              <a:buClr>
                <a:schemeClr val="accent1"/>
              </a:buClr>
              <a:buSzPct val="115000"/>
              <a:buFont typeface="Arial"/>
              <a:buChar char="•"/>
            </a:pPr>
            <a:r>
              <a:rPr lang="en-US" b="1">
                <a:solidFill>
                  <a:schemeClr val="tx1">
                    <a:lumMod val="85000"/>
                    <a:lumOff val="15000"/>
                  </a:schemeClr>
                </a:solidFill>
              </a:rPr>
              <a:t>Explanation</a:t>
            </a:r>
            <a:r>
              <a:rPr lang="en-US">
                <a:solidFill>
                  <a:schemeClr val="tx1">
                    <a:lumMod val="85000"/>
                    <a:lumOff val="15000"/>
                  </a:schemeClr>
                </a:solidFill>
              </a:rPr>
              <a:t>: This formula calculates the Shapley value for a player </a:t>
            </a:r>
            <a:r>
              <a:rPr lang="en-US" i="1">
                <a:solidFill>
                  <a:schemeClr val="tx1">
                    <a:lumMod val="85000"/>
                    <a:lumOff val="15000"/>
                  </a:schemeClr>
                </a:solidFill>
              </a:rPr>
              <a:t>i</a:t>
            </a:r>
            <a:r>
              <a:rPr lang="en-US">
                <a:solidFill>
                  <a:schemeClr val="tx1">
                    <a:lumMod val="85000"/>
                    <a:lumOff val="15000"/>
                  </a:schemeClr>
                </a:solidFill>
              </a:rPr>
              <a:t> in a cooperative game. </a:t>
            </a:r>
            <a:r>
              <a:rPr lang="en-US" i="1">
                <a:solidFill>
                  <a:schemeClr val="tx1">
                    <a:lumMod val="85000"/>
                    <a:lumOff val="15000"/>
                  </a:schemeClr>
                </a:solidFill>
              </a:rPr>
              <a:t>N</a:t>
            </a:r>
            <a:r>
              <a:rPr lang="en-US">
                <a:solidFill>
                  <a:schemeClr val="tx1">
                    <a:lumMod val="85000"/>
                    <a:lumOff val="15000"/>
                  </a:schemeClr>
                </a:solidFill>
              </a:rPr>
              <a:t> is the set of all players, </a:t>
            </a:r>
            <a:r>
              <a:rPr lang="en-US" i="1">
                <a:solidFill>
                  <a:schemeClr val="tx1">
                    <a:lumMod val="85000"/>
                    <a:lumOff val="15000"/>
                  </a:schemeClr>
                </a:solidFill>
              </a:rPr>
              <a:t>S</a:t>
            </a:r>
            <a:r>
              <a:rPr lang="en-US">
                <a:solidFill>
                  <a:schemeClr val="tx1">
                    <a:lumMod val="85000"/>
                    <a:lumOff val="15000"/>
                  </a:schemeClr>
                </a:solidFill>
              </a:rPr>
              <a:t> is a subset of players excluding </a:t>
            </a:r>
            <a:r>
              <a:rPr lang="en-US" i="1">
                <a:solidFill>
                  <a:schemeClr val="tx1">
                    <a:lumMod val="85000"/>
                    <a:lumOff val="15000"/>
                  </a:schemeClr>
                </a:solidFill>
              </a:rPr>
              <a:t>i</a:t>
            </a:r>
            <a:r>
              <a:rPr lang="en-US">
                <a:solidFill>
                  <a:schemeClr val="tx1">
                    <a:lumMod val="85000"/>
                    <a:lumOff val="15000"/>
                  </a:schemeClr>
                </a:solidFill>
              </a:rPr>
              <a:t>, and </a:t>
            </a:r>
            <a:r>
              <a:rPr lang="en-US" i="1">
                <a:solidFill>
                  <a:schemeClr val="tx1">
                    <a:lumMod val="85000"/>
                    <a:lumOff val="15000"/>
                  </a:schemeClr>
                </a:solidFill>
              </a:rPr>
              <a:t>v</a:t>
            </a:r>
            <a:r>
              <a:rPr lang="en-US">
                <a:solidFill>
                  <a:schemeClr val="tx1">
                    <a:lumMod val="85000"/>
                    <a:lumOff val="15000"/>
                  </a:schemeClr>
                </a:solidFill>
              </a:rPr>
              <a:t>(</a:t>
            </a:r>
            <a:r>
              <a:rPr lang="en-US" i="1">
                <a:solidFill>
                  <a:schemeClr val="tx1">
                    <a:lumMod val="85000"/>
                    <a:lumOff val="15000"/>
                  </a:schemeClr>
                </a:solidFill>
              </a:rPr>
              <a:t>S</a:t>
            </a:r>
            <a:r>
              <a:rPr lang="en-US">
                <a:solidFill>
                  <a:schemeClr val="tx1">
                    <a:lumMod val="85000"/>
                    <a:lumOff val="15000"/>
                  </a:schemeClr>
                </a:solidFill>
              </a:rPr>
              <a:t>) is the value function that indicates the payoff that the subset </a:t>
            </a:r>
            <a:r>
              <a:rPr lang="en-US" i="1">
                <a:solidFill>
                  <a:schemeClr val="tx1">
                    <a:lumMod val="85000"/>
                    <a:lumOff val="15000"/>
                  </a:schemeClr>
                </a:solidFill>
              </a:rPr>
              <a:t>S</a:t>
            </a:r>
            <a:r>
              <a:rPr lang="en-US">
                <a:solidFill>
                  <a:schemeClr val="tx1">
                    <a:lumMod val="85000"/>
                    <a:lumOff val="15000"/>
                  </a:schemeClr>
                </a:solidFill>
              </a:rPr>
              <a:t> can obtain. The formula essentially averages the marginal contributions of player </a:t>
            </a:r>
            <a:r>
              <a:rPr lang="en-US" i="1">
                <a:solidFill>
                  <a:schemeClr val="tx1">
                    <a:lumMod val="85000"/>
                    <a:lumOff val="15000"/>
                  </a:schemeClr>
                </a:solidFill>
              </a:rPr>
              <a:t>i</a:t>
            </a:r>
            <a:r>
              <a:rPr lang="en-US">
                <a:solidFill>
                  <a:schemeClr val="tx1">
                    <a:lumMod val="85000"/>
                    <a:lumOff val="15000"/>
                  </a:schemeClr>
                </a:solidFill>
              </a:rPr>
              <a:t> across all possible coalitions. Adaptation to data science involves applying these principles to value individual data points in machine learning.</a:t>
            </a:r>
            <a:endParaRPr lang="en-US" b="0" i="0">
              <a:solidFill>
                <a:schemeClr val="tx1">
                  <a:lumMod val="85000"/>
                  <a:lumOff val="15000"/>
                </a:schemeClr>
              </a:solidFill>
            </a:endParaRPr>
          </a:p>
        </p:txBody>
      </p:sp>
      <p:pic>
        <p:nvPicPr>
          <p:cNvPr id="4" name="Picture 3">
            <a:extLst>
              <a:ext uri="{FF2B5EF4-FFF2-40B4-BE49-F238E27FC236}">
                <a16:creationId xmlns:a16="http://schemas.microsoft.com/office/drawing/2014/main" id="{32DB043F-CE23-C3B7-B6FC-23783C7561EA}"/>
              </a:ext>
            </a:extLst>
          </p:cNvPr>
          <p:cNvPicPr>
            <a:picLocks noChangeAspect="1"/>
          </p:cNvPicPr>
          <p:nvPr/>
        </p:nvPicPr>
        <p:blipFill>
          <a:blip r:embed="rId3"/>
          <a:stretch>
            <a:fillRect/>
          </a:stretch>
        </p:blipFill>
        <p:spPr>
          <a:xfrm>
            <a:off x="8791977" y="2333561"/>
            <a:ext cx="3258354" cy="409299"/>
          </a:xfrm>
          <a:prstGeom prst="rect">
            <a:avLst/>
          </a:prstGeom>
        </p:spPr>
      </p:pic>
    </p:spTree>
    <p:extLst>
      <p:ext uri="{BB962C8B-B14F-4D97-AF65-F5344CB8AC3E}">
        <p14:creationId xmlns:p14="http://schemas.microsoft.com/office/powerpoint/2010/main" val="236581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85FD-4C1D-5C08-EB4E-57B6D56BD320}"/>
              </a:ext>
            </a:extLst>
          </p:cNvPr>
          <p:cNvSpPr>
            <a:spLocks noGrp="1"/>
          </p:cNvSpPr>
          <p:nvPr>
            <p:ph type="title"/>
          </p:nvPr>
        </p:nvSpPr>
        <p:spPr>
          <a:xfrm>
            <a:off x="1295402" y="982132"/>
            <a:ext cx="9601196" cy="1303867"/>
          </a:xfrm>
        </p:spPr>
        <p:txBody>
          <a:bodyPr>
            <a:normAutofit/>
          </a:bodyPr>
          <a:lstStyle/>
          <a:p>
            <a:r>
              <a:rPr lang="en-US" b="0" i="0">
                <a:solidFill>
                  <a:srgbClr val="262626"/>
                </a:solidFill>
                <a:effectLst/>
                <a:latin typeface="Söhne"/>
              </a:rPr>
              <a:t>Theoretical Foundations of Data Shapley</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DF37F04B-470B-8E2A-15CF-4CCA2F631CB1}"/>
              </a:ext>
            </a:extLst>
          </p:cNvPr>
          <p:cNvGraphicFramePr>
            <a:graphicFrameLocks noGrp="1"/>
          </p:cNvGraphicFramePr>
          <p:nvPr>
            <p:ph idx="1"/>
            <p:extLst>
              <p:ext uri="{D42A27DB-BD31-4B8C-83A1-F6EECF244321}">
                <p14:modId xmlns:p14="http://schemas.microsoft.com/office/powerpoint/2010/main" val="102600443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184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0B485FD-4C1D-5C08-EB4E-57B6D56BD320}"/>
              </a:ext>
            </a:extLst>
          </p:cNvPr>
          <p:cNvSpPr>
            <a:spLocks noGrp="1"/>
          </p:cNvSpPr>
          <p:nvPr>
            <p:ph type="title"/>
          </p:nvPr>
        </p:nvSpPr>
        <p:spPr>
          <a:xfrm>
            <a:off x="1295402" y="982132"/>
            <a:ext cx="9601196" cy="1303867"/>
          </a:xfrm>
        </p:spPr>
        <p:txBody>
          <a:bodyPr>
            <a:normAutofit/>
          </a:bodyPr>
          <a:lstStyle/>
          <a:p>
            <a:r>
              <a:rPr lang="en-US" b="0" i="0">
                <a:solidFill>
                  <a:srgbClr val="262626"/>
                </a:solidFill>
                <a:effectLst/>
                <a:latin typeface="Söhne"/>
              </a:rPr>
              <a:t>Theoretical Foundations of Data Shapley</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81D6F74B-AAE3-94D7-4663-DD6B7C4B35AB}"/>
              </a:ext>
            </a:extLst>
          </p:cNvPr>
          <p:cNvGraphicFramePr>
            <a:graphicFrameLocks noGrp="1"/>
          </p:cNvGraphicFramePr>
          <p:nvPr>
            <p:ph idx="1"/>
            <p:extLst>
              <p:ext uri="{D42A27DB-BD31-4B8C-83A1-F6EECF244321}">
                <p14:modId xmlns:p14="http://schemas.microsoft.com/office/powerpoint/2010/main" val="2450449107"/>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6583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39B0C3-BA8E-DAF5-6FE2-39139F9460D4}"/>
              </a:ext>
            </a:extLst>
          </p:cNvPr>
          <p:cNvSpPr>
            <a:spLocks noGrp="1"/>
          </p:cNvSpPr>
          <p:nvPr>
            <p:ph type="title"/>
          </p:nvPr>
        </p:nvSpPr>
        <p:spPr>
          <a:xfrm>
            <a:off x="952108" y="954756"/>
            <a:ext cx="2730414" cy="4946003"/>
          </a:xfrm>
        </p:spPr>
        <p:txBody>
          <a:bodyPr>
            <a:normAutofit/>
          </a:bodyPr>
          <a:lstStyle/>
          <a:p>
            <a:r>
              <a:rPr lang="en-US" b="0" i="0">
                <a:solidFill>
                  <a:srgbClr val="FFFFFF"/>
                </a:solidFill>
                <a:effectLst/>
                <a:latin typeface="Söhne"/>
              </a:rPr>
              <a:t>Equitable Valuation of Data in Machine Learning</a:t>
            </a:r>
            <a:endParaRPr lang="en-IN">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A437B4-1D15-4B4B-30D7-539EF8135FBE}"/>
              </a:ext>
            </a:extLst>
          </p:cNvPr>
          <p:cNvSpPr>
            <a:spLocks noGrp="1"/>
          </p:cNvSpPr>
          <p:nvPr>
            <p:ph idx="1"/>
          </p:nvPr>
        </p:nvSpPr>
        <p:spPr>
          <a:xfrm>
            <a:off x="5140934" y="469900"/>
            <a:ext cx="5953630" cy="5405968"/>
          </a:xfrm>
        </p:spPr>
        <p:txBody>
          <a:bodyPr anchor="ctr">
            <a:normAutofit/>
          </a:bodyPr>
          <a:lstStyle/>
          <a:p>
            <a:pPr marL="0" indent="0">
              <a:lnSpc>
                <a:spcPct val="90000"/>
              </a:lnSpc>
              <a:buNone/>
            </a:pPr>
            <a:r>
              <a:rPr lang="en-US" sz="1000" b="1" i="0" dirty="0">
                <a:effectLst/>
                <a:latin typeface="Söhne"/>
              </a:rPr>
              <a:t>Core Principle of Data Shapley</a:t>
            </a:r>
            <a:r>
              <a:rPr lang="en-US" sz="1000" b="0" i="0" dirty="0">
                <a:effectLst/>
                <a:latin typeface="Söhne"/>
              </a:rPr>
              <a:t>:</a:t>
            </a:r>
          </a:p>
          <a:p>
            <a:pPr marL="0" indent="0">
              <a:lnSpc>
                <a:spcPct val="90000"/>
              </a:lnSpc>
              <a:buNone/>
            </a:pPr>
            <a:r>
              <a:rPr lang="en-US" sz="1000" dirty="0">
                <a:latin typeface="Söhne"/>
              </a:rPr>
              <a:t> </a:t>
            </a:r>
            <a:r>
              <a:rPr lang="en-US" sz="1000" b="0" i="0" dirty="0">
                <a:effectLst/>
                <a:latin typeface="Söhne"/>
              </a:rPr>
              <a:t>Data Shapley Formula for Machine Learning:</a:t>
            </a:r>
            <a:r>
              <a:rPr lang="en-US" sz="1000" dirty="0">
                <a:latin typeface="Söhne"/>
              </a:rPr>
              <a:t> </a:t>
            </a:r>
            <a:endParaRPr lang="en-US" sz="1000" b="0" i="0" dirty="0">
              <a:effectLst/>
              <a:latin typeface="Söhne"/>
            </a:endParaRPr>
          </a:p>
          <a:p>
            <a:pPr lvl="1">
              <a:lnSpc>
                <a:spcPct val="90000"/>
              </a:lnSpc>
            </a:pPr>
            <a:endParaRPr lang="en-US" sz="1000" b="0" i="0">
              <a:effectLst/>
              <a:latin typeface="Söhne"/>
            </a:endParaRPr>
          </a:p>
          <a:p>
            <a:pPr lvl="1">
              <a:lnSpc>
                <a:spcPct val="90000"/>
              </a:lnSpc>
            </a:pPr>
            <a:endParaRPr lang="en-US" sz="1000" dirty="0">
              <a:latin typeface="Söhne"/>
            </a:endParaRPr>
          </a:p>
          <a:p>
            <a:pPr lvl="1">
              <a:lnSpc>
                <a:spcPct val="90000"/>
              </a:lnSpc>
              <a:buSzPct val="114999"/>
            </a:pPr>
            <a:r>
              <a:rPr lang="en-US" sz="1000" b="0" i="0" dirty="0">
                <a:effectLst/>
                <a:latin typeface="Söhne"/>
              </a:rPr>
              <a:t>This adapts the Shapley value to data valuation in machine learning. Here, </a:t>
            </a:r>
            <a:r>
              <a:rPr lang="en-US" sz="1000" b="0" i="1" dirty="0">
                <a:effectLst/>
                <a:latin typeface="KaTeX_Math"/>
              </a:rPr>
              <a:t>di</a:t>
            </a:r>
            <a:r>
              <a:rPr lang="en-US" sz="1000" b="0" i="0" dirty="0">
                <a:effectLst/>
                <a:latin typeface="KaTeX_Main"/>
              </a:rPr>
              <a:t>​</a:t>
            </a:r>
            <a:r>
              <a:rPr lang="en-US" sz="1000" b="0" i="0" dirty="0">
                <a:effectLst/>
                <a:latin typeface="Söhne"/>
              </a:rPr>
              <a:t> represents a specific data point, and </a:t>
            </a:r>
            <a:r>
              <a:rPr lang="en-US" sz="1000" b="0" i="1" dirty="0">
                <a:effectLst/>
                <a:latin typeface="KaTeX_Math"/>
              </a:rPr>
              <a:t>D</a:t>
            </a:r>
            <a:r>
              <a:rPr lang="en-US" sz="1000" b="0" i="0" dirty="0">
                <a:effectLst/>
                <a:latin typeface="Söhne"/>
              </a:rPr>
              <a:t> is the dataset. </a:t>
            </a:r>
            <a:r>
              <a:rPr lang="en-US" sz="1000" b="0" i="1" dirty="0">
                <a:effectLst/>
                <a:latin typeface="KaTeX_Math"/>
              </a:rPr>
              <a:t>f</a:t>
            </a:r>
            <a:r>
              <a:rPr lang="en-US" sz="1000" b="0" i="0" dirty="0">
                <a:effectLst/>
                <a:latin typeface="KaTeX_Main"/>
              </a:rPr>
              <a:t>(</a:t>
            </a:r>
            <a:r>
              <a:rPr lang="en-US" sz="1000" b="0" i="1" dirty="0">
                <a:effectLst/>
                <a:latin typeface="KaTeX_Math"/>
              </a:rPr>
              <a:t>S</a:t>
            </a:r>
            <a:r>
              <a:rPr lang="en-US" sz="1000" b="0" i="0" dirty="0">
                <a:effectLst/>
                <a:latin typeface="KaTeX_Main"/>
              </a:rPr>
              <a:t>)</a:t>
            </a:r>
            <a:r>
              <a:rPr lang="en-US" sz="1000" b="0" i="0" dirty="0">
                <a:effectLst/>
                <a:latin typeface="Söhne"/>
              </a:rPr>
              <a:t> is the performance of the machine learning model trained on subset </a:t>
            </a:r>
            <a:r>
              <a:rPr lang="en-US" sz="1000" b="0" i="1" dirty="0">
                <a:effectLst/>
                <a:latin typeface="KaTeX_Math"/>
              </a:rPr>
              <a:t>S</a:t>
            </a:r>
            <a:r>
              <a:rPr lang="en-US" sz="1000" b="0" i="0" dirty="0">
                <a:effectLst/>
                <a:latin typeface="Söhne"/>
              </a:rPr>
              <a:t>. The formula assesses the value of each data point </a:t>
            </a:r>
            <a:r>
              <a:rPr lang="en-US" sz="1000" b="0" i="1" dirty="0">
                <a:effectLst/>
                <a:latin typeface="KaTeX_Math"/>
              </a:rPr>
              <a:t>di</a:t>
            </a:r>
            <a:r>
              <a:rPr lang="en-US" sz="1000" b="0" i="0" dirty="0">
                <a:effectLst/>
                <a:latin typeface="KaTeX_Main"/>
              </a:rPr>
              <a:t>​</a:t>
            </a:r>
            <a:r>
              <a:rPr lang="en-US" sz="1000" b="0" i="0" dirty="0">
                <a:effectLst/>
                <a:latin typeface="Söhne"/>
              </a:rPr>
              <a:t> based on its contribution to the model's performance.</a:t>
            </a:r>
            <a:endParaRPr lang="en-US"/>
          </a:p>
          <a:p>
            <a:pPr lvl="1">
              <a:lnSpc>
                <a:spcPct val="90000"/>
              </a:lnSpc>
            </a:pPr>
            <a:r>
              <a:rPr lang="en-US" sz="1000" b="0" i="0" dirty="0">
                <a:effectLst/>
                <a:latin typeface="Söhne"/>
              </a:rPr>
              <a:t>Data Shapley applies the Shapley value from game theory to data, valuing each data point based on its unique contribution to a machine learning model’s success.</a:t>
            </a:r>
          </a:p>
          <a:p>
            <a:pPr lvl="1">
              <a:lnSpc>
                <a:spcPct val="90000"/>
              </a:lnSpc>
            </a:pPr>
            <a:r>
              <a:rPr lang="en-US" sz="1000" b="0" i="0" dirty="0">
                <a:effectLst/>
                <a:latin typeface="Söhne"/>
              </a:rPr>
              <a:t>This approach contrasts with traditional valuation methods that may rely on bulk data volume or simplistic aggregation, often overlooking the individual significance of each data point.</a:t>
            </a:r>
          </a:p>
          <a:p>
            <a:pPr marL="0" indent="0">
              <a:lnSpc>
                <a:spcPct val="90000"/>
              </a:lnSpc>
              <a:buNone/>
            </a:pPr>
            <a:r>
              <a:rPr lang="en-US" sz="1000" b="1" i="0" dirty="0">
                <a:effectLst/>
                <a:latin typeface="Söhne"/>
              </a:rPr>
              <a:t>Case Studies and Empirical Evidence</a:t>
            </a:r>
            <a:r>
              <a:rPr lang="en-US" sz="1000" b="0" i="0" dirty="0">
                <a:effectLst/>
                <a:latin typeface="Söhne"/>
              </a:rPr>
              <a:t>:</a:t>
            </a:r>
          </a:p>
          <a:p>
            <a:pPr lvl="1">
              <a:lnSpc>
                <a:spcPct val="90000"/>
              </a:lnSpc>
            </a:pPr>
            <a:r>
              <a:rPr lang="en-US" sz="1000" b="0" i="0" dirty="0">
                <a:effectLst/>
                <a:latin typeface="Söhne"/>
              </a:rPr>
              <a:t>Highlight specific instances where Data Shapley has been implemented in real-world scenarios, such as determining fair compensation in collaborative data collection projects or optimizing machine learning model performance.</a:t>
            </a:r>
          </a:p>
          <a:p>
            <a:pPr lvl="1">
              <a:lnSpc>
                <a:spcPct val="90000"/>
              </a:lnSpc>
            </a:pPr>
            <a:r>
              <a:rPr lang="en-US" sz="1000" b="0" i="0" dirty="0">
                <a:effectLst/>
                <a:latin typeface="Söhne"/>
              </a:rPr>
              <a:t>For example, a study might show how Data Shapley was used to distribute profits in a project where data was crowdsourced from various contributors, ensuring each participant was compensated in proportion to their data’s impact.</a:t>
            </a:r>
          </a:p>
          <a:p>
            <a:pPr lvl="1">
              <a:lnSpc>
                <a:spcPct val="90000"/>
              </a:lnSpc>
            </a:pPr>
            <a:r>
              <a:rPr lang="en-US" sz="1000" b="0" i="0" dirty="0">
                <a:effectLst/>
                <a:latin typeface="Söhne"/>
              </a:rPr>
              <a:t>These cases validate Data Shapley's practicality and effectiveness in achieving equitable outcomes in diverse applications.</a:t>
            </a:r>
          </a:p>
        </p:txBody>
      </p:sp>
      <p:pic>
        <p:nvPicPr>
          <p:cNvPr id="4" name="Picture 3">
            <a:extLst>
              <a:ext uri="{FF2B5EF4-FFF2-40B4-BE49-F238E27FC236}">
                <a16:creationId xmlns:a16="http://schemas.microsoft.com/office/drawing/2014/main" id="{CFB62DA7-64AE-9326-49AF-92147B16938A}"/>
              </a:ext>
            </a:extLst>
          </p:cNvPr>
          <p:cNvPicPr>
            <a:picLocks noChangeAspect="1"/>
          </p:cNvPicPr>
          <p:nvPr/>
        </p:nvPicPr>
        <p:blipFill>
          <a:blip r:embed="rId3"/>
          <a:stretch>
            <a:fillRect/>
          </a:stretch>
        </p:blipFill>
        <p:spPr>
          <a:xfrm>
            <a:off x="6538174" y="1713444"/>
            <a:ext cx="3558861" cy="297254"/>
          </a:xfrm>
          <a:prstGeom prst="rect">
            <a:avLst/>
          </a:prstGeom>
        </p:spPr>
      </p:pic>
    </p:spTree>
    <p:extLst>
      <p:ext uri="{BB962C8B-B14F-4D97-AF65-F5344CB8AC3E}">
        <p14:creationId xmlns:p14="http://schemas.microsoft.com/office/powerpoint/2010/main" val="7445242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143</TotalTime>
  <Words>2156</Words>
  <Application>Microsoft Office PowerPoint</Application>
  <PresentationFormat>Widescreen</PresentationFormat>
  <Paragraphs>134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Organic</vt:lpstr>
      <vt:lpstr>Data Shapley: Equitable Valuation of Data for Machine Learning</vt:lpstr>
      <vt:lpstr>Understanding Data Shapley in Machine Learning</vt:lpstr>
      <vt:lpstr>Understanding Data Shapley in Machine Learning</vt:lpstr>
      <vt:lpstr>Methodological Approach to the Literature Review</vt:lpstr>
      <vt:lpstr>Methodological Approach to the Literature Review</vt:lpstr>
      <vt:lpstr>Theoretical Foundations of Data Shapley</vt:lpstr>
      <vt:lpstr>Theoretical Foundations of Data Shapley</vt:lpstr>
      <vt:lpstr>Theoretical Foundations of Data Shapley</vt:lpstr>
      <vt:lpstr>Equitable Valuation of Data in Machine Learning</vt:lpstr>
      <vt:lpstr>Equitable Valuation of Data in Machine Learning</vt:lpstr>
      <vt:lpstr>Impact on Machine Learning Models</vt:lpstr>
      <vt:lpstr>Impact on Machine Learning Models</vt:lpstr>
      <vt:lpstr>Impact on Machine Learning Models</vt:lpstr>
      <vt:lpstr>Data Shapley in Practice: Applications and Insights</vt:lpstr>
      <vt:lpstr>Data Shapley in Practice: Applications and Insights</vt:lpstr>
      <vt:lpstr>Data Shapley in Practice: Applications and Insights</vt:lpstr>
      <vt:lpstr>Discussion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Shapley: Equitable Valuation of Data for Machine Learning</dc:title>
  <dc:creator>SAGAR SUJITH SOMEPALLI</dc:creator>
  <cp:lastModifiedBy>SAGAR SUJITH SOMEPALLI</cp:lastModifiedBy>
  <cp:revision>107</cp:revision>
  <dcterms:created xsi:type="dcterms:W3CDTF">2023-11-14T05:40:10Z</dcterms:created>
  <dcterms:modified xsi:type="dcterms:W3CDTF">2023-12-01T01:51:13Z</dcterms:modified>
</cp:coreProperties>
</file>