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Economic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9605739a_2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629605739a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29605739a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629605739a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9605739a_2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629605739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29605739a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629605739a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29605739a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629605739a_2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29605739a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629605739a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29605739a_2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629605739a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b234ac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b234ac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29605739a_2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629605739a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29605739a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629605739a_2_1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16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CS 520</a:t>
            </a:r>
            <a:br>
              <a:rPr lang="en" sz="3380"/>
            </a:br>
            <a:r>
              <a:rPr lang="en" sz="3380"/>
              <a:t>Data Curation Project </a:t>
            </a:r>
            <a:br>
              <a:rPr lang="en" sz="3380"/>
            </a:br>
            <a:r>
              <a:rPr lang="en" sz="3380"/>
              <a:t>MovieLens Dataset</a:t>
            </a:r>
            <a:endParaRPr sz="3380"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Group 25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355500" y="1965450"/>
            <a:ext cx="243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5600"/>
              <a:t>Thank You</a:t>
            </a:r>
            <a:endParaRPr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225225"/>
            <a:ext cx="8295852" cy="3306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MovieLens is a collection of datasets which contains ratings and metadata regarding various movies that users have watched.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300"/>
          </a:p>
          <a:p>
            <a:pPr indent="-30495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It is composed of the following 4 datasets:</a:t>
            </a:r>
            <a:endParaRPr/>
          </a:p>
          <a:p>
            <a:pPr indent="-304958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Char char="●"/>
            </a:pPr>
            <a:r>
              <a:rPr lang="en" sz="900"/>
              <a:t>Movies:					</a:t>
            </a:r>
            <a:r>
              <a:rPr lang="en" sz="1600"/>
              <a:t>∙</a:t>
            </a:r>
            <a:endParaRPr sz="1600"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t/>
            </a:r>
            <a:endParaRPr sz="900"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en" sz="900"/>
              <a:t>											Links</a:t>
            </a:r>
            <a:endParaRPr sz="900"/>
          </a:p>
          <a:p>
            <a:pPr indent="-304958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Char char="●"/>
            </a:pPr>
            <a:r>
              <a:rPr lang="en" sz="900"/>
              <a:t>                                                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t/>
            </a:r>
            <a:endParaRPr sz="900"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t/>
            </a:r>
            <a:endParaRPr sz="900"/>
          </a:p>
          <a:p>
            <a:pPr indent="-304958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Char char="●"/>
            </a:pPr>
            <a:r>
              <a:rPr lang="en" sz="900"/>
              <a:t>Ratings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t/>
            </a:r>
            <a:endParaRPr sz="900"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t/>
            </a:r>
            <a:endParaRPr sz="900"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en" sz="900"/>
              <a:t>Ratings</a:t>
            </a:r>
            <a:endParaRPr sz="900"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t/>
            </a:r>
            <a:endParaRPr sz="900"/>
          </a:p>
          <a:p>
            <a:pPr indent="-304958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Char char="●"/>
            </a:pPr>
            <a:r>
              <a:rPr lang="en" sz="900"/>
              <a:t>Tags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t/>
            </a:r>
            <a:endParaRPr sz="900"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t/>
            </a:r>
            <a:endParaRPr sz="900"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en" sz="900"/>
              <a:t>Tags</a:t>
            </a:r>
            <a:endParaRPr sz="900"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t/>
            </a:r>
            <a:endParaRPr sz="900"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300"/>
          </a:p>
        </p:txBody>
      </p:sp>
      <p:pic>
        <p:nvPicPr>
          <p:cNvPr id="115" name="Google Shape;1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982" y="2289958"/>
            <a:ext cx="4255770" cy="56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982" y="3134504"/>
            <a:ext cx="3158490" cy="39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3757" y="3855608"/>
            <a:ext cx="3502152" cy="4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9660" y="2570894"/>
            <a:ext cx="1394554" cy="5636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/>
        </p:nvSpPr>
        <p:spPr>
          <a:xfrm>
            <a:off x="5254752" y="3409674"/>
            <a:ext cx="285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Synthetically modified  (movieId and userId) in tags and movies to introduce </a:t>
            </a:r>
            <a:r>
              <a:rPr lang="en">
                <a:solidFill>
                  <a:srgbClr val="FF0000"/>
                </a:solidFill>
              </a:rPr>
              <a:t>complexity.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DESIRED OUTCOME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43875" y="1016670"/>
            <a:ext cx="4413900" cy="4126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en" sz="1200"/>
              <a:t>Source </a:t>
            </a:r>
            <a:r>
              <a:rPr lang="en" sz="1200"/>
              <a:t>Schemas: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en" sz="900"/>
              <a:t>Movies</a:t>
            </a:r>
            <a:r>
              <a:rPr lang="en" sz="1000"/>
              <a:t>: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Char char="●"/>
            </a:pPr>
            <a:r>
              <a:rPr lang="en" sz="700"/>
              <a:t>MovieId (string)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Char char="●"/>
            </a:pPr>
            <a:r>
              <a:rPr lang="en" sz="700"/>
              <a:t>Title (string)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Char char="●"/>
            </a:pPr>
            <a:r>
              <a:rPr lang="en" sz="700"/>
              <a:t>Genre (string separated by ‘|’)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en" sz="900"/>
              <a:t>Ratings</a:t>
            </a:r>
            <a:r>
              <a:rPr lang="en" sz="700"/>
              <a:t>: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Char char="●"/>
            </a:pPr>
            <a:r>
              <a:rPr lang="en" sz="700"/>
              <a:t>UserId (int)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Char char="●"/>
            </a:pPr>
            <a:r>
              <a:rPr lang="en" sz="700"/>
              <a:t>MovieId (int)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Char char="●"/>
            </a:pPr>
            <a:r>
              <a:rPr lang="en" sz="700"/>
              <a:t>Rating (float, discrete)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en" sz="900"/>
              <a:t>Tags</a:t>
            </a:r>
            <a:r>
              <a:rPr lang="en" sz="700"/>
              <a:t>: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Char char="●"/>
            </a:pPr>
            <a:r>
              <a:rPr lang="en" sz="700"/>
              <a:t>userId|movieId (string separated by ‘|’)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Char char="●"/>
            </a:pPr>
            <a:r>
              <a:rPr lang="en" sz="700"/>
              <a:t>Tag (string)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en" sz="900"/>
              <a:t>Links: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Char char="●"/>
            </a:pPr>
            <a:r>
              <a:rPr lang="en" sz="700"/>
              <a:t>movieId (int),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Char char="●"/>
            </a:pPr>
            <a:r>
              <a:rPr lang="en" sz="700"/>
              <a:t>imdbId (int)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88"/>
              <a:buChar char="●"/>
            </a:pPr>
            <a:r>
              <a:rPr lang="en" sz="700"/>
              <a:t> tmdbId (int)</a:t>
            </a:r>
            <a:endParaRPr/>
          </a:p>
          <a:p>
            <a:pPr indent="-127761" lvl="0" marL="17145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9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00"/>
          </a:p>
        </p:txBody>
      </p:sp>
      <p:sp>
        <p:nvSpPr>
          <p:cNvPr id="126" name="Google Shape;126;p27"/>
          <p:cNvSpPr txBox="1"/>
          <p:nvPr/>
        </p:nvSpPr>
        <p:spPr>
          <a:xfrm>
            <a:off x="4667828" y="1016670"/>
            <a:ext cx="4413900" cy="4126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Target 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Schema:</a:t>
            </a:r>
            <a:endParaRPr/>
          </a:p>
          <a:p>
            <a:pPr indent="0" lvl="0" marL="0" marR="0" rtl="0" algn="just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MovieRatings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Char char="●"/>
            </a:pPr>
            <a:r>
              <a:rPr b="0" i="0" lang="en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MovieId (int)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Char char="●"/>
            </a:pPr>
            <a:r>
              <a:rPr b="0" i="0" lang="en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UserId (int)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Char char="●"/>
            </a:pPr>
            <a:r>
              <a:rPr b="0" i="0" lang="en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imdbId (int)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Char char="●"/>
            </a:pPr>
            <a:r>
              <a:rPr b="0" i="0" lang="en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tmdbId (int)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Char char="●"/>
            </a:pPr>
            <a:r>
              <a:rPr b="0" i="0" lang="en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Title (string)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Char char="●"/>
            </a:pPr>
            <a:r>
              <a:rPr b="0" i="0" lang="en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 (string)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Char char="●"/>
            </a:pPr>
            <a:r>
              <a:rPr b="0" i="0" lang="en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Rating (float)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Char char="●"/>
            </a:pPr>
            <a:r>
              <a:rPr b="0" i="0" lang="en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Genre_1 (int, binary)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</a:t>
            </a:r>
            <a:r>
              <a:rPr b="0" i="0" lang="en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r>
              <a:rPr b="0" i="0" lang="en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Char char="●"/>
            </a:pPr>
            <a:r>
              <a:rPr b="0" i="0" lang="en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Genre_n (int, binary)</a:t>
            </a:r>
            <a:endParaRPr b="0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The goal is to have a dataset with a slightly “friendlier” schema for a Machine Learning Context.</a:t>
            </a:r>
            <a:endParaRPr/>
          </a:p>
          <a:p>
            <a:pPr indent="0" lvl="0" marL="0" marR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Open San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88"/>
              <a:buFont typeface="Open San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7"/>
          <p:cNvSpPr/>
          <p:nvPr/>
        </p:nvSpPr>
        <p:spPr>
          <a:xfrm rot="10800000">
            <a:off x="2460879" y="2552405"/>
            <a:ext cx="1684020" cy="48006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BE3CF"/>
          </a:solidFill>
          <a:ln cap="flat" cmpd="sng" w="25400">
            <a:solidFill>
              <a:srgbClr val="99D6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2161272" y="2290795"/>
            <a:ext cx="303620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Mapping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Ratings grouped by userId (vizier)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236" y="1663156"/>
            <a:ext cx="4162764" cy="142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31" y="3362097"/>
            <a:ext cx="4006934" cy="1295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968" y="423830"/>
            <a:ext cx="3494540" cy="21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1665" y="2613590"/>
            <a:ext cx="3070205" cy="24241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/>
        </p:nvSpPr>
        <p:spPr>
          <a:xfrm>
            <a:off x="409236" y="3084058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Ratings grouped by movieId (vizier)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Data Quality Issues</a:t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804672" y="1633728"/>
            <a:ext cx="74005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464100" y="13776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Missing values in the links DataFrame (tmdbId)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Genres are all contained in one column, we want to take a step towards a “ML” friendly dataset (BinaryEncoded).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ID’s not consistently represented, INT, and STRING.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constraint violations (no rows returned):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552" y="2571750"/>
            <a:ext cx="5644896" cy="74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3256" y="3949562"/>
            <a:ext cx="41433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Jaccard and Edit distance column matching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Char char="●"/>
            </a:pPr>
            <a:r>
              <a:rPr lang="en" sz="1300"/>
              <a:t>Used Jaccard and edit dist.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rPr lang="en" sz="1300"/>
              <a:t>to determine the optimal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rPr lang="en" sz="1300"/>
              <a:t>matches from the source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rPr lang="en" sz="1300"/>
              <a:t>to the target.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t/>
            </a:r>
            <a:endParaRPr sz="13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t/>
            </a:r>
            <a:endParaRPr sz="13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rPr lang="en" sz="1300"/>
              <a:t>Results leave much to be desired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rPr lang="en" sz="1300"/>
              <a:t>For genres columns.</a:t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25" y="2177600"/>
            <a:ext cx="2887775" cy="85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6694" y="1388174"/>
            <a:ext cx="4798131" cy="3028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58" name="Google Shape;15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175" y="3075424"/>
            <a:ext cx="3619944" cy="95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and cosine similarity for</a:t>
            </a:r>
            <a:r>
              <a:rPr lang="en"/>
              <a:t> column matching</a:t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5" y="1790525"/>
            <a:ext cx="3087799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102775" y="2849000"/>
            <a:ext cx="3000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TF-IDF vectorizer followed by cosine-similarity gave good results with all the original columns mapped perfectly to 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desired columns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450" y="1273775"/>
            <a:ext cx="5891199" cy="312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Mapping (GAV) and Integrating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217488" y="1147763"/>
            <a:ext cx="8709025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300"/>
              <a:t>Fix inconsistencies in movies and tags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300"/>
              <a:t>We can now leverage a one to one mapping form the current schema to the target when integrating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/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651" y="2875559"/>
            <a:ext cx="5554755" cy="58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651" y="1534019"/>
            <a:ext cx="51530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651" y="1957388"/>
            <a:ext cx="41148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Integration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553000"/>
            <a:ext cx="8407402" cy="423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1701" y="2247750"/>
            <a:ext cx="1461375" cy="253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3"/>
          <p:cNvSpPr txBox="1"/>
          <p:nvPr/>
        </p:nvSpPr>
        <p:spPr>
          <a:xfrm>
            <a:off x="623400" y="1147225"/>
            <a:ext cx="5105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Joins performed based on movieId and userId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