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8290" y="-66675"/>
            <a:ext cx="17911420" cy="11135442"/>
          </a:xfrm>
          <a:prstGeom prst="rect">
            <a:avLst/>
          </a:prstGeom>
        </p:spPr>
        <p:txBody>
          <a:bodyPr anchor="t" rtlCol="false" tIns="0" lIns="0" bIns="0" rIns="0">
            <a:spAutoFit/>
          </a:bodyPr>
          <a:lstStyle/>
          <a:p>
            <a:pPr algn="ctr">
              <a:lnSpc>
                <a:spcPts val="3635"/>
              </a:lnSpc>
            </a:pPr>
          </a:p>
          <a:p>
            <a:pPr algn="ctr">
              <a:lnSpc>
                <a:spcPts val="4893"/>
              </a:lnSpc>
              <a:spcBef>
                <a:spcPct val="0"/>
              </a:spcBef>
            </a:pPr>
            <a:r>
              <a:rPr lang="en-US" sz="3495">
                <a:solidFill>
                  <a:srgbClr val="E40909"/>
                </a:solidFill>
                <a:latin typeface="Arimo Bold"/>
              </a:rPr>
              <a:t>MATE: Multi-Attribute Table Extraction</a:t>
            </a: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r>
              <a:rPr lang="en-US" sz="2596">
                <a:solidFill>
                  <a:srgbClr val="000000"/>
                </a:solidFill>
                <a:latin typeface="Arimo Bold"/>
              </a:rPr>
              <a:t> </a:t>
            </a:r>
          </a:p>
          <a:p>
            <a:pPr algn="ctr">
              <a:lnSpc>
                <a:spcPts val="3635"/>
              </a:lnSpc>
              <a:spcBef>
                <a:spcPct val="0"/>
              </a:spcBef>
            </a:pPr>
          </a:p>
          <a:p>
            <a:pPr algn="ctr">
              <a:lnSpc>
                <a:spcPts val="3635"/>
              </a:lnSpc>
              <a:spcBef>
                <a:spcPct val="0"/>
              </a:spcBef>
            </a:pPr>
          </a:p>
          <a:p>
            <a:pPr algn="ctr">
              <a:lnSpc>
                <a:spcPts val="3635"/>
              </a:lnSpc>
              <a:spcBef>
                <a:spcPct val="0"/>
              </a:spcBef>
            </a:pPr>
            <a:r>
              <a:rPr lang="en-US" sz="2596">
                <a:solidFill>
                  <a:srgbClr val="000000"/>
                </a:solidFill>
                <a:latin typeface="Arimo Bold"/>
              </a:rPr>
              <a:t>Darshan Patel, Nancy Patel, Ajay Babu Popuri</a:t>
            </a:r>
          </a:p>
          <a:p>
            <a:pPr algn="ctr">
              <a:lnSpc>
                <a:spcPts val="3635"/>
              </a:lnSpc>
              <a:spcBef>
                <a:spcPct val="0"/>
              </a:spcBef>
            </a:pPr>
            <a:r>
              <a:rPr lang="en-US" sz="2596">
                <a:solidFill>
                  <a:srgbClr val="000000"/>
                </a:solidFill>
                <a:latin typeface="Arimo Bold"/>
              </a:rPr>
              <a:t>College of Computing</a:t>
            </a:r>
          </a:p>
          <a:p>
            <a:pPr algn="ctr">
              <a:lnSpc>
                <a:spcPts val="3635"/>
              </a:lnSpc>
              <a:spcBef>
                <a:spcPct val="0"/>
              </a:spcBef>
            </a:pPr>
            <a:r>
              <a:rPr lang="en-US" sz="2596">
                <a:solidFill>
                  <a:srgbClr val="000000"/>
                </a:solidFill>
                <a:latin typeface="Arimo Bold"/>
              </a:rPr>
              <a:t>Illinois Institute of Technology</a:t>
            </a:r>
          </a:p>
          <a:p>
            <a:pPr algn="ctr">
              <a:lnSpc>
                <a:spcPts val="3635"/>
              </a:lnSpc>
              <a:spcBef>
                <a:spcPct val="0"/>
              </a:spcBef>
            </a:pPr>
          </a:p>
          <a:p>
            <a:pPr algn="ctr">
              <a:lnSpc>
                <a:spcPts val="3635"/>
              </a:lnSpc>
              <a:spcBef>
                <a:spcPct val="0"/>
              </a:spcBef>
            </a:pPr>
            <a:r>
              <a:rPr lang="en-US" sz="2596">
                <a:solidFill>
                  <a:srgbClr val="000000"/>
                </a:solidFill>
                <a:latin typeface="Arimo Bold"/>
              </a:rPr>
              <a:t>1st Dec 2023</a:t>
            </a:r>
          </a:p>
          <a:p>
            <a:pPr algn="ctr">
              <a:lnSpc>
                <a:spcPts val="3635"/>
              </a:lnSpc>
              <a:spcBef>
                <a:spcPct val="0"/>
              </a:spcBef>
            </a:pPr>
          </a:p>
          <a:p>
            <a:pPr algn="ctr">
              <a:lnSpc>
                <a:spcPts val="3635"/>
              </a:lnSpc>
              <a:spcBef>
                <a:spcPct val="0"/>
              </a:spcBef>
            </a:pPr>
            <a:r>
              <a:rPr lang="en-US" sz="2596">
                <a:solidFill>
                  <a:srgbClr val="000000"/>
                </a:solidFill>
                <a:latin typeface="Arimo Bold"/>
              </a:rPr>
              <a:t>CS 520 &amp; Data Integration, Warehousing, and Provenance</a:t>
            </a:r>
          </a:p>
          <a:p>
            <a:pPr algn="ctr">
              <a:lnSpc>
                <a:spcPts val="3635"/>
              </a:lnSpc>
              <a:spcBef>
                <a:spcPct val="0"/>
              </a:spcBef>
            </a:pPr>
            <a:r>
              <a:rPr lang="en-US" sz="2596">
                <a:solidFill>
                  <a:srgbClr val="000000"/>
                </a:solidFill>
                <a:latin typeface="Arimo Bold"/>
              </a:rPr>
              <a:t>Dr. Boris Glavic</a:t>
            </a:r>
          </a:p>
          <a:p>
            <a:pPr algn="ctr">
              <a:lnSpc>
                <a:spcPts val="3635"/>
              </a:lnSpc>
              <a:spcBef>
                <a:spcPct val="0"/>
              </a:spcBef>
            </a:pPr>
          </a:p>
          <a:p>
            <a:pPr algn="ctr">
              <a:lnSpc>
                <a:spcPts val="3635"/>
              </a:lnSpc>
              <a:spcBef>
                <a:spcPct val="0"/>
              </a:spcBef>
            </a:pPr>
          </a:p>
          <a:p>
            <a:pPr algn="ctr">
              <a:lnSpc>
                <a:spcPts val="3635"/>
              </a:lnSpc>
              <a:spcBef>
                <a:spcPct val="0"/>
              </a:spcBef>
            </a:pPr>
          </a:p>
          <a:p>
            <a:pPr algn="ctr">
              <a:lnSpc>
                <a:spcPts val="3635"/>
              </a:lnSpc>
              <a:spcBef>
                <a:spcPct val="0"/>
              </a:spcBef>
            </a:pPr>
          </a:p>
        </p:txBody>
      </p:sp>
      <p:sp>
        <p:nvSpPr>
          <p:cNvPr name="Freeform 3" id="3"/>
          <p:cNvSpPr/>
          <p:nvPr/>
        </p:nvSpPr>
        <p:spPr>
          <a:xfrm flipH="false" flipV="false" rot="0">
            <a:off x="3868780" y="2266107"/>
            <a:ext cx="10550440" cy="2877393"/>
          </a:xfrm>
          <a:custGeom>
            <a:avLst/>
            <a:gdLst/>
            <a:ahLst/>
            <a:cxnLst/>
            <a:rect r="r" b="b" t="t" l="l"/>
            <a:pathLst>
              <a:path h="2877393" w="10550440">
                <a:moveTo>
                  <a:pt x="0" y="0"/>
                </a:moveTo>
                <a:lnTo>
                  <a:pt x="10550440" y="0"/>
                </a:lnTo>
                <a:lnTo>
                  <a:pt x="10550440" y="2877393"/>
                </a:lnTo>
                <a:lnTo>
                  <a:pt x="0" y="2877393"/>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3637" y="1746393"/>
            <a:ext cx="4035062" cy="7950506"/>
            <a:chOff x="0" y="0"/>
            <a:chExt cx="1062732" cy="2093961"/>
          </a:xfrm>
        </p:grpSpPr>
        <p:sp>
          <p:nvSpPr>
            <p:cNvPr name="Freeform 3" id="3"/>
            <p:cNvSpPr/>
            <p:nvPr/>
          </p:nvSpPr>
          <p:spPr>
            <a:xfrm flipH="false" flipV="false" rot="0">
              <a:off x="0" y="0"/>
              <a:ext cx="1062732" cy="2093961"/>
            </a:xfrm>
            <a:custGeom>
              <a:avLst/>
              <a:gdLst/>
              <a:ahLst/>
              <a:cxnLst/>
              <a:rect r="r" b="b" t="t" l="l"/>
              <a:pathLst>
                <a:path h="2093961" w="1062732">
                  <a:moveTo>
                    <a:pt x="97852" y="0"/>
                  </a:moveTo>
                  <a:lnTo>
                    <a:pt x="964880" y="0"/>
                  </a:lnTo>
                  <a:cubicBezTo>
                    <a:pt x="1018922" y="0"/>
                    <a:pt x="1062732" y="43810"/>
                    <a:pt x="1062732" y="97852"/>
                  </a:cubicBezTo>
                  <a:lnTo>
                    <a:pt x="1062732" y="1996109"/>
                  </a:lnTo>
                  <a:cubicBezTo>
                    <a:pt x="1062732" y="2050151"/>
                    <a:pt x="1018922" y="2093961"/>
                    <a:pt x="964880" y="2093961"/>
                  </a:cubicBezTo>
                  <a:lnTo>
                    <a:pt x="97852" y="2093961"/>
                  </a:lnTo>
                  <a:cubicBezTo>
                    <a:pt x="43810" y="2093961"/>
                    <a:pt x="0" y="2050151"/>
                    <a:pt x="0" y="1996109"/>
                  </a:cubicBezTo>
                  <a:lnTo>
                    <a:pt x="0" y="97852"/>
                  </a:lnTo>
                  <a:cubicBezTo>
                    <a:pt x="0" y="43810"/>
                    <a:pt x="43810" y="0"/>
                    <a:pt x="97852" y="0"/>
                  </a:cubicBezTo>
                  <a:close/>
                </a:path>
              </a:pathLst>
            </a:custGeom>
            <a:solidFill>
              <a:srgbClr val="004AAD"/>
            </a:solidFill>
          </p:spPr>
        </p:sp>
        <p:sp>
          <p:nvSpPr>
            <p:cNvPr name="TextBox 4" id="4"/>
            <p:cNvSpPr txBox="true"/>
            <p:nvPr/>
          </p:nvSpPr>
          <p:spPr>
            <a:xfrm>
              <a:off x="0" y="-66675"/>
              <a:ext cx="1062732" cy="2160636"/>
            </a:xfrm>
            <a:prstGeom prst="rect">
              <a:avLst/>
            </a:prstGeom>
          </p:spPr>
          <p:txBody>
            <a:bodyPr anchor="ctr" rtlCol="false" tIns="50800" lIns="50800" bIns="50800" rIns="50800"/>
            <a:lstStyle/>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p>
            <a:p>
              <a:pPr algn="ctr">
                <a:lnSpc>
                  <a:spcPts val="3640"/>
                </a:lnSpc>
              </a:pPr>
              <a:r>
                <a:rPr lang="en-US" sz="2600">
                  <a:solidFill>
                    <a:srgbClr val="FFFFFF"/>
                  </a:solidFill>
                  <a:latin typeface="Arimo Bold"/>
                </a:rPr>
                <a:t>Data Lake</a:t>
              </a:r>
            </a:p>
            <a:p>
              <a:pPr algn="ctr">
                <a:lnSpc>
                  <a:spcPts val="3640"/>
                </a:lnSpc>
              </a:pPr>
            </a:p>
          </p:txBody>
        </p:sp>
      </p:grpSp>
      <p:graphicFrame>
        <p:nvGraphicFramePr>
          <p:cNvPr name="Table 5" id="5"/>
          <p:cNvGraphicFramePr>
            <a:graphicFrameLocks noGrp="true"/>
          </p:cNvGraphicFramePr>
          <p:nvPr/>
        </p:nvGraphicFramePr>
        <p:xfrm>
          <a:off x="1188618" y="2681288"/>
          <a:ext cx="2705100" cy="3276600"/>
        </p:xfrm>
        <a:graphic>
          <a:graphicData uri="http://schemas.openxmlformats.org/drawingml/2006/table">
            <a:tbl>
              <a:tblPr/>
              <a:tblGrid>
                <a:gridCol w="541020"/>
                <a:gridCol w="541020"/>
                <a:gridCol w="541020"/>
                <a:gridCol w="541020"/>
                <a:gridCol w="541020"/>
              </a:tblGrid>
              <a:tr h="81915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1915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1915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1915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6682566" y="2676525"/>
          <a:ext cx="9069576" cy="2466975"/>
        </p:xfrm>
        <a:graphic>
          <a:graphicData uri="http://schemas.openxmlformats.org/drawingml/2006/table">
            <a:tbl>
              <a:tblPr/>
              <a:tblGrid>
                <a:gridCol w="1813915"/>
                <a:gridCol w="1839984"/>
                <a:gridCol w="1787846"/>
                <a:gridCol w="1813915"/>
                <a:gridCol w="1813915"/>
              </a:tblGrid>
              <a:tr h="1035162">
                <a:tc>
                  <a:txBody>
                    <a:bodyPr anchor="t" rtlCol="false"/>
                    <a:lstStyle/>
                    <a:p>
                      <a:pPr algn="ctr">
                        <a:lnSpc>
                          <a:spcPts val="3639"/>
                        </a:lnSpc>
                        <a:defRPr/>
                      </a:pPr>
                      <a:r>
                        <a:rPr lang="en-US" sz="2599">
                          <a:solidFill>
                            <a:srgbClr val="000000"/>
                          </a:solidFill>
                          <a:latin typeface="Arimo Bold"/>
                        </a:rPr>
                        <a:t>Contry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Event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Address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1431813">
                <a:tc>
                  <a:txBody>
                    <a:bodyPr anchor="t" rtlCol="false"/>
                    <a:lstStyle/>
                    <a:p>
                      <a:pPr algn="ctr">
                        <a:lnSpc>
                          <a:spcPts val="3639"/>
                        </a:lnSpc>
                        <a:defRPr/>
                      </a:pPr>
                      <a:r>
                        <a:rPr lang="en-US" sz="2599">
                          <a:solidFill>
                            <a:srgbClr val="000000"/>
                          </a:solidFill>
                          <a:latin typeface="Arimo Bold"/>
                        </a:rPr>
                        <a:t>Usa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Chicago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BlackFriday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Dec 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ABC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7" id="7"/>
          <p:cNvGrpSpPr/>
          <p:nvPr/>
        </p:nvGrpSpPr>
        <p:grpSpPr>
          <a:xfrm rot="0">
            <a:off x="6682566" y="5721647"/>
            <a:ext cx="9069576" cy="1801538"/>
            <a:chOff x="0" y="0"/>
            <a:chExt cx="2388695" cy="474479"/>
          </a:xfrm>
        </p:grpSpPr>
        <p:sp>
          <p:nvSpPr>
            <p:cNvPr name="Freeform 8" id="8"/>
            <p:cNvSpPr/>
            <p:nvPr/>
          </p:nvSpPr>
          <p:spPr>
            <a:xfrm flipH="false" flipV="false" rot="0">
              <a:off x="0" y="0"/>
              <a:ext cx="2388695" cy="474479"/>
            </a:xfrm>
            <a:custGeom>
              <a:avLst/>
              <a:gdLst/>
              <a:ahLst/>
              <a:cxnLst/>
              <a:rect r="r" b="b" t="t" l="l"/>
              <a:pathLst>
                <a:path h="474479" w="2388695">
                  <a:moveTo>
                    <a:pt x="43534" y="0"/>
                  </a:moveTo>
                  <a:lnTo>
                    <a:pt x="2345161" y="0"/>
                  </a:lnTo>
                  <a:cubicBezTo>
                    <a:pt x="2356707" y="0"/>
                    <a:pt x="2367780" y="4587"/>
                    <a:pt x="2375944" y="12751"/>
                  </a:cubicBezTo>
                  <a:cubicBezTo>
                    <a:pt x="2384108" y="20915"/>
                    <a:pt x="2388695" y="31988"/>
                    <a:pt x="2388695" y="43534"/>
                  </a:cubicBezTo>
                  <a:lnTo>
                    <a:pt x="2388695" y="430945"/>
                  </a:lnTo>
                  <a:cubicBezTo>
                    <a:pt x="2388695" y="454988"/>
                    <a:pt x="2369204" y="474479"/>
                    <a:pt x="2345161" y="474479"/>
                  </a:cubicBezTo>
                  <a:lnTo>
                    <a:pt x="43534" y="474479"/>
                  </a:lnTo>
                  <a:cubicBezTo>
                    <a:pt x="31988" y="474479"/>
                    <a:pt x="20915" y="469892"/>
                    <a:pt x="12751" y="461728"/>
                  </a:cubicBezTo>
                  <a:cubicBezTo>
                    <a:pt x="4587" y="453564"/>
                    <a:pt x="0" y="442491"/>
                    <a:pt x="0" y="430945"/>
                  </a:cubicBezTo>
                  <a:lnTo>
                    <a:pt x="0" y="43534"/>
                  </a:lnTo>
                  <a:cubicBezTo>
                    <a:pt x="0" y="19491"/>
                    <a:pt x="19491" y="0"/>
                    <a:pt x="43534" y="0"/>
                  </a:cubicBezTo>
                  <a:close/>
                </a:path>
              </a:pathLst>
            </a:custGeom>
            <a:solidFill>
              <a:srgbClr val="00BF62"/>
            </a:solidFill>
          </p:spPr>
        </p:sp>
        <p:sp>
          <p:nvSpPr>
            <p:cNvPr name="TextBox 9" id="9"/>
            <p:cNvSpPr txBox="true"/>
            <p:nvPr/>
          </p:nvSpPr>
          <p:spPr>
            <a:xfrm>
              <a:off x="0" y="-57150"/>
              <a:ext cx="2388695" cy="531629"/>
            </a:xfrm>
            <a:prstGeom prst="rect">
              <a:avLst/>
            </a:prstGeom>
          </p:spPr>
          <p:txBody>
            <a:bodyPr anchor="ctr" rtlCol="false" tIns="50800" lIns="50800" bIns="50800" rIns="50800"/>
            <a:lstStyle/>
            <a:p>
              <a:pPr algn="ctr">
                <a:lnSpc>
                  <a:spcPts val="3499"/>
                </a:lnSpc>
              </a:pPr>
              <a:r>
                <a:rPr lang="en-US" sz="2499">
                  <a:solidFill>
                    <a:srgbClr val="000000"/>
                  </a:solidFill>
                  <a:latin typeface="Arimo Bold"/>
                </a:rPr>
                <a:t>XASH()</a:t>
              </a:r>
            </a:p>
          </p:txBody>
        </p:sp>
      </p:grpSp>
      <p:sp>
        <p:nvSpPr>
          <p:cNvPr name="AutoShape 10" id="10"/>
          <p:cNvSpPr/>
          <p:nvPr/>
        </p:nvSpPr>
        <p:spPr>
          <a:xfrm>
            <a:off x="7586069" y="5143500"/>
            <a:ext cx="0" cy="578147"/>
          </a:xfrm>
          <a:prstGeom prst="line">
            <a:avLst/>
          </a:prstGeom>
          <a:ln cap="flat" w="38100">
            <a:solidFill>
              <a:srgbClr val="000000"/>
            </a:solidFill>
            <a:prstDash val="solid"/>
            <a:headEnd type="none" len="sm" w="sm"/>
            <a:tailEnd type="arrow" len="sm" w="med"/>
          </a:ln>
        </p:spPr>
      </p:sp>
      <p:sp>
        <p:nvSpPr>
          <p:cNvPr name="AutoShape 11" id="11"/>
          <p:cNvSpPr/>
          <p:nvPr/>
        </p:nvSpPr>
        <p:spPr>
          <a:xfrm>
            <a:off x="9472909" y="5143500"/>
            <a:ext cx="0" cy="578147"/>
          </a:xfrm>
          <a:prstGeom prst="line">
            <a:avLst/>
          </a:prstGeom>
          <a:ln cap="flat" w="38100">
            <a:solidFill>
              <a:srgbClr val="000000"/>
            </a:solidFill>
            <a:prstDash val="solid"/>
            <a:headEnd type="none" len="sm" w="sm"/>
            <a:tailEnd type="arrow" len="sm" w="med"/>
          </a:ln>
        </p:spPr>
      </p:sp>
      <p:sp>
        <p:nvSpPr>
          <p:cNvPr name="AutoShape 12" id="12"/>
          <p:cNvSpPr/>
          <p:nvPr/>
        </p:nvSpPr>
        <p:spPr>
          <a:xfrm>
            <a:off x="11236404" y="5143500"/>
            <a:ext cx="0" cy="578147"/>
          </a:xfrm>
          <a:prstGeom prst="line">
            <a:avLst/>
          </a:prstGeom>
          <a:ln cap="flat" w="38100">
            <a:solidFill>
              <a:srgbClr val="000000"/>
            </a:solidFill>
            <a:prstDash val="solid"/>
            <a:headEnd type="none" len="sm" w="sm"/>
            <a:tailEnd type="arrow" len="sm" w="med"/>
          </a:ln>
        </p:spPr>
      </p:sp>
      <p:sp>
        <p:nvSpPr>
          <p:cNvPr name="AutoShape 13" id="13"/>
          <p:cNvSpPr/>
          <p:nvPr/>
        </p:nvSpPr>
        <p:spPr>
          <a:xfrm>
            <a:off x="13001597" y="5143500"/>
            <a:ext cx="0" cy="578147"/>
          </a:xfrm>
          <a:prstGeom prst="line">
            <a:avLst/>
          </a:prstGeom>
          <a:ln cap="flat" w="38100">
            <a:solidFill>
              <a:srgbClr val="000000"/>
            </a:solidFill>
            <a:prstDash val="solid"/>
            <a:headEnd type="none" len="sm" w="sm"/>
            <a:tailEnd type="arrow" len="sm" w="med"/>
          </a:ln>
        </p:spPr>
      </p:sp>
      <p:sp>
        <p:nvSpPr>
          <p:cNvPr name="AutoShape 14" id="14"/>
          <p:cNvSpPr/>
          <p:nvPr/>
        </p:nvSpPr>
        <p:spPr>
          <a:xfrm>
            <a:off x="14935398" y="5143500"/>
            <a:ext cx="0" cy="578147"/>
          </a:xfrm>
          <a:prstGeom prst="line">
            <a:avLst/>
          </a:prstGeom>
          <a:ln cap="flat" w="38100">
            <a:solidFill>
              <a:srgbClr val="000000"/>
            </a:solidFill>
            <a:prstDash val="solid"/>
            <a:headEnd type="none" len="sm" w="sm"/>
            <a:tailEnd type="arrow" len="sm" w="med"/>
          </a:ln>
        </p:spPr>
      </p:sp>
      <p:sp>
        <p:nvSpPr>
          <p:cNvPr name="AutoShape 15" id="15"/>
          <p:cNvSpPr/>
          <p:nvPr/>
        </p:nvSpPr>
        <p:spPr>
          <a:xfrm>
            <a:off x="7567019" y="7523184"/>
            <a:ext cx="0" cy="578147"/>
          </a:xfrm>
          <a:prstGeom prst="line">
            <a:avLst/>
          </a:prstGeom>
          <a:ln cap="flat" w="38100">
            <a:solidFill>
              <a:srgbClr val="000000"/>
            </a:solidFill>
            <a:prstDash val="solid"/>
            <a:headEnd type="none" len="sm" w="sm"/>
            <a:tailEnd type="arrow" len="sm" w="med"/>
          </a:ln>
        </p:spPr>
      </p:sp>
      <p:sp>
        <p:nvSpPr>
          <p:cNvPr name="AutoShape 16" id="16"/>
          <p:cNvSpPr/>
          <p:nvPr/>
        </p:nvSpPr>
        <p:spPr>
          <a:xfrm>
            <a:off x="9491959" y="7523184"/>
            <a:ext cx="0" cy="578147"/>
          </a:xfrm>
          <a:prstGeom prst="line">
            <a:avLst/>
          </a:prstGeom>
          <a:ln cap="flat" w="38100">
            <a:solidFill>
              <a:srgbClr val="000000"/>
            </a:solidFill>
            <a:prstDash val="solid"/>
            <a:headEnd type="none" len="sm" w="sm"/>
            <a:tailEnd type="arrow" len="sm" w="med"/>
          </a:ln>
        </p:spPr>
      </p:sp>
      <p:sp>
        <p:nvSpPr>
          <p:cNvPr name="AutoShape 17" id="17"/>
          <p:cNvSpPr/>
          <p:nvPr/>
        </p:nvSpPr>
        <p:spPr>
          <a:xfrm>
            <a:off x="11198304" y="7523184"/>
            <a:ext cx="0" cy="578147"/>
          </a:xfrm>
          <a:prstGeom prst="line">
            <a:avLst/>
          </a:prstGeom>
          <a:ln cap="flat" w="38100">
            <a:solidFill>
              <a:srgbClr val="000000"/>
            </a:solidFill>
            <a:prstDash val="solid"/>
            <a:headEnd type="none" len="sm" w="sm"/>
            <a:tailEnd type="arrow" len="sm" w="med"/>
          </a:ln>
        </p:spPr>
      </p:sp>
      <p:sp>
        <p:nvSpPr>
          <p:cNvPr name="AutoShape 18" id="18"/>
          <p:cNvSpPr/>
          <p:nvPr/>
        </p:nvSpPr>
        <p:spPr>
          <a:xfrm>
            <a:off x="12982547" y="7523184"/>
            <a:ext cx="0" cy="578147"/>
          </a:xfrm>
          <a:prstGeom prst="line">
            <a:avLst/>
          </a:prstGeom>
          <a:ln cap="flat" w="38100">
            <a:solidFill>
              <a:srgbClr val="000000"/>
            </a:solidFill>
            <a:prstDash val="solid"/>
            <a:headEnd type="none" len="sm" w="sm"/>
            <a:tailEnd type="arrow" len="sm" w="med"/>
          </a:ln>
        </p:spPr>
      </p:sp>
      <p:sp>
        <p:nvSpPr>
          <p:cNvPr name="AutoShape 19" id="19"/>
          <p:cNvSpPr/>
          <p:nvPr/>
        </p:nvSpPr>
        <p:spPr>
          <a:xfrm>
            <a:off x="14916348" y="7523184"/>
            <a:ext cx="0" cy="578147"/>
          </a:xfrm>
          <a:prstGeom prst="line">
            <a:avLst/>
          </a:prstGeom>
          <a:ln cap="flat" w="38100">
            <a:solidFill>
              <a:srgbClr val="000000"/>
            </a:solidFill>
            <a:prstDash val="solid"/>
            <a:headEnd type="none" len="sm" w="sm"/>
            <a:tailEnd type="arrow" len="sm" w="med"/>
          </a:ln>
        </p:spPr>
      </p:sp>
      <p:sp>
        <p:nvSpPr>
          <p:cNvPr name="AutoShape 20" id="20"/>
          <p:cNvSpPr/>
          <p:nvPr/>
        </p:nvSpPr>
        <p:spPr>
          <a:xfrm>
            <a:off x="6545071" y="9220200"/>
            <a:ext cx="9344565" cy="19050"/>
          </a:xfrm>
          <a:prstGeom prst="line">
            <a:avLst/>
          </a:prstGeom>
          <a:ln cap="flat" w="38100">
            <a:solidFill>
              <a:srgbClr val="000000"/>
            </a:solidFill>
            <a:prstDash val="solid"/>
            <a:headEnd type="none" len="sm" w="sm"/>
            <a:tailEnd type="none" len="sm" w="sm"/>
          </a:ln>
        </p:spPr>
      </p:sp>
      <p:sp>
        <p:nvSpPr>
          <p:cNvPr name="AutoShape 21" id="21"/>
          <p:cNvSpPr/>
          <p:nvPr/>
        </p:nvSpPr>
        <p:spPr>
          <a:xfrm>
            <a:off x="3893718" y="2700338"/>
            <a:ext cx="4823101" cy="0"/>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3639609" y="5143500"/>
            <a:ext cx="3042957" cy="795337"/>
          </a:xfrm>
          <a:prstGeom prst="line">
            <a:avLst/>
          </a:prstGeom>
          <a:ln cap="flat" w="38100">
            <a:solidFill>
              <a:srgbClr val="000000"/>
            </a:solidFill>
            <a:prstDash val="solid"/>
            <a:headEnd type="none" len="sm" w="sm"/>
            <a:tailEnd type="none" len="sm" w="sm"/>
          </a:ln>
        </p:spPr>
      </p:sp>
      <p:grpSp>
        <p:nvGrpSpPr>
          <p:cNvPr name="Group 23" id="23"/>
          <p:cNvGrpSpPr/>
          <p:nvPr/>
        </p:nvGrpSpPr>
        <p:grpSpPr>
          <a:xfrm rot="0">
            <a:off x="8169920" y="8278042"/>
            <a:ext cx="719138" cy="741701"/>
            <a:chOff x="0" y="0"/>
            <a:chExt cx="812800" cy="838303"/>
          </a:xfrm>
        </p:grpSpPr>
        <p:sp>
          <p:nvSpPr>
            <p:cNvPr name="Freeform 24" id="24"/>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25" id="25"/>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TextBox 26" id="26"/>
          <p:cNvSpPr txBox="true"/>
          <p:nvPr/>
        </p:nvSpPr>
        <p:spPr>
          <a:xfrm rot="0">
            <a:off x="7372203" y="8412672"/>
            <a:ext cx="389632" cy="4152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rimo Bold"/>
              </a:rPr>
              <a:t>H1</a:t>
            </a:r>
          </a:p>
        </p:txBody>
      </p:sp>
      <p:sp>
        <p:nvSpPr>
          <p:cNvPr name="TextBox 27" id="27"/>
          <p:cNvSpPr txBox="true"/>
          <p:nvPr/>
        </p:nvSpPr>
        <p:spPr>
          <a:xfrm rot="0">
            <a:off x="9297143" y="8412672"/>
            <a:ext cx="389632" cy="4152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rimo Bold"/>
              </a:rPr>
              <a:t>H2</a:t>
            </a:r>
          </a:p>
        </p:txBody>
      </p:sp>
      <p:sp>
        <p:nvSpPr>
          <p:cNvPr name="TextBox 28" id="28"/>
          <p:cNvSpPr txBox="true"/>
          <p:nvPr/>
        </p:nvSpPr>
        <p:spPr>
          <a:xfrm rot="0">
            <a:off x="11003488" y="8412672"/>
            <a:ext cx="389632" cy="4152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rimo Bold"/>
              </a:rPr>
              <a:t>H3</a:t>
            </a:r>
          </a:p>
        </p:txBody>
      </p:sp>
      <p:sp>
        <p:nvSpPr>
          <p:cNvPr name="TextBox 29" id="29"/>
          <p:cNvSpPr txBox="true"/>
          <p:nvPr/>
        </p:nvSpPr>
        <p:spPr>
          <a:xfrm rot="0">
            <a:off x="12787731" y="8412672"/>
            <a:ext cx="389632" cy="4152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rimo Bold"/>
              </a:rPr>
              <a:t>H4</a:t>
            </a:r>
          </a:p>
        </p:txBody>
      </p:sp>
      <p:sp>
        <p:nvSpPr>
          <p:cNvPr name="TextBox 30" id="30"/>
          <p:cNvSpPr txBox="true"/>
          <p:nvPr/>
        </p:nvSpPr>
        <p:spPr>
          <a:xfrm rot="0">
            <a:off x="14721532" y="8412672"/>
            <a:ext cx="389632" cy="4152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rimo Bold"/>
              </a:rPr>
              <a:t>H5</a:t>
            </a:r>
          </a:p>
        </p:txBody>
      </p:sp>
      <p:sp>
        <p:nvSpPr>
          <p:cNvPr name="TextBox 31" id="31"/>
          <p:cNvSpPr txBox="true"/>
          <p:nvPr/>
        </p:nvSpPr>
        <p:spPr>
          <a:xfrm rot="0">
            <a:off x="9893498" y="9487667"/>
            <a:ext cx="2219980" cy="457836"/>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rimo Bold"/>
              </a:rPr>
              <a:t>SuperKey(SK)</a:t>
            </a:r>
          </a:p>
        </p:txBody>
      </p:sp>
      <p:grpSp>
        <p:nvGrpSpPr>
          <p:cNvPr name="Group 32" id="32"/>
          <p:cNvGrpSpPr/>
          <p:nvPr/>
        </p:nvGrpSpPr>
        <p:grpSpPr>
          <a:xfrm rot="0">
            <a:off x="9985562" y="8278042"/>
            <a:ext cx="719138" cy="741701"/>
            <a:chOff x="0" y="0"/>
            <a:chExt cx="812800" cy="838303"/>
          </a:xfrm>
        </p:grpSpPr>
        <p:sp>
          <p:nvSpPr>
            <p:cNvPr name="Freeform 33" id="33"/>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34" id="34"/>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grpSp>
        <p:nvGrpSpPr>
          <p:cNvPr name="Group 35" id="35"/>
          <p:cNvGrpSpPr/>
          <p:nvPr/>
        </p:nvGrpSpPr>
        <p:grpSpPr>
          <a:xfrm rot="0">
            <a:off x="11844585" y="8278042"/>
            <a:ext cx="719138" cy="741701"/>
            <a:chOff x="0" y="0"/>
            <a:chExt cx="812800" cy="838303"/>
          </a:xfrm>
        </p:grpSpPr>
        <p:sp>
          <p:nvSpPr>
            <p:cNvPr name="Freeform 36" id="36"/>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37" id="37"/>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grpSp>
        <p:nvGrpSpPr>
          <p:cNvPr name="Group 38" id="38"/>
          <p:cNvGrpSpPr/>
          <p:nvPr/>
        </p:nvGrpSpPr>
        <p:grpSpPr>
          <a:xfrm rot="0">
            <a:off x="13625038" y="8278042"/>
            <a:ext cx="719138" cy="741701"/>
            <a:chOff x="0" y="0"/>
            <a:chExt cx="812800" cy="838303"/>
          </a:xfrm>
        </p:grpSpPr>
        <p:sp>
          <p:nvSpPr>
            <p:cNvPr name="Freeform 39" id="39"/>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40" id="40"/>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TextBox 41" id="41"/>
          <p:cNvSpPr txBox="true"/>
          <p:nvPr/>
        </p:nvSpPr>
        <p:spPr>
          <a:xfrm rot="0">
            <a:off x="5881375" y="-54527"/>
            <a:ext cx="6831535" cy="1273727"/>
          </a:xfrm>
          <a:prstGeom prst="rect">
            <a:avLst/>
          </a:prstGeom>
        </p:spPr>
        <p:txBody>
          <a:bodyPr anchor="t" rtlCol="false" tIns="0" lIns="0" bIns="0" rIns="0">
            <a:spAutoFit/>
          </a:bodyPr>
          <a:lstStyle/>
          <a:p>
            <a:pPr algn="ctr">
              <a:lnSpc>
                <a:spcPts val="5121"/>
              </a:lnSpc>
            </a:pPr>
            <a:r>
              <a:rPr lang="en-US" sz="3658">
                <a:solidFill>
                  <a:srgbClr val="000000"/>
                </a:solidFill>
                <a:latin typeface="Canva Sans Bold"/>
              </a:rPr>
              <a:t>Mate  </a:t>
            </a:r>
          </a:p>
          <a:p>
            <a:pPr algn="ctr">
              <a:lnSpc>
                <a:spcPts val="5121"/>
              </a:lnSpc>
            </a:pPr>
            <a:r>
              <a:rPr lang="en-US" sz="3658">
                <a:solidFill>
                  <a:srgbClr val="000000"/>
                </a:solidFill>
                <a:latin typeface="Canva Sans Bold"/>
              </a:rPr>
              <a:t>Super Key</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57678" y="461981"/>
            <a:ext cx="15372644" cy="1801538"/>
            <a:chOff x="0" y="0"/>
            <a:chExt cx="4048762" cy="474479"/>
          </a:xfrm>
        </p:grpSpPr>
        <p:sp>
          <p:nvSpPr>
            <p:cNvPr name="Freeform 3" id="3"/>
            <p:cNvSpPr/>
            <p:nvPr/>
          </p:nvSpPr>
          <p:spPr>
            <a:xfrm flipH="false" flipV="false" rot="0">
              <a:off x="0" y="0"/>
              <a:ext cx="4048762" cy="474479"/>
            </a:xfrm>
            <a:custGeom>
              <a:avLst/>
              <a:gdLst/>
              <a:ahLst/>
              <a:cxnLst/>
              <a:rect r="r" b="b" t="t" l="l"/>
              <a:pathLst>
                <a:path h="474479" w="4048762">
                  <a:moveTo>
                    <a:pt x="25684" y="0"/>
                  </a:moveTo>
                  <a:lnTo>
                    <a:pt x="4023078" y="0"/>
                  </a:lnTo>
                  <a:cubicBezTo>
                    <a:pt x="4037263" y="0"/>
                    <a:pt x="4048762" y="11499"/>
                    <a:pt x="4048762" y="25684"/>
                  </a:cubicBezTo>
                  <a:lnTo>
                    <a:pt x="4048762" y="448795"/>
                  </a:lnTo>
                  <a:cubicBezTo>
                    <a:pt x="4048762" y="462980"/>
                    <a:pt x="4037263" y="474479"/>
                    <a:pt x="4023078" y="474479"/>
                  </a:cubicBezTo>
                  <a:lnTo>
                    <a:pt x="25684" y="474479"/>
                  </a:lnTo>
                  <a:cubicBezTo>
                    <a:pt x="11499" y="474479"/>
                    <a:pt x="0" y="462980"/>
                    <a:pt x="0" y="448795"/>
                  </a:cubicBezTo>
                  <a:lnTo>
                    <a:pt x="0" y="25684"/>
                  </a:lnTo>
                  <a:cubicBezTo>
                    <a:pt x="0" y="11499"/>
                    <a:pt x="11499" y="0"/>
                    <a:pt x="25684" y="0"/>
                  </a:cubicBezTo>
                  <a:close/>
                </a:path>
              </a:pathLst>
            </a:custGeom>
            <a:solidFill>
              <a:srgbClr val="00BF62"/>
            </a:solidFill>
          </p:spPr>
        </p:sp>
        <p:sp>
          <p:nvSpPr>
            <p:cNvPr name="TextBox 4" id="4"/>
            <p:cNvSpPr txBox="true"/>
            <p:nvPr/>
          </p:nvSpPr>
          <p:spPr>
            <a:xfrm>
              <a:off x="0" y="-76200"/>
              <a:ext cx="4048762" cy="550679"/>
            </a:xfrm>
            <a:prstGeom prst="rect">
              <a:avLst/>
            </a:prstGeom>
          </p:spPr>
          <p:txBody>
            <a:bodyPr anchor="ctr" rtlCol="false" tIns="50800" lIns="50800" bIns="50800" rIns="50800"/>
            <a:lstStyle/>
            <a:p>
              <a:pPr algn="ctr">
                <a:lnSpc>
                  <a:spcPts val="4200"/>
                </a:lnSpc>
              </a:pPr>
              <a:r>
                <a:rPr lang="en-US" sz="3000">
                  <a:solidFill>
                    <a:srgbClr val="000000"/>
                  </a:solidFill>
                  <a:latin typeface="Arimo Bold"/>
                </a:rPr>
                <a:t>EXAMPLE</a:t>
              </a:r>
            </a:p>
          </p:txBody>
        </p:sp>
      </p:grpSp>
      <p:graphicFrame>
        <p:nvGraphicFramePr>
          <p:cNvPr name="Table 5" id="5"/>
          <p:cNvGraphicFramePr>
            <a:graphicFrameLocks noGrp="true"/>
          </p:cNvGraphicFramePr>
          <p:nvPr/>
        </p:nvGraphicFramePr>
        <p:xfrm>
          <a:off x="4609212" y="2669557"/>
          <a:ext cx="9069576" cy="2473943"/>
        </p:xfrm>
        <a:graphic>
          <a:graphicData uri="http://schemas.openxmlformats.org/drawingml/2006/table">
            <a:tbl>
              <a:tblPr/>
              <a:tblGrid>
                <a:gridCol w="1813915"/>
                <a:gridCol w="1839984"/>
                <a:gridCol w="1787846"/>
                <a:gridCol w="1813915"/>
                <a:gridCol w="1813915"/>
              </a:tblGrid>
              <a:tr h="1042193">
                <a:tc>
                  <a:txBody>
                    <a:bodyPr anchor="t" rtlCol="false"/>
                    <a:lstStyle/>
                    <a:p>
                      <a:pPr algn="ctr">
                        <a:lnSpc>
                          <a:spcPts val="3639"/>
                        </a:lnSpc>
                        <a:defRPr/>
                      </a:pPr>
                      <a:r>
                        <a:rPr lang="en-US" sz="2599">
                          <a:solidFill>
                            <a:srgbClr val="000000"/>
                          </a:solidFill>
                          <a:latin typeface="Arimo Bold"/>
                        </a:rPr>
                        <a:t>Contry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Event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39"/>
                        </a:lnSpc>
                        <a:defRPr/>
                      </a:pPr>
                      <a:r>
                        <a:rPr lang="en-US" sz="2599">
                          <a:solidFill>
                            <a:srgbClr val="000000"/>
                          </a:solidFill>
                          <a:latin typeface="Arimo Bold"/>
                        </a:rPr>
                        <a:t>Address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1431750">
                <a:tc>
                  <a:txBody>
                    <a:bodyPr anchor="t" rtlCol="false"/>
                    <a:lstStyle/>
                    <a:p>
                      <a:pPr algn="ctr">
                        <a:lnSpc>
                          <a:spcPts val="3639"/>
                        </a:lnSpc>
                        <a:defRPr/>
                      </a:pPr>
                      <a:r>
                        <a:rPr lang="en-US" sz="2599">
                          <a:solidFill>
                            <a:srgbClr val="000000"/>
                          </a:solidFill>
                          <a:latin typeface="Arimo Bold"/>
                        </a:rPr>
                        <a:t>Usa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Chicago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BlackFriday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Dec 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Bold"/>
                        </a:rPr>
                        <a:t>ABC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6" id="6"/>
          <p:cNvGrpSpPr/>
          <p:nvPr/>
        </p:nvGrpSpPr>
        <p:grpSpPr>
          <a:xfrm rot="0">
            <a:off x="4609212" y="5721647"/>
            <a:ext cx="9069576" cy="1801538"/>
            <a:chOff x="0" y="0"/>
            <a:chExt cx="2388695" cy="474479"/>
          </a:xfrm>
        </p:grpSpPr>
        <p:sp>
          <p:nvSpPr>
            <p:cNvPr name="Freeform 7" id="7"/>
            <p:cNvSpPr/>
            <p:nvPr/>
          </p:nvSpPr>
          <p:spPr>
            <a:xfrm flipH="false" flipV="false" rot="0">
              <a:off x="0" y="0"/>
              <a:ext cx="2388695" cy="474479"/>
            </a:xfrm>
            <a:custGeom>
              <a:avLst/>
              <a:gdLst/>
              <a:ahLst/>
              <a:cxnLst/>
              <a:rect r="r" b="b" t="t" l="l"/>
              <a:pathLst>
                <a:path h="474479" w="2388695">
                  <a:moveTo>
                    <a:pt x="43534" y="0"/>
                  </a:moveTo>
                  <a:lnTo>
                    <a:pt x="2345161" y="0"/>
                  </a:lnTo>
                  <a:cubicBezTo>
                    <a:pt x="2356707" y="0"/>
                    <a:pt x="2367780" y="4587"/>
                    <a:pt x="2375944" y="12751"/>
                  </a:cubicBezTo>
                  <a:cubicBezTo>
                    <a:pt x="2384108" y="20915"/>
                    <a:pt x="2388695" y="31988"/>
                    <a:pt x="2388695" y="43534"/>
                  </a:cubicBezTo>
                  <a:lnTo>
                    <a:pt x="2388695" y="430945"/>
                  </a:lnTo>
                  <a:cubicBezTo>
                    <a:pt x="2388695" y="454988"/>
                    <a:pt x="2369204" y="474479"/>
                    <a:pt x="2345161" y="474479"/>
                  </a:cubicBezTo>
                  <a:lnTo>
                    <a:pt x="43534" y="474479"/>
                  </a:lnTo>
                  <a:cubicBezTo>
                    <a:pt x="31988" y="474479"/>
                    <a:pt x="20915" y="469892"/>
                    <a:pt x="12751" y="461728"/>
                  </a:cubicBezTo>
                  <a:cubicBezTo>
                    <a:pt x="4587" y="453564"/>
                    <a:pt x="0" y="442491"/>
                    <a:pt x="0" y="430945"/>
                  </a:cubicBezTo>
                  <a:lnTo>
                    <a:pt x="0" y="43534"/>
                  </a:lnTo>
                  <a:cubicBezTo>
                    <a:pt x="0" y="19491"/>
                    <a:pt x="19491" y="0"/>
                    <a:pt x="43534" y="0"/>
                  </a:cubicBezTo>
                  <a:close/>
                </a:path>
              </a:pathLst>
            </a:custGeom>
            <a:solidFill>
              <a:srgbClr val="00BF62"/>
            </a:solidFill>
          </p:spPr>
        </p:sp>
        <p:sp>
          <p:nvSpPr>
            <p:cNvPr name="TextBox 8" id="8"/>
            <p:cNvSpPr txBox="true"/>
            <p:nvPr/>
          </p:nvSpPr>
          <p:spPr>
            <a:xfrm>
              <a:off x="0" y="-57150"/>
              <a:ext cx="2388695" cy="531629"/>
            </a:xfrm>
            <a:prstGeom prst="rect">
              <a:avLst/>
            </a:prstGeom>
          </p:spPr>
          <p:txBody>
            <a:bodyPr anchor="ctr" rtlCol="false" tIns="50800" lIns="50800" bIns="50800" rIns="50800"/>
            <a:lstStyle/>
            <a:p>
              <a:pPr algn="ctr">
                <a:lnSpc>
                  <a:spcPts val="3499"/>
                </a:lnSpc>
              </a:pPr>
              <a:r>
                <a:rPr lang="en-US" sz="2499">
                  <a:solidFill>
                    <a:srgbClr val="000000"/>
                  </a:solidFill>
                  <a:latin typeface="Arimo Bold"/>
                </a:rPr>
                <a:t>XASH()</a:t>
              </a:r>
            </a:p>
          </p:txBody>
        </p:sp>
      </p:grpSp>
      <p:sp>
        <p:nvSpPr>
          <p:cNvPr name="AutoShape 9" id="9"/>
          <p:cNvSpPr/>
          <p:nvPr/>
        </p:nvSpPr>
        <p:spPr>
          <a:xfrm>
            <a:off x="5512715" y="5143500"/>
            <a:ext cx="0" cy="578147"/>
          </a:xfrm>
          <a:prstGeom prst="line">
            <a:avLst/>
          </a:prstGeom>
          <a:ln cap="flat" w="38100">
            <a:solidFill>
              <a:srgbClr val="000000"/>
            </a:solidFill>
            <a:prstDash val="solid"/>
            <a:headEnd type="none" len="sm" w="sm"/>
            <a:tailEnd type="arrow" len="sm" w="med"/>
          </a:ln>
        </p:spPr>
      </p:sp>
      <p:sp>
        <p:nvSpPr>
          <p:cNvPr name="AutoShape 10" id="10"/>
          <p:cNvSpPr/>
          <p:nvPr/>
        </p:nvSpPr>
        <p:spPr>
          <a:xfrm>
            <a:off x="7399555" y="5143500"/>
            <a:ext cx="0" cy="578147"/>
          </a:xfrm>
          <a:prstGeom prst="line">
            <a:avLst/>
          </a:prstGeom>
          <a:ln cap="flat" w="38100">
            <a:solidFill>
              <a:srgbClr val="000000"/>
            </a:solidFill>
            <a:prstDash val="solid"/>
            <a:headEnd type="none" len="sm" w="sm"/>
            <a:tailEnd type="arrow" len="sm" w="med"/>
          </a:ln>
        </p:spPr>
      </p:sp>
      <p:sp>
        <p:nvSpPr>
          <p:cNvPr name="AutoShape 11" id="11"/>
          <p:cNvSpPr/>
          <p:nvPr/>
        </p:nvSpPr>
        <p:spPr>
          <a:xfrm>
            <a:off x="9163050" y="5143500"/>
            <a:ext cx="0" cy="578147"/>
          </a:xfrm>
          <a:prstGeom prst="line">
            <a:avLst/>
          </a:prstGeom>
          <a:ln cap="flat" w="38100">
            <a:solidFill>
              <a:srgbClr val="000000"/>
            </a:solidFill>
            <a:prstDash val="solid"/>
            <a:headEnd type="none" len="sm" w="sm"/>
            <a:tailEnd type="arrow" len="sm" w="med"/>
          </a:ln>
        </p:spPr>
      </p:sp>
      <p:sp>
        <p:nvSpPr>
          <p:cNvPr name="AutoShape 12" id="12"/>
          <p:cNvSpPr/>
          <p:nvPr/>
        </p:nvSpPr>
        <p:spPr>
          <a:xfrm>
            <a:off x="10928243" y="5143500"/>
            <a:ext cx="0" cy="578147"/>
          </a:xfrm>
          <a:prstGeom prst="line">
            <a:avLst/>
          </a:prstGeom>
          <a:ln cap="flat" w="38100">
            <a:solidFill>
              <a:srgbClr val="000000"/>
            </a:solidFill>
            <a:prstDash val="solid"/>
            <a:headEnd type="none" len="sm" w="sm"/>
            <a:tailEnd type="arrow" len="sm" w="med"/>
          </a:ln>
        </p:spPr>
      </p:sp>
      <p:sp>
        <p:nvSpPr>
          <p:cNvPr name="AutoShape 13" id="13"/>
          <p:cNvSpPr/>
          <p:nvPr/>
        </p:nvSpPr>
        <p:spPr>
          <a:xfrm>
            <a:off x="12862044" y="5143500"/>
            <a:ext cx="0" cy="578147"/>
          </a:xfrm>
          <a:prstGeom prst="line">
            <a:avLst/>
          </a:prstGeom>
          <a:ln cap="flat" w="38100">
            <a:solidFill>
              <a:srgbClr val="000000"/>
            </a:solidFill>
            <a:prstDash val="solid"/>
            <a:headEnd type="none" len="sm" w="sm"/>
            <a:tailEnd type="arrow" len="sm" w="med"/>
          </a:ln>
        </p:spPr>
      </p:sp>
      <p:sp>
        <p:nvSpPr>
          <p:cNvPr name="AutoShape 14" id="14"/>
          <p:cNvSpPr/>
          <p:nvPr/>
        </p:nvSpPr>
        <p:spPr>
          <a:xfrm>
            <a:off x="5493665" y="7523184"/>
            <a:ext cx="0" cy="578147"/>
          </a:xfrm>
          <a:prstGeom prst="line">
            <a:avLst/>
          </a:prstGeom>
          <a:ln cap="flat" w="38100">
            <a:solidFill>
              <a:srgbClr val="000000"/>
            </a:solidFill>
            <a:prstDash val="solid"/>
            <a:headEnd type="none" len="sm" w="sm"/>
            <a:tailEnd type="arrow" len="sm" w="med"/>
          </a:ln>
        </p:spPr>
      </p:sp>
      <p:sp>
        <p:nvSpPr>
          <p:cNvPr name="AutoShape 15" id="15"/>
          <p:cNvSpPr/>
          <p:nvPr/>
        </p:nvSpPr>
        <p:spPr>
          <a:xfrm>
            <a:off x="7418605" y="7523184"/>
            <a:ext cx="0" cy="578147"/>
          </a:xfrm>
          <a:prstGeom prst="line">
            <a:avLst/>
          </a:prstGeom>
          <a:ln cap="flat" w="38100">
            <a:solidFill>
              <a:srgbClr val="000000"/>
            </a:solidFill>
            <a:prstDash val="solid"/>
            <a:headEnd type="none" len="sm" w="sm"/>
            <a:tailEnd type="arrow" len="sm" w="med"/>
          </a:ln>
        </p:spPr>
      </p:sp>
      <p:sp>
        <p:nvSpPr>
          <p:cNvPr name="AutoShape 16" id="16"/>
          <p:cNvSpPr/>
          <p:nvPr/>
        </p:nvSpPr>
        <p:spPr>
          <a:xfrm>
            <a:off x="9124950" y="7523184"/>
            <a:ext cx="0" cy="578147"/>
          </a:xfrm>
          <a:prstGeom prst="line">
            <a:avLst/>
          </a:prstGeom>
          <a:ln cap="flat" w="38100">
            <a:solidFill>
              <a:srgbClr val="000000"/>
            </a:solidFill>
            <a:prstDash val="solid"/>
            <a:headEnd type="none" len="sm" w="sm"/>
            <a:tailEnd type="arrow" len="sm" w="med"/>
          </a:ln>
        </p:spPr>
      </p:sp>
      <p:sp>
        <p:nvSpPr>
          <p:cNvPr name="AutoShape 17" id="17"/>
          <p:cNvSpPr/>
          <p:nvPr/>
        </p:nvSpPr>
        <p:spPr>
          <a:xfrm>
            <a:off x="10909193" y="7523184"/>
            <a:ext cx="0" cy="578147"/>
          </a:xfrm>
          <a:prstGeom prst="line">
            <a:avLst/>
          </a:prstGeom>
          <a:ln cap="flat" w="38100">
            <a:solidFill>
              <a:srgbClr val="000000"/>
            </a:solidFill>
            <a:prstDash val="solid"/>
            <a:headEnd type="none" len="sm" w="sm"/>
            <a:tailEnd type="arrow" len="sm" w="med"/>
          </a:ln>
        </p:spPr>
      </p:sp>
      <p:sp>
        <p:nvSpPr>
          <p:cNvPr name="AutoShape 18" id="18"/>
          <p:cNvSpPr/>
          <p:nvPr/>
        </p:nvSpPr>
        <p:spPr>
          <a:xfrm>
            <a:off x="12842994" y="7523184"/>
            <a:ext cx="0" cy="578147"/>
          </a:xfrm>
          <a:prstGeom prst="line">
            <a:avLst/>
          </a:prstGeom>
          <a:ln cap="flat" w="38100">
            <a:solidFill>
              <a:srgbClr val="000000"/>
            </a:solidFill>
            <a:prstDash val="solid"/>
            <a:headEnd type="none" len="sm" w="sm"/>
            <a:tailEnd type="arrow" len="sm" w="med"/>
          </a:ln>
        </p:spPr>
      </p:sp>
      <p:sp>
        <p:nvSpPr>
          <p:cNvPr name="AutoShape 19" id="19"/>
          <p:cNvSpPr/>
          <p:nvPr/>
        </p:nvSpPr>
        <p:spPr>
          <a:xfrm>
            <a:off x="4471717" y="9220200"/>
            <a:ext cx="9344565" cy="19050"/>
          </a:xfrm>
          <a:prstGeom prst="line">
            <a:avLst/>
          </a:prstGeom>
          <a:ln cap="flat" w="38100">
            <a:solidFill>
              <a:srgbClr val="000000"/>
            </a:solidFill>
            <a:prstDash val="solid"/>
            <a:headEnd type="none" len="sm" w="sm"/>
            <a:tailEnd type="none" len="sm" w="sm"/>
          </a:ln>
        </p:spPr>
      </p:sp>
      <p:grpSp>
        <p:nvGrpSpPr>
          <p:cNvPr name="Group 20" id="20"/>
          <p:cNvGrpSpPr/>
          <p:nvPr/>
        </p:nvGrpSpPr>
        <p:grpSpPr>
          <a:xfrm rot="0">
            <a:off x="6096566" y="8278042"/>
            <a:ext cx="719138" cy="741701"/>
            <a:chOff x="0" y="0"/>
            <a:chExt cx="812800" cy="838303"/>
          </a:xfrm>
        </p:grpSpPr>
        <p:sp>
          <p:nvSpPr>
            <p:cNvPr name="Freeform 21" id="21"/>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22" id="22"/>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TextBox 23" id="23"/>
          <p:cNvSpPr txBox="true"/>
          <p:nvPr/>
        </p:nvSpPr>
        <p:spPr>
          <a:xfrm rot="0">
            <a:off x="5022980" y="8458710"/>
            <a:ext cx="1073587"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01001000</a:t>
            </a:r>
          </a:p>
        </p:txBody>
      </p:sp>
      <p:sp>
        <p:nvSpPr>
          <p:cNvPr name="TextBox 24" id="24"/>
          <p:cNvSpPr txBox="true"/>
          <p:nvPr/>
        </p:nvSpPr>
        <p:spPr>
          <a:xfrm rot="0">
            <a:off x="6827163" y="8458710"/>
            <a:ext cx="1073587"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11000001</a:t>
            </a:r>
          </a:p>
        </p:txBody>
      </p:sp>
      <p:sp>
        <p:nvSpPr>
          <p:cNvPr name="TextBox 25" id="25"/>
          <p:cNvSpPr txBox="true"/>
          <p:nvPr/>
        </p:nvSpPr>
        <p:spPr>
          <a:xfrm rot="0">
            <a:off x="8664495" y="8495223"/>
            <a:ext cx="1073587"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00001010</a:t>
            </a:r>
          </a:p>
        </p:txBody>
      </p:sp>
      <p:sp>
        <p:nvSpPr>
          <p:cNvPr name="TextBox 26" id="26"/>
          <p:cNvSpPr txBox="true"/>
          <p:nvPr/>
        </p:nvSpPr>
        <p:spPr>
          <a:xfrm rot="0">
            <a:off x="12280347" y="8495223"/>
            <a:ext cx="1073587"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00000011</a:t>
            </a:r>
          </a:p>
        </p:txBody>
      </p:sp>
      <p:grpSp>
        <p:nvGrpSpPr>
          <p:cNvPr name="Group 27" id="27"/>
          <p:cNvGrpSpPr/>
          <p:nvPr/>
        </p:nvGrpSpPr>
        <p:grpSpPr>
          <a:xfrm rot="0">
            <a:off x="7912209" y="8278042"/>
            <a:ext cx="719138" cy="741701"/>
            <a:chOff x="0" y="0"/>
            <a:chExt cx="812800" cy="838303"/>
          </a:xfrm>
        </p:grpSpPr>
        <p:sp>
          <p:nvSpPr>
            <p:cNvPr name="Freeform 28" id="28"/>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29" id="29"/>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grpSp>
        <p:nvGrpSpPr>
          <p:cNvPr name="Group 30" id="30"/>
          <p:cNvGrpSpPr/>
          <p:nvPr/>
        </p:nvGrpSpPr>
        <p:grpSpPr>
          <a:xfrm rot="0">
            <a:off x="9771231" y="8278042"/>
            <a:ext cx="719138" cy="741701"/>
            <a:chOff x="0" y="0"/>
            <a:chExt cx="812800" cy="838303"/>
          </a:xfrm>
        </p:grpSpPr>
        <p:sp>
          <p:nvSpPr>
            <p:cNvPr name="Freeform 31" id="31"/>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32" id="32"/>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grpSp>
        <p:nvGrpSpPr>
          <p:cNvPr name="Group 33" id="33"/>
          <p:cNvGrpSpPr/>
          <p:nvPr/>
        </p:nvGrpSpPr>
        <p:grpSpPr>
          <a:xfrm rot="0">
            <a:off x="11551684" y="8278042"/>
            <a:ext cx="719138" cy="741701"/>
            <a:chOff x="0" y="0"/>
            <a:chExt cx="812800" cy="838303"/>
          </a:xfrm>
        </p:grpSpPr>
        <p:sp>
          <p:nvSpPr>
            <p:cNvPr name="Freeform 34" id="34"/>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35" id="35"/>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TextBox 36" id="36"/>
          <p:cNvSpPr txBox="true"/>
          <p:nvPr/>
        </p:nvSpPr>
        <p:spPr>
          <a:xfrm rot="0">
            <a:off x="10478098" y="8495223"/>
            <a:ext cx="1073587"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10000001</a:t>
            </a:r>
          </a:p>
        </p:txBody>
      </p:sp>
      <p:sp>
        <p:nvSpPr>
          <p:cNvPr name="TextBox 37" id="37"/>
          <p:cNvSpPr txBox="true"/>
          <p:nvPr/>
        </p:nvSpPr>
        <p:spPr>
          <a:xfrm rot="0">
            <a:off x="8296424" y="9363075"/>
            <a:ext cx="1695152"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mo Bold"/>
              </a:rPr>
              <a:t>11001011</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1881038" y="3629713"/>
            <a:ext cx="1539675" cy="420035"/>
            <a:chOff x="0" y="0"/>
            <a:chExt cx="1922585" cy="524496"/>
          </a:xfrm>
        </p:grpSpPr>
        <p:sp>
          <p:nvSpPr>
            <p:cNvPr name="Freeform 3" id="3"/>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4" id="4"/>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4085188" y="3629713"/>
            <a:ext cx="1539675" cy="420035"/>
            <a:chOff x="0" y="0"/>
            <a:chExt cx="1922585" cy="524496"/>
          </a:xfrm>
        </p:grpSpPr>
        <p:sp>
          <p:nvSpPr>
            <p:cNvPr name="Freeform 6" id="6"/>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7" id="7"/>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30841" y="4609568"/>
            <a:ext cx="3086100" cy="1543050"/>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127941" y="0"/>
                  </a:moveTo>
                  <a:lnTo>
                    <a:pt x="684859" y="0"/>
                  </a:lnTo>
                  <a:cubicBezTo>
                    <a:pt x="718791" y="0"/>
                    <a:pt x="751333" y="13479"/>
                    <a:pt x="775327" y="37473"/>
                  </a:cubicBezTo>
                  <a:cubicBezTo>
                    <a:pt x="799321" y="61467"/>
                    <a:pt x="812800" y="94009"/>
                    <a:pt x="812800" y="127941"/>
                  </a:cubicBezTo>
                  <a:lnTo>
                    <a:pt x="812800" y="278459"/>
                  </a:lnTo>
                  <a:cubicBezTo>
                    <a:pt x="812800" y="312391"/>
                    <a:pt x="799321" y="344933"/>
                    <a:pt x="775327" y="368927"/>
                  </a:cubicBezTo>
                  <a:cubicBezTo>
                    <a:pt x="751333" y="392921"/>
                    <a:pt x="718791" y="406400"/>
                    <a:pt x="684859" y="406400"/>
                  </a:cubicBezTo>
                  <a:lnTo>
                    <a:pt x="127941" y="406400"/>
                  </a:lnTo>
                  <a:cubicBezTo>
                    <a:pt x="94009" y="406400"/>
                    <a:pt x="61467" y="392921"/>
                    <a:pt x="37473" y="368927"/>
                  </a:cubicBezTo>
                  <a:cubicBezTo>
                    <a:pt x="13479" y="344933"/>
                    <a:pt x="0" y="312391"/>
                    <a:pt x="0" y="278459"/>
                  </a:cubicBezTo>
                  <a:lnTo>
                    <a:pt x="0" y="127941"/>
                  </a:lnTo>
                  <a:cubicBezTo>
                    <a:pt x="0" y="94009"/>
                    <a:pt x="13479" y="61467"/>
                    <a:pt x="37473" y="37473"/>
                  </a:cubicBezTo>
                  <a:cubicBezTo>
                    <a:pt x="61467" y="13479"/>
                    <a:pt x="94009" y="0"/>
                    <a:pt x="127941" y="0"/>
                  </a:cubicBezTo>
                  <a:close/>
                </a:path>
              </a:pathLst>
            </a:custGeom>
            <a:solidFill>
              <a:srgbClr val="004AAD"/>
            </a:solidFill>
          </p:spPr>
        </p:sp>
        <p:sp>
          <p:nvSpPr>
            <p:cNvPr name="TextBox 10" id="10"/>
            <p:cNvSpPr txBox="true"/>
            <p:nvPr/>
          </p:nvSpPr>
          <p:spPr>
            <a:xfrm>
              <a:off x="0" y="-66675"/>
              <a:ext cx="812800" cy="473075"/>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XASH()</a:t>
              </a:r>
            </a:p>
          </p:txBody>
        </p:sp>
      </p:grpSp>
      <p:grpSp>
        <p:nvGrpSpPr>
          <p:cNvPr name="Group 11" id="11"/>
          <p:cNvGrpSpPr/>
          <p:nvPr/>
        </p:nvGrpSpPr>
        <p:grpSpPr>
          <a:xfrm rot="5400000">
            <a:off x="1881038" y="6788167"/>
            <a:ext cx="1539675" cy="420035"/>
            <a:chOff x="0" y="0"/>
            <a:chExt cx="1922585" cy="524496"/>
          </a:xfrm>
        </p:grpSpPr>
        <p:sp>
          <p:nvSpPr>
            <p:cNvPr name="Freeform 12" id="12"/>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13" id="13"/>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4085188" y="6788167"/>
            <a:ext cx="1539675" cy="420035"/>
            <a:chOff x="0" y="0"/>
            <a:chExt cx="1922585" cy="524496"/>
          </a:xfrm>
        </p:grpSpPr>
        <p:sp>
          <p:nvSpPr>
            <p:cNvPr name="Freeform 15" id="15"/>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16" id="16"/>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591570" y="8011852"/>
            <a:ext cx="719138" cy="741701"/>
            <a:chOff x="0" y="0"/>
            <a:chExt cx="812800" cy="838303"/>
          </a:xfrm>
        </p:grpSpPr>
        <p:sp>
          <p:nvSpPr>
            <p:cNvPr name="Freeform 18" id="18"/>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19" id="19"/>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AutoShape 20" id="20"/>
          <p:cNvSpPr/>
          <p:nvPr/>
        </p:nvSpPr>
        <p:spPr>
          <a:xfrm>
            <a:off x="8191431" y="2569830"/>
            <a:ext cx="0" cy="5812872"/>
          </a:xfrm>
          <a:prstGeom prst="line">
            <a:avLst/>
          </a:prstGeom>
          <a:ln cap="flat" w="38100">
            <a:solidFill>
              <a:srgbClr val="000000"/>
            </a:solidFill>
            <a:prstDash val="solid"/>
            <a:headEnd type="none" len="sm" w="sm"/>
            <a:tailEnd type="none" len="sm" w="sm"/>
          </a:ln>
        </p:spPr>
      </p:sp>
      <p:graphicFrame>
        <p:nvGraphicFramePr>
          <p:cNvPr name="Table 21" id="21"/>
          <p:cNvGraphicFramePr>
            <a:graphicFrameLocks noGrp="true"/>
          </p:cNvGraphicFramePr>
          <p:nvPr/>
        </p:nvGraphicFramePr>
        <p:xfrm>
          <a:off x="9144000" y="1936417"/>
          <a:ext cx="7315200" cy="1057275"/>
        </p:xfrm>
        <a:graphic>
          <a:graphicData uri="http://schemas.openxmlformats.org/drawingml/2006/table">
            <a:tbl>
              <a:tblPr/>
              <a:tblGrid>
                <a:gridCol w="3657600"/>
                <a:gridCol w="3657600"/>
              </a:tblGrid>
              <a:tr h="1057275">
                <a:tc>
                  <a:txBody>
                    <a:bodyPr anchor="t" rtlCol="false"/>
                    <a:lstStyle/>
                    <a:p>
                      <a:pPr algn="ctr">
                        <a:lnSpc>
                          <a:spcPts val="2659"/>
                        </a:lnSpc>
                        <a:defRPr/>
                      </a:pPr>
                      <a:r>
                        <a:rPr lang="en-US" sz="1899">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July21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22" id="22"/>
          <p:cNvSpPr txBox="true"/>
          <p:nvPr/>
        </p:nvSpPr>
        <p:spPr>
          <a:xfrm rot="0">
            <a:off x="1743807" y="8120447"/>
            <a:ext cx="1394103"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H(Berlin)</a:t>
            </a:r>
          </a:p>
        </p:txBody>
      </p:sp>
      <p:sp>
        <p:nvSpPr>
          <p:cNvPr name="TextBox 23" id="23"/>
          <p:cNvSpPr txBox="true"/>
          <p:nvPr/>
        </p:nvSpPr>
        <p:spPr>
          <a:xfrm rot="0">
            <a:off x="4645008" y="8120447"/>
            <a:ext cx="1486376"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H(July21)</a:t>
            </a:r>
          </a:p>
        </p:txBody>
      </p:sp>
      <p:sp>
        <p:nvSpPr>
          <p:cNvPr name="TextBox 24" id="24"/>
          <p:cNvSpPr txBox="true"/>
          <p:nvPr/>
        </p:nvSpPr>
        <p:spPr>
          <a:xfrm rot="0">
            <a:off x="449034" y="537527"/>
            <a:ext cx="772334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Querying The Super Key</a:t>
            </a:r>
          </a:p>
        </p:txBody>
      </p:sp>
      <p:grpSp>
        <p:nvGrpSpPr>
          <p:cNvPr name="Group 25" id="25"/>
          <p:cNvGrpSpPr/>
          <p:nvPr/>
        </p:nvGrpSpPr>
        <p:grpSpPr>
          <a:xfrm rot="5400000">
            <a:off x="13925725" y="3553513"/>
            <a:ext cx="1539675" cy="420035"/>
            <a:chOff x="0" y="0"/>
            <a:chExt cx="1922585" cy="524496"/>
          </a:xfrm>
        </p:grpSpPr>
        <p:sp>
          <p:nvSpPr>
            <p:cNvPr name="Freeform 26" id="26"/>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27" id="27"/>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5400000">
            <a:off x="9914765" y="3553513"/>
            <a:ext cx="1539675" cy="420035"/>
            <a:chOff x="0" y="0"/>
            <a:chExt cx="1922585" cy="524496"/>
          </a:xfrm>
        </p:grpSpPr>
        <p:sp>
          <p:nvSpPr>
            <p:cNvPr name="Freeform 29" id="29"/>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30" id="30"/>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9602182" y="4533368"/>
            <a:ext cx="7157280" cy="1543050"/>
            <a:chOff x="0" y="0"/>
            <a:chExt cx="1885045" cy="406400"/>
          </a:xfrm>
        </p:grpSpPr>
        <p:sp>
          <p:nvSpPr>
            <p:cNvPr name="Freeform 32" id="32"/>
            <p:cNvSpPr/>
            <p:nvPr/>
          </p:nvSpPr>
          <p:spPr>
            <a:xfrm flipH="false" flipV="false" rot="0">
              <a:off x="0" y="0"/>
              <a:ext cx="1885045" cy="406400"/>
            </a:xfrm>
            <a:custGeom>
              <a:avLst/>
              <a:gdLst/>
              <a:ahLst/>
              <a:cxnLst/>
              <a:rect r="r" b="b" t="t" l="l"/>
              <a:pathLst>
                <a:path h="406400" w="1885045">
                  <a:moveTo>
                    <a:pt x="55166" y="0"/>
                  </a:moveTo>
                  <a:lnTo>
                    <a:pt x="1829879" y="0"/>
                  </a:lnTo>
                  <a:cubicBezTo>
                    <a:pt x="1844510" y="0"/>
                    <a:pt x="1858542" y="5812"/>
                    <a:pt x="1868887" y="16158"/>
                  </a:cubicBezTo>
                  <a:cubicBezTo>
                    <a:pt x="1879233" y="26503"/>
                    <a:pt x="1885045" y="40535"/>
                    <a:pt x="1885045" y="55166"/>
                  </a:cubicBezTo>
                  <a:lnTo>
                    <a:pt x="1885045" y="351234"/>
                  </a:lnTo>
                  <a:cubicBezTo>
                    <a:pt x="1885045" y="365865"/>
                    <a:pt x="1879233" y="379897"/>
                    <a:pt x="1868887" y="390242"/>
                  </a:cubicBezTo>
                  <a:cubicBezTo>
                    <a:pt x="1858542" y="400588"/>
                    <a:pt x="1844510" y="406400"/>
                    <a:pt x="1829879" y="406400"/>
                  </a:cubicBezTo>
                  <a:lnTo>
                    <a:pt x="55166" y="406400"/>
                  </a:lnTo>
                  <a:cubicBezTo>
                    <a:pt x="40535" y="406400"/>
                    <a:pt x="26503" y="400588"/>
                    <a:pt x="16158" y="390242"/>
                  </a:cubicBezTo>
                  <a:cubicBezTo>
                    <a:pt x="5812" y="379897"/>
                    <a:pt x="0" y="365865"/>
                    <a:pt x="0" y="351234"/>
                  </a:cubicBezTo>
                  <a:lnTo>
                    <a:pt x="0" y="55166"/>
                  </a:lnTo>
                  <a:cubicBezTo>
                    <a:pt x="0" y="40535"/>
                    <a:pt x="5812" y="26503"/>
                    <a:pt x="16158" y="16158"/>
                  </a:cubicBezTo>
                  <a:cubicBezTo>
                    <a:pt x="26503" y="5812"/>
                    <a:pt x="40535" y="0"/>
                    <a:pt x="55166" y="0"/>
                  </a:cubicBezTo>
                  <a:close/>
                </a:path>
              </a:pathLst>
            </a:custGeom>
            <a:solidFill>
              <a:srgbClr val="004AAD"/>
            </a:solidFill>
          </p:spPr>
        </p:sp>
        <p:sp>
          <p:nvSpPr>
            <p:cNvPr name="TextBox 33" id="33"/>
            <p:cNvSpPr txBox="true"/>
            <p:nvPr/>
          </p:nvSpPr>
          <p:spPr>
            <a:xfrm>
              <a:off x="0" y="-66675"/>
              <a:ext cx="1885045" cy="473075"/>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XASH()</a:t>
              </a:r>
            </a:p>
          </p:txBody>
        </p:sp>
      </p:grpSp>
      <p:grpSp>
        <p:nvGrpSpPr>
          <p:cNvPr name="Group 34" id="34"/>
          <p:cNvGrpSpPr/>
          <p:nvPr/>
        </p:nvGrpSpPr>
        <p:grpSpPr>
          <a:xfrm rot="5400000">
            <a:off x="10340092" y="6420928"/>
            <a:ext cx="947509" cy="258488"/>
            <a:chOff x="0" y="0"/>
            <a:chExt cx="1922585" cy="524496"/>
          </a:xfrm>
        </p:grpSpPr>
        <p:sp>
          <p:nvSpPr>
            <p:cNvPr name="Freeform 35" id="35"/>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36" id="36"/>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5400000">
            <a:off x="14140100" y="6420928"/>
            <a:ext cx="947509" cy="258488"/>
            <a:chOff x="0" y="0"/>
            <a:chExt cx="1922585" cy="524496"/>
          </a:xfrm>
        </p:grpSpPr>
        <p:sp>
          <p:nvSpPr>
            <p:cNvPr name="Freeform 38" id="38"/>
            <p:cNvSpPr/>
            <p:nvPr/>
          </p:nvSpPr>
          <p:spPr>
            <a:xfrm flipH="false" flipV="false" rot="0">
              <a:off x="0" y="0"/>
              <a:ext cx="1922585" cy="524496"/>
            </a:xfrm>
            <a:custGeom>
              <a:avLst/>
              <a:gdLst/>
              <a:ahLst/>
              <a:cxnLst/>
              <a:rect r="r" b="b" t="t" l="l"/>
              <a:pathLst>
                <a:path h="524496" w="1922585">
                  <a:moveTo>
                    <a:pt x="1922585" y="262248"/>
                  </a:moveTo>
                  <a:lnTo>
                    <a:pt x="1516185" y="0"/>
                  </a:lnTo>
                  <a:lnTo>
                    <a:pt x="1516185" y="203200"/>
                  </a:lnTo>
                  <a:lnTo>
                    <a:pt x="0" y="203200"/>
                  </a:lnTo>
                  <a:lnTo>
                    <a:pt x="0" y="321296"/>
                  </a:lnTo>
                  <a:lnTo>
                    <a:pt x="1516185" y="321296"/>
                  </a:lnTo>
                  <a:lnTo>
                    <a:pt x="1516185" y="524496"/>
                  </a:lnTo>
                  <a:lnTo>
                    <a:pt x="1922585" y="262248"/>
                  </a:lnTo>
                  <a:close/>
                </a:path>
              </a:pathLst>
            </a:custGeom>
            <a:solidFill>
              <a:srgbClr val="004AAD"/>
            </a:solidFill>
          </p:spPr>
        </p:sp>
        <p:sp>
          <p:nvSpPr>
            <p:cNvPr name="TextBox 39" id="39"/>
            <p:cNvSpPr txBox="true"/>
            <p:nvPr/>
          </p:nvSpPr>
          <p:spPr>
            <a:xfrm>
              <a:off x="0" y="155575"/>
              <a:ext cx="1820985" cy="165721"/>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9727331" y="6957252"/>
            <a:ext cx="2431518"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11000001</a:t>
            </a:r>
          </a:p>
        </p:txBody>
      </p:sp>
      <p:sp>
        <p:nvSpPr>
          <p:cNvPr name="TextBox 41" id="41"/>
          <p:cNvSpPr txBox="true"/>
          <p:nvPr/>
        </p:nvSpPr>
        <p:spPr>
          <a:xfrm rot="0">
            <a:off x="13689821" y="6931510"/>
            <a:ext cx="2431518"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10000001</a:t>
            </a:r>
          </a:p>
        </p:txBody>
      </p:sp>
      <p:grpSp>
        <p:nvGrpSpPr>
          <p:cNvPr name="Group 42" id="42"/>
          <p:cNvGrpSpPr/>
          <p:nvPr/>
        </p:nvGrpSpPr>
        <p:grpSpPr>
          <a:xfrm rot="0">
            <a:off x="12564767" y="6822914"/>
            <a:ext cx="719138" cy="741701"/>
            <a:chOff x="0" y="0"/>
            <a:chExt cx="812800" cy="838303"/>
          </a:xfrm>
        </p:grpSpPr>
        <p:sp>
          <p:nvSpPr>
            <p:cNvPr name="Freeform 43" id="43"/>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44" id="44"/>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AutoShape 45" id="45"/>
          <p:cNvSpPr/>
          <p:nvPr/>
        </p:nvSpPr>
        <p:spPr>
          <a:xfrm flipH="true">
            <a:off x="9783058" y="7992802"/>
            <a:ext cx="6976404" cy="0"/>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12054027" y="8686878"/>
            <a:ext cx="2431518"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11011111</a:t>
            </a:r>
          </a:p>
        </p:txBody>
      </p:sp>
      <p:sp>
        <p:nvSpPr>
          <p:cNvPr name="TextBox 47" id="47"/>
          <p:cNvSpPr txBox="true"/>
          <p:nvPr/>
        </p:nvSpPr>
        <p:spPr>
          <a:xfrm rot="0">
            <a:off x="9144000" y="731459"/>
            <a:ext cx="7315200" cy="642983"/>
          </a:xfrm>
          <a:prstGeom prst="rect">
            <a:avLst/>
          </a:prstGeom>
        </p:spPr>
        <p:txBody>
          <a:bodyPr anchor="t" rtlCol="false" tIns="0" lIns="0" bIns="0" rIns="0">
            <a:spAutoFit/>
          </a:bodyPr>
          <a:lstStyle/>
          <a:p>
            <a:pPr algn="ctr">
              <a:lnSpc>
                <a:spcPts val="5097"/>
              </a:lnSpc>
              <a:spcBef>
                <a:spcPct val="0"/>
              </a:spcBef>
            </a:pPr>
            <a:r>
              <a:rPr lang="en-US" sz="3640">
                <a:solidFill>
                  <a:srgbClr val="004AAD"/>
                </a:solidFill>
                <a:latin typeface="Arimo Bold"/>
              </a:rPr>
              <a:t>Example </a:t>
            </a:r>
          </a:p>
        </p:txBody>
      </p:sp>
      <p:graphicFrame>
        <p:nvGraphicFramePr>
          <p:cNvPr name="Table 48" id="48"/>
          <p:cNvGraphicFramePr>
            <a:graphicFrameLocks noGrp="true"/>
          </p:cNvGraphicFramePr>
          <p:nvPr/>
        </p:nvGraphicFramePr>
        <p:xfrm>
          <a:off x="116291" y="1936417"/>
          <a:ext cx="7315200" cy="1057275"/>
        </p:xfrm>
        <a:graphic>
          <a:graphicData uri="http://schemas.openxmlformats.org/drawingml/2006/table">
            <a:tbl>
              <a:tblPr/>
              <a:tblGrid>
                <a:gridCol w="3657600"/>
                <a:gridCol w="3657600"/>
              </a:tblGrid>
              <a:tr h="1057275">
                <a:tc>
                  <a:txBody>
                    <a:bodyPr anchor="t" rtlCol="false"/>
                    <a:lstStyle/>
                    <a:p>
                      <a:pPr algn="ctr">
                        <a:lnSpc>
                          <a:spcPts val="2659"/>
                        </a:lnSpc>
                        <a:defRPr/>
                      </a:pPr>
                      <a:r>
                        <a:rPr lang="en-US" sz="1899">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July21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54338"/>
            <a:ext cx="3813575" cy="973262"/>
          </a:xfrm>
          <a:prstGeom prst="rect">
            <a:avLst/>
          </a:prstGeom>
        </p:spPr>
        <p:txBody>
          <a:bodyPr anchor="t" rtlCol="false" tIns="0" lIns="0" bIns="0" rIns="0">
            <a:spAutoFit/>
          </a:bodyPr>
          <a:lstStyle/>
          <a:p>
            <a:pPr algn="ctr">
              <a:lnSpc>
                <a:spcPts val="7930"/>
              </a:lnSpc>
            </a:pPr>
            <a:r>
              <a:rPr lang="en-US" sz="5664">
                <a:solidFill>
                  <a:srgbClr val="000000"/>
                </a:solidFill>
                <a:latin typeface="Canva Sans Bold"/>
              </a:rPr>
              <a:t>Xash(Goal)</a:t>
            </a:r>
          </a:p>
        </p:txBody>
      </p:sp>
      <p:sp>
        <p:nvSpPr>
          <p:cNvPr name="TextBox 3" id="3"/>
          <p:cNvSpPr txBox="true"/>
          <p:nvPr/>
        </p:nvSpPr>
        <p:spPr>
          <a:xfrm rot="0">
            <a:off x="-1031516" y="1351400"/>
            <a:ext cx="11747582" cy="712242"/>
          </a:xfrm>
          <a:prstGeom prst="rect">
            <a:avLst/>
          </a:prstGeom>
        </p:spPr>
        <p:txBody>
          <a:bodyPr anchor="t" rtlCol="false" tIns="0" lIns="0" bIns="0" rIns="0">
            <a:spAutoFit/>
          </a:bodyPr>
          <a:lstStyle/>
          <a:p>
            <a:pPr algn="ctr">
              <a:lnSpc>
                <a:spcPts val="5892"/>
              </a:lnSpc>
            </a:pPr>
            <a:r>
              <a:rPr lang="en-US" sz="4208">
                <a:solidFill>
                  <a:srgbClr val="000000"/>
                </a:solidFill>
                <a:latin typeface="Canva Sans Bold"/>
              </a:rPr>
              <a:t>How to generate Hash values</a:t>
            </a:r>
          </a:p>
        </p:txBody>
      </p:sp>
      <p:sp>
        <p:nvSpPr>
          <p:cNvPr name="TextBox 4" id="4"/>
          <p:cNvSpPr txBox="true"/>
          <p:nvPr/>
        </p:nvSpPr>
        <p:spPr>
          <a:xfrm rot="0">
            <a:off x="1028700" y="2842914"/>
            <a:ext cx="5124212"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1) </a:t>
            </a:r>
            <a:r>
              <a:rPr lang="en-US" sz="5199">
                <a:solidFill>
                  <a:srgbClr val="004AAD"/>
                </a:solidFill>
                <a:latin typeface="Canva Sans Bold"/>
              </a:rPr>
              <a:t>Value -&gt; Hash</a:t>
            </a:r>
          </a:p>
        </p:txBody>
      </p:sp>
      <p:sp>
        <p:nvSpPr>
          <p:cNvPr name="AutoShape 5" id="5"/>
          <p:cNvSpPr/>
          <p:nvPr/>
        </p:nvSpPr>
        <p:spPr>
          <a:xfrm>
            <a:off x="7480590" y="2938164"/>
            <a:ext cx="0" cy="5812872"/>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8371842" y="2842914"/>
            <a:ext cx="9205317" cy="887095"/>
          </a:xfrm>
          <a:prstGeom prst="rect">
            <a:avLst/>
          </a:prstGeom>
        </p:spPr>
        <p:txBody>
          <a:bodyPr anchor="t" rtlCol="false" tIns="0" lIns="0" bIns="0" rIns="0">
            <a:spAutoFit/>
          </a:bodyPr>
          <a:lstStyle/>
          <a:p>
            <a:pPr algn="ctr">
              <a:lnSpc>
                <a:spcPts val="7279"/>
              </a:lnSpc>
            </a:pPr>
            <a:r>
              <a:rPr lang="en-US" sz="5199">
                <a:solidFill>
                  <a:srgbClr val="004AAD"/>
                </a:solidFill>
                <a:latin typeface="Canva Sans Bold"/>
              </a:rPr>
              <a:t>2) Minimum number of 1 bits</a:t>
            </a:r>
          </a:p>
        </p:txBody>
      </p:sp>
      <p:sp>
        <p:nvSpPr>
          <p:cNvPr name="Freeform 7" id="7"/>
          <p:cNvSpPr/>
          <p:nvPr/>
        </p:nvSpPr>
        <p:spPr>
          <a:xfrm flipH="false" flipV="false" rot="0">
            <a:off x="1385741" y="4310537"/>
            <a:ext cx="4767171" cy="2985689"/>
          </a:xfrm>
          <a:custGeom>
            <a:avLst/>
            <a:gdLst/>
            <a:ahLst/>
            <a:cxnLst/>
            <a:rect r="r" b="b" t="t" l="l"/>
            <a:pathLst>
              <a:path h="2985689" w="4767171">
                <a:moveTo>
                  <a:pt x="0" y="0"/>
                </a:moveTo>
                <a:lnTo>
                  <a:pt x="4767171" y="0"/>
                </a:lnTo>
                <a:lnTo>
                  <a:pt x="4767171" y="2985689"/>
                </a:lnTo>
                <a:lnTo>
                  <a:pt x="0" y="2985689"/>
                </a:lnTo>
                <a:lnTo>
                  <a:pt x="0" y="0"/>
                </a:lnTo>
                <a:close/>
              </a:path>
            </a:pathLst>
          </a:custGeom>
          <a:blipFill>
            <a:blip r:embed="rId2"/>
            <a:stretch>
              <a:fillRect l="0" t="0" r="0" b="0"/>
            </a:stretch>
          </a:blipFill>
        </p:spPr>
      </p:sp>
      <p:sp>
        <p:nvSpPr>
          <p:cNvPr name="TextBox 8" id="8"/>
          <p:cNvSpPr txBox="true"/>
          <p:nvPr/>
        </p:nvSpPr>
        <p:spPr>
          <a:xfrm rot="0">
            <a:off x="692870" y="7899822"/>
            <a:ext cx="6152912" cy="1626230"/>
          </a:xfrm>
          <a:prstGeom prst="rect">
            <a:avLst/>
          </a:prstGeom>
        </p:spPr>
        <p:txBody>
          <a:bodyPr anchor="t" rtlCol="false" tIns="0" lIns="0" bIns="0" rIns="0">
            <a:spAutoFit/>
          </a:bodyPr>
          <a:lstStyle/>
          <a:p>
            <a:pPr algn="ctr">
              <a:lnSpc>
                <a:spcPts val="4340"/>
              </a:lnSpc>
              <a:spcBef>
                <a:spcPct val="0"/>
              </a:spcBef>
            </a:pPr>
            <a:r>
              <a:rPr lang="en-US" sz="3100">
                <a:solidFill>
                  <a:srgbClr val="004AAD"/>
                </a:solidFill>
                <a:latin typeface="Arimo Bold"/>
              </a:rPr>
              <a:t>Hash(City) != Hash(Date)</a:t>
            </a:r>
          </a:p>
          <a:p>
            <a:pPr algn="ctr">
              <a:lnSpc>
                <a:spcPts val="4340"/>
              </a:lnSpc>
              <a:spcBef>
                <a:spcPct val="0"/>
              </a:spcBef>
            </a:pPr>
            <a:r>
              <a:rPr lang="en-US" sz="3100">
                <a:solidFill>
                  <a:srgbClr val="004AAD"/>
                </a:solidFill>
                <a:latin typeface="Arimo Bold"/>
              </a:rPr>
              <a:t>Hash(City) ^ Hash(Date) ~ 0</a:t>
            </a:r>
          </a:p>
          <a:p>
            <a:pPr algn="ctr">
              <a:lnSpc>
                <a:spcPts val="4340"/>
              </a:lnSpc>
              <a:spcBef>
                <a:spcPct val="0"/>
              </a:spcBef>
            </a:pPr>
          </a:p>
        </p:txBody>
      </p:sp>
      <p:sp>
        <p:nvSpPr>
          <p:cNvPr name="TextBox 9" id="9"/>
          <p:cNvSpPr txBox="true"/>
          <p:nvPr/>
        </p:nvSpPr>
        <p:spPr>
          <a:xfrm rot="0">
            <a:off x="9144000" y="4511059"/>
            <a:ext cx="7139444" cy="3153755"/>
          </a:xfrm>
          <a:prstGeom prst="rect">
            <a:avLst/>
          </a:prstGeom>
        </p:spPr>
        <p:txBody>
          <a:bodyPr anchor="t" rtlCol="false" tIns="0" lIns="0" bIns="0" rIns="0">
            <a:spAutoFit/>
          </a:bodyPr>
          <a:lstStyle/>
          <a:p>
            <a:pPr algn="ctr">
              <a:lnSpc>
                <a:spcPts val="5036"/>
              </a:lnSpc>
            </a:pPr>
            <a:r>
              <a:rPr lang="en-US" sz="3597">
                <a:solidFill>
                  <a:srgbClr val="000000"/>
                </a:solidFill>
                <a:latin typeface="Arimo Bold"/>
              </a:rPr>
              <a:t>0100110100011001</a:t>
            </a:r>
          </a:p>
          <a:p>
            <a:pPr algn="ctr">
              <a:lnSpc>
                <a:spcPts val="5036"/>
              </a:lnSpc>
            </a:pPr>
            <a:r>
              <a:rPr lang="en-US" sz="3597">
                <a:solidFill>
                  <a:srgbClr val="000000"/>
                </a:solidFill>
                <a:latin typeface="Arimo Bold"/>
              </a:rPr>
              <a:t>1010010001011010</a:t>
            </a:r>
          </a:p>
          <a:p>
            <a:pPr algn="ctr">
              <a:lnSpc>
                <a:spcPts val="5036"/>
              </a:lnSpc>
            </a:pPr>
            <a:r>
              <a:rPr lang="en-US" sz="3597">
                <a:solidFill>
                  <a:srgbClr val="000000"/>
                </a:solidFill>
                <a:latin typeface="Arimo Bold"/>
              </a:rPr>
              <a:t>0011100110101100</a:t>
            </a:r>
          </a:p>
          <a:p>
            <a:pPr algn="ctr">
              <a:lnSpc>
                <a:spcPts val="5036"/>
              </a:lnSpc>
            </a:pPr>
          </a:p>
          <a:p>
            <a:pPr algn="ctr">
              <a:lnSpc>
                <a:spcPts val="5036"/>
              </a:lnSpc>
              <a:spcBef>
                <a:spcPct val="0"/>
              </a:spcBef>
            </a:pPr>
            <a:r>
              <a:rPr lang="en-US" sz="3597">
                <a:solidFill>
                  <a:srgbClr val="000000"/>
                </a:solidFill>
                <a:latin typeface="Arimo Bold"/>
              </a:rPr>
              <a:t>1111110111111111</a:t>
            </a:r>
          </a:p>
        </p:txBody>
      </p:sp>
      <p:grpSp>
        <p:nvGrpSpPr>
          <p:cNvPr name="Group 10" id="10"/>
          <p:cNvGrpSpPr/>
          <p:nvPr/>
        </p:nvGrpSpPr>
        <p:grpSpPr>
          <a:xfrm rot="0">
            <a:off x="9446296" y="5143500"/>
            <a:ext cx="719138" cy="741701"/>
            <a:chOff x="0" y="0"/>
            <a:chExt cx="812800" cy="838303"/>
          </a:xfrm>
        </p:grpSpPr>
        <p:sp>
          <p:nvSpPr>
            <p:cNvPr name="Freeform 11" id="11"/>
            <p:cNvSpPr/>
            <p:nvPr/>
          </p:nvSpPr>
          <p:spPr>
            <a:xfrm flipH="false" flipV="false" rot="0">
              <a:off x="0" y="0"/>
              <a:ext cx="812800" cy="838303"/>
            </a:xfrm>
            <a:custGeom>
              <a:avLst/>
              <a:gdLst/>
              <a:ahLst/>
              <a:cxnLst/>
              <a:rect r="r" b="b" t="t" l="l"/>
              <a:pathLst>
                <a:path h="838303" w="812800">
                  <a:moveTo>
                    <a:pt x="406400" y="0"/>
                  </a:moveTo>
                  <a:cubicBezTo>
                    <a:pt x="181951" y="0"/>
                    <a:pt x="0" y="187660"/>
                    <a:pt x="0" y="419151"/>
                  </a:cubicBezTo>
                  <a:cubicBezTo>
                    <a:pt x="0" y="650642"/>
                    <a:pt x="181951" y="838303"/>
                    <a:pt x="406400" y="838303"/>
                  </a:cubicBezTo>
                  <a:cubicBezTo>
                    <a:pt x="630849" y="838303"/>
                    <a:pt x="812800" y="650642"/>
                    <a:pt x="812800" y="419151"/>
                  </a:cubicBezTo>
                  <a:cubicBezTo>
                    <a:pt x="812800" y="187660"/>
                    <a:pt x="630849" y="0"/>
                    <a:pt x="406400" y="0"/>
                  </a:cubicBezTo>
                  <a:close/>
                </a:path>
              </a:pathLst>
            </a:custGeom>
            <a:solidFill>
              <a:srgbClr val="004AAD"/>
            </a:solidFill>
          </p:spPr>
        </p:sp>
        <p:sp>
          <p:nvSpPr>
            <p:cNvPr name="TextBox 12" id="12"/>
            <p:cNvSpPr txBox="true"/>
            <p:nvPr/>
          </p:nvSpPr>
          <p:spPr>
            <a:xfrm>
              <a:off x="76200" y="11916"/>
              <a:ext cx="660400" cy="747796"/>
            </a:xfrm>
            <a:prstGeom prst="rect">
              <a:avLst/>
            </a:prstGeom>
          </p:spPr>
          <p:txBody>
            <a:bodyPr anchor="ctr" rtlCol="false" tIns="50800" lIns="50800" bIns="50800" rIns="50800"/>
            <a:lstStyle/>
            <a:p>
              <a:pPr algn="ctr">
                <a:lnSpc>
                  <a:spcPts val="3640"/>
                </a:lnSpc>
              </a:pPr>
              <a:r>
                <a:rPr lang="en-US" sz="2600">
                  <a:solidFill>
                    <a:srgbClr val="FFFFFF"/>
                  </a:solidFill>
                  <a:latin typeface="Arimo Bold"/>
                </a:rPr>
                <a:t>+</a:t>
              </a:r>
            </a:p>
          </p:txBody>
        </p:sp>
      </p:grpSp>
      <p:sp>
        <p:nvSpPr>
          <p:cNvPr name="AutoShape 13" id="13"/>
          <p:cNvSpPr/>
          <p:nvPr/>
        </p:nvSpPr>
        <p:spPr>
          <a:xfrm>
            <a:off x="10491034" y="6770357"/>
            <a:ext cx="4445377"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56649" y="3724393"/>
            <a:ext cx="15372644" cy="3285889"/>
            <a:chOff x="0" y="0"/>
            <a:chExt cx="4048762" cy="865419"/>
          </a:xfrm>
        </p:grpSpPr>
        <p:sp>
          <p:nvSpPr>
            <p:cNvPr name="Freeform 3" id="3"/>
            <p:cNvSpPr/>
            <p:nvPr/>
          </p:nvSpPr>
          <p:spPr>
            <a:xfrm flipH="false" flipV="false" rot="0">
              <a:off x="0" y="0"/>
              <a:ext cx="4048762" cy="865419"/>
            </a:xfrm>
            <a:custGeom>
              <a:avLst/>
              <a:gdLst/>
              <a:ahLst/>
              <a:cxnLst/>
              <a:rect r="r" b="b" t="t" l="l"/>
              <a:pathLst>
                <a:path h="865419" w="4048762">
                  <a:moveTo>
                    <a:pt x="25684" y="0"/>
                  </a:moveTo>
                  <a:lnTo>
                    <a:pt x="4023078" y="0"/>
                  </a:lnTo>
                  <a:cubicBezTo>
                    <a:pt x="4037263" y="0"/>
                    <a:pt x="4048762" y="11499"/>
                    <a:pt x="4048762" y="25684"/>
                  </a:cubicBezTo>
                  <a:lnTo>
                    <a:pt x="4048762" y="839735"/>
                  </a:lnTo>
                  <a:cubicBezTo>
                    <a:pt x="4048762" y="853920"/>
                    <a:pt x="4037263" y="865419"/>
                    <a:pt x="4023078" y="865419"/>
                  </a:cubicBezTo>
                  <a:lnTo>
                    <a:pt x="25684" y="865419"/>
                  </a:lnTo>
                  <a:cubicBezTo>
                    <a:pt x="11499" y="865419"/>
                    <a:pt x="0" y="853920"/>
                    <a:pt x="0" y="839735"/>
                  </a:cubicBezTo>
                  <a:lnTo>
                    <a:pt x="0" y="25684"/>
                  </a:lnTo>
                  <a:cubicBezTo>
                    <a:pt x="0" y="11499"/>
                    <a:pt x="11499" y="0"/>
                    <a:pt x="25684" y="0"/>
                  </a:cubicBezTo>
                  <a:close/>
                </a:path>
              </a:pathLst>
            </a:custGeom>
            <a:solidFill>
              <a:srgbClr val="AABDD6"/>
            </a:solidFill>
          </p:spPr>
        </p:sp>
        <p:sp>
          <p:nvSpPr>
            <p:cNvPr name="TextBox 4" id="4"/>
            <p:cNvSpPr txBox="true"/>
            <p:nvPr/>
          </p:nvSpPr>
          <p:spPr>
            <a:xfrm>
              <a:off x="0" y="-76200"/>
              <a:ext cx="4048762" cy="941619"/>
            </a:xfrm>
            <a:prstGeom prst="rect">
              <a:avLst/>
            </a:prstGeom>
          </p:spPr>
          <p:txBody>
            <a:bodyPr anchor="ctr" rtlCol="false" tIns="50800" lIns="50800" bIns="50800" rIns="50800"/>
            <a:lstStyle/>
            <a:p>
              <a:pPr algn="ctr">
                <a:lnSpc>
                  <a:spcPts val="4200"/>
                </a:lnSpc>
              </a:pPr>
            </a:p>
          </p:txBody>
        </p:sp>
      </p:grpSp>
      <p:grpSp>
        <p:nvGrpSpPr>
          <p:cNvPr name="Group 5" id="5"/>
          <p:cNvGrpSpPr/>
          <p:nvPr/>
        </p:nvGrpSpPr>
        <p:grpSpPr>
          <a:xfrm rot="0">
            <a:off x="1457678" y="7400807"/>
            <a:ext cx="15372644" cy="2838214"/>
            <a:chOff x="0" y="0"/>
            <a:chExt cx="4048762" cy="747513"/>
          </a:xfrm>
        </p:grpSpPr>
        <p:sp>
          <p:nvSpPr>
            <p:cNvPr name="Freeform 6" id="6"/>
            <p:cNvSpPr/>
            <p:nvPr/>
          </p:nvSpPr>
          <p:spPr>
            <a:xfrm flipH="false" flipV="false" rot="0">
              <a:off x="0" y="0"/>
              <a:ext cx="4048762" cy="747513"/>
            </a:xfrm>
            <a:custGeom>
              <a:avLst/>
              <a:gdLst/>
              <a:ahLst/>
              <a:cxnLst/>
              <a:rect r="r" b="b" t="t" l="l"/>
              <a:pathLst>
                <a:path h="747513" w="4048762">
                  <a:moveTo>
                    <a:pt x="25684" y="0"/>
                  </a:moveTo>
                  <a:lnTo>
                    <a:pt x="4023078" y="0"/>
                  </a:lnTo>
                  <a:cubicBezTo>
                    <a:pt x="4037263" y="0"/>
                    <a:pt x="4048762" y="11499"/>
                    <a:pt x="4048762" y="25684"/>
                  </a:cubicBezTo>
                  <a:lnTo>
                    <a:pt x="4048762" y="721829"/>
                  </a:lnTo>
                  <a:cubicBezTo>
                    <a:pt x="4048762" y="736014"/>
                    <a:pt x="4037263" y="747513"/>
                    <a:pt x="4023078" y="747513"/>
                  </a:cubicBezTo>
                  <a:lnTo>
                    <a:pt x="25684" y="747513"/>
                  </a:lnTo>
                  <a:cubicBezTo>
                    <a:pt x="11499" y="747513"/>
                    <a:pt x="0" y="736014"/>
                    <a:pt x="0" y="721829"/>
                  </a:cubicBezTo>
                  <a:lnTo>
                    <a:pt x="0" y="25684"/>
                  </a:lnTo>
                  <a:cubicBezTo>
                    <a:pt x="0" y="11499"/>
                    <a:pt x="11499" y="0"/>
                    <a:pt x="25684" y="0"/>
                  </a:cubicBezTo>
                  <a:close/>
                </a:path>
              </a:pathLst>
            </a:custGeom>
            <a:solidFill>
              <a:srgbClr val="AABDD6"/>
            </a:solidFill>
          </p:spPr>
        </p:sp>
        <p:sp>
          <p:nvSpPr>
            <p:cNvPr name="TextBox 7" id="7"/>
            <p:cNvSpPr txBox="true"/>
            <p:nvPr/>
          </p:nvSpPr>
          <p:spPr>
            <a:xfrm>
              <a:off x="0" y="-76200"/>
              <a:ext cx="4048762" cy="823713"/>
            </a:xfrm>
            <a:prstGeom prst="rect">
              <a:avLst/>
            </a:prstGeom>
          </p:spPr>
          <p:txBody>
            <a:bodyPr anchor="ctr" rtlCol="false" tIns="50800" lIns="50800" bIns="50800" rIns="50800"/>
            <a:lstStyle/>
            <a:p>
              <a:pPr algn="ctr">
                <a:lnSpc>
                  <a:spcPts val="4200"/>
                </a:lnSpc>
              </a:pPr>
            </a:p>
          </p:txBody>
        </p:sp>
      </p:grpSp>
      <p:grpSp>
        <p:nvGrpSpPr>
          <p:cNvPr name="Group 8" id="8"/>
          <p:cNvGrpSpPr/>
          <p:nvPr/>
        </p:nvGrpSpPr>
        <p:grpSpPr>
          <a:xfrm rot="0">
            <a:off x="1457678" y="438503"/>
            <a:ext cx="15372644" cy="2838214"/>
            <a:chOff x="0" y="0"/>
            <a:chExt cx="4048762" cy="747513"/>
          </a:xfrm>
        </p:grpSpPr>
        <p:sp>
          <p:nvSpPr>
            <p:cNvPr name="Freeform 9" id="9"/>
            <p:cNvSpPr/>
            <p:nvPr/>
          </p:nvSpPr>
          <p:spPr>
            <a:xfrm flipH="false" flipV="false" rot="0">
              <a:off x="0" y="0"/>
              <a:ext cx="4048762" cy="747513"/>
            </a:xfrm>
            <a:custGeom>
              <a:avLst/>
              <a:gdLst/>
              <a:ahLst/>
              <a:cxnLst/>
              <a:rect r="r" b="b" t="t" l="l"/>
              <a:pathLst>
                <a:path h="747513" w="4048762">
                  <a:moveTo>
                    <a:pt x="25684" y="0"/>
                  </a:moveTo>
                  <a:lnTo>
                    <a:pt x="4023078" y="0"/>
                  </a:lnTo>
                  <a:cubicBezTo>
                    <a:pt x="4037263" y="0"/>
                    <a:pt x="4048762" y="11499"/>
                    <a:pt x="4048762" y="25684"/>
                  </a:cubicBezTo>
                  <a:lnTo>
                    <a:pt x="4048762" y="721829"/>
                  </a:lnTo>
                  <a:cubicBezTo>
                    <a:pt x="4048762" y="736014"/>
                    <a:pt x="4037263" y="747513"/>
                    <a:pt x="4023078" y="747513"/>
                  </a:cubicBezTo>
                  <a:lnTo>
                    <a:pt x="25684" y="747513"/>
                  </a:lnTo>
                  <a:cubicBezTo>
                    <a:pt x="11499" y="747513"/>
                    <a:pt x="0" y="736014"/>
                    <a:pt x="0" y="721829"/>
                  </a:cubicBezTo>
                  <a:lnTo>
                    <a:pt x="0" y="25684"/>
                  </a:lnTo>
                  <a:cubicBezTo>
                    <a:pt x="0" y="11499"/>
                    <a:pt x="11499" y="0"/>
                    <a:pt x="25684" y="0"/>
                  </a:cubicBezTo>
                  <a:close/>
                </a:path>
              </a:pathLst>
            </a:custGeom>
            <a:solidFill>
              <a:srgbClr val="AABDD6"/>
            </a:solidFill>
          </p:spPr>
        </p:sp>
        <p:sp>
          <p:nvSpPr>
            <p:cNvPr name="TextBox 10" id="10"/>
            <p:cNvSpPr txBox="true"/>
            <p:nvPr/>
          </p:nvSpPr>
          <p:spPr>
            <a:xfrm>
              <a:off x="0" y="-76200"/>
              <a:ext cx="4048762" cy="823713"/>
            </a:xfrm>
            <a:prstGeom prst="rect">
              <a:avLst/>
            </a:prstGeom>
          </p:spPr>
          <p:txBody>
            <a:bodyPr anchor="ctr" rtlCol="false" tIns="50800" lIns="50800" bIns="50800" rIns="50800"/>
            <a:lstStyle/>
            <a:p>
              <a:pPr algn="ctr">
                <a:lnSpc>
                  <a:spcPts val="4200"/>
                </a:lnSpc>
              </a:pPr>
            </a:p>
          </p:txBody>
        </p:sp>
      </p:grpSp>
      <p:graphicFrame>
        <p:nvGraphicFramePr>
          <p:cNvPr name="Table 11" id="11"/>
          <p:cNvGraphicFramePr>
            <a:graphicFrameLocks noGrp="true"/>
          </p:cNvGraphicFramePr>
          <p:nvPr/>
        </p:nvGraphicFramePr>
        <p:xfrm>
          <a:off x="5485738" y="1022378"/>
          <a:ext cx="3068812" cy="1670464"/>
        </p:xfrm>
        <a:graphic>
          <a:graphicData uri="http://schemas.openxmlformats.org/drawingml/2006/table">
            <a:tbl>
              <a:tblPr/>
              <a:tblGrid>
                <a:gridCol w="1286483"/>
                <a:gridCol w="1269669"/>
              </a:tblGrid>
              <a:tr h="828522">
                <a:tc>
                  <a:txBody>
                    <a:bodyPr anchor="t" rtlCol="false"/>
                    <a:lstStyle/>
                    <a:p>
                      <a:pPr algn="ctr">
                        <a:lnSpc>
                          <a:spcPts val="2659"/>
                        </a:lnSpc>
                        <a:defRPr/>
                      </a:pPr>
                      <a:r>
                        <a:rPr lang="en-US" sz="1899">
                          <a:solidFill>
                            <a:srgbClr val="000000"/>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1942">
                <a:tc>
                  <a:txBody>
                    <a:bodyPr anchor="t" rtlCol="false"/>
                    <a:lstStyle/>
                    <a:p>
                      <a:pPr algn="ctr">
                        <a:lnSpc>
                          <a:spcPts val="2659"/>
                        </a:lnSpc>
                        <a:defRPr/>
                      </a:pPr>
                      <a:r>
                        <a:rPr lang="en-US" sz="1899">
                          <a:solidFill>
                            <a:srgbClr val="E40909"/>
                          </a:solidFill>
                          <a:latin typeface="Arimo Bold"/>
                        </a:rPr>
                        <a:t>S</a:t>
                      </a:r>
                      <a:r>
                        <a:rPr lang="en-US" sz="1899">
                          <a:solidFill>
                            <a:srgbClr val="000000"/>
                          </a:solidFill>
                          <a:latin typeface="Arimo Bold"/>
                        </a:rPr>
                        <a:t>y</a:t>
                      </a:r>
                      <a:r>
                        <a:rPr lang="en-US" sz="1899">
                          <a:solidFill>
                            <a:srgbClr val="E40909"/>
                          </a:solidFill>
                          <a:latin typeface="Arimo Bold"/>
                        </a:rPr>
                        <a:t>dne</a:t>
                      </a:r>
                      <a:r>
                        <a:rPr lang="en-US" sz="1899">
                          <a:solidFill>
                            <a:srgbClr val="000000"/>
                          </a:solidFill>
                          <a:latin typeface="Arimo Bold"/>
                        </a:rPr>
                        <a: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E40909"/>
                          </a:solidFill>
                          <a:latin typeface="Arimo Bold"/>
                        </a:rPr>
                        <a:t>M</a:t>
                      </a:r>
                      <a:r>
                        <a:rPr lang="en-US" sz="1899">
                          <a:solidFill>
                            <a:srgbClr val="000000"/>
                          </a:solidFill>
                          <a:latin typeface="Arimo Bold"/>
                        </a:rPr>
                        <a:t>a</a:t>
                      </a:r>
                      <a:r>
                        <a:rPr lang="en-US" sz="1899">
                          <a:solidFill>
                            <a:srgbClr val="E40909"/>
                          </a:solidFill>
                          <a:latin typeface="Arimo Bold"/>
                        </a:rPr>
                        <a:t>y </a:t>
                      </a:r>
                      <a:r>
                        <a:rPr lang="en-US" sz="1899">
                          <a:solidFill>
                            <a:srgbClr val="000000"/>
                          </a:solidFill>
                          <a:latin typeface="Arimo Bold"/>
                        </a:rPr>
                        <a:t>2</a:t>
                      </a:r>
                      <a:r>
                        <a:rPr lang="en-US" sz="1899">
                          <a:solidFill>
                            <a:srgbClr val="E40909"/>
                          </a:solidFill>
                          <a:latin typeface="Arimo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12" id="12"/>
          <p:cNvGraphicFramePr>
            <a:graphicFrameLocks noGrp="true"/>
          </p:cNvGraphicFramePr>
          <p:nvPr/>
        </p:nvGraphicFramePr>
        <p:xfrm>
          <a:off x="5837475" y="4506504"/>
          <a:ext cx="3305496" cy="1664516"/>
        </p:xfrm>
        <a:graphic>
          <a:graphicData uri="http://schemas.openxmlformats.org/drawingml/2006/table">
            <a:tbl>
              <a:tblPr/>
              <a:tblGrid>
                <a:gridCol w="1099012"/>
                <a:gridCol w="1869303"/>
              </a:tblGrid>
              <a:tr h="828591">
                <a:tc>
                  <a:txBody>
                    <a:bodyPr anchor="t" rtlCol="false"/>
                    <a:lstStyle/>
                    <a:p>
                      <a:pPr algn="ctr">
                        <a:lnSpc>
                          <a:spcPts val="2659"/>
                        </a:lnSpc>
                        <a:defRPr/>
                      </a:pPr>
                      <a:r>
                        <a:rPr lang="en-US" sz="1899">
                          <a:solidFill>
                            <a:srgbClr val="000000"/>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5925">
                <a:tc>
                  <a:txBody>
                    <a:bodyPr anchor="t" rtlCol="false"/>
                    <a:lstStyle/>
                    <a:p>
                      <a:pPr algn="ctr">
                        <a:lnSpc>
                          <a:spcPts val="2659"/>
                        </a:lnSpc>
                        <a:defRPr/>
                      </a:pPr>
                      <a:r>
                        <a:rPr lang="en-US" sz="1899">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December 31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13" id="13"/>
          <p:cNvGraphicFramePr>
            <a:graphicFrameLocks noGrp="true"/>
          </p:cNvGraphicFramePr>
          <p:nvPr/>
        </p:nvGraphicFramePr>
        <p:xfrm>
          <a:off x="11447509" y="4311242"/>
          <a:ext cx="3656248" cy="1181100"/>
        </p:xfrm>
        <a:graphic>
          <a:graphicData uri="http://schemas.openxmlformats.org/drawingml/2006/table">
            <a:tbl>
              <a:tblPr/>
              <a:tblGrid>
                <a:gridCol w="1169754"/>
                <a:gridCol w="1271539"/>
                <a:gridCol w="1214956"/>
              </a:tblGrid>
              <a:tr h="1181100">
                <a:tc>
                  <a:txBody>
                    <a:bodyPr anchor="t" rtlCol="false"/>
                    <a:lstStyle/>
                    <a:p>
                      <a:pPr algn="ctr">
                        <a:lnSpc>
                          <a:spcPts val="2659"/>
                        </a:lnSpc>
                        <a:defRPr/>
                      </a:pPr>
                      <a:r>
                        <a:rPr lang="en-US" sz="1899">
                          <a:solidFill>
                            <a:srgbClr val="000000"/>
                          </a:solidFill>
                          <a:latin typeface="Arimo Bold"/>
                        </a:rPr>
                        <a:t>Left</a:t>
                      </a:r>
                      <a:endParaRPr lang="en-US" sz="1100"/>
                    </a:p>
                    <a:p>
                      <a:pPr algn="ctr">
                        <a:lnSpc>
                          <a:spcPts val="2659"/>
                        </a:lnSpc>
                      </a:pPr>
                      <a:r>
                        <a:rPr lang="en-US" sz="1899">
                          <a:solidFill>
                            <a:srgbClr val="000000"/>
                          </a:solidFill>
                          <a:latin typeface="Arimo Bold"/>
                        </a:rPr>
                        <a:t>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Middle</a:t>
                      </a:r>
                      <a:endParaRPr lang="en-US" sz="1100"/>
                    </a:p>
                    <a:p>
                      <a:pPr algn="ctr">
                        <a:lnSpc>
                          <a:spcPts val="2659"/>
                        </a:lnSpc>
                      </a:pPr>
                      <a:r>
                        <a:rPr lang="en-US" sz="1899">
                          <a:solidFill>
                            <a:srgbClr val="000000"/>
                          </a:solidFill>
                          <a:latin typeface="Arimo Bold"/>
                        </a:rPr>
                        <a:t>1</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Right</a:t>
                      </a:r>
                      <a:endParaRPr lang="en-US" sz="1100"/>
                    </a:p>
                    <a:p>
                      <a:pPr algn="ctr">
                        <a:lnSpc>
                          <a:spcPts val="2659"/>
                        </a:lnSpc>
                      </a:pPr>
                      <a:r>
                        <a:rPr lang="en-US" sz="1899">
                          <a:solidFill>
                            <a:srgbClr val="000000"/>
                          </a:solidFill>
                          <a:latin typeface="Arimo Bold"/>
                        </a:rPr>
                        <a:t>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4403533" y="435178"/>
            <a:ext cx="15372644"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1) Rare Characters</a:t>
            </a:r>
          </a:p>
        </p:txBody>
      </p:sp>
      <p:sp>
        <p:nvSpPr>
          <p:cNvPr name="TextBox 15" id="15"/>
          <p:cNvSpPr txBox="true"/>
          <p:nvPr/>
        </p:nvSpPr>
        <p:spPr>
          <a:xfrm rot="0">
            <a:off x="1797539" y="3719156"/>
            <a:ext cx="3688199"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2) Characters Positions</a:t>
            </a:r>
          </a:p>
        </p:txBody>
      </p:sp>
      <p:sp>
        <p:nvSpPr>
          <p:cNvPr name="TextBox 16" id="16"/>
          <p:cNvSpPr txBox="true"/>
          <p:nvPr/>
        </p:nvSpPr>
        <p:spPr>
          <a:xfrm rot="0">
            <a:off x="1797539" y="7448432"/>
            <a:ext cx="2458283"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3) Value Length</a:t>
            </a:r>
          </a:p>
        </p:txBody>
      </p:sp>
      <p:sp>
        <p:nvSpPr>
          <p:cNvPr name="TextBox 17" id="17"/>
          <p:cNvSpPr txBox="true"/>
          <p:nvPr/>
        </p:nvSpPr>
        <p:spPr>
          <a:xfrm rot="0">
            <a:off x="10785457" y="1399776"/>
            <a:ext cx="5113139"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sydney -&gt; 0000010010100000010</a:t>
            </a:r>
          </a:p>
        </p:txBody>
      </p:sp>
      <p:sp>
        <p:nvSpPr>
          <p:cNvPr name="TextBox 18" id="18"/>
          <p:cNvSpPr txBox="true"/>
          <p:nvPr/>
        </p:nvSpPr>
        <p:spPr>
          <a:xfrm rot="0">
            <a:off x="10969111" y="2235008"/>
            <a:ext cx="5383786"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may 21 -&gt; 1010000000000101100</a:t>
            </a:r>
          </a:p>
        </p:txBody>
      </p:sp>
      <p:sp>
        <p:nvSpPr>
          <p:cNvPr name="TextBox 19" id="19"/>
          <p:cNvSpPr txBox="true"/>
          <p:nvPr/>
        </p:nvSpPr>
        <p:spPr>
          <a:xfrm rot="0">
            <a:off x="13103545" y="1008616"/>
            <a:ext cx="238482"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D</a:t>
            </a:r>
          </a:p>
        </p:txBody>
      </p:sp>
      <p:sp>
        <p:nvSpPr>
          <p:cNvPr name="TextBox 20" id="20"/>
          <p:cNvSpPr txBox="true"/>
          <p:nvPr/>
        </p:nvSpPr>
        <p:spPr>
          <a:xfrm rot="0">
            <a:off x="13661004" y="1008616"/>
            <a:ext cx="220266"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E</a:t>
            </a:r>
          </a:p>
        </p:txBody>
      </p:sp>
      <p:sp>
        <p:nvSpPr>
          <p:cNvPr name="TextBox 21" id="21"/>
          <p:cNvSpPr txBox="true"/>
          <p:nvPr/>
        </p:nvSpPr>
        <p:spPr>
          <a:xfrm rot="0">
            <a:off x="14036106" y="1008616"/>
            <a:ext cx="238482"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N</a:t>
            </a:r>
          </a:p>
        </p:txBody>
      </p:sp>
      <p:sp>
        <p:nvSpPr>
          <p:cNvPr name="TextBox 22" id="22"/>
          <p:cNvSpPr txBox="true"/>
          <p:nvPr/>
        </p:nvSpPr>
        <p:spPr>
          <a:xfrm rot="0">
            <a:off x="15324023" y="1008616"/>
            <a:ext cx="220266"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S</a:t>
            </a:r>
          </a:p>
        </p:txBody>
      </p:sp>
      <p:sp>
        <p:nvSpPr>
          <p:cNvPr name="TextBox 23" id="23"/>
          <p:cNvSpPr txBox="true"/>
          <p:nvPr/>
        </p:nvSpPr>
        <p:spPr>
          <a:xfrm rot="0">
            <a:off x="13066933" y="1843848"/>
            <a:ext cx="275094"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M</a:t>
            </a:r>
          </a:p>
        </p:txBody>
      </p:sp>
      <p:sp>
        <p:nvSpPr>
          <p:cNvPr name="TextBox 24" id="24"/>
          <p:cNvSpPr txBox="true"/>
          <p:nvPr/>
        </p:nvSpPr>
        <p:spPr>
          <a:xfrm rot="0">
            <a:off x="15103757" y="1930830"/>
            <a:ext cx="220266"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Y</a:t>
            </a:r>
          </a:p>
        </p:txBody>
      </p:sp>
      <p:sp>
        <p:nvSpPr>
          <p:cNvPr name="TextBox 25" id="25"/>
          <p:cNvSpPr txBox="true"/>
          <p:nvPr/>
        </p:nvSpPr>
        <p:spPr>
          <a:xfrm rot="0">
            <a:off x="15457373" y="1930830"/>
            <a:ext cx="183654" cy="457835"/>
          </a:xfrm>
          <a:prstGeom prst="rect">
            <a:avLst/>
          </a:prstGeom>
        </p:spPr>
        <p:txBody>
          <a:bodyPr anchor="t" rtlCol="false" tIns="0" lIns="0" bIns="0" rIns="0">
            <a:spAutoFit/>
          </a:bodyPr>
          <a:lstStyle/>
          <a:p>
            <a:pPr algn="ctr">
              <a:lnSpc>
                <a:spcPts val="3640"/>
              </a:lnSpc>
              <a:spcBef>
                <a:spcPct val="0"/>
              </a:spcBef>
            </a:pPr>
            <a:r>
              <a:rPr lang="en-US" sz="2600">
                <a:solidFill>
                  <a:srgbClr val="E40909"/>
                </a:solidFill>
                <a:latin typeface="Arimo Bold"/>
              </a:rPr>
              <a:t>1</a:t>
            </a:r>
          </a:p>
        </p:txBody>
      </p:sp>
      <p:graphicFrame>
        <p:nvGraphicFramePr>
          <p:cNvPr name="Table 26" id="26"/>
          <p:cNvGraphicFramePr>
            <a:graphicFrameLocks noGrp="true"/>
          </p:cNvGraphicFramePr>
          <p:nvPr/>
        </p:nvGraphicFramePr>
        <p:xfrm>
          <a:off x="11447509" y="5635217"/>
          <a:ext cx="3656248" cy="1181100"/>
        </p:xfrm>
        <a:graphic>
          <a:graphicData uri="http://schemas.openxmlformats.org/drawingml/2006/table">
            <a:tbl>
              <a:tblPr/>
              <a:tblGrid>
                <a:gridCol w="1169754"/>
                <a:gridCol w="1271539"/>
                <a:gridCol w="1214956"/>
              </a:tblGrid>
              <a:tr h="1181100">
                <a:tc>
                  <a:txBody>
                    <a:bodyPr anchor="t" rtlCol="false"/>
                    <a:lstStyle/>
                    <a:p>
                      <a:pPr algn="ctr">
                        <a:lnSpc>
                          <a:spcPts val="2659"/>
                        </a:lnSpc>
                        <a:defRPr/>
                      </a:pPr>
                      <a:r>
                        <a:rPr lang="en-US" sz="1899">
                          <a:solidFill>
                            <a:srgbClr val="000000"/>
                          </a:solidFill>
                          <a:latin typeface="Arimo Bold"/>
                        </a:rPr>
                        <a:t>Left</a:t>
                      </a:r>
                      <a:endParaRPr lang="en-US" sz="1100"/>
                    </a:p>
                    <a:p>
                      <a:pPr algn="ctr">
                        <a:lnSpc>
                          <a:spcPts val="2659"/>
                        </a:lnSpc>
                      </a:pPr>
                      <a:r>
                        <a:rPr lang="en-US" sz="1899">
                          <a:solidFill>
                            <a:srgbClr val="000000"/>
                          </a:solidFill>
                          <a:latin typeface="Arimo Bold"/>
                        </a:rPr>
                        <a:t>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Middle</a:t>
                      </a:r>
                      <a:endParaRPr lang="en-US" sz="1100"/>
                    </a:p>
                    <a:p>
                      <a:pPr algn="ctr">
                        <a:lnSpc>
                          <a:spcPts val="2659"/>
                        </a:lnSpc>
                      </a:pPr>
                      <a:r>
                        <a:rPr lang="en-US" sz="1899">
                          <a:solidFill>
                            <a:srgbClr val="000000"/>
                          </a:solidFill>
                          <a:latin typeface="Arimo Bold"/>
                        </a:rPr>
                        <a:t>0</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Right</a:t>
                      </a:r>
                      <a:endParaRPr lang="en-US" sz="1100"/>
                    </a:p>
                    <a:p>
                      <a:pPr algn="ctr">
                        <a:lnSpc>
                          <a:spcPts val="2659"/>
                        </a:lnSpc>
                      </a:pPr>
                      <a:r>
                        <a:rPr lang="en-US" sz="1899">
                          <a:solidFill>
                            <a:srgbClr val="000000"/>
                          </a:solidFill>
                          <a:latin typeface="Arimo Bold"/>
                        </a:rPr>
                        <a:t>1</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27" id="27"/>
          <p:cNvSpPr txBox="true"/>
          <p:nvPr/>
        </p:nvSpPr>
        <p:spPr>
          <a:xfrm rot="0">
            <a:off x="10033399" y="4685665"/>
            <a:ext cx="935712"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Berlin</a:t>
            </a:r>
          </a:p>
        </p:txBody>
      </p:sp>
      <p:sp>
        <p:nvSpPr>
          <p:cNvPr name="TextBox 28" id="28"/>
          <p:cNvSpPr txBox="true"/>
          <p:nvPr/>
        </p:nvSpPr>
        <p:spPr>
          <a:xfrm rot="0">
            <a:off x="9372364" y="5963512"/>
            <a:ext cx="1596747"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December</a:t>
            </a:r>
          </a:p>
        </p:txBody>
      </p:sp>
      <p:sp>
        <p:nvSpPr>
          <p:cNvPr name="TextBox 29" id="29"/>
          <p:cNvSpPr txBox="true"/>
          <p:nvPr/>
        </p:nvSpPr>
        <p:spPr>
          <a:xfrm rot="0">
            <a:off x="13103545" y="3657718"/>
            <a:ext cx="238482"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R</a:t>
            </a:r>
          </a:p>
        </p:txBody>
      </p:sp>
      <p:sp>
        <p:nvSpPr>
          <p:cNvPr name="AutoShape 30" id="30"/>
          <p:cNvSpPr/>
          <p:nvPr/>
        </p:nvSpPr>
        <p:spPr>
          <a:xfrm flipV="true">
            <a:off x="11447509" y="3938691"/>
            <a:ext cx="1615883" cy="372551"/>
          </a:xfrm>
          <a:prstGeom prst="line">
            <a:avLst/>
          </a:prstGeom>
          <a:ln cap="flat" w="38100">
            <a:solidFill>
              <a:srgbClr val="000000"/>
            </a:solidFill>
            <a:prstDash val="solid"/>
            <a:headEnd type="arrow" len="sm" w="med"/>
            <a:tailEnd type="arrow" len="sm" w="med"/>
          </a:ln>
        </p:spPr>
      </p:sp>
      <p:sp>
        <p:nvSpPr>
          <p:cNvPr name="AutoShape 31" id="31"/>
          <p:cNvSpPr/>
          <p:nvPr/>
        </p:nvSpPr>
        <p:spPr>
          <a:xfrm>
            <a:off x="13365950" y="3938350"/>
            <a:ext cx="1737808" cy="372892"/>
          </a:xfrm>
          <a:prstGeom prst="line">
            <a:avLst/>
          </a:prstGeom>
          <a:ln cap="flat" w="38100">
            <a:solidFill>
              <a:srgbClr val="000000"/>
            </a:solidFill>
            <a:prstDash val="solid"/>
            <a:headEnd type="arrow" len="sm" w="med"/>
            <a:tailEnd type="arrow" len="sm" w="med"/>
          </a:ln>
        </p:spPr>
      </p:sp>
      <p:graphicFrame>
        <p:nvGraphicFramePr>
          <p:cNvPr name="Table 32" id="32"/>
          <p:cNvGraphicFramePr>
            <a:graphicFrameLocks noGrp="true"/>
          </p:cNvGraphicFramePr>
          <p:nvPr/>
        </p:nvGraphicFramePr>
        <p:xfrm>
          <a:off x="4536930" y="8105657"/>
          <a:ext cx="4135962" cy="1984168"/>
        </p:xfrm>
        <a:graphic>
          <a:graphicData uri="http://schemas.openxmlformats.org/drawingml/2006/table">
            <a:tbl>
              <a:tblPr/>
              <a:tblGrid>
                <a:gridCol w="2059181"/>
                <a:gridCol w="2076781"/>
              </a:tblGrid>
              <a:tr h="825476">
                <a:tc>
                  <a:txBody>
                    <a:bodyPr anchor="t" rtlCol="false"/>
                    <a:lstStyle/>
                    <a:p>
                      <a:pPr algn="ctr">
                        <a:lnSpc>
                          <a:spcPts val="2659"/>
                        </a:lnSpc>
                        <a:defRPr/>
                      </a:pPr>
                      <a:r>
                        <a:rPr lang="en-US" sz="1899">
                          <a:solidFill>
                            <a:srgbClr val="000000"/>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8692">
                <a:tc>
                  <a:txBody>
                    <a:bodyPr anchor="t" rtlCol="false"/>
                    <a:lstStyle/>
                    <a:p>
                      <a:pPr algn="ctr">
                        <a:lnSpc>
                          <a:spcPts val="2659"/>
                        </a:lnSpc>
                        <a:defRPr/>
                      </a:pPr>
                      <a:r>
                        <a:rPr lang="en-US" sz="1899">
                          <a:solidFill>
                            <a:srgbClr val="000000"/>
                          </a:solidFill>
                          <a:latin typeface="Arimo Bold"/>
                        </a:rPr>
                        <a:t>Amsterdam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September 31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3" id="33"/>
          <p:cNvSpPr txBox="true"/>
          <p:nvPr/>
        </p:nvSpPr>
        <p:spPr>
          <a:xfrm rot="0">
            <a:off x="12335733" y="8467607"/>
            <a:ext cx="3488948"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0010000000000101100</a:t>
            </a:r>
          </a:p>
        </p:txBody>
      </p:sp>
      <p:sp>
        <p:nvSpPr>
          <p:cNvPr name="TextBox 34" id="34"/>
          <p:cNvSpPr txBox="true"/>
          <p:nvPr/>
        </p:nvSpPr>
        <p:spPr>
          <a:xfrm rot="0">
            <a:off x="12335733" y="9306442"/>
            <a:ext cx="3488948"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0000010000000101100</a:t>
            </a:r>
          </a:p>
        </p:txBody>
      </p:sp>
      <p:sp>
        <p:nvSpPr>
          <p:cNvPr name="AutoShape 35" id="35"/>
          <p:cNvSpPr/>
          <p:nvPr/>
        </p:nvSpPr>
        <p:spPr>
          <a:xfrm>
            <a:off x="13621542" y="8008154"/>
            <a:ext cx="0" cy="1834577"/>
          </a:xfrm>
          <a:prstGeom prst="line">
            <a:avLst/>
          </a:prstGeom>
          <a:ln cap="flat" w="38100">
            <a:solidFill>
              <a:srgbClr val="000000"/>
            </a:solidFill>
            <a:prstDash val="solid"/>
            <a:headEnd type="none" len="sm" w="sm"/>
            <a:tailEnd type="none" len="sm" w="sm"/>
          </a:ln>
        </p:spPr>
      </p:sp>
      <p:sp>
        <p:nvSpPr>
          <p:cNvPr name="TextBox 36" id="36"/>
          <p:cNvSpPr txBox="true"/>
          <p:nvPr/>
        </p:nvSpPr>
        <p:spPr>
          <a:xfrm rot="0">
            <a:off x="12265867" y="7843402"/>
            <a:ext cx="1100316"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Length</a:t>
            </a:r>
          </a:p>
        </p:txBody>
      </p:sp>
      <p:sp>
        <p:nvSpPr>
          <p:cNvPr name="TextBox 37" id="37"/>
          <p:cNvSpPr txBox="true"/>
          <p:nvPr/>
        </p:nvSpPr>
        <p:spPr>
          <a:xfrm rot="0">
            <a:off x="13661004" y="7839592"/>
            <a:ext cx="3168289"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Character Features</a:t>
            </a:r>
          </a:p>
        </p:txBody>
      </p:sp>
      <p:sp>
        <p:nvSpPr>
          <p:cNvPr name="TextBox 38" id="38"/>
          <p:cNvSpPr txBox="true"/>
          <p:nvPr/>
        </p:nvSpPr>
        <p:spPr>
          <a:xfrm rot="0">
            <a:off x="9788566" y="8467607"/>
            <a:ext cx="1816656"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Amsterdam</a:t>
            </a:r>
          </a:p>
        </p:txBody>
      </p:sp>
      <p:sp>
        <p:nvSpPr>
          <p:cNvPr name="TextBox 39" id="39"/>
          <p:cNvSpPr txBox="true"/>
          <p:nvPr/>
        </p:nvSpPr>
        <p:spPr>
          <a:xfrm rot="0">
            <a:off x="9439713" y="9306442"/>
            <a:ext cx="2165509"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September 31</a:t>
            </a:r>
          </a:p>
        </p:txBody>
      </p:sp>
      <p:grpSp>
        <p:nvGrpSpPr>
          <p:cNvPr name="Group 40" id="40"/>
          <p:cNvGrpSpPr/>
          <p:nvPr/>
        </p:nvGrpSpPr>
        <p:grpSpPr>
          <a:xfrm rot="0">
            <a:off x="11605222" y="8561751"/>
            <a:ext cx="527190" cy="363691"/>
            <a:chOff x="0" y="0"/>
            <a:chExt cx="658300" cy="454140"/>
          </a:xfrm>
        </p:grpSpPr>
        <p:sp>
          <p:nvSpPr>
            <p:cNvPr name="Freeform 41" id="41"/>
            <p:cNvSpPr/>
            <p:nvPr/>
          </p:nvSpPr>
          <p:spPr>
            <a:xfrm flipH="false" flipV="false" rot="0">
              <a:off x="0" y="0"/>
              <a:ext cx="658300" cy="454140"/>
            </a:xfrm>
            <a:custGeom>
              <a:avLst/>
              <a:gdLst/>
              <a:ahLst/>
              <a:cxnLst/>
              <a:rect r="r" b="b" t="t" l="l"/>
              <a:pathLst>
                <a:path h="454140" w="658300">
                  <a:moveTo>
                    <a:pt x="658300" y="227070"/>
                  </a:moveTo>
                  <a:lnTo>
                    <a:pt x="251900" y="0"/>
                  </a:lnTo>
                  <a:lnTo>
                    <a:pt x="251900" y="203200"/>
                  </a:lnTo>
                  <a:lnTo>
                    <a:pt x="0" y="203200"/>
                  </a:lnTo>
                  <a:lnTo>
                    <a:pt x="0" y="250940"/>
                  </a:lnTo>
                  <a:lnTo>
                    <a:pt x="251900" y="250940"/>
                  </a:lnTo>
                  <a:lnTo>
                    <a:pt x="251900" y="454140"/>
                  </a:lnTo>
                  <a:lnTo>
                    <a:pt x="658300" y="227070"/>
                  </a:lnTo>
                  <a:close/>
                </a:path>
              </a:pathLst>
            </a:custGeom>
            <a:solidFill>
              <a:srgbClr val="004AAD"/>
            </a:solidFill>
          </p:spPr>
        </p:sp>
        <p:sp>
          <p:nvSpPr>
            <p:cNvPr name="TextBox 42" id="42"/>
            <p:cNvSpPr txBox="true"/>
            <p:nvPr/>
          </p:nvSpPr>
          <p:spPr>
            <a:xfrm>
              <a:off x="0" y="155575"/>
              <a:ext cx="556700" cy="95365"/>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1605222" y="9400586"/>
            <a:ext cx="527190" cy="363691"/>
            <a:chOff x="0" y="0"/>
            <a:chExt cx="658300" cy="454140"/>
          </a:xfrm>
        </p:grpSpPr>
        <p:sp>
          <p:nvSpPr>
            <p:cNvPr name="Freeform 44" id="44"/>
            <p:cNvSpPr/>
            <p:nvPr/>
          </p:nvSpPr>
          <p:spPr>
            <a:xfrm flipH="false" flipV="false" rot="0">
              <a:off x="0" y="0"/>
              <a:ext cx="658300" cy="454140"/>
            </a:xfrm>
            <a:custGeom>
              <a:avLst/>
              <a:gdLst/>
              <a:ahLst/>
              <a:cxnLst/>
              <a:rect r="r" b="b" t="t" l="l"/>
              <a:pathLst>
                <a:path h="454140" w="658300">
                  <a:moveTo>
                    <a:pt x="658300" y="227070"/>
                  </a:moveTo>
                  <a:lnTo>
                    <a:pt x="251900" y="0"/>
                  </a:lnTo>
                  <a:lnTo>
                    <a:pt x="251900" y="203200"/>
                  </a:lnTo>
                  <a:lnTo>
                    <a:pt x="0" y="203200"/>
                  </a:lnTo>
                  <a:lnTo>
                    <a:pt x="0" y="250940"/>
                  </a:lnTo>
                  <a:lnTo>
                    <a:pt x="251900" y="250940"/>
                  </a:lnTo>
                  <a:lnTo>
                    <a:pt x="251900" y="454140"/>
                  </a:lnTo>
                  <a:lnTo>
                    <a:pt x="658300" y="227070"/>
                  </a:lnTo>
                  <a:close/>
                </a:path>
              </a:pathLst>
            </a:custGeom>
            <a:solidFill>
              <a:srgbClr val="004AAD"/>
            </a:solidFill>
          </p:spPr>
        </p:sp>
        <p:sp>
          <p:nvSpPr>
            <p:cNvPr name="TextBox 45" id="45"/>
            <p:cNvSpPr txBox="true"/>
            <p:nvPr/>
          </p:nvSpPr>
          <p:spPr>
            <a:xfrm>
              <a:off x="0" y="155575"/>
              <a:ext cx="556700" cy="95365"/>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10661532" y="8868292"/>
            <a:ext cx="952321" cy="325755"/>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rimo Bold"/>
              </a:rPr>
              <a:t>Length 9</a:t>
            </a:r>
          </a:p>
        </p:txBody>
      </p:sp>
      <p:sp>
        <p:nvSpPr>
          <p:cNvPr name="TextBox 47" id="47"/>
          <p:cNvSpPr txBox="true"/>
          <p:nvPr/>
        </p:nvSpPr>
        <p:spPr>
          <a:xfrm rot="0">
            <a:off x="10597982" y="9764070"/>
            <a:ext cx="1079421" cy="325755"/>
          </a:xfrm>
          <a:prstGeom prst="rect">
            <a:avLst/>
          </a:prstGeom>
        </p:spPr>
        <p:txBody>
          <a:bodyPr anchor="t" rtlCol="false" tIns="0" lIns="0" bIns="0" rIns="0">
            <a:spAutoFit/>
          </a:bodyPr>
          <a:lstStyle/>
          <a:p>
            <a:pPr algn="ctr">
              <a:lnSpc>
                <a:spcPts val="2519"/>
              </a:lnSpc>
              <a:spcBef>
                <a:spcPct val="0"/>
              </a:spcBef>
            </a:pPr>
            <a:r>
              <a:rPr lang="en-US" sz="1799">
                <a:solidFill>
                  <a:srgbClr val="000000"/>
                </a:solidFill>
                <a:latin typeface="Arimo Bold"/>
              </a:rPr>
              <a:t>Length 11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7955" y="1616329"/>
            <a:ext cx="814290" cy="689926"/>
          </a:xfrm>
          <a:custGeom>
            <a:avLst/>
            <a:gdLst/>
            <a:ahLst/>
            <a:cxnLst/>
            <a:rect r="r" b="b" t="t" l="l"/>
            <a:pathLst>
              <a:path h="689926" w="814290">
                <a:moveTo>
                  <a:pt x="0" y="0"/>
                </a:moveTo>
                <a:lnTo>
                  <a:pt x="814289" y="0"/>
                </a:lnTo>
                <a:lnTo>
                  <a:pt x="814289" y="689925"/>
                </a:lnTo>
                <a:lnTo>
                  <a:pt x="0" y="68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32824" y="48998"/>
            <a:ext cx="7213628" cy="572603"/>
          </a:xfrm>
          <a:prstGeom prst="rect">
            <a:avLst/>
          </a:prstGeom>
        </p:spPr>
        <p:txBody>
          <a:bodyPr anchor="t" rtlCol="false" tIns="0" lIns="0" bIns="0" rIns="0">
            <a:spAutoFit/>
          </a:bodyPr>
          <a:lstStyle/>
          <a:p>
            <a:pPr algn="ctr">
              <a:lnSpc>
                <a:spcPts val="4530"/>
              </a:lnSpc>
              <a:spcBef>
                <a:spcPct val="0"/>
              </a:spcBef>
            </a:pPr>
            <a:r>
              <a:rPr lang="en-US" sz="3236">
                <a:solidFill>
                  <a:srgbClr val="000000"/>
                </a:solidFill>
                <a:latin typeface="Arimo Bold"/>
              </a:rPr>
              <a:t>MATE ALGORITHM</a:t>
            </a:r>
          </a:p>
        </p:txBody>
      </p:sp>
      <p:sp>
        <p:nvSpPr>
          <p:cNvPr name="TextBox 4" id="4"/>
          <p:cNvSpPr txBox="true"/>
          <p:nvPr/>
        </p:nvSpPr>
        <p:spPr>
          <a:xfrm rot="0">
            <a:off x="2120050" y="1677460"/>
            <a:ext cx="1922740" cy="914510"/>
          </a:xfrm>
          <a:prstGeom prst="rect">
            <a:avLst/>
          </a:prstGeom>
        </p:spPr>
        <p:txBody>
          <a:bodyPr anchor="t" rtlCol="false" tIns="0" lIns="0" bIns="0" rIns="0">
            <a:spAutoFit/>
          </a:bodyPr>
          <a:lstStyle/>
          <a:p>
            <a:pPr algn="ctr">
              <a:lnSpc>
                <a:spcPts val="3668"/>
              </a:lnSpc>
            </a:pPr>
            <a:r>
              <a:rPr lang="en-US" sz="2620">
                <a:solidFill>
                  <a:srgbClr val="000000"/>
                </a:solidFill>
                <a:latin typeface="Arimo Bold"/>
              </a:rPr>
              <a:t>Initialization</a:t>
            </a:r>
          </a:p>
          <a:p>
            <a:pPr algn="ctr">
              <a:lnSpc>
                <a:spcPts val="3668"/>
              </a:lnSpc>
              <a:spcBef>
                <a:spcPct val="0"/>
              </a:spcBef>
            </a:pPr>
          </a:p>
        </p:txBody>
      </p:sp>
      <p:sp>
        <p:nvSpPr>
          <p:cNvPr name="Freeform 5" id="5"/>
          <p:cNvSpPr/>
          <p:nvPr/>
        </p:nvSpPr>
        <p:spPr>
          <a:xfrm flipH="false" flipV="false" rot="0">
            <a:off x="857955" y="2797721"/>
            <a:ext cx="814290" cy="689926"/>
          </a:xfrm>
          <a:custGeom>
            <a:avLst/>
            <a:gdLst/>
            <a:ahLst/>
            <a:cxnLst/>
            <a:rect r="r" b="b" t="t" l="l"/>
            <a:pathLst>
              <a:path h="689926" w="814290">
                <a:moveTo>
                  <a:pt x="0" y="0"/>
                </a:moveTo>
                <a:lnTo>
                  <a:pt x="814289" y="0"/>
                </a:lnTo>
                <a:lnTo>
                  <a:pt x="814289" y="689926"/>
                </a:lnTo>
                <a:lnTo>
                  <a:pt x="0" y="689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7955" y="3982947"/>
            <a:ext cx="814290" cy="689926"/>
          </a:xfrm>
          <a:custGeom>
            <a:avLst/>
            <a:gdLst/>
            <a:ahLst/>
            <a:cxnLst/>
            <a:rect r="r" b="b" t="t" l="l"/>
            <a:pathLst>
              <a:path h="689926" w="814290">
                <a:moveTo>
                  <a:pt x="0" y="0"/>
                </a:moveTo>
                <a:lnTo>
                  <a:pt x="814289" y="0"/>
                </a:lnTo>
                <a:lnTo>
                  <a:pt x="814289" y="689925"/>
                </a:lnTo>
                <a:lnTo>
                  <a:pt x="0" y="68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57955" y="5168172"/>
            <a:ext cx="814290" cy="689926"/>
          </a:xfrm>
          <a:custGeom>
            <a:avLst/>
            <a:gdLst/>
            <a:ahLst/>
            <a:cxnLst/>
            <a:rect r="r" b="b" t="t" l="l"/>
            <a:pathLst>
              <a:path h="689926" w="814290">
                <a:moveTo>
                  <a:pt x="0" y="0"/>
                </a:moveTo>
                <a:lnTo>
                  <a:pt x="814289" y="0"/>
                </a:lnTo>
                <a:lnTo>
                  <a:pt x="814289" y="689926"/>
                </a:lnTo>
                <a:lnTo>
                  <a:pt x="0" y="689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57955" y="6353398"/>
            <a:ext cx="814290" cy="689926"/>
          </a:xfrm>
          <a:custGeom>
            <a:avLst/>
            <a:gdLst/>
            <a:ahLst/>
            <a:cxnLst/>
            <a:rect r="r" b="b" t="t" l="l"/>
            <a:pathLst>
              <a:path h="689926" w="814290">
                <a:moveTo>
                  <a:pt x="0" y="0"/>
                </a:moveTo>
                <a:lnTo>
                  <a:pt x="814289" y="0"/>
                </a:lnTo>
                <a:lnTo>
                  <a:pt x="814289" y="689925"/>
                </a:lnTo>
                <a:lnTo>
                  <a:pt x="0" y="68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57955" y="7538623"/>
            <a:ext cx="814290" cy="689926"/>
          </a:xfrm>
          <a:custGeom>
            <a:avLst/>
            <a:gdLst/>
            <a:ahLst/>
            <a:cxnLst/>
            <a:rect r="r" b="b" t="t" l="l"/>
            <a:pathLst>
              <a:path h="689926" w="814290">
                <a:moveTo>
                  <a:pt x="0" y="0"/>
                </a:moveTo>
                <a:lnTo>
                  <a:pt x="814289" y="0"/>
                </a:lnTo>
                <a:lnTo>
                  <a:pt x="814289" y="689926"/>
                </a:lnTo>
                <a:lnTo>
                  <a:pt x="0" y="689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513380" y="2877412"/>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Fetching Candidate Tables</a:t>
            </a:r>
          </a:p>
        </p:txBody>
      </p:sp>
      <p:sp>
        <p:nvSpPr>
          <p:cNvPr name="TextBox 11" id="11"/>
          <p:cNvSpPr txBox="true"/>
          <p:nvPr/>
        </p:nvSpPr>
        <p:spPr>
          <a:xfrm rot="0">
            <a:off x="-1108660" y="4059147"/>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Iterating Over Candidate Tables</a:t>
            </a:r>
          </a:p>
        </p:txBody>
      </p:sp>
      <p:sp>
        <p:nvSpPr>
          <p:cNvPr name="TextBox 12" id="12"/>
          <p:cNvSpPr txBox="true"/>
          <p:nvPr/>
        </p:nvSpPr>
        <p:spPr>
          <a:xfrm rot="0">
            <a:off x="-1385574" y="5253897"/>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Filtering Based on PL Items</a:t>
            </a:r>
          </a:p>
        </p:txBody>
      </p:sp>
      <p:sp>
        <p:nvSpPr>
          <p:cNvPr name="TextBox 13" id="13"/>
          <p:cNvSpPr txBox="true"/>
          <p:nvPr/>
        </p:nvSpPr>
        <p:spPr>
          <a:xfrm rot="0">
            <a:off x="-2149353" y="6439123"/>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PL Item Matching</a:t>
            </a:r>
          </a:p>
        </p:txBody>
      </p:sp>
      <p:sp>
        <p:nvSpPr>
          <p:cNvPr name="TextBox 14" id="14"/>
          <p:cNvSpPr txBox="true"/>
          <p:nvPr/>
        </p:nvSpPr>
        <p:spPr>
          <a:xfrm rot="0">
            <a:off x="-291799" y="7624348"/>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Superkey Matching and Joinability Score</a:t>
            </a:r>
          </a:p>
        </p:txBody>
      </p:sp>
      <p:sp>
        <p:nvSpPr>
          <p:cNvPr name="Freeform 15" id="15"/>
          <p:cNvSpPr/>
          <p:nvPr/>
        </p:nvSpPr>
        <p:spPr>
          <a:xfrm flipH="false" flipV="false" rot="0">
            <a:off x="857955" y="8723849"/>
            <a:ext cx="814290" cy="689926"/>
          </a:xfrm>
          <a:custGeom>
            <a:avLst/>
            <a:gdLst/>
            <a:ahLst/>
            <a:cxnLst/>
            <a:rect r="r" b="b" t="t" l="l"/>
            <a:pathLst>
              <a:path h="689926" w="814290">
                <a:moveTo>
                  <a:pt x="0" y="0"/>
                </a:moveTo>
                <a:lnTo>
                  <a:pt x="814289" y="0"/>
                </a:lnTo>
                <a:lnTo>
                  <a:pt x="814289" y="689925"/>
                </a:lnTo>
                <a:lnTo>
                  <a:pt x="0" y="68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698816" y="8809574"/>
            <a:ext cx="11560471" cy="4578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rimo Bold"/>
              </a:rPr>
              <a:t>Finalization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66754"/>
            <a:ext cx="16230600" cy="7929964"/>
            <a:chOff x="0" y="0"/>
            <a:chExt cx="4274726" cy="2088550"/>
          </a:xfrm>
        </p:grpSpPr>
        <p:sp>
          <p:nvSpPr>
            <p:cNvPr name="Freeform 3" id="3"/>
            <p:cNvSpPr/>
            <p:nvPr/>
          </p:nvSpPr>
          <p:spPr>
            <a:xfrm flipH="false" flipV="false" rot="0">
              <a:off x="0" y="0"/>
              <a:ext cx="4274726" cy="2088550"/>
            </a:xfrm>
            <a:custGeom>
              <a:avLst/>
              <a:gdLst/>
              <a:ahLst/>
              <a:cxnLst/>
              <a:rect r="r" b="b" t="t" l="l"/>
              <a:pathLst>
                <a:path h="2088550" w="4274726">
                  <a:moveTo>
                    <a:pt x="0" y="0"/>
                  </a:moveTo>
                  <a:lnTo>
                    <a:pt x="4274726" y="0"/>
                  </a:lnTo>
                  <a:lnTo>
                    <a:pt x="4274726" y="2088550"/>
                  </a:lnTo>
                  <a:lnTo>
                    <a:pt x="0" y="2088550"/>
                  </a:lnTo>
                  <a:close/>
                </a:path>
              </a:pathLst>
            </a:custGeom>
            <a:solidFill>
              <a:srgbClr val="004AAD"/>
            </a:solidFill>
          </p:spPr>
        </p:sp>
        <p:sp>
          <p:nvSpPr>
            <p:cNvPr name="TextBox 4" id="4"/>
            <p:cNvSpPr txBox="true"/>
            <p:nvPr/>
          </p:nvSpPr>
          <p:spPr>
            <a:xfrm>
              <a:off x="0" y="-66675"/>
              <a:ext cx="4274726" cy="2155225"/>
            </a:xfrm>
            <a:prstGeom prst="rect">
              <a:avLst/>
            </a:prstGeom>
          </p:spPr>
          <p:txBody>
            <a:bodyPr anchor="ctr" rtlCol="false" tIns="50800" lIns="50800" bIns="50800" rIns="50800"/>
            <a:lstStyle/>
            <a:p>
              <a:pPr algn="ctr">
                <a:lnSpc>
                  <a:spcPts val="3779"/>
                </a:lnSpc>
              </a:pPr>
            </a:p>
            <a:p>
              <a:pPr algn="ctr">
                <a:lnSpc>
                  <a:spcPts val="3779"/>
                </a:lnSpc>
              </a:pPr>
            </a:p>
            <a:p>
              <a:pPr algn="ctr">
                <a:lnSpc>
                  <a:spcPts val="3779"/>
                </a:lnSpc>
              </a:pPr>
            </a:p>
            <a:p>
              <a:pPr algn="ctr">
                <a:lnSpc>
                  <a:spcPts val="3779"/>
                </a:lnSpc>
              </a:pPr>
            </a:p>
            <a:p>
              <a:pPr algn="ctr">
                <a:lnSpc>
                  <a:spcPts val="3779"/>
                </a:lnSpc>
              </a:pPr>
            </a:p>
            <a:p>
              <a:pPr algn="ctr">
                <a:lnSpc>
                  <a:spcPts val="3779"/>
                </a:lnSpc>
              </a:pPr>
            </a:p>
            <a:p>
              <a:pPr algn="ctr">
                <a:lnSpc>
                  <a:spcPts val="3779"/>
                </a:lnSpc>
              </a:pPr>
              <a:r>
                <a:rPr lang="en-US" sz="2699">
                  <a:solidFill>
                    <a:srgbClr val="E40909"/>
                  </a:solidFill>
                  <a:latin typeface="Arimo Bold"/>
                </a:rPr>
                <a:t>https://github.com/LUH-DBS/MATE</a:t>
              </a:r>
            </a:p>
            <a:p>
              <a:pPr algn="ctr">
                <a:lnSpc>
                  <a:spcPts val="3779"/>
                </a:lnSpc>
              </a:pPr>
            </a:p>
            <a:p>
              <a:pPr algn="ctr">
                <a:lnSpc>
                  <a:spcPts val="3779"/>
                </a:lnSpc>
              </a:pPr>
              <a:r>
                <a:rPr lang="en-US" sz="2699">
                  <a:solidFill>
                    <a:srgbClr val="FFFFFF"/>
                  </a:solidFill>
                  <a:latin typeface="Arimo Bold"/>
                </a:rPr>
                <a:t>Check out the Git Repository!</a:t>
              </a:r>
            </a:p>
          </p:txBody>
        </p:sp>
      </p:grpSp>
      <p:sp>
        <p:nvSpPr>
          <p:cNvPr name="Freeform 5" id="5"/>
          <p:cNvSpPr/>
          <p:nvPr/>
        </p:nvSpPr>
        <p:spPr>
          <a:xfrm flipH="false" flipV="false" rot="0">
            <a:off x="12176553" y="6105227"/>
            <a:ext cx="672385" cy="672385"/>
          </a:xfrm>
          <a:custGeom>
            <a:avLst/>
            <a:gdLst/>
            <a:ahLst/>
            <a:cxnLst/>
            <a:rect r="r" b="b" t="t" l="l"/>
            <a:pathLst>
              <a:path h="672385" w="672385">
                <a:moveTo>
                  <a:pt x="0" y="0"/>
                </a:moveTo>
                <a:lnTo>
                  <a:pt x="672384" y="0"/>
                </a:lnTo>
                <a:lnTo>
                  <a:pt x="672384" y="672385"/>
                </a:lnTo>
                <a:lnTo>
                  <a:pt x="0" y="672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07635" y="165100"/>
            <a:ext cx="3484959" cy="863600"/>
          </a:xfrm>
          <a:prstGeom prst="rect">
            <a:avLst/>
          </a:prstGeom>
        </p:spPr>
        <p:txBody>
          <a:bodyPr anchor="t" rtlCol="false" tIns="0" lIns="0" bIns="0" rIns="0">
            <a:spAutoFit/>
          </a:bodyPr>
          <a:lstStyle/>
          <a:p>
            <a:pPr algn="ctr">
              <a:lnSpc>
                <a:spcPts val="7000"/>
              </a:lnSpc>
            </a:pPr>
            <a:r>
              <a:rPr lang="en-US" sz="5000">
                <a:solidFill>
                  <a:srgbClr val="000000"/>
                </a:solidFill>
                <a:latin typeface="Canva Sans Bold"/>
              </a:rPr>
              <a:t>Conclusion</a:t>
            </a:r>
          </a:p>
        </p:txBody>
      </p:sp>
      <p:sp>
        <p:nvSpPr>
          <p:cNvPr name="TextBox 7" id="7"/>
          <p:cNvSpPr txBox="true"/>
          <p:nvPr/>
        </p:nvSpPr>
        <p:spPr>
          <a:xfrm rot="0">
            <a:off x="1257765" y="2241686"/>
            <a:ext cx="15651838" cy="3097904"/>
          </a:xfrm>
          <a:prstGeom prst="rect">
            <a:avLst/>
          </a:prstGeom>
        </p:spPr>
        <p:txBody>
          <a:bodyPr anchor="t" rtlCol="false" tIns="0" lIns="0" bIns="0" rIns="0">
            <a:spAutoFit/>
          </a:bodyPr>
          <a:lstStyle/>
          <a:p>
            <a:pPr algn="just" marL="952179" indent="-476089" lvl="1">
              <a:lnSpc>
                <a:spcPts val="6174"/>
              </a:lnSpc>
              <a:buFont typeface="Arial"/>
              <a:buChar char="•"/>
            </a:pPr>
            <a:r>
              <a:rPr lang="en-US" sz="4410">
                <a:solidFill>
                  <a:srgbClr val="FFFFFF"/>
                </a:solidFill>
                <a:latin typeface="Canva Sans Bold"/>
              </a:rPr>
              <a:t>MATE , a multi-attribute join discovery system</a:t>
            </a:r>
          </a:p>
          <a:p>
            <a:pPr algn="just" marL="952179" indent="-476089" lvl="1">
              <a:lnSpc>
                <a:spcPts val="6174"/>
              </a:lnSpc>
              <a:buFont typeface="Arial"/>
              <a:buChar char="•"/>
            </a:pPr>
            <a:r>
              <a:rPr lang="en-US" sz="4410">
                <a:solidFill>
                  <a:srgbClr val="FFFFFF"/>
                </a:solidFill>
                <a:latin typeface="Canva Sans Bold"/>
              </a:rPr>
              <a:t>XASH efficiently encodes syntactic features</a:t>
            </a:r>
          </a:p>
          <a:p>
            <a:pPr algn="just" marL="952179" indent="-476089" lvl="1">
              <a:lnSpc>
                <a:spcPts val="6174"/>
              </a:lnSpc>
              <a:buFont typeface="Arial"/>
              <a:buChar char="•"/>
            </a:pPr>
            <a:r>
              <a:rPr lang="en-US" sz="4410">
                <a:solidFill>
                  <a:srgbClr val="FFFFFF"/>
                </a:solidFill>
                <a:latin typeface="Canva Sans Bold"/>
              </a:rPr>
              <a:t>Enhanced inverted index for multi-column processing</a:t>
            </a:r>
          </a:p>
          <a:p>
            <a:pPr algn="just" marL="952179" indent="-476089" lvl="1">
              <a:lnSpc>
                <a:spcPts val="6174"/>
              </a:lnSpc>
              <a:buFont typeface="Arial"/>
              <a:buChar char="•"/>
            </a:pPr>
            <a:r>
              <a:rPr lang="en-US" sz="4410">
                <a:solidFill>
                  <a:srgbClr val="FFFFFF"/>
                </a:solidFill>
                <a:latin typeface="Canva Sans Bold"/>
              </a:rPr>
              <a:t>Compatible with traditional filtering, e.g., prefix filter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22341" y="4212475"/>
            <a:ext cx="10861258" cy="2764684"/>
          </a:xfrm>
          <a:custGeom>
            <a:avLst/>
            <a:gdLst/>
            <a:ahLst/>
            <a:cxnLst/>
            <a:rect r="r" b="b" t="t" l="l"/>
            <a:pathLst>
              <a:path h="2764684" w="10861258">
                <a:moveTo>
                  <a:pt x="0" y="0"/>
                </a:moveTo>
                <a:lnTo>
                  <a:pt x="10861258" y="0"/>
                </a:lnTo>
                <a:lnTo>
                  <a:pt x="10861258" y="2764683"/>
                </a:lnTo>
                <a:lnTo>
                  <a:pt x="0" y="2764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39248"/>
            <a:ext cx="4713196" cy="883653"/>
          </a:xfrm>
          <a:prstGeom prst="rect">
            <a:avLst/>
          </a:prstGeom>
        </p:spPr>
        <p:txBody>
          <a:bodyPr anchor="t" rtlCol="false" tIns="0" lIns="0" bIns="0" rIns="0">
            <a:spAutoFit/>
          </a:bodyPr>
          <a:lstStyle/>
          <a:p>
            <a:pPr algn="ctr">
              <a:lnSpc>
                <a:spcPts val="7278"/>
              </a:lnSpc>
            </a:pPr>
            <a:r>
              <a:rPr lang="en-US" sz="5199">
                <a:solidFill>
                  <a:srgbClr val="000000"/>
                </a:solidFill>
                <a:latin typeface="Canva Sans Bold"/>
              </a:rPr>
              <a:t>What is MATE?</a:t>
            </a:r>
          </a:p>
        </p:txBody>
      </p:sp>
      <p:sp>
        <p:nvSpPr>
          <p:cNvPr name="TextBox 3" id="3"/>
          <p:cNvSpPr txBox="true"/>
          <p:nvPr/>
        </p:nvSpPr>
        <p:spPr>
          <a:xfrm rot="0">
            <a:off x="1028700" y="2102335"/>
            <a:ext cx="16585514" cy="2812015"/>
          </a:xfrm>
          <a:prstGeom prst="rect">
            <a:avLst/>
          </a:prstGeom>
        </p:spPr>
        <p:txBody>
          <a:bodyPr anchor="t" rtlCol="false" tIns="0" lIns="0" bIns="0" rIns="0">
            <a:spAutoFit/>
          </a:bodyPr>
          <a:lstStyle/>
          <a:p>
            <a:pPr algn="just">
              <a:lnSpc>
                <a:spcPts val="4473"/>
              </a:lnSpc>
            </a:pPr>
            <a:r>
              <a:rPr lang="en-US" sz="3195">
                <a:solidFill>
                  <a:srgbClr val="004AAD"/>
                </a:solidFill>
                <a:latin typeface="Arimo Bold"/>
              </a:rPr>
              <a:t>It’s a decision-making approach involving the evaluation and comparison of alternatives across various attributes or criteria using a tabular format. This method likely includes assessing multiple factors simultaneously to determine the attractiveness or preference of different options within a structured table framework.</a:t>
            </a:r>
          </a:p>
          <a:p>
            <a:pPr algn="just">
              <a:lnSpc>
                <a:spcPts val="4473"/>
              </a:lnSpc>
              <a:spcBef>
                <a:spcPct val="0"/>
              </a:spcBef>
            </a:pPr>
          </a:p>
        </p:txBody>
      </p:sp>
      <p:sp>
        <p:nvSpPr>
          <p:cNvPr name="TextBox 4" id="4"/>
          <p:cNvSpPr txBox="true"/>
          <p:nvPr/>
        </p:nvSpPr>
        <p:spPr>
          <a:xfrm rot="0">
            <a:off x="534195" y="6212376"/>
            <a:ext cx="17080018" cy="2893847"/>
          </a:xfrm>
          <a:prstGeom prst="rect">
            <a:avLst/>
          </a:prstGeom>
        </p:spPr>
        <p:txBody>
          <a:bodyPr anchor="t" rtlCol="false" tIns="0" lIns="0" bIns="0" rIns="0">
            <a:spAutoFit/>
          </a:bodyPr>
          <a:lstStyle/>
          <a:p>
            <a:pPr marL="705733" indent="-352866" lvl="1">
              <a:lnSpc>
                <a:spcPts val="4576"/>
              </a:lnSpc>
              <a:buFont typeface="Arial"/>
              <a:buChar char="•"/>
            </a:pPr>
            <a:r>
              <a:rPr lang="en-US" sz="3268">
                <a:solidFill>
                  <a:srgbClr val="E40909"/>
                </a:solidFill>
                <a:latin typeface="Arimo Bold"/>
              </a:rPr>
              <a:t>We use joint discovery where there is a dataset and query column that is basically the join key.</a:t>
            </a:r>
          </a:p>
          <a:p>
            <a:pPr marL="705733" indent="-352866" lvl="1">
              <a:lnSpc>
                <a:spcPts val="4576"/>
              </a:lnSpc>
              <a:buFont typeface="Arial"/>
              <a:buChar char="•"/>
            </a:pPr>
            <a:r>
              <a:rPr lang="en-US" sz="3268">
                <a:solidFill>
                  <a:srgbClr val="E40909"/>
                </a:solidFill>
                <a:latin typeface="Arimo Bold"/>
              </a:rPr>
              <a:t>From large amount of tables, we can find the joinable tables and feed it to the machine learning model with the integrated join tables of the input dataset</a:t>
            </a:r>
          </a:p>
          <a:p>
            <a:pPr>
              <a:lnSpc>
                <a:spcPts val="4576"/>
              </a:lnSpc>
            </a:pPr>
          </a:p>
        </p:txBody>
      </p:sp>
      <p:sp>
        <p:nvSpPr>
          <p:cNvPr name="AutoShape 5" id="5"/>
          <p:cNvSpPr/>
          <p:nvPr/>
        </p:nvSpPr>
        <p:spPr>
          <a:xfrm>
            <a:off x="1028700" y="5143500"/>
            <a:ext cx="1658551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458983"/>
            <a:ext cx="16388159" cy="5078015"/>
          </a:xfrm>
          <a:prstGeom prst="rect">
            <a:avLst/>
          </a:prstGeom>
        </p:spPr>
        <p:txBody>
          <a:bodyPr anchor="t" rtlCol="false" tIns="0" lIns="0" bIns="0" rIns="0">
            <a:spAutoFit/>
          </a:bodyPr>
          <a:lstStyle/>
          <a:p>
            <a:pPr algn="ctr">
              <a:lnSpc>
                <a:spcPts val="3675"/>
              </a:lnSpc>
            </a:pPr>
            <a:r>
              <a:rPr lang="en-US" sz="2625">
                <a:solidFill>
                  <a:srgbClr val="000000"/>
                </a:solidFill>
                <a:latin typeface="Arimo Bold"/>
                <a:ea typeface="Arimo Bold"/>
              </a:rPr>
              <a:t>"MATE: Multi-Attribute Table Extraction" introduces a novel table discovery system, which addresses the limitations of existing works on indexing and retrieving joinable tables from large corpora. Current systems are restricted to unary joins, limiting their application and efficiency for prevalent datasets with composite join keys. Mate as a solution to this challenge, leveraging a novel hash-based index to efficiently discover joinable tables, even in the presence of n-ary join keys. Filtering layer (XASH) using hash function which encode Mate can prune false positives up to 1000𝑥 more effectively, leading to over 60𝑥 faster table discovery compared to existing state-of-the-art systems. MATE presents a significant advancement in the field of table discovery systems, addressing the limitations of existing approaches and providing a more efficient solution for discovering joinable tables with n-ary join keys and multi-column combinations.</a:t>
            </a:r>
          </a:p>
          <a:p>
            <a:pPr algn="ctr">
              <a:lnSpc>
                <a:spcPts val="3675"/>
              </a:lnSpc>
              <a:spcBef>
                <a:spcPct val="0"/>
              </a:spcBef>
            </a:pPr>
          </a:p>
        </p:txBody>
      </p:sp>
      <p:sp>
        <p:nvSpPr>
          <p:cNvPr name="TextBox 3" id="3"/>
          <p:cNvSpPr txBox="true"/>
          <p:nvPr/>
        </p:nvSpPr>
        <p:spPr>
          <a:xfrm rot="0">
            <a:off x="6678871" y="857250"/>
            <a:ext cx="4930259" cy="1566544"/>
          </a:xfrm>
          <a:prstGeom prst="rect">
            <a:avLst/>
          </a:prstGeom>
        </p:spPr>
        <p:txBody>
          <a:bodyPr anchor="t" rtlCol="false" tIns="0" lIns="0" bIns="0" rIns="0">
            <a:spAutoFit/>
          </a:bodyPr>
          <a:lstStyle/>
          <a:p>
            <a:pPr algn="ctr">
              <a:lnSpc>
                <a:spcPts val="12880"/>
              </a:lnSpc>
            </a:pPr>
            <a:r>
              <a:rPr lang="en-US" sz="9200">
                <a:solidFill>
                  <a:srgbClr val="004AAD"/>
                </a:solidFill>
                <a:latin typeface="Canva Sans Bold"/>
              </a:rPr>
              <a:t>Abstract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12573" y="3924605"/>
            <a:ext cx="1433677" cy="2024421"/>
          </a:xfrm>
          <a:custGeom>
            <a:avLst/>
            <a:gdLst/>
            <a:ahLst/>
            <a:cxnLst/>
            <a:rect r="r" b="b" t="t" l="l"/>
            <a:pathLst>
              <a:path h="2024421" w="1433677">
                <a:moveTo>
                  <a:pt x="0" y="0"/>
                </a:moveTo>
                <a:lnTo>
                  <a:pt x="1433677" y="0"/>
                </a:lnTo>
                <a:lnTo>
                  <a:pt x="1433677" y="2024421"/>
                </a:lnTo>
                <a:lnTo>
                  <a:pt x="0" y="2024421"/>
                </a:lnTo>
                <a:lnTo>
                  <a:pt x="0" y="0"/>
                </a:lnTo>
                <a:close/>
              </a:path>
            </a:pathLst>
          </a:custGeom>
          <a:blipFill>
            <a:blip r:embed="rId2"/>
            <a:stretch>
              <a:fillRect l="0" t="0" r="0" b="0"/>
            </a:stretch>
          </a:blipFill>
        </p:spPr>
      </p:sp>
      <p:sp>
        <p:nvSpPr>
          <p:cNvPr name="Freeform 3" id="3"/>
          <p:cNvSpPr/>
          <p:nvPr/>
        </p:nvSpPr>
        <p:spPr>
          <a:xfrm flipH="false" flipV="false" rot="0">
            <a:off x="4855159" y="3107256"/>
            <a:ext cx="2377240" cy="3659119"/>
          </a:xfrm>
          <a:custGeom>
            <a:avLst/>
            <a:gdLst/>
            <a:ahLst/>
            <a:cxnLst/>
            <a:rect r="r" b="b" t="t" l="l"/>
            <a:pathLst>
              <a:path h="3659119" w="2377240">
                <a:moveTo>
                  <a:pt x="0" y="0"/>
                </a:moveTo>
                <a:lnTo>
                  <a:pt x="2377240" y="0"/>
                </a:lnTo>
                <a:lnTo>
                  <a:pt x="2377240" y="3659119"/>
                </a:lnTo>
                <a:lnTo>
                  <a:pt x="0" y="3659119"/>
                </a:lnTo>
                <a:lnTo>
                  <a:pt x="0" y="0"/>
                </a:lnTo>
                <a:close/>
              </a:path>
            </a:pathLst>
          </a:custGeom>
          <a:blipFill>
            <a:blip r:embed="rId3"/>
            <a:stretch>
              <a:fillRect l="0" t="0" r="0" b="0"/>
            </a:stretch>
          </a:blipFill>
        </p:spPr>
      </p:sp>
      <p:sp>
        <p:nvSpPr>
          <p:cNvPr name="Freeform 4" id="4"/>
          <p:cNvSpPr/>
          <p:nvPr/>
        </p:nvSpPr>
        <p:spPr>
          <a:xfrm flipH="false" flipV="false" rot="0">
            <a:off x="760104" y="1881676"/>
            <a:ext cx="952469" cy="1290290"/>
          </a:xfrm>
          <a:custGeom>
            <a:avLst/>
            <a:gdLst/>
            <a:ahLst/>
            <a:cxnLst/>
            <a:rect r="r" b="b" t="t" l="l"/>
            <a:pathLst>
              <a:path h="1290290" w="952469">
                <a:moveTo>
                  <a:pt x="0" y="0"/>
                </a:moveTo>
                <a:lnTo>
                  <a:pt x="952469" y="0"/>
                </a:lnTo>
                <a:lnTo>
                  <a:pt x="952469" y="1290291"/>
                </a:lnTo>
                <a:lnTo>
                  <a:pt x="0" y="12902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937374" y="3250159"/>
            <a:ext cx="8066610" cy="3373313"/>
          </a:xfrm>
          <a:custGeom>
            <a:avLst/>
            <a:gdLst/>
            <a:ahLst/>
            <a:cxnLst/>
            <a:rect r="r" b="b" t="t" l="l"/>
            <a:pathLst>
              <a:path h="3373313" w="8066610">
                <a:moveTo>
                  <a:pt x="0" y="0"/>
                </a:moveTo>
                <a:lnTo>
                  <a:pt x="8066611" y="0"/>
                </a:lnTo>
                <a:lnTo>
                  <a:pt x="8066611" y="3373313"/>
                </a:lnTo>
                <a:lnTo>
                  <a:pt x="0" y="3373313"/>
                </a:lnTo>
                <a:lnTo>
                  <a:pt x="0" y="0"/>
                </a:lnTo>
                <a:close/>
              </a:path>
            </a:pathLst>
          </a:custGeom>
          <a:blipFill>
            <a:blip r:embed="rId6"/>
            <a:stretch>
              <a:fillRect l="0" t="-34333" r="0" b="-34333"/>
            </a:stretch>
          </a:blipFill>
        </p:spPr>
      </p:sp>
      <p:grpSp>
        <p:nvGrpSpPr>
          <p:cNvPr name="Group 6" id="6"/>
          <p:cNvGrpSpPr/>
          <p:nvPr/>
        </p:nvGrpSpPr>
        <p:grpSpPr>
          <a:xfrm rot="5400000">
            <a:off x="1378486" y="2929551"/>
            <a:ext cx="964190" cy="641217"/>
            <a:chOff x="0" y="0"/>
            <a:chExt cx="812800" cy="540538"/>
          </a:xfrm>
        </p:grpSpPr>
        <p:sp>
          <p:nvSpPr>
            <p:cNvPr name="Freeform 7" id="7"/>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8" id="8"/>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3321145">
            <a:off x="2628304" y="6563422"/>
            <a:ext cx="1403433" cy="933328"/>
            <a:chOff x="0" y="0"/>
            <a:chExt cx="812800" cy="540538"/>
          </a:xfrm>
        </p:grpSpPr>
        <p:sp>
          <p:nvSpPr>
            <p:cNvPr name="Freeform 10" id="10"/>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11" id="11"/>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3035918">
            <a:off x="4153443" y="6567567"/>
            <a:ext cx="1403433" cy="933328"/>
            <a:chOff x="0" y="0"/>
            <a:chExt cx="812800" cy="540538"/>
          </a:xfrm>
        </p:grpSpPr>
        <p:sp>
          <p:nvSpPr>
            <p:cNvPr name="Freeform 13" id="13"/>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14" id="14"/>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602792" y="4767190"/>
            <a:ext cx="964190" cy="641217"/>
            <a:chOff x="0" y="0"/>
            <a:chExt cx="812800" cy="540538"/>
          </a:xfrm>
        </p:grpSpPr>
        <p:sp>
          <p:nvSpPr>
            <p:cNvPr name="Freeform 16" id="16"/>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17" id="17"/>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3742609" y="4829703"/>
            <a:ext cx="516192" cy="516192"/>
          </a:xfrm>
          <a:custGeom>
            <a:avLst/>
            <a:gdLst/>
            <a:ahLst/>
            <a:cxnLst/>
            <a:rect r="r" b="b" t="t" l="l"/>
            <a:pathLst>
              <a:path h="516192" w="516192">
                <a:moveTo>
                  <a:pt x="0" y="0"/>
                </a:moveTo>
                <a:lnTo>
                  <a:pt x="516192" y="0"/>
                </a:lnTo>
                <a:lnTo>
                  <a:pt x="516192" y="516192"/>
                </a:lnTo>
                <a:lnTo>
                  <a:pt x="0" y="516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9" id="19"/>
          <p:cNvGrpSpPr/>
          <p:nvPr/>
        </p:nvGrpSpPr>
        <p:grpSpPr>
          <a:xfrm rot="0">
            <a:off x="760104" y="8098999"/>
            <a:ext cx="16243880" cy="1340655"/>
            <a:chOff x="0" y="0"/>
            <a:chExt cx="4278224" cy="353094"/>
          </a:xfrm>
        </p:grpSpPr>
        <p:sp>
          <p:nvSpPr>
            <p:cNvPr name="Freeform 20" id="20"/>
            <p:cNvSpPr/>
            <p:nvPr/>
          </p:nvSpPr>
          <p:spPr>
            <a:xfrm flipH="false" flipV="false" rot="0">
              <a:off x="0" y="0"/>
              <a:ext cx="4278224" cy="353094"/>
            </a:xfrm>
            <a:custGeom>
              <a:avLst/>
              <a:gdLst/>
              <a:ahLst/>
              <a:cxnLst/>
              <a:rect r="r" b="b" t="t" l="l"/>
              <a:pathLst>
                <a:path h="353094" w="4278224">
                  <a:moveTo>
                    <a:pt x="24307" y="0"/>
                  </a:moveTo>
                  <a:lnTo>
                    <a:pt x="4253917" y="0"/>
                  </a:lnTo>
                  <a:cubicBezTo>
                    <a:pt x="4267341" y="0"/>
                    <a:pt x="4278224" y="10883"/>
                    <a:pt x="4278224" y="24307"/>
                  </a:cubicBezTo>
                  <a:lnTo>
                    <a:pt x="4278224" y="328787"/>
                  </a:lnTo>
                  <a:cubicBezTo>
                    <a:pt x="4278224" y="342212"/>
                    <a:pt x="4267341" y="353094"/>
                    <a:pt x="4253917" y="353094"/>
                  </a:cubicBezTo>
                  <a:lnTo>
                    <a:pt x="24307" y="353094"/>
                  </a:lnTo>
                  <a:cubicBezTo>
                    <a:pt x="10883" y="353094"/>
                    <a:pt x="0" y="342212"/>
                    <a:pt x="0" y="328787"/>
                  </a:cubicBezTo>
                  <a:lnTo>
                    <a:pt x="0" y="24307"/>
                  </a:lnTo>
                  <a:cubicBezTo>
                    <a:pt x="0" y="10883"/>
                    <a:pt x="10883" y="0"/>
                    <a:pt x="24307" y="0"/>
                  </a:cubicBezTo>
                  <a:close/>
                </a:path>
              </a:pathLst>
            </a:custGeom>
            <a:solidFill>
              <a:srgbClr val="CB58A4"/>
            </a:solidFill>
          </p:spPr>
        </p:sp>
        <p:sp>
          <p:nvSpPr>
            <p:cNvPr name="TextBox 21" id="21"/>
            <p:cNvSpPr txBox="true"/>
            <p:nvPr/>
          </p:nvSpPr>
          <p:spPr>
            <a:xfrm>
              <a:off x="0" y="-104775"/>
              <a:ext cx="4278224" cy="457869"/>
            </a:xfrm>
            <a:prstGeom prst="rect">
              <a:avLst/>
            </a:prstGeom>
          </p:spPr>
          <p:txBody>
            <a:bodyPr anchor="ctr" rtlCol="false" tIns="50800" lIns="50800" bIns="50800" rIns="50800"/>
            <a:lstStyle/>
            <a:p>
              <a:pPr algn="ctr">
                <a:lnSpc>
                  <a:spcPts val="6159"/>
                </a:lnSpc>
              </a:pPr>
              <a:r>
                <a:rPr lang="en-US" sz="4399">
                  <a:solidFill>
                    <a:srgbClr val="FFFFFF"/>
                  </a:solidFill>
                  <a:latin typeface="Arimo Bold"/>
                </a:rPr>
                <a:t>A Large-Scale Corpus of Relational Tables</a:t>
              </a:r>
            </a:p>
          </p:txBody>
        </p:sp>
      </p:grpSp>
      <p:sp>
        <p:nvSpPr>
          <p:cNvPr name="TextBox 22" id="22"/>
          <p:cNvSpPr txBox="true"/>
          <p:nvPr/>
        </p:nvSpPr>
        <p:spPr>
          <a:xfrm rot="0">
            <a:off x="1732205" y="1947009"/>
            <a:ext cx="897969" cy="666115"/>
          </a:xfrm>
          <a:prstGeom prst="rect">
            <a:avLst/>
          </a:prstGeom>
        </p:spPr>
        <p:txBody>
          <a:bodyPr anchor="t" rtlCol="false" tIns="0" lIns="0" bIns="0" rIns="0">
            <a:spAutoFit/>
          </a:bodyPr>
          <a:lstStyle/>
          <a:p>
            <a:pPr algn="ctr">
              <a:lnSpc>
                <a:spcPts val="2659"/>
              </a:lnSpc>
            </a:pPr>
            <a:r>
              <a:rPr lang="en-US" sz="1899">
                <a:solidFill>
                  <a:srgbClr val="000000"/>
                </a:solidFill>
                <a:latin typeface="Arimo Bold"/>
              </a:rPr>
              <a:t>Query </a:t>
            </a:r>
          </a:p>
          <a:p>
            <a:pPr algn="ctr">
              <a:lnSpc>
                <a:spcPts val="2659"/>
              </a:lnSpc>
            </a:pPr>
            <a:r>
              <a:rPr lang="en-US" sz="1899">
                <a:solidFill>
                  <a:srgbClr val="000000"/>
                </a:solidFill>
                <a:latin typeface="Arimo Bold"/>
              </a:rPr>
              <a:t>Column</a:t>
            </a:r>
          </a:p>
        </p:txBody>
      </p:sp>
      <p:sp>
        <p:nvSpPr>
          <p:cNvPr name="TextBox 23" id="23"/>
          <p:cNvSpPr txBox="true"/>
          <p:nvPr/>
        </p:nvSpPr>
        <p:spPr>
          <a:xfrm rot="0">
            <a:off x="592872" y="4472833"/>
            <a:ext cx="871657" cy="666115"/>
          </a:xfrm>
          <a:prstGeom prst="rect">
            <a:avLst/>
          </a:prstGeom>
        </p:spPr>
        <p:txBody>
          <a:bodyPr anchor="t" rtlCol="false" tIns="0" lIns="0" bIns="0" rIns="0">
            <a:spAutoFit/>
          </a:bodyPr>
          <a:lstStyle/>
          <a:p>
            <a:pPr algn="ctr">
              <a:lnSpc>
                <a:spcPts val="2659"/>
              </a:lnSpc>
            </a:pPr>
            <a:r>
              <a:rPr lang="en-US" sz="1899">
                <a:solidFill>
                  <a:srgbClr val="000000"/>
                </a:solidFill>
                <a:latin typeface="Arimo Bold"/>
              </a:rPr>
              <a:t>Query </a:t>
            </a:r>
          </a:p>
          <a:p>
            <a:pPr algn="ctr">
              <a:lnSpc>
                <a:spcPts val="2659"/>
              </a:lnSpc>
            </a:pPr>
            <a:r>
              <a:rPr lang="en-US" sz="1899">
                <a:solidFill>
                  <a:srgbClr val="000000"/>
                </a:solidFill>
                <a:latin typeface="Arimo Bold"/>
              </a:rPr>
              <a:t>Dataset</a:t>
            </a:r>
          </a:p>
        </p:txBody>
      </p:sp>
      <p:sp>
        <p:nvSpPr>
          <p:cNvPr name="TextBox 24" id="24"/>
          <p:cNvSpPr txBox="true"/>
          <p:nvPr/>
        </p:nvSpPr>
        <p:spPr>
          <a:xfrm rot="0">
            <a:off x="1894038" y="6718750"/>
            <a:ext cx="804743" cy="666115"/>
          </a:xfrm>
          <a:prstGeom prst="rect">
            <a:avLst/>
          </a:prstGeom>
        </p:spPr>
        <p:txBody>
          <a:bodyPr anchor="t" rtlCol="false" tIns="0" lIns="0" bIns="0" rIns="0">
            <a:spAutoFit/>
          </a:bodyPr>
          <a:lstStyle/>
          <a:p>
            <a:pPr algn="ctr">
              <a:lnSpc>
                <a:spcPts val="2659"/>
              </a:lnSpc>
            </a:pPr>
            <a:r>
              <a:rPr lang="en-US" sz="1899">
                <a:solidFill>
                  <a:srgbClr val="000000"/>
                </a:solidFill>
                <a:latin typeface="Arimo Bold"/>
              </a:rPr>
              <a:t>Join </a:t>
            </a:r>
          </a:p>
          <a:p>
            <a:pPr algn="ctr">
              <a:lnSpc>
                <a:spcPts val="2659"/>
              </a:lnSpc>
            </a:pPr>
            <a:r>
              <a:rPr lang="en-US" sz="1899">
                <a:solidFill>
                  <a:srgbClr val="000000"/>
                </a:solidFill>
                <a:latin typeface="Arimo Bold"/>
              </a:rPr>
              <a:t>Search</a:t>
            </a:r>
          </a:p>
        </p:txBody>
      </p:sp>
      <p:sp>
        <p:nvSpPr>
          <p:cNvPr name="TextBox 25" id="25"/>
          <p:cNvSpPr txBox="true"/>
          <p:nvPr/>
        </p:nvSpPr>
        <p:spPr>
          <a:xfrm rot="0">
            <a:off x="5350890" y="7075817"/>
            <a:ext cx="978694" cy="666115"/>
          </a:xfrm>
          <a:prstGeom prst="rect">
            <a:avLst/>
          </a:prstGeom>
        </p:spPr>
        <p:txBody>
          <a:bodyPr anchor="t" rtlCol="false" tIns="0" lIns="0" bIns="0" rIns="0">
            <a:spAutoFit/>
          </a:bodyPr>
          <a:lstStyle/>
          <a:p>
            <a:pPr algn="ctr">
              <a:lnSpc>
                <a:spcPts val="2659"/>
              </a:lnSpc>
            </a:pPr>
            <a:r>
              <a:rPr lang="en-US" sz="1899">
                <a:solidFill>
                  <a:srgbClr val="000000"/>
                </a:solidFill>
                <a:latin typeface="Arimo Bold"/>
              </a:rPr>
              <a:t>Joinable</a:t>
            </a:r>
          </a:p>
          <a:p>
            <a:pPr algn="ctr">
              <a:lnSpc>
                <a:spcPts val="2659"/>
              </a:lnSpc>
            </a:pPr>
            <a:r>
              <a:rPr lang="en-US" sz="1899">
                <a:solidFill>
                  <a:srgbClr val="000000"/>
                </a:solidFill>
                <a:latin typeface="Arimo Bold"/>
              </a:rPr>
              <a:t>Tables</a:t>
            </a:r>
          </a:p>
        </p:txBody>
      </p:sp>
      <p:sp>
        <p:nvSpPr>
          <p:cNvPr name="TextBox 26" id="26"/>
          <p:cNvSpPr txBox="true"/>
          <p:nvPr/>
        </p:nvSpPr>
        <p:spPr>
          <a:xfrm rot="0">
            <a:off x="427986" y="493566"/>
            <a:ext cx="4021902" cy="673735"/>
          </a:xfrm>
          <a:prstGeom prst="rect">
            <a:avLst/>
          </a:prstGeom>
        </p:spPr>
        <p:txBody>
          <a:bodyPr anchor="t" rtlCol="false" tIns="0" lIns="0" bIns="0" rIns="0">
            <a:spAutoFit/>
          </a:bodyPr>
          <a:lstStyle/>
          <a:p>
            <a:pPr algn="ctr">
              <a:lnSpc>
                <a:spcPts val="5389"/>
              </a:lnSpc>
            </a:pPr>
            <a:r>
              <a:rPr lang="en-US" sz="3849">
                <a:solidFill>
                  <a:srgbClr val="000000"/>
                </a:solidFill>
                <a:latin typeface="Arimo Bold"/>
              </a:rPr>
              <a:t>Join Discovery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8313" y="2656856"/>
            <a:ext cx="4416234" cy="2486644"/>
          </a:xfrm>
          <a:custGeom>
            <a:avLst/>
            <a:gdLst/>
            <a:ahLst/>
            <a:cxnLst/>
            <a:rect r="r" b="b" t="t" l="l"/>
            <a:pathLst>
              <a:path h="2486644" w="4416234">
                <a:moveTo>
                  <a:pt x="0" y="0"/>
                </a:moveTo>
                <a:lnTo>
                  <a:pt x="4416234" y="0"/>
                </a:lnTo>
                <a:lnTo>
                  <a:pt x="4416234" y="2486644"/>
                </a:lnTo>
                <a:lnTo>
                  <a:pt x="0" y="2486644"/>
                </a:lnTo>
                <a:lnTo>
                  <a:pt x="0" y="0"/>
                </a:lnTo>
                <a:close/>
              </a:path>
            </a:pathLst>
          </a:custGeom>
          <a:blipFill>
            <a:blip r:embed="rId2"/>
            <a:stretch>
              <a:fillRect l="0" t="0" r="0" b="0"/>
            </a:stretch>
          </a:blipFill>
        </p:spPr>
      </p:sp>
      <p:sp>
        <p:nvSpPr>
          <p:cNvPr name="Freeform 3" id="3"/>
          <p:cNvSpPr/>
          <p:nvPr/>
        </p:nvSpPr>
        <p:spPr>
          <a:xfrm flipH="false" flipV="false" rot="0">
            <a:off x="888313" y="6059805"/>
            <a:ext cx="6999421" cy="3261162"/>
          </a:xfrm>
          <a:custGeom>
            <a:avLst/>
            <a:gdLst/>
            <a:ahLst/>
            <a:cxnLst/>
            <a:rect r="r" b="b" t="t" l="l"/>
            <a:pathLst>
              <a:path h="3261162" w="6999421">
                <a:moveTo>
                  <a:pt x="0" y="0"/>
                </a:moveTo>
                <a:lnTo>
                  <a:pt x="6999421" y="0"/>
                </a:lnTo>
                <a:lnTo>
                  <a:pt x="6999421" y="3261162"/>
                </a:lnTo>
                <a:lnTo>
                  <a:pt x="0" y="3261162"/>
                </a:lnTo>
                <a:lnTo>
                  <a:pt x="0" y="0"/>
                </a:lnTo>
                <a:close/>
              </a:path>
            </a:pathLst>
          </a:custGeom>
          <a:blipFill>
            <a:blip r:embed="rId3"/>
            <a:stretch>
              <a:fillRect l="0" t="0" r="0" b="0"/>
            </a:stretch>
          </a:blipFill>
        </p:spPr>
      </p:sp>
      <p:sp>
        <p:nvSpPr>
          <p:cNvPr name="TextBox 4" id="4"/>
          <p:cNvSpPr txBox="true"/>
          <p:nvPr/>
        </p:nvSpPr>
        <p:spPr>
          <a:xfrm rot="0">
            <a:off x="418461" y="493566"/>
            <a:ext cx="2499861" cy="673735"/>
          </a:xfrm>
          <a:prstGeom prst="rect">
            <a:avLst/>
          </a:prstGeom>
        </p:spPr>
        <p:txBody>
          <a:bodyPr anchor="t" rtlCol="false" tIns="0" lIns="0" bIns="0" rIns="0">
            <a:spAutoFit/>
          </a:bodyPr>
          <a:lstStyle/>
          <a:p>
            <a:pPr algn="ctr">
              <a:lnSpc>
                <a:spcPts val="5389"/>
              </a:lnSpc>
            </a:pPr>
            <a:r>
              <a:rPr lang="en-US" sz="3849">
                <a:solidFill>
                  <a:srgbClr val="000000"/>
                </a:solidFill>
                <a:latin typeface="Arimo Bold"/>
              </a:rPr>
              <a:t>Problem</a:t>
            </a:r>
          </a:p>
        </p:txBody>
      </p:sp>
      <p:sp>
        <p:nvSpPr>
          <p:cNvPr name="TextBox 5" id="5"/>
          <p:cNvSpPr txBox="true"/>
          <p:nvPr/>
        </p:nvSpPr>
        <p:spPr>
          <a:xfrm rot="0">
            <a:off x="418461" y="1072051"/>
            <a:ext cx="8117985" cy="673735"/>
          </a:xfrm>
          <a:prstGeom prst="rect">
            <a:avLst/>
          </a:prstGeom>
        </p:spPr>
        <p:txBody>
          <a:bodyPr anchor="t" rtlCol="false" tIns="0" lIns="0" bIns="0" rIns="0">
            <a:spAutoFit/>
          </a:bodyPr>
          <a:lstStyle/>
          <a:p>
            <a:pPr algn="ctr">
              <a:lnSpc>
                <a:spcPts val="5389"/>
              </a:lnSpc>
            </a:pPr>
            <a:r>
              <a:rPr lang="en-US" sz="3849">
                <a:solidFill>
                  <a:srgbClr val="000000"/>
                </a:solidFill>
                <a:latin typeface="Arimo Bold"/>
              </a:rPr>
              <a:t>Composite (Multi-Attribute) Keys</a:t>
            </a:r>
          </a:p>
        </p:txBody>
      </p:sp>
      <p:sp>
        <p:nvSpPr>
          <p:cNvPr name="TextBox 6" id="6"/>
          <p:cNvSpPr txBox="true"/>
          <p:nvPr/>
        </p:nvSpPr>
        <p:spPr>
          <a:xfrm rot="0">
            <a:off x="1079599" y="2131794"/>
            <a:ext cx="2198013"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Sample Query Table</a:t>
            </a:r>
          </a:p>
        </p:txBody>
      </p:sp>
      <p:sp>
        <p:nvSpPr>
          <p:cNvPr name="TextBox 7" id="7"/>
          <p:cNvSpPr txBox="true"/>
          <p:nvPr/>
        </p:nvSpPr>
        <p:spPr>
          <a:xfrm rot="0">
            <a:off x="1083647" y="5534025"/>
            <a:ext cx="2617232"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Sample Inverted Index 1</a:t>
            </a:r>
          </a:p>
        </p:txBody>
      </p:sp>
      <p:sp>
        <p:nvSpPr>
          <p:cNvPr name="AutoShape 8" id="8"/>
          <p:cNvSpPr/>
          <p:nvPr/>
        </p:nvSpPr>
        <p:spPr>
          <a:xfrm>
            <a:off x="9124950" y="2479358"/>
            <a:ext cx="0" cy="649224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9589054" y="2620018"/>
            <a:ext cx="7479138" cy="1280160"/>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  1. Current Join Search Alg. are Single-Attribute</a:t>
            </a:r>
          </a:p>
        </p:txBody>
      </p:sp>
      <p:sp>
        <p:nvSpPr>
          <p:cNvPr name="TextBox 10" id="10"/>
          <p:cNvSpPr txBox="true"/>
          <p:nvPr/>
        </p:nvSpPr>
        <p:spPr>
          <a:xfrm rot="0">
            <a:off x="9589054" y="4804732"/>
            <a:ext cx="7479138" cy="1280160"/>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2. Traditional Inverted Index is Single-Attribute</a:t>
            </a:r>
          </a:p>
        </p:txBody>
      </p:sp>
      <p:sp>
        <p:nvSpPr>
          <p:cNvPr name="TextBox 11" id="11"/>
          <p:cNvSpPr txBox="true"/>
          <p:nvPr/>
        </p:nvSpPr>
        <p:spPr>
          <a:xfrm rot="0">
            <a:off x="9589054" y="7002681"/>
            <a:ext cx="7143394" cy="1280160"/>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3. Multi-Attribute Solution is Needed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4378" y="3965217"/>
            <a:ext cx="3762666" cy="2356566"/>
          </a:xfrm>
          <a:custGeom>
            <a:avLst/>
            <a:gdLst/>
            <a:ahLst/>
            <a:cxnLst/>
            <a:rect r="r" b="b" t="t" l="l"/>
            <a:pathLst>
              <a:path h="2356566" w="3762666">
                <a:moveTo>
                  <a:pt x="0" y="0"/>
                </a:moveTo>
                <a:lnTo>
                  <a:pt x="3762666" y="0"/>
                </a:lnTo>
                <a:lnTo>
                  <a:pt x="3762666" y="2356566"/>
                </a:lnTo>
                <a:lnTo>
                  <a:pt x="0" y="2356566"/>
                </a:lnTo>
                <a:lnTo>
                  <a:pt x="0" y="0"/>
                </a:lnTo>
                <a:close/>
              </a:path>
            </a:pathLst>
          </a:custGeom>
          <a:blipFill>
            <a:blip r:embed="rId2"/>
            <a:stretch>
              <a:fillRect l="0" t="0" r="0" b="0"/>
            </a:stretch>
          </a:blipFill>
        </p:spPr>
      </p:sp>
      <p:sp>
        <p:nvSpPr>
          <p:cNvPr name="Freeform 3" id="3"/>
          <p:cNvSpPr/>
          <p:nvPr/>
        </p:nvSpPr>
        <p:spPr>
          <a:xfrm flipH="false" flipV="false" rot="0">
            <a:off x="5672312" y="5716986"/>
            <a:ext cx="3762666" cy="2356566"/>
          </a:xfrm>
          <a:custGeom>
            <a:avLst/>
            <a:gdLst/>
            <a:ahLst/>
            <a:cxnLst/>
            <a:rect r="r" b="b" t="t" l="l"/>
            <a:pathLst>
              <a:path h="2356566" w="3762666">
                <a:moveTo>
                  <a:pt x="0" y="0"/>
                </a:moveTo>
                <a:lnTo>
                  <a:pt x="3762667" y="0"/>
                </a:lnTo>
                <a:lnTo>
                  <a:pt x="3762667" y="2356566"/>
                </a:lnTo>
                <a:lnTo>
                  <a:pt x="0" y="2356566"/>
                </a:lnTo>
                <a:lnTo>
                  <a:pt x="0" y="0"/>
                </a:lnTo>
                <a:close/>
              </a:path>
            </a:pathLst>
          </a:custGeom>
          <a:blipFill>
            <a:blip r:embed="rId3"/>
            <a:stretch>
              <a:fillRect l="0" t="0" r="0" b="0"/>
            </a:stretch>
          </a:blipFill>
        </p:spPr>
      </p:sp>
      <p:sp>
        <p:nvSpPr>
          <p:cNvPr name="Freeform 4" id="4"/>
          <p:cNvSpPr/>
          <p:nvPr/>
        </p:nvSpPr>
        <p:spPr>
          <a:xfrm flipH="false" flipV="false" rot="0">
            <a:off x="5672312" y="2461817"/>
            <a:ext cx="3762666" cy="2356566"/>
          </a:xfrm>
          <a:custGeom>
            <a:avLst/>
            <a:gdLst/>
            <a:ahLst/>
            <a:cxnLst/>
            <a:rect r="r" b="b" t="t" l="l"/>
            <a:pathLst>
              <a:path h="2356566" w="3762666">
                <a:moveTo>
                  <a:pt x="0" y="0"/>
                </a:moveTo>
                <a:lnTo>
                  <a:pt x="3762667" y="0"/>
                </a:lnTo>
                <a:lnTo>
                  <a:pt x="3762667" y="2356566"/>
                </a:lnTo>
                <a:lnTo>
                  <a:pt x="0" y="2356566"/>
                </a:lnTo>
                <a:lnTo>
                  <a:pt x="0" y="0"/>
                </a:lnTo>
                <a:close/>
              </a:path>
            </a:pathLst>
          </a:custGeom>
          <a:blipFill>
            <a:blip r:embed="rId4"/>
            <a:stretch>
              <a:fillRect l="0" t="0" r="0" b="0"/>
            </a:stretch>
          </a:blipFill>
        </p:spPr>
      </p:sp>
      <p:sp>
        <p:nvSpPr>
          <p:cNvPr name="TextBox 5" id="5"/>
          <p:cNvSpPr txBox="true"/>
          <p:nvPr/>
        </p:nvSpPr>
        <p:spPr>
          <a:xfrm rot="0">
            <a:off x="355366" y="516299"/>
            <a:ext cx="12863173" cy="673735"/>
          </a:xfrm>
          <a:prstGeom prst="rect">
            <a:avLst/>
          </a:prstGeom>
        </p:spPr>
        <p:txBody>
          <a:bodyPr anchor="t" rtlCol="false" tIns="0" lIns="0" bIns="0" rIns="0">
            <a:spAutoFit/>
          </a:bodyPr>
          <a:lstStyle/>
          <a:p>
            <a:pPr algn="ctr">
              <a:lnSpc>
                <a:spcPts val="5389"/>
              </a:lnSpc>
            </a:pPr>
            <a:r>
              <a:rPr lang="en-US" sz="3849">
                <a:solidFill>
                  <a:srgbClr val="000000"/>
                </a:solidFill>
                <a:latin typeface="Arimo Bold"/>
              </a:rPr>
              <a:t>Composite (Multi-Attribute) Keys - Unary Join Search</a:t>
            </a:r>
          </a:p>
        </p:txBody>
      </p:sp>
      <p:grpSp>
        <p:nvGrpSpPr>
          <p:cNvPr name="Group 6" id="6"/>
          <p:cNvGrpSpPr/>
          <p:nvPr/>
        </p:nvGrpSpPr>
        <p:grpSpPr>
          <a:xfrm rot="0">
            <a:off x="11358681" y="2056809"/>
            <a:ext cx="2057251" cy="3166581"/>
            <a:chOff x="0" y="0"/>
            <a:chExt cx="2743001" cy="4222108"/>
          </a:xfrm>
        </p:grpSpPr>
        <p:sp>
          <p:nvSpPr>
            <p:cNvPr name="Freeform 7" id="7"/>
            <p:cNvSpPr/>
            <p:nvPr/>
          </p:nvSpPr>
          <p:spPr>
            <a:xfrm flipH="false" flipV="false" rot="0">
              <a:off x="0" y="0"/>
              <a:ext cx="2743001" cy="4222108"/>
            </a:xfrm>
            <a:custGeom>
              <a:avLst/>
              <a:gdLst/>
              <a:ahLst/>
              <a:cxnLst/>
              <a:rect r="r" b="b" t="t" l="l"/>
              <a:pathLst>
                <a:path h="4222108" w="2743001">
                  <a:moveTo>
                    <a:pt x="0" y="0"/>
                  </a:moveTo>
                  <a:lnTo>
                    <a:pt x="2743001" y="0"/>
                  </a:lnTo>
                  <a:lnTo>
                    <a:pt x="2743001" y="4222108"/>
                  </a:lnTo>
                  <a:lnTo>
                    <a:pt x="0" y="4222108"/>
                  </a:lnTo>
                  <a:lnTo>
                    <a:pt x="0" y="0"/>
                  </a:lnTo>
                  <a:close/>
                </a:path>
              </a:pathLst>
            </a:custGeom>
            <a:blipFill>
              <a:blip r:embed="rId5"/>
              <a:stretch>
                <a:fillRect l="0" t="0" r="0" b="0"/>
              </a:stretch>
            </a:blipFill>
          </p:spPr>
        </p:sp>
        <p:grpSp>
          <p:nvGrpSpPr>
            <p:cNvPr name="Group 8" id="8"/>
            <p:cNvGrpSpPr/>
            <p:nvPr/>
          </p:nvGrpSpPr>
          <p:grpSpPr>
            <a:xfrm rot="0">
              <a:off x="0" y="0"/>
              <a:ext cx="2743001" cy="4222108"/>
              <a:chOff x="0" y="0"/>
              <a:chExt cx="541827" cy="833997"/>
            </a:xfrm>
          </p:grpSpPr>
          <p:sp>
            <p:nvSpPr>
              <p:cNvPr name="Freeform 9" id="9"/>
              <p:cNvSpPr/>
              <p:nvPr/>
            </p:nvSpPr>
            <p:spPr>
              <a:xfrm flipH="false" flipV="false" rot="0">
                <a:off x="0" y="0"/>
                <a:ext cx="541827" cy="833997"/>
              </a:xfrm>
              <a:custGeom>
                <a:avLst/>
                <a:gdLst/>
                <a:ahLst/>
                <a:cxnLst/>
                <a:rect r="r" b="b" t="t" l="l"/>
                <a:pathLst>
                  <a:path h="833997" w="541827">
                    <a:moveTo>
                      <a:pt x="0" y="0"/>
                    </a:moveTo>
                    <a:lnTo>
                      <a:pt x="541827" y="0"/>
                    </a:lnTo>
                    <a:lnTo>
                      <a:pt x="541827" y="833997"/>
                    </a:lnTo>
                    <a:lnTo>
                      <a:pt x="0" y="833997"/>
                    </a:lnTo>
                    <a:close/>
                  </a:path>
                </a:pathLst>
              </a:custGeom>
              <a:solidFill>
                <a:srgbClr val="B5B0B0">
                  <a:alpha val="76863"/>
                </a:srgbClr>
              </a:solidFill>
            </p:spPr>
          </p:sp>
          <p:sp>
            <p:nvSpPr>
              <p:cNvPr name="TextBox 10" id="10"/>
              <p:cNvSpPr txBox="true"/>
              <p:nvPr/>
            </p:nvSpPr>
            <p:spPr>
              <a:xfrm>
                <a:off x="0" y="-47625"/>
                <a:ext cx="541827" cy="88162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82024" y="1874834"/>
              <a:ext cx="1778952" cy="415290"/>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700K Tables</a:t>
              </a:r>
            </a:p>
          </p:txBody>
        </p:sp>
      </p:grpSp>
      <p:grpSp>
        <p:nvGrpSpPr>
          <p:cNvPr name="Group 12" id="12"/>
          <p:cNvGrpSpPr/>
          <p:nvPr/>
        </p:nvGrpSpPr>
        <p:grpSpPr>
          <a:xfrm rot="0">
            <a:off x="11358681" y="6091719"/>
            <a:ext cx="2057251" cy="3166581"/>
            <a:chOff x="0" y="0"/>
            <a:chExt cx="2743001" cy="4222108"/>
          </a:xfrm>
        </p:grpSpPr>
        <p:sp>
          <p:nvSpPr>
            <p:cNvPr name="Freeform 13" id="13"/>
            <p:cNvSpPr/>
            <p:nvPr/>
          </p:nvSpPr>
          <p:spPr>
            <a:xfrm flipH="false" flipV="false" rot="0">
              <a:off x="0" y="0"/>
              <a:ext cx="2743001" cy="4222108"/>
            </a:xfrm>
            <a:custGeom>
              <a:avLst/>
              <a:gdLst/>
              <a:ahLst/>
              <a:cxnLst/>
              <a:rect r="r" b="b" t="t" l="l"/>
              <a:pathLst>
                <a:path h="4222108" w="2743001">
                  <a:moveTo>
                    <a:pt x="0" y="0"/>
                  </a:moveTo>
                  <a:lnTo>
                    <a:pt x="2743001" y="0"/>
                  </a:lnTo>
                  <a:lnTo>
                    <a:pt x="2743001" y="4222108"/>
                  </a:lnTo>
                  <a:lnTo>
                    <a:pt x="0" y="4222108"/>
                  </a:lnTo>
                  <a:lnTo>
                    <a:pt x="0" y="0"/>
                  </a:lnTo>
                  <a:close/>
                </a:path>
              </a:pathLst>
            </a:custGeom>
            <a:blipFill>
              <a:blip r:embed="rId5"/>
              <a:stretch>
                <a:fillRect l="0" t="0" r="0" b="0"/>
              </a:stretch>
            </a:blipFill>
          </p:spPr>
        </p:sp>
        <p:grpSp>
          <p:nvGrpSpPr>
            <p:cNvPr name="Group 14" id="14"/>
            <p:cNvGrpSpPr/>
            <p:nvPr/>
          </p:nvGrpSpPr>
          <p:grpSpPr>
            <a:xfrm rot="0">
              <a:off x="0" y="0"/>
              <a:ext cx="2743001" cy="4222108"/>
              <a:chOff x="0" y="0"/>
              <a:chExt cx="541827" cy="833997"/>
            </a:xfrm>
          </p:grpSpPr>
          <p:sp>
            <p:nvSpPr>
              <p:cNvPr name="Freeform 15" id="15"/>
              <p:cNvSpPr/>
              <p:nvPr/>
            </p:nvSpPr>
            <p:spPr>
              <a:xfrm flipH="false" flipV="false" rot="0">
                <a:off x="0" y="0"/>
                <a:ext cx="541827" cy="833997"/>
              </a:xfrm>
              <a:custGeom>
                <a:avLst/>
                <a:gdLst/>
                <a:ahLst/>
                <a:cxnLst/>
                <a:rect r="r" b="b" t="t" l="l"/>
                <a:pathLst>
                  <a:path h="833997" w="541827">
                    <a:moveTo>
                      <a:pt x="0" y="0"/>
                    </a:moveTo>
                    <a:lnTo>
                      <a:pt x="541827" y="0"/>
                    </a:lnTo>
                    <a:lnTo>
                      <a:pt x="541827" y="833997"/>
                    </a:lnTo>
                    <a:lnTo>
                      <a:pt x="0" y="833997"/>
                    </a:lnTo>
                    <a:close/>
                  </a:path>
                </a:pathLst>
              </a:custGeom>
              <a:solidFill>
                <a:srgbClr val="B5B0B0">
                  <a:alpha val="76863"/>
                </a:srgbClr>
              </a:solidFill>
            </p:spPr>
          </p:sp>
          <p:sp>
            <p:nvSpPr>
              <p:cNvPr name="TextBox 16" id="16"/>
              <p:cNvSpPr txBox="true"/>
              <p:nvPr/>
            </p:nvSpPr>
            <p:spPr>
              <a:xfrm>
                <a:off x="0" y="-47625"/>
                <a:ext cx="541827" cy="881622"/>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34583" y="1874834"/>
              <a:ext cx="1473835" cy="415290"/>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4M Tables</a:t>
              </a:r>
            </a:p>
          </p:txBody>
        </p:sp>
      </p:grpSp>
      <p:grpSp>
        <p:nvGrpSpPr>
          <p:cNvPr name="Group 18" id="18"/>
          <p:cNvGrpSpPr/>
          <p:nvPr/>
        </p:nvGrpSpPr>
        <p:grpSpPr>
          <a:xfrm rot="-3012623">
            <a:off x="4635335" y="4497774"/>
            <a:ext cx="964190" cy="641217"/>
            <a:chOff x="0" y="0"/>
            <a:chExt cx="812800" cy="540538"/>
          </a:xfrm>
        </p:grpSpPr>
        <p:sp>
          <p:nvSpPr>
            <p:cNvPr name="Freeform 19" id="19"/>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20" id="20"/>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2908996">
            <a:off x="4630607" y="5396378"/>
            <a:ext cx="964190" cy="641217"/>
            <a:chOff x="0" y="0"/>
            <a:chExt cx="812800" cy="540538"/>
          </a:xfrm>
        </p:grpSpPr>
        <p:sp>
          <p:nvSpPr>
            <p:cNvPr name="Freeform 22" id="22"/>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23" id="23"/>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9563072" y="3410742"/>
            <a:ext cx="1667515" cy="1108951"/>
            <a:chOff x="0" y="0"/>
            <a:chExt cx="812800" cy="540538"/>
          </a:xfrm>
        </p:grpSpPr>
        <p:sp>
          <p:nvSpPr>
            <p:cNvPr name="Freeform 25" id="25"/>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26" id="26"/>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563072" y="6566058"/>
            <a:ext cx="1667515" cy="1108951"/>
            <a:chOff x="0" y="0"/>
            <a:chExt cx="812800" cy="540538"/>
          </a:xfrm>
        </p:grpSpPr>
        <p:sp>
          <p:nvSpPr>
            <p:cNvPr name="Freeform 28" id="28"/>
            <p:cNvSpPr/>
            <p:nvPr/>
          </p:nvSpPr>
          <p:spPr>
            <a:xfrm flipH="false" flipV="false" rot="0">
              <a:off x="0" y="0"/>
              <a:ext cx="812800" cy="540538"/>
            </a:xfrm>
            <a:custGeom>
              <a:avLst/>
              <a:gdLst/>
              <a:ahLst/>
              <a:cxnLst/>
              <a:rect r="r" b="b" t="t" l="l"/>
              <a:pathLst>
                <a:path h="540538" w="812800">
                  <a:moveTo>
                    <a:pt x="812800" y="270269"/>
                  </a:moveTo>
                  <a:lnTo>
                    <a:pt x="406400" y="0"/>
                  </a:lnTo>
                  <a:lnTo>
                    <a:pt x="406400" y="203200"/>
                  </a:lnTo>
                  <a:lnTo>
                    <a:pt x="0" y="203200"/>
                  </a:lnTo>
                  <a:lnTo>
                    <a:pt x="0" y="337338"/>
                  </a:lnTo>
                  <a:lnTo>
                    <a:pt x="406400" y="337338"/>
                  </a:lnTo>
                  <a:lnTo>
                    <a:pt x="406400" y="540538"/>
                  </a:lnTo>
                  <a:lnTo>
                    <a:pt x="812800" y="270269"/>
                  </a:lnTo>
                  <a:close/>
                </a:path>
              </a:pathLst>
            </a:custGeom>
            <a:solidFill>
              <a:srgbClr val="004AAD"/>
            </a:solidFill>
          </p:spPr>
        </p:sp>
        <p:sp>
          <p:nvSpPr>
            <p:cNvPr name="TextBox 29" id="29"/>
            <p:cNvSpPr txBox="true"/>
            <p:nvPr/>
          </p:nvSpPr>
          <p:spPr>
            <a:xfrm>
              <a:off x="0" y="155575"/>
              <a:ext cx="711200" cy="181763"/>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9563072" y="7617859"/>
            <a:ext cx="1667515" cy="640080"/>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Unary Join Search</a:t>
            </a:r>
          </a:p>
        </p:txBody>
      </p:sp>
      <p:sp>
        <p:nvSpPr>
          <p:cNvPr name="TextBox 31" id="31"/>
          <p:cNvSpPr txBox="true"/>
          <p:nvPr/>
        </p:nvSpPr>
        <p:spPr>
          <a:xfrm rot="0">
            <a:off x="9563072" y="2770662"/>
            <a:ext cx="1667515" cy="640080"/>
          </a:xfrm>
          <a:prstGeom prst="rect">
            <a:avLst/>
          </a:prstGeom>
        </p:spPr>
        <p:txBody>
          <a:bodyPr anchor="t" rtlCol="false" tIns="0" lIns="0" bIns="0" rIns="0">
            <a:spAutoFit/>
          </a:bodyPr>
          <a:lstStyle/>
          <a:p>
            <a:pPr algn="ctr">
              <a:lnSpc>
                <a:spcPts val="2520"/>
              </a:lnSpc>
            </a:pPr>
            <a:r>
              <a:rPr lang="en-US" sz="1800">
                <a:solidFill>
                  <a:srgbClr val="000000"/>
                </a:solidFill>
                <a:latin typeface="Arimo Bold"/>
              </a:rPr>
              <a:t>Unary Join Search</a:t>
            </a:r>
          </a:p>
        </p:txBody>
      </p:sp>
      <p:sp>
        <p:nvSpPr>
          <p:cNvPr name="TextBox 32" id="32"/>
          <p:cNvSpPr txBox="true"/>
          <p:nvPr/>
        </p:nvSpPr>
        <p:spPr>
          <a:xfrm rot="0">
            <a:off x="13916768" y="4981104"/>
            <a:ext cx="4097252" cy="1110615"/>
          </a:xfrm>
          <a:prstGeom prst="rect">
            <a:avLst/>
          </a:prstGeom>
        </p:spPr>
        <p:txBody>
          <a:bodyPr anchor="t" rtlCol="false" tIns="0" lIns="0" bIns="0" rIns="0">
            <a:spAutoFit/>
          </a:bodyPr>
          <a:lstStyle/>
          <a:p>
            <a:pPr algn="ctr">
              <a:lnSpc>
                <a:spcPts val="4409"/>
              </a:lnSpc>
            </a:pPr>
            <a:r>
              <a:rPr lang="en-US" sz="3150">
                <a:solidFill>
                  <a:srgbClr val="000000"/>
                </a:solidFill>
                <a:latin typeface="Arimo Bold"/>
              </a:rPr>
              <a:t>On averafe 1000x False Positives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137590"/>
          <a:ext cx="8407446" cy="5334000"/>
        </p:xfrm>
        <a:graphic>
          <a:graphicData uri="http://schemas.openxmlformats.org/drawingml/2006/table">
            <a:tbl>
              <a:tblPr/>
              <a:tblGrid>
                <a:gridCol w="1572065"/>
                <a:gridCol w="2205173"/>
                <a:gridCol w="1627817"/>
                <a:gridCol w="1437884"/>
                <a:gridCol w="1564506"/>
              </a:tblGrid>
              <a:tr h="1995453">
                <a:tc>
                  <a:txBody>
                    <a:bodyPr anchor="t" rtlCol="false"/>
                    <a:lstStyle/>
                    <a:p>
                      <a:pPr algn="ctr">
                        <a:lnSpc>
                          <a:spcPts val="3919"/>
                        </a:lnSpc>
                        <a:defRPr/>
                      </a:pPr>
                      <a:r>
                        <a:rPr lang="en-US" sz="2799">
                          <a:solidFill>
                            <a:srgbClr val="FFFFFF"/>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District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Pollution Index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959353">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Kreuzberg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19842">
                <a:tc>
                  <a:txBody>
                    <a:bodyPr anchor="t" rtlCol="false"/>
                    <a:lstStyle/>
                    <a:p>
                      <a:pPr algn="ctr">
                        <a:lnSpc>
                          <a:spcPts val="3640"/>
                        </a:lnSpc>
                        <a:defRPr/>
                      </a:pPr>
                      <a:r>
                        <a:rPr lang="en-US" sz="2600">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353">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Mitte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5400000">
            <a:off x="3100529" y="6812005"/>
            <a:ext cx="1515977" cy="855660"/>
            <a:chOff x="0" y="0"/>
            <a:chExt cx="957674" cy="540538"/>
          </a:xfrm>
        </p:grpSpPr>
        <p:sp>
          <p:nvSpPr>
            <p:cNvPr name="Freeform 4" id="4"/>
            <p:cNvSpPr/>
            <p:nvPr/>
          </p:nvSpPr>
          <p:spPr>
            <a:xfrm flipH="false" flipV="false" rot="0">
              <a:off x="0" y="0"/>
              <a:ext cx="957674" cy="540538"/>
            </a:xfrm>
            <a:custGeom>
              <a:avLst/>
              <a:gdLst/>
              <a:ahLst/>
              <a:cxnLst/>
              <a:rect r="r" b="b" t="t" l="l"/>
              <a:pathLst>
                <a:path h="540538" w="957674">
                  <a:moveTo>
                    <a:pt x="957674" y="270269"/>
                  </a:moveTo>
                  <a:lnTo>
                    <a:pt x="551274" y="0"/>
                  </a:lnTo>
                  <a:lnTo>
                    <a:pt x="551274" y="203200"/>
                  </a:lnTo>
                  <a:lnTo>
                    <a:pt x="0" y="203200"/>
                  </a:lnTo>
                  <a:lnTo>
                    <a:pt x="0" y="337338"/>
                  </a:lnTo>
                  <a:lnTo>
                    <a:pt x="551274" y="337338"/>
                  </a:lnTo>
                  <a:lnTo>
                    <a:pt x="551274" y="540538"/>
                  </a:lnTo>
                  <a:lnTo>
                    <a:pt x="957674" y="270269"/>
                  </a:lnTo>
                  <a:close/>
                </a:path>
              </a:pathLst>
            </a:custGeom>
            <a:solidFill>
              <a:srgbClr val="004AAD"/>
            </a:solidFill>
          </p:spPr>
        </p:sp>
        <p:sp>
          <p:nvSpPr>
            <p:cNvPr name="TextBox 5" id="5"/>
            <p:cNvSpPr txBox="true"/>
            <p:nvPr/>
          </p:nvSpPr>
          <p:spPr>
            <a:xfrm>
              <a:off x="0" y="155575"/>
              <a:ext cx="856074" cy="18176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57678" y="7997824"/>
            <a:ext cx="15372644" cy="1801538"/>
            <a:chOff x="0" y="0"/>
            <a:chExt cx="4048762" cy="474479"/>
          </a:xfrm>
        </p:grpSpPr>
        <p:sp>
          <p:nvSpPr>
            <p:cNvPr name="Freeform 7" id="7"/>
            <p:cNvSpPr/>
            <p:nvPr/>
          </p:nvSpPr>
          <p:spPr>
            <a:xfrm flipH="false" flipV="false" rot="0">
              <a:off x="0" y="0"/>
              <a:ext cx="4048762" cy="474479"/>
            </a:xfrm>
            <a:custGeom>
              <a:avLst/>
              <a:gdLst/>
              <a:ahLst/>
              <a:cxnLst/>
              <a:rect r="r" b="b" t="t" l="l"/>
              <a:pathLst>
                <a:path h="474479" w="4048762">
                  <a:moveTo>
                    <a:pt x="25684" y="0"/>
                  </a:moveTo>
                  <a:lnTo>
                    <a:pt x="4023078" y="0"/>
                  </a:lnTo>
                  <a:cubicBezTo>
                    <a:pt x="4037263" y="0"/>
                    <a:pt x="4048762" y="11499"/>
                    <a:pt x="4048762" y="25684"/>
                  </a:cubicBezTo>
                  <a:lnTo>
                    <a:pt x="4048762" y="448795"/>
                  </a:lnTo>
                  <a:cubicBezTo>
                    <a:pt x="4048762" y="462980"/>
                    <a:pt x="4037263" y="474479"/>
                    <a:pt x="4023078" y="474479"/>
                  </a:cubicBezTo>
                  <a:lnTo>
                    <a:pt x="25684" y="474479"/>
                  </a:lnTo>
                  <a:cubicBezTo>
                    <a:pt x="11499" y="474479"/>
                    <a:pt x="0" y="462980"/>
                    <a:pt x="0" y="448795"/>
                  </a:cubicBezTo>
                  <a:lnTo>
                    <a:pt x="0" y="25684"/>
                  </a:lnTo>
                  <a:cubicBezTo>
                    <a:pt x="0" y="11499"/>
                    <a:pt x="11499" y="0"/>
                    <a:pt x="25684" y="0"/>
                  </a:cubicBezTo>
                  <a:close/>
                </a:path>
              </a:pathLst>
            </a:custGeom>
            <a:solidFill>
              <a:srgbClr val="00BF62"/>
            </a:solidFill>
          </p:spPr>
        </p:sp>
        <p:sp>
          <p:nvSpPr>
            <p:cNvPr name="TextBox 8" id="8"/>
            <p:cNvSpPr txBox="true"/>
            <p:nvPr/>
          </p:nvSpPr>
          <p:spPr>
            <a:xfrm>
              <a:off x="0" y="-57150"/>
              <a:ext cx="4048762" cy="531629"/>
            </a:xfrm>
            <a:prstGeom prst="rect">
              <a:avLst/>
            </a:prstGeom>
          </p:spPr>
          <p:txBody>
            <a:bodyPr anchor="ctr" rtlCol="false" tIns="50800" lIns="50800" bIns="50800" rIns="50800"/>
            <a:lstStyle/>
            <a:p>
              <a:pPr algn="ctr">
                <a:lnSpc>
                  <a:spcPts val="3499"/>
                </a:lnSpc>
              </a:pPr>
              <a:r>
                <a:rPr lang="en-US" sz="2499">
                  <a:solidFill>
                    <a:srgbClr val="000000"/>
                  </a:solidFill>
                  <a:latin typeface="Arimo Bold"/>
                </a:rPr>
                <a:t>Multi - Attribute Inverted Index </a:t>
              </a:r>
            </a:p>
            <a:p>
              <a:pPr algn="ctr">
                <a:lnSpc>
                  <a:spcPts val="3499"/>
                </a:lnSpc>
              </a:pPr>
              <a:r>
                <a:rPr lang="en-US" sz="2499">
                  <a:solidFill>
                    <a:srgbClr val="000000"/>
                  </a:solidFill>
                  <a:latin typeface="Arimo Bold"/>
                </a:rPr>
                <a:t>(“Sydney” , “Inner West” , “July 21” ,”2022” , “36”) -&gt;{(Table12,Column 4 &amp; 5 &amp; 3 &amp; 2, ROW 1),...}</a:t>
              </a:r>
            </a:p>
          </p:txBody>
        </p:sp>
      </p:grpSp>
      <p:graphicFrame>
        <p:nvGraphicFramePr>
          <p:cNvPr name="Table 9" id="9"/>
          <p:cNvGraphicFramePr>
            <a:graphicFrameLocks noGrp="true"/>
          </p:cNvGraphicFramePr>
          <p:nvPr/>
        </p:nvGraphicFramePr>
        <p:xfrm>
          <a:off x="9838083" y="1171258"/>
          <a:ext cx="7421217" cy="5361870"/>
        </p:xfrm>
        <a:graphic>
          <a:graphicData uri="http://schemas.openxmlformats.org/drawingml/2006/table">
            <a:tbl>
              <a:tblPr/>
              <a:tblGrid>
                <a:gridCol w="1484243"/>
                <a:gridCol w="1484243"/>
                <a:gridCol w="1484243"/>
                <a:gridCol w="1484243"/>
                <a:gridCol w="1484243"/>
              </a:tblGrid>
              <a:tr h="959317">
                <a:tc>
                  <a:txBody>
                    <a:bodyPr anchor="t" rtlCol="false"/>
                    <a:lstStyle/>
                    <a:p>
                      <a:pPr algn="ctr">
                        <a:lnSpc>
                          <a:spcPts val="3640"/>
                        </a:lnSpc>
                        <a:defRPr/>
                      </a:pPr>
                      <a:r>
                        <a:rPr lang="en-US" sz="2600">
                          <a:solidFill>
                            <a:srgbClr val="000000"/>
                          </a:solidFill>
                          <a:latin typeface="Arimo Bold"/>
                        </a:rPr>
                        <a:t>C1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B5B0B0"/>
                    </a:solidFill>
                  </a:tcPr>
                </a:tc>
                <a:tc>
                  <a:txBody>
                    <a:bodyPr anchor="t" rtlCol="false"/>
                    <a:lstStyle/>
                    <a:p>
                      <a:pPr algn="ctr">
                        <a:lnSpc>
                          <a:spcPts val="3640"/>
                        </a:lnSpc>
                        <a:defRPr/>
                      </a:pPr>
                      <a:r>
                        <a:rPr lang="en-US" sz="2600">
                          <a:solidFill>
                            <a:srgbClr val="000000"/>
                          </a:solidFill>
                          <a:latin typeface="Arimo Bold"/>
                        </a:rPr>
                        <a:t>C2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1524604">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r>
                        <a:rPr lang="en-US" sz="2600">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r>
                        <a:rPr lang="en-US" sz="2600">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r>
              <a:tr h="959317">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317">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317">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10" id="10"/>
          <p:cNvGrpSpPr/>
          <p:nvPr/>
        </p:nvGrpSpPr>
        <p:grpSpPr>
          <a:xfrm rot="-5400000">
            <a:off x="12758965" y="6798268"/>
            <a:ext cx="1515977" cy="862620"/>
            <a:chOff x="0" y="0"/>
            <a:chExt cx="957674" cy="544934"/>
          </a:xfrm>
        </p:grpSpPr>
        <p:sp>
          <p:nvSpPr>
            <p:cNvPr name="Freeform 11" id="11"/>
            <p:cNvSpPr/>
            <p:nvPr/>
          </p:nvSpPr>
          <p:spPr>
            <a:xfrm flipH="false" flipV="false" rot="0">
              <a:off x="0" y="0"/>
              <a:ext cx="957674" cy="544934"/>
            </a:xfrm>
            <a:custGeom>
              <a:avLst/>
              <a:gdLst/>
              <a:ahLst/>
              <a:cxnLst/>
              <a:rect r="r" b="b" t="t" l="l"/>
              <a:pathLst>
                <a:path h="544934" w="957674">
                  <a:moveTo>
                    <a:pt x="957674" y="272467"/>
                  </a:moveTo>
                  <a:lnTo>
                    <a:pt x="551274" y="0"/>
                  </a:lnTo>
                  <a:lnTo>
                    <a:pt x="551274" y="203200"/>
                  </a:lnTo>
                  <a:lnTo>
                    <a:pt x="0" y="203200"/>
                  </a:lnTo>
                  <a:lnTo>
                    <a:pt x="0" y="341734"/>
                  </a:lnTo>
                  <a:lnTo>
                    <a:pt x="551274" y="341734"/>
                  </a:lnTo>
                  <a:lnTo>
                    <a:pt x="551274" y="544934"/>
                  </a:lnTo>
                  <a:lnTo>
                    <a:pt x="957674" y="272467"/>
                  </a:lnTo>
                  <a:close/>
                </a:path>
              </a:pathLst>
            </a:custGeom>
            <a:solidFill>
              <a:srgbClr val="004AAD"/>
            </a:solidFill>
          </p:spPr>
        </p:sp>
        <p:sp>
          <p:nvSpPr>
            <p:cNvPr name="TextBox 12" id="12"/>
            <p:cNvSpPr txBox="true"/>
            <p:nvPr/>
          </p:nvSpPr>
          <p:spPr>
            <a:xfrm>
              <a:off x="0" y="155575"/>
              <a:ext cx="856074" cy="186159"/>
            </a:xfrm>
            <a:prstGeom prst="rect">
              <a:avLst/>
            </a:prstGeom>
          </p:spPr>
          <p:txBody>
            <a:bodyPr anchor="ctr" rtlCol="false" tIns="50800" lIns="50800" bIns="50800" rIns="50800"/>
            <a:lstStyle/>
            <a:p>
              <a:pPr algn="ctr">
                <a:lnSpc>
                  <a:spcPts val="2659"/>
                </a:lnSpc>
              </a:pPr>
            </a:p>
          </p:txBody>
        </p:sp>
      </p:grpSp>
      <p:graphicFrame>
        <p:nvGraphicFramePr>
          <p:cNvPr name="Table 13" id="13"/>
          <p:cNvGraphicFramePr>
            <a:graphicFrameLocks noGrp="true"/>
          </p:cNvGraphicFramePr>
          <p:nvPr/>
        </p:nvGraphicFramePr>
        <p:xfrm>
          <a:off x="4609212" y="6690665"/>
          <a:ext cx="4107118" cy="1181100"/>
        </p:xfrm>
        <a:graphic>
          <a:graphicData uri="http://schemas.openxmlformats.org/drawingml/2006/table">
            <a:tbl>
              <a:tblPr/>
              <a:tblGrid>
                <a:gridCol w="903919"/>
                <a:gridCol w="1127212"/>
                <a:gridCol w="1127212"/>
                <a:gridCol w="948776"/>
              </a:tblGrid>
              <a:tr h="1181100">
                <a:tc>
                  <a:txBody>
                    <a:bodyPr anchor="t" rtlCol="false"/>
                    <a:lstStyle/>
                    <a:p>
                      <a:pPr algn="ctr">
                        <a:lnSpc>
                          <a:spcPts val="2659"/>
                        </a:lnSpc>
                        <a:defRPr/>
                      </a:pPr>
                      <a:r>
                        <a:rPr lang="en-US" sz="1899">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0" y="266287"/>
            <a:ext cx="15570043" cy="648388"/>
          </a:xfrm>
          <a:prstGeom prst="rect">
            <a:avLst/>
          </a:prstGeom>
        </p:spPr>
        <p:txBody>
          <a:bodyPr anchor="t" rtlCol="false" tIns="0" lIns="0" bIns="0" rIns="0">
            <a:spAutoFit/>
          </a:bodyPr>
          <a:lstStyle/>
          <a:p>
            <a:pPr algn="ctr">
              <a:lnSpc>
                <a:spcPts val="5158"/>
              </a:lnSpc>
              <a:spcBef>
                <a:spcPct val="0"/>
              </a:spcBef>
            </a:pPr>
            <a:r>
              <a:rPr lang="en-US" sz="3684">
                <a:solidFill>
                  <a:srgbClr val="000000"/>
                </a:solidFill>
                <a:latin typeface="Arimo Bold"/>
              </a:rPr>
              <a:t>Composite (Multi-Attribute Keys) - Multi-Attribute Inverted Index </a:t>
            </a:r>
          </a:p>
        </p:txBody>
      </p:sp>
      <p:sp>
        <p:nvSpPr>
          <p:cNvPr name="TextBox 15" id="15"/>
          <p:cNvSpPr txBox="true"/>
          <p:nvPr/>
        </p:nvSpPr>
        <p:spPr>
          <a:xfrm rot="0">
            <a:off x="13364885" y="838517"/>
            <a:ext cx="89862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Table12</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70809" y="2105249"/>
          <a:ext cx="8407446" cy="5449857"/>
        </p:xfrm>
        <a:graphic>
          <a:graphicData uri="http://schemas.openxmlformats.org/drawingml/2006/table">
            <a:tbl>
              <a:tblPr/>
              <a:tblGrid>
                <a:gridCol w="1572065"/>
                <a:gridCol w="2205173"/>
                <a:gridCol w="1627817"/>
                <a:gridCol w="1437884"/>
                <a:gridCol w="1564506"/>
              </a:tblGrid>
              <a:tr h="2111821">
                <a:tc>
                  <a:txBody>
                    <a:bodyPr anchor="t" rtlCol="false"/>
                    <a:lstStyle/>
                    <a:p>
                      <a:pPr algn="ctr">
                        <a:lnSpc>
                          <a:spcPts val="3919"/>
                        </a:lnSpc>
                        <a:defRPr/>
                      </a:pPr>
                      <a:r>
                        <a:rPr lang="en-US" sz="2799">
                          <a:solidFill>
                            <a:srgbClr val="FFFFFF"/>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District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Pollution Index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959206">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Kreuzberg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19625">
                <a:tc>
                  <a:txBody>
                    <a:bodyPr anchor="t" rtlCol="false"/>
                    <a:lstStyle/>
                    <a:p>
                      <a:pPr algn="ctr">
                        <a:lnSpc>
                          <a:spcPts val="3640"/>
                        </a:lnSpc>
                        <a:defRPr/>
                      </a:pPr>
                      <a:r>
                        <a:rPr lang="en-US" sz="2600">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206">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Mitte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9678594" y="2105249"/>
          <a:ext cx="8378150" cy="5368838"/>
        </p:xfrm>
        <a:graphic>
          <a:graphicData uri="http://schemas.openxmlformats.org/drawingml/2006/table">
            <a:tbl>
              <a:tblPr/>
              <a:tblGrid>
                <a:gridCol w="1236141"/>
                <a:gridCol w="1256168"/>
                <a:gridCol w="1216114"/>
                <a:gridCol w="1696766"/>
                <a:gridCol w="1416385"/>
                <a:gridCol w="1556576"/>
              </a:tblGrid>
              <a:tr h="959308">
                <a:tc>
                  <a:txBody>
                    <a:bodyPr anchor="t" rtlCol="false"/>
                    <a:lstStyle/>
                    <a:p>
                      <a:pPr algn="ctr">
                        <a:lnSpc>
                          <a:spcPts val="3640"/>
                        </a:lnSpc>
                        <a:defRPr/>
                      </a:pPr>
                      <a:r>
                        <a:rPr lang="en-US" sz="2600">
                          <a:solidFill>
                            <a:srgbClr val="000000"/>
                          </a:solidFill>
                          <a:latin typeface="Arimo Bold"/>
                        </a:rPr>
                        <a:t>C1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B5B0B0"/>
                    </a:solidFill>
                  </a:tcPr>
                </a:tc>
                <a:tc>
                  <a:txBody>
                    <a:bodyPr anchor="t" rtlCol="false"/>
                    <a:lstStyle/>
                    <a:p>
                      <a:pPr algn="ctr">
                        <a:lnSpc>
                          <a:spcPts val="3640"/>
                        </a:lnSpc>
                        <a:defRPr/>
                      </a:pPr>
                      <a:r>
                        <a:rPr lang="en-US" sz="2600">
                          <a:solidFill>
                            <a:srgbClr val="000000"/>
                          </a:solidFill>
                          <a:latin typeface="Arimo Bold"/>
                        </a:rPr>
                        <a:t>C2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r>
                        <a:rPr lang="en-US" sz="2600">
                          <a:solidFill>
                            <a:srgbClr val="000000"/>
                          </a:solidFill>
                          <a:latin typeface="Arimo Bold"/>
                        </a:rPr>
                        <a:t>C5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c>
                  <a:txBody>
                    <a:bodyPr anchor="t" rtlCol="false"/>
                    <a:lstStyle/>
                    <a:p>
                      <a:pPr algn="ctr">
                        <a:lnSpc>
                          <a:spcPts val="3640"/>
                        </a:lnSpc>
                        <a:defRPr/>
                      </a:pPr>
                      <a:r>
                        <a:rPr lang="en-US" sz="2600">
                          <a:solidFill>
                            <a:srgbClr val="000000"/>
                          </a:solidFill>
                          <a:latin typeface="Arimo Bold"/>
                        </a:rPr>
                        <a:t>C6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1419775">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r>
                        <a:rPr lang="en-US" sz="2600">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59C98"/>
                    </a:solidFill>
                  </a:tcPr>
                </a:tc>
              </a:tr>
              <a:tr h="1071139">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308">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9308">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AutoShape 4" id="4"/>
          <p:cNvSpPr/>
          <p:nvPr/>
        </p:nvSpPr>
        <p:spPr>
          <a:xfrm>
            <a:off x="634752" y="5305108"/>
            <a:ext cx="6492240" cy="0"/>
          </a:xfrm>
          <a:prstGeom prst="line">
            <a:avLst/>
          </a:prstGeom>
          <a:ln cap="flat" w="57150">
            <a:solidFill>
              <a:srgbClr val="E40909"/>
            </a:solidFill>
            <a:prstDash val="sysDash"/>
            <a:headEnd type="none" len="sm" w="sm"/>
            <a:tailEnd type="none" len="sm" w="sm"/>
          </a:ln>
        </p:spPr>
      </p:sp>
      <p:sp>
        <p:nvSpPr>
          <p:cNvPr name="AutoShape 5" id="5"/>
          <p:cNvSpPr/>
          <p:nvPr/>
        </p:nvSpPr>
        <p:spPr>
          <a:xfrm>
            <a:off x="634752" y="6499154"/>
            <a:ext cx="6492240" cy="0"/>
          </a:xfrm>
          <a:prstGeom prst="line">
            <a:avLst/>
          </a:prstGeom>
          <a:ln cap="flat" w="57150">
            <a:solidFill>
              <a:srgbClr val="E40909"/>
            </a:solidFill>
            <a:prstDash val="sysDash"/>
            <a:headEnd type="none" len="sm" w="sm"/>
            <a:tailEnd type="none" len="sm" w="sm"/>
          </a:ln>
        </p:spPr>
      </p:sp>
      <p:sp>
        <p:nvSpPr>
          <p:cNvPr name="AutoShape 6" id="6"/>
          <p:cNvSpPr/>
          <p:nvPr/>
        </p:nvSpPr>
        <p:spPr>
          <a:xfrm>
            <a:off x="615702" y="5305108"/>
            <a:ext cx="19050" cy="1194047"/>
          </a:xfrm>
          <a:prstGeom prst="line">
            <a:avLst/>
          </a:prstGeom>
          <a:ln cap="flat" w="57150">
            <a:solidFill>
              <a:srgbClr val="E40909"/>
            </a:solidFill>
            <a:prstDash val="sysDash"/>
            <a:headEnd type="none" len="sm" w="sm"/>
            <a:tailEnd type="none" len="sm" w="sm"/>
          </a:ln>
        </p:spPr>
      </p:sp>
      <p:sp>
        <p:nvSpPr>
          <p:cNvPr name="AutoShape 7" id="7"/>
          <p:cNvSpPr/>
          <p:nvPr/>
        </p:nvSpPr>
        <p:spPr>
          <a:xfrm>
            <a:off x="7079370" y="5286513"/>
            <a:ext cx="19050" cy="1194047"/>
          </a:xfrm>
          <a:prstGeom prst="line">
            <a:avLst/>
          </a:prstGeom>
          <a:ln cap="flat" w="57150">
            <a:solidFill>
              <a:srgbClr val="E40909"/>
            </a:solidFill>
            <a:prstDash val="sysDash"/>
            <a:headEnd type="none" len="sm" w="sm"/>
            <a:tailEnd type="none" len="sm" w="sm"/>
          </a:ln>
        </p:spPr>
      </p:sp>
      <p:sp>
        <p:nvSpPr>
          <p:cNvPr name="AutoShape 8" id="8"/>
          <p:cNvSpPr/>
          <p:nvPr/>
        </p:nvSpPr>
        <p:spPr>
          <a:xfrm>
            <a:off x="9144000" y="3224665"/>
            <a:ext cx="9144000" cy="456"/>
          </a:xfrm>
          <a:prstGeom prst="line">
            <a:avLst/>
          </a:prstGeom>
          <a:ln cap="flat" w="57150">
            <a:solidFill>
              <a:srgbClr val="E40909"/>
            </a:solidFill>
            <a:prstDash val="sysDash"/>
            <a:headEnd type="none" len="sm" w="sm"/>
            <a:tailEnd type="none" len="sm" w="sm"/>
          </a:ln>
        </p:spPr>
      </p:sp>
      <p:sp>
        <p:nvSpPr>
          <p:cNvPr name="AutoShape 9" id="9"/>
          <p:cNvSpPr/>
          <p:nvPr/>
        </p:nvSpPr>
        <p:spPr>
          <a:xfrm>
            <a:off x="9172571" y="3225121"/>
            <a:ext cx="19050" cy="1194047"/>
          </a:xfrm>
          <a:prstGeom prst="line">
            <a:avLst/>
          </a:prstGeom>
          <a:ln cap="flat" w="57150">
            <a:solidFill>
              <a:srgbClr val="E40909"/>
            </a:solidFill>
            <a:prstDash val="sysDash"/>
            <a:headEnd type="none" len="sm" w="sm"/>
            <a:tailEnd type="none" len="sm" w="sm"/>
          </a:ln>
        </p:spPr>
      </p:sp>
      <p:sp>
        <p:nvSpPr>
          <p:cNvPr name="AutoShape 10" id="10"/>
          <p:cNvSpPr/>
          <p:nvPr/>
        </p:nvSpPr>
        <p:spPr>
          <a:xfrm>
            <a:off x="18240377" y="3225577"/>
            <a:ext cx="19050" cy="1194047"/>
          </a:xfrm>
          <a:prstGeom prst="line">
            <a:avLst/>
          </a:prstGeom>
          <a:ln cap="flat" w="57150">
            <a:solidFill>
              <a:srgbClr val="E40909"/>
            </a:solidFill>
            <a:prstDash val="sysDash"/>
            <a:headEnd type="none" len="sm" w="sm"/>
            <a:tailEnd type="none" len="sm" w="sm"/>
          </a:ln>
        </p:spPr>
      </p:sp>
      <p:sp>
        <p:nvSpPr>
          <p:cNvPr name="AutoShape 11" id="11"/>
          <p:cNvSpPr/>
          <p:nvPr/>
        </p:nvSpPr>
        <p:spPr>
          <a:xfrm>
            <a:off x="2651760" y="9239250"/>
            <a:ext cx="6126495" cy="0"/>
          </a:xfrm>
          <a:prstGeom prst="line">
            <a:avLst/>
          </a:prstGeom>
          <a:ln cap="flat" w="38100">
            <a:solidFill>
              <a:srgbClr val="E40909"/>
            </a:solidFill>
            <a:prstDash val="solid"/>
            <a:headEnd type="none" len="sm" w="sm"/>
            <a:tailEnd type="arrow" len="sm" w="med"/>
          </a:ln>
        </p:spPr>
      </p:sp>
      <p:sp>
        <p:nvSpPr>
          <p:cNvPr name="AutoShape 12" id="12"/>
          <p:cNvSpPr/>
          <p:nvPr/>
        </p:nvSpPr>
        <p:spPr>
          <a:xfrm flipH="true">
            <a:off x="9678594" y="9239250"/>
            <a:ext cx="4518823" cy="0"/>
          </a:xfrm>
          <a:prstGeom prst="line">
            <a:avLst/>
          </a:prstGeom>
          <a:ln cap="flat" w="38100">
            <a:solidFill>
              <a:srgbClr val="E40909"/>
            </a:solidFill>
            <a:prstDash val="solid"/>
            <a:headEnd type="none" len="sm" w="sm"/>
            <a:tailEnd type="arrow" len="sm" w="med"/>
          </a:ln>
        </p:spPr>
      </p:sp>
      <p:sp>
        <p:nvSpPr>
          <p:cNvPr name="AutoShape 13" id="13"/>
          <p:cNvSpPr/>
          <p:nvPr/>
        </p:nvSpPr>
        <p:spPr>
          <a:xfrm>
            <a:off x="9143999" y="4418940"/>
            <a:ext cx="9144000" cy="456"/>
          </a:xfrm>
          <a:prstGeom prst="line">
            <a:avLst/>
          </a:prstGeom>
          <a:ln cap="flat" w="57150">
            <a:solidFill>
              <a:srgbClr val="E40909"/>
            </a:solidFill>
            <a:prstDash val="sysDash"/>
            <a:headEnd type="none" len="sm" w="sm"/>
            <a:tailEnd type="none" len="sm" w="sm"/>
          </a:ln>
        </p:spPr>
      </p:sp>
      <p:sp>
        <p:nvSpPr>
          <p:cNvPr name="AutoShape 14" id="14"/>
          <p:cNvSpPr/>
          <p:nvPr/>
        </p:nvSpPr>
        <p:spPr>
          <a:xfrm>
            <a:off x="2651760" y="6499154"/>
            <a:ext cx="0" cy="2721046"/>
          </a:xfrm>
          <a:prstGeom prst="line">
            <a:avLst/>
          </a:prstGeom>
          <a:ln cap="flat" w="38100">
            <a:solidFill>
              <a:srgbClr val="E40909"/>
            </a:solidFill>
            <a:prstDash val="solid"/>
            <a:headEnd type="none" len="sm" w="sm"/>
            <a:tailEnd type="none" len="sm" w="sm"/>
          </a:ln>
        </p:spPr>
      </p:sp>
      <p:sp>
        <p:nvSpPr>
          <p:cNvPr name="AutoShape 15" id="15"/>
          <p:cNvSpPr/>
          <p:nvPr/>
        </p:nvSpPr>
        <p:spPr>
          <a:xfrm flipH="true">
            <a:off x="14197417" y="4419624"/>
            <a:ext cx="19050" cy="4800576"/>
          </a:xfrm>
          <a:prstGeom prst="line">
            <a:avLst/>
          </a:prstGeom>
          <a:ln cap="flat" w="38100">
            <a:solidFill>
              <a:srgbClr val="E40909"/>
            </a:solidFill>
            <a:prstDash val="solid"/>
            <a:headEnd type="none" len="sm" w="sm"/>
            <a:tailEnd type="none" len="sm" w="sm"/>
          </a:ln>
        </p:spPr>
      </p:sp>
      <p:grpSp>
        <p:nvGrpSpPr>
          <p:cNvPr name="Group 16" id="16"/>
          <p:cNvGrpSpPr/>
          <p:nvPr/>
        </p:nvGrpSpPr>
        <p:grpSpPr>
          <a:xfrm rot="0">
            <a:off x="8835286" y="8865161"/>
            <a:ext cx="786277" cy="78627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D38"/>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9450470" y="3677408"/>
            <a:ext cx="22812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r1</a:t>
            </a:r>
          </a:p>
        </p:txBody>
      </p:sp>
      <p:sp>
        <p:nvSpPr>
          <p:cNvPr name="TextBox 20" id="20"/>
          <p:cNvSpPr txBox="true"/>
          <p:nvPr/>
        </p:nvSpPr>
        <p:spPr>
          <a:xfrm rot="0">
            <a:off x="9450470" y="4953317"/>
            <a:ext cx="22812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r2</a:t>
            </a:r>
          </a:p>
        </p:txBody>
      </p:sp>
      <p:sp>
        <p:nvSpPr>
          <p:cNvPr name="TextBox 21" id="21"/>
          <p:cNvSpPr txBox="true"/>
          <p:nvPr/>
        </p:nvSpPr>
        <p:spPr>
          <a:xfrm rot="0">
            <a:off x="9450470" y="5870378"/>
            <a:ext cx="22812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r3</a:t>
            </a:r>
          </a:p>
        </p:txBody>
      </p:sp>
      <p:sp>
        <p:nvSpPr>
          <p:cNvPr name="TextBox 22" id="22"/>
          <p:cNvSpPr txBox="true"/>
          <p:nvPr/>
        </p:nvSpPr>
        <p:spPr>
          <a:xfrm rot="0">
            <a:off x="9450470" y="6784143"/>
            <a:ext cx="228124"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imo Bold"/>
              </a:rPr>
              <a:t>r4</a:t>
            </a:r>
          </a:p>
        </p:txBody>
      </p:sp>
      <p:sp>
        <p:nvSpPr>
          <p:cNvPr name="TextBox 23" id="23"/>
          <p:cNvSpPr txBox="true"/>
          <p:nvPr/>
        </p:nvSpPr>
        <p:spPr>
          <a:xfrm rot="0">
            <a:off x="8387027" y="9620885"/>
            <a:ext cx="1609189" cy="666115"/>
          </a:xfrm>
          <a:prstGeom prst="rect">
            <a:avLst/>
          </a:prstGeom>
        </p:spPr>
        <p:txBody>
          <a:bodyPr anchor="t" rtlCol="false" tIns="0" lIns="0" bIns="0" rIns="0">
            <a:spAutoFit/>
          </a:bodyPr>
          <a:lstStyle/>
          <a:p>
            <a:pPr algn="ctr">
              <a:lnSpc>
                <a:spcPts val="2659"/>
              </a:lnSpc>
            </a:pPr>
            <a:r>
              <a:rPr lang="en-US" sz="1899">
                <a:solidFill>
                  <a:srgbClr val="000000"/>
                </a:solidFill>
                <a:latin typeface="Arimo Bold"/>
              </a:rPr>
              <a:t>Oracle</a:t>
            </a:r>
          </a:p>
          <a:p>
            <a:pPr algn="ctr">
              <a:lnSpc>
                <a:spcPts val="2659"/>
              </a:lnSpc>
              <a:spcBef>
                <a:spcPct val="0"/>
              </a:spcBef>
            </a:pPr>
            <a:r>
              <a:rPr lang="en-US" sz="1899">
                <a:solidFill>
                  <a:srgbClr val="000000"/>
                </a:solidFill>
                <a:latin typeface="Arimo Bold"/>
              </a:rPr>
              <a:t>Table12,Row1</a:t>
            </a:r>
          </a:p>
        </p:txBody>
      </p:sp>
      <p:sp>
        <p:nvSpPr>
          <p:cNvPr name="TextBox 24" id="24"/>
          <p:cNvSpPr txBox="true"/>
          <p:nvPr/>
        </p:nvSpPr>
        <p:spPr>
          <a:xfrm rot="0">
            <a:off x="3473591" y="1590898"/>
            <a:ext cx="2201882" cy="5143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Arimo Bold"/>
              </a:rPr>
              <a:t>Query Table</a:t>
            </a:r>
          </a:p>
        </p:txBody>
      </p:sp>
      <p:sp>
        <p:nvSpPr>
          <p:cNvPr name="TextBox 25" id="25"/>
          <p:cNvSpPr txBox="true"/>
          <p:nvPr/>
        </p:nvSpPr>
        <p:spPr>
          <a:xfrm rot="0">
            <a:off x="11686950" y="1571849"/>
            <a:ext cx="4361438" cy="5334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mo Bold"/>
              </a:rPr>
              <a:t>Candidate Join Table 12</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137590"/>
          <a:ext cx="8407446" cy="5791200"/>
        </p:xfrm>
        <a:graphic>
          <a:graphicData uri="http://schemas.openxmlformats.org/drawingml/2006/table">
            <a:tbl>
              <a:tblPr/>
              <a:tblGrid>
                <a:gridCol w="1894999"/>
                <a:gridCol w="1882239"/>
                <a:gridCol w="1627817"/>
                <a:gridCol w="1437884"/>
                <a:gridCol w="1564506"/>
              </a:tblGrid>
              <a:tr h="1994321">
                <a:tc>
                  <a:txBody>
                    <a:bodyPr anchor="t" rtlCol="false"/>
                    <a:lstStyle/>
                    <a:p>
                      <a:pPr algn="ctr">
                        <a:lnSpc>
                          <a:spcPts val="3919"/>
                        </a:lnSpc>
                        <a:defRPr/>
                      </a:pPr>
                      <a:r>
                        <a:rPr lang="en-US" sz="2799">
                          <a:solidFill>
                            <a:srgbClr val="FFFFFF"/>
                          </a:solidFill>
                          <a:latin typeface="Arimo Bold"/>
                        </a:rPr>
                        <a:t>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District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6D38"/>
                    </a:solidFill>
                  </a:tcPr>
                </a:tc>
                <a:tc>
                  <a:txBody>
                    <a:bodyPr anchor="t" rtlCol="false"/>
                    <a:lstStyle/>
                    <a:p>
                      <a:pPr algn="ctr">
                        <a:lnSpc>
                          <a:spcPts val="3919"/>
                        </a:lnSpc>
                        <a:defRPr/>
                      </a:pPr>
                      <a:r>
                        <a:rPr lang="en-US" sz="2799">
                          <a:solidFill>
                            <a:srgbClr val="FFFFFF"/>
                          </a:solidFill>
                          <a:latin typeface="Arimo Bold"/>
                        </a:rPr>
                        <a:t>Pollution Index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FD8DB"/>
                    </a:solidFill>
                  </a:tcPr>
                </a:tc>
              </a:tr>
              <a:tr h="1419036">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Kreuzberg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19036">
                <a:tc>
                  <a:txBody>
                    <a:bodyPr anchor="t" rtlCol="false"/>
                    <a:lstStyle/>
                    <a:p>
                      <a:pPr algn="ctr">
                        <a:lnSpc>
                          <a:spcPts val="3640"/>
                        </a:lnSpc>
                        <a:defRPr/>
                      </a:pPr>
                      <a:r>
                        <a:rPr lang="en-US" sz="2600">
                          <a:solidFill>
                            <a:srgbClr val="000000"/>
                          </a:solidFill>
                          <a:latin typeface="Arimo Bold"/>
                        </a:rPr>
                        <a:t>Sydney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Inner West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8808">
                <a:tc>
                  <a:txBody>
                    <a:bodyPr anchor="t" rtlCol="false"/>
                    <a:lstStyle/>
                    <a:p>
                      <a:pPr algn="ctr">
                        <a:lnSpc>
                          <a:spcPts val="3640"/>
                        </a:lnSpc>
                        <a:defRPr/>
                      </a:pPr>
                      <a:r>
                        <a:rPr lang="en-US" sz="2600">
                          <a:solidFill>
                            <a:srgbClr val="000000"/>
                          </a:solidFill>
                          <a:latin typeface="Arimo Bold"/>
                        </a:rPr>
                        <a:t>Berlin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Mitte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July 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BF62"/>
                    </a:solidFill>
                  </a:tcPr>
                </a:tc>
                <a:tc>
                  <a:txBody>
                    <a:bodyPr anchor="t" rtlCol="false"/>
                    <a:lstStyle/>
                    <a:p>
                      <a:pPr algn="ctr">
                        <a:lnSpc>
                          <a:spcPts val="3640"/>
                        </a:lnSpc>
                        <a:defRPr/>
                      </a:pPr>
                      <a:r>
                        <a:rPr lang="en-US" sz="2600">
                          <a:solidFill>
                            <a:srgbClr val="000000"/>
                          </a:solidFill>
                          <a:latin typeface="Arimo Bold"/>
                        </a:rPr>
                        <a: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3" id="3"/>
          <p:cNvGrpSpPr/>
          <p:nvPr/>
        </p:nvGrpSpPr>
        <p:grpSpPr>
          <a:xfrm rot="5400000">
            <a:off x="3030868" y="7268801"/>
            <a:ext cx="1082475" cy="402453"/>
            <a:chOff x="0" y="0"/>
            <a:chExt cx="1922585" cy="714797"/>
          </a:xfrm>
        </p:grpSpPr>
        <p:sp>
          <p:nvSpPr>
            <p:cNvPr name="Freeform 4" id="4"/>
            <p:cNvSpPr/>
            <p:nvPr/>
          </p:nvSpPr>
          <p:spPr>
            <a:xfrm flipH="false" flipV="false" rot="0">
              <a:off x="0" y="0"/>
              <a:ext cx="1922585" cy="714797"/>
            </a:xfrm>
            <a:custGeom>
              <a:avLst/>
              <a:gdLst/>
              <a:ahLst/>
              <a:cxnLst/>
              <a:rect r="r" b="b" t="t" l="l"/>
              <a:pathLst>
                <a:path h="714797" w="1922585">
                  <a:moveTo>
                    <a:pt x="1922585" y="357398"/>
                  </a:moveTo>
                  <a:lnTo>
                    <a:pt x="1516185" y="0"/>
                  </a:lnTo>
                  <a:lnTo>
                    <a:pt x="1516185" y="203200"/>
                  </a:lnTo>
                  <a:lnTo>
                    <a:pt x="0" y="203200"/>
                  </a:lnTo>
                  <a:lnTo>
                    <a:pt x="0" y="511597"/>
                  </a:lnTo>
                  <a:lnTo>
                    <a:pt x="1516185" y="511597"/>
                  </a:lnTo>
                  <a:lnTo>
                    <a:pt x="1516185" y="714797"/>
                  </a:lnTo>
                  <a:lnTo>
                    <a:pt x="1922585" y="357398"/>
                  </a:lnTo>
                  <a:close/>
                </a:path>
              </a:pathLst>
            </a:custGeom>
            <a:solidFill>
              <a:srgbClr val="004AAD"/>
            </a:solidFill>
          </p:spPr>
        </p:sp>
        <p:sp>
          <p:nvSpPr>
            <p:cNvPr name="TextBox 5" id="5"/>
            <p:cNvSpPr txBox="true"/>
            <p:nvPr/>
          </p:nvSpPr>
          <p:spPr>
            <a:xfrm>
              <a:off x="0" y="155575"/>
              <a:ext cx="1820985" cy="35602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8011265"/>
            <a:ext cx="8407446" cy="1485453"/>
            <a:chOff x="0" y="0"/>
            <a:chExt cx="2214307" cy="391230"/>
          </a:xfrm>
        </p:grpSpPr>
        <p:sp>
          <p:nvSpPr>
            <p:cNvPr name="Freeform 7" id="7"/>
            <p:cNvSpPr/>
            <p:nvPr/>
          </p:nvSpPr>
          <p:spPr>
            <a:xfrm flipH="false" flipV="false" rot="0">
              <a:off x="0" y="0"/>
              <a:ext cx="2214307" cy="391230"/>
            </a:xfrm>
            <a:custGeom>
              <a:avLst/>
              <a:gdLst/>
              <a:ahLst/>
              <a:cxnLst/>
              <a:rect r="r" b="b" t="t" l="l"/>
              <a:pathLst>
                <a:path h="391230" w="2214307">
                  <a:moveTo>
                    <a:pt x="0" y="0"/>
                  </a:moveTo>
                  <a:lnTo>
                    <a:pt x="2214307" y="0"/>
                  </a:lnTo>
                  <a:lnTo>
                    <a:pt x="2214307" y="391230"/>
                  </a:lnTo>
                  <a:lnTo>
                    <a:pt x="0" y="391230"/>
                  </a:lnTo>
                  <a:close/>
                </a:path>
              </a:pathLst>
            </a:custGeom>
            <a:solidFill>
              <a:srgbClr val="00BF62"/>
            </a:solidFill>
          </p:spPr>
        </p:sp>
        <p:sp>
          <p:nvSpPr>
            <p:cNvPr name="TextBox 8" id="8"/>
            <p:cNvSpPr txBox="true"/>
            <p:nvPr/>
          </p:nvSpPr>
          <p:spPr>
            <a:xfrm>
              <a:off x="0" y="-47625"/>
              <a:ext cx="2214307" cy="43885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282822" y="8263136"/>
            <a:ext cx="7899202" cy="915036"/>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rimo Bold"/>
              </a:rPr>
              <a:t>Single-Attribute Inverted Index</a:t>
            </a:r>
          </a:p>
          <a:p>
            <a:pPr algn="ctr">
              <a:lnSpc>
                <a:spcPts val="3639"/>
              </a:lnSpc>
              <a:spcBef>
                <a:spcPct val="0"/>
              </a:spcBef>
            </a:pPr>
            <a:r>
              <a:rPr lang="en-US" sz="2599">
                <a:solidFill>
                  <a:srgbClr val="000000"/>
                </a:solidFill>
                <a:latin typeface="Arimo Bold"/>
              </a:rPr>
              <a:t>“Sydney” -&gt; {table12, Column 3 , Row 1, Oracle,...}</a:t>
            </a:r>
          </a:p>
        </p:txBody>
      </p:sp>
      <p:sp>
        <p:nvSpPr>
          <p:cNvPr name="TextBox 10" id="10"/>
          <p:cNvSpPr txBox="true"/>
          <p:nvPr/>
        </p:nvSpPr>
        <p:spPr>
          <a:xfrm rot="0">
            <a:off x="3943314" y="6979172"/>
            <a:ext cx="1174492" cy="457836"/>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rimo Bold"/>
              </a:rPr>
              <a:t>Sydney</a:t>
            </a:r>
          </a:p>
        </p:txBody>
      </p:sp>
      <p:sp>
        <p:nvSpPr>
          <p:cNvPr name="AutoShape 11" id="11"/>
          <p:cNvSpPr/>
          <p:nvPr/>
        </p:nvSpPr>
        <p:spPr>
          <a:xfrm>
            <a:off x="10300293" y="1897380"/>
            <a:ext cx="0" cy="6492240"/>
          </a:xfrm>
          <a:prstGeom prst="line">
            <a:avLst/>
          </a:prstGeom>
          <a:ln cap="flat" w="38100">
            <a:solidFill>
              <a:srgbClr val="000000"/>
            </a:solidFill>
            <a:prstDash val="solid"/>
            <a:headEnd type="none" len="sm" w="sm"/>
            <a:tailEnd type="none" len="sm" w="sm"/>
          </a:ln>
        </p:spPr>
      </p:sp>
      <p:sp>
        <p:nvSpPr>
          <p:cNvPr name="TextBox 12" id="12"/>
          <p:cNvSpPr txBox="true"/>
          <p:nvPr/>
        </p:nvSpPr>
        <p:spPr>
          <a:xfrm rot="0">
            <a:off x="10300293" y="2524430"/>
            <a:ext cx="7479138" cy="641985"/>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1. Low Storage Complexity</a:t>
            </a:r>
          </a:p>
        </p:txBody>
      </p:sp>
      <p:sp>
        <p:nvSpPr>
          <p:cNvPr name="TextBox 13" id="13"/>
          <p:cNvSpPr txBox="true"/>
          <p:nvPr/>
        </p:nvSpPr>
        <p:spPr>
          <a:xfrm rot="0">
            <a:off x="10300293" y="4698620"/>
            <a:ext cx="7479138" cy="641985"/>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      2. Multi-Attribute Effectiveness</a:t>
            </a:r>
          </a:p>
        </p:txBody>
      </p:sp>
      <p:sp>
        <p:nvSpPr>
          <p:cNvPr name="TextBox 14" id="14"/>
          <p:cNvSpPr txBox="true"/>
          <p:nvPr/>
        </p:nvSpPr>
        <p:spPr>
          <a:xfrm rot="0">
            <a:off x="10300293" y="6872810"/>
            <a:ext cx="7143394" cy="641985"/>
          </a:xfrm>
          <a:prstGeom prst="rect">
            <a:avLst/>
          </a:prstGeom>
        </p:spPr>
        <p:txBody>
          <a:bodyPr anchor="t" rtlCol="false" tIns="0" lIns="0" bIns="0" rIns="0">
            <a:spAutoFit/>
          </a:bodyPr>
          <a:lstStyle/>
          <a:p>
            <a:pPr algn="ctr">
              <a:lnSpc>
                <a:spcPts val="5040"/>
              </a:lnSpc>
            </a:pPr>
            <a:r>
              <a:rPr lang="en-US" sz="3600">
                <a:solidFill>
                  <a:srgbClr val="000000"/>
                </a:solidFill>
                <a:latin typeface="Arimo Bold"/>
              </a:rPr>
              <a:t>3. Key Size Independence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DAF1MAdF7gE</dc:identifier>
  <dcterms:modified xsi:type="dcterms:W3CDTF">2011-08-01T06:04:30Z</dcterms:modified>
  <cp:revision>1</cp:revision>
  <dc:title>Literature Review</dc:title>
</cp:coreProperties>
</file>