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16"/>
  </p:notesMasterIdLst>
  <p:sldIdLst>
    <p:sldId id="257" r:id="rId2"/>
    <p:sldId id="284" r:id="rId3"/>
    <p:sldId id="285" r:id="rId4"/>
    <p:sldId id="286" r:id="rId5"/>
    <p:sldId id="288" r:id="rId6"/>
    <p:sldId id="287" r:id="rId7"/>
    <p:sldId id="289" r:id="rId8"/>
    <p:sldId id="290" r:id="rId9"/>
    <p:sldId id="292" r:id="rId10"/>
    <p:sldId id="291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O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B4C40B0C-E0C7-CB46-8BE5-761EC0F47478}">
          <p14:sldIdLst>
            <p14:sldId id="257"/>
            <p14:sldId id="284"/>
            <p14:sldId id="285"/>
            <p14:sldId id="286"/>
            <p14:sldId id="288"/>
            <p14:sldId id="287"/>
            <p14:sldId id="289"/>
            <p14:sldId id="290"/>
            <p14:sldId id="292"/>
            <p14:sldId id="291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9CF"/>
    <a:srgbClr val="F91B5A"/>
    <a:srgbClr val="1C3D4E"/>
    <a:srgbClr val="0280C4"/>
    <a:srgbClr val="496776"/>
    <a:srgbClr val="35434B"/>
    <a:srgbClr val="CFE7F0"/>
    <a:srgbClr val="043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0"/>
    <p:restoredTop sz="94603"/>
  </p:normalViewPr>
  <p:slideViewPr>
    <p:cSldViewPr snapToGrid="0" snapToObjects="1" showGuides="1">
      <p:cViewPr varScale="1">
        <p:scale>
          <a:sx n="107" d="100"/>
          <a:sy n="107" d="100"/>
        </p:scale>
        <p:origin x="40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O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8F70D-7A3B-0B43-81E2-534BAF4A7A0D}" type="datetimeFigureOut">
              <a:rPr lang="en-OM" smtClean="0"/>
              <a:t>11/29/2023</a:t>
            </a:fld>
            <a:endParaRPr lang="en-O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O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O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AF833-81A6-0248-A2D5-972920C9A952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71739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F833-81A6-0248-A2D5-972920C9A952}" type="slidenum">
              <a:rPr lang="en-OM" smtClean="0"/>
              <a:t>8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04894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E2C1-41DD-602D-269E-BBDB16F1E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79BD0-8B7D-AFEA-F567-8F2B9CFD3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1F177-C494-2282-FCC5-EA0C0A6A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6602-DE2A-2546-8FA5-939A3336D996}" type="datetimeFigureOut">
              <a:rPr lang="en-OM" smtClean="0"/>
              <a:t>11/29/2023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7F4B6-AD50-33E7-963A-65945A93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F020-867E-128C-600C-AF64636E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DCC-F2C5-684A-A142-27BB5E6DDCAB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51915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F130-0D22-AA89-F339-3D2291EA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2C5F2-395F-3F42-05F1-7B14CF12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B57B6-AF68-4D47-FF57-809E4609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6602-DE2A-2546-8FA5-939A3336D996}" type="datetimeFigureOut">
              <a:rPr lang="en-OM" smtClean="0"/>
              <a:t>11/29/2023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865C-2E38-8E5E-E8F3-3E18F1E1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34C7C-741B-DCAF-47B7-DE49D8F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DCC-F2C5-684A-A142-27BB5E6DDCAB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90659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71B21-A2D0-68FC-5B93-3FF4FF0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BD8B3-1E3B-FAF6-83C4-F3FF6CD4D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8D30C-B986-BBDA-1F37-6F8114AE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6602-DE2A-2546-8FA5-939A3336D996}" type="datetimeFigureOut">
              <a:rPr lang="en-OM" smtClean="0"/>
              <a:t>11/29/2023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F54F6-B623-01D6-E66A-0E96A5A6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78915-1A42-1252-302E-F41DC1D4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DCC-F2C5-684A-A142-27BB5E6DDCAB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47775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EE7D-5D72-40DC-F8BD-4412F5B4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A20C-4794-74C3-E5A1-2ED54929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E91DF-0D2E-7A8E-07D8-98139DC9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6602-DE2A-2546-8FA5-939A3336D996}" type="datetimeFigureOut">
              <a:rPr lang="en-OM" smtClean="0"/>
              <a:t>11/29/2023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63A9B-76A0-C4DC-1EDC-09D53123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D32EE-4E9D-297C-0434-6DC4B459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DCC-F2C5-684A-A142-27BB5E6DDCAB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7183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7B80-E63F-81EE-4FFE-D8B24DED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E884F-CCFE-A46B-61C4-6CBC42F13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5AED-D147-9F15-E5B2-C76A1061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6602-DE2A-2546-8FA5-939A3336D996}" type="datetimeFigureOut">
              <a:rPr lang="en-OM" smtClean="0"/>
              <a:t>11/29/2023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45010-FE9D-4D2C-752C-9DB287F8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CF11B-CC72-E864-DC9F-84523B50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DCC-F2C5-684A-A142-27BB5E6DDCAB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8968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6AFD-5C39-5F27-58BA-F8365C6D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75F2-3F81-A2AE-9E2B-8CEF08C29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E021C-01D2-9C63-683C-BF0A53A96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90EF5-9B49-7C5F-0E45-A238A1D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6602-DE2A-2546-8FA5-939A3336D996}" type="datetimeFigureOut">
              <a:rPr lang="en-OM" smtClean="0"/>
              <a:t>11/29/2023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8A07A-37F9-3DC8-06A9-F465D645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8916-6C8D-6133-F23C-07C0D348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DCC-F2C5-684A-A142-27BB5E6DDCAB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49273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A176-0245-B318-88F8-397203FA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03304-C711-F176-5769-EE7EA063F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CD869-FDB2-9CF8-0CA7-004C3B213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319A3-CF7E-5A0A-9945-506903F31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EDB4F-6635-F05C-C072-1CA7F7928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00554-C6D6-F77B-A5A1-B830450A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6602-DE2A-2546-8FA5-939A3336D996}" type="datetimeFigureOut">
              <a:rPr lang="en-OM" smtClean="0"/>
              <a:t>11/29/2023</a:t>
            </a:fld>
            <a:endParaRPr lang="en-O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9CB4F-D0E1-EE7B-CC22-67C82895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071D3-A60C-3C7A-CB6E-585FB717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DCC-F2C5-684A-A142-27BB5E6DDCAB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5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2A3E-5741-8B58-AECC-E52B3FDD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61124-085A-8480-8DE9-5B8E9321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6602-DE2A-2546-8FA5-939A3336D996}" type="datetimeFigureOut">
              <a:rPr lang="en-OM" smtClean="0"/>
              <a:t>11/29/2023</a:t>
            </a:fld>
            <a:endParaRPr lang="en-O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16D46-5027-F79C-CF80-F8ABCA20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F836B-9496-EE13-8BB2-E4DFC8E0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DCC-F2C5-684A-A142-27BB5E6DDCAB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97937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CB866-005D-8C55-D831-849C5B7E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6602-DE2A-2546-8FA5-939A3336D996}" type="datetimeFigureOut">
              <a:rPr lang="en-OM" smtClean="0"/>
              <a:t>11/29/2023</a:t>
            </a:fld>
            <a:endParaRPr lang="en-O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6C6CF-2FE9-D233-706D-932BFAD5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2BFEA-A1F2-0F8D-9C16-1E40956D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DCC-F2C5-684A-A142-27BB5E6DDCAB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426233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843A-D9D4-0AAB-FECB-E8658E30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A2A0-126F-7D04-1E2B-3FCE82896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85D01-3E35-7BE5-FFF4-B97E55A43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B842F-DFCF-1991-1372-56F36E01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6602-DE2A-2546-8FA5-939A3336D996}" type="datetimeFigureOut">
              <a:rPr lang="en-OM" smtClean="0"/>
              <a:t>11/29/2023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03EF2-4BCF-FD17-B054-D248E847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20098-B2D7-53F9-7E1C-45EC78C8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DCC-F2C5-684A-A142-27BB5E6DDCAB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02591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A243-15A2-DFE3-2EC6-E932218F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43CC7-CE6C-3C74-24D5-CC6D22CF0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O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EEE55-415F-BE3D-7F79-A4B137E68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3FD73-8392-829E-0075-302CEECF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6602-DE2A-2546-8FA5-939A3336D996}" type="datetimeFigureOut">
              <a:rPr lang="en-OM" smtClean="0"/>
              <a:t>11/29/2023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29F9C-F845-B096-187A-EBE9D220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1888D-3110-6A6F-43BC-DE6625E9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DCC-F2C5-684A-A142-27BB5E6DDCAB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24830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3741D-6187-1D1A-E85D-C409BE2F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70C2D-9746-F75E-2492-A0324C22F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1677-DC88-4044-D574-20ABC7F6F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E6602-DE2A-2546-8FA5-939A3336D996}" type="datetimeFigureOut">
              <a:rPr lang="en-OM" smtClean="0"/>
              <a:t>11/29/2023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2F459-4853-9D75-7EA4-C600E9465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0F882-4B20-C081-E1C7-DEDE773A3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5DDCC-F2C5-684A-A142-27BB5E6DDCAB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05123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O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E1A50-2D82-9040-B1C4-6A57930866DE}"/>
              </a:ext>
            </a:extLst>
          </p:cNvPr>
          <p:cNvSpPr txBox="1"/>
          <p:nvPr/>
        </p:nvSpPr>
        <p:spPr>
          <a:xfrm>
            <a:off x="5127864" y="1907522"/>
            <a:ext cx="25285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Garamond" panose="02020404030301010803" pitchFamily="18" charset="0"/>
              </a:rPr>
              <a:t>Paper Review</a:t>
            </a:r>
            <a:endParaRPr lang="en-OM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584D90-0B14-AC46-89AA-C7D1325FCED7}"/>
              </a:ext>
            </a:extLst>
          </p:cNvPr>
          <p:cNvSpPr txBox="1"/>
          <p:nvPr/>
        </p:nvSpPr>
        <p:spPr>
          <a:xfrm>
            <a:off x="1977149" y="707193"/>
            <a:ext cx="82377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600" b="1" spc="300" dirty="0">
                <a:solidFill>
                  <a:schemeClr val="bg1"/>
                </a:solidFill>
                <a:effectLst>
                  <a:outerShdw blurRad="2540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Garamond" panose="02020404030301010803" pitchFamily="18" charset="0"/>
              </a:rPr>
              <a:t>CS520 Data Integration, Warehousing &amp; Provenance</a:t>
            </a:r>
            <a:endParaRPr lang="en-OM" sz="3600" b="1" spc="300" dirty="0">
              <a:solidFill>
                <a:schemeClr val="bg1"/>
              </a:solidFill>
              <a:effectLst>
                <a:outerShdw blurRad="254000" dist="38100" dir="8100000" algn="tr" rotWithShape="0">
                  <a:prstClr val="black">
                    <a:alpha val="40000"/>
                  </a:prst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8988044-9FCE-CE4C-091C-7EA2CDB67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9773" y="762783"/>
            <a:ext cx="1421750" cy="1421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8CB4B4-67E6-50D1-9476-D30F3D1C9F15}"/>
              </a:ext>
            </a:extLst>
          </p:cNvPr>
          <p:cNvSpPr txBox="1"/>
          <p:nvPr/>
        </p:nvSpPr>
        <p:spPr>
          <a:xfrm>
            <a:off x="1041987" y="2928625"/>
            <a:ext cx="10369224" cy="2369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effectLst>
                  <a:outerShdw blurRad="2540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Garamond" panose="02020404030301010803" pitchFamily="18" charset="0"/>
              </a:rPr>
              <a:t>Reptile: Aggregation-level Explanation for Hierarchical Data</a:t>
            </a:r>
          </a:p>
          <a:p>
            <a:r>
              <a:rPr lang="en-US" sz="2800" b="1" spc="300" dirty="0">
                <a:solidFill>
                  <a:schemeClr val="bg1"/>
                </a:solidFill>
                <a:effectLst>
                  <a:outerShdw blurRad="2540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Garamond" panose="02020404030301010803" pitchFamily="18" charset="0"/>
              </a:rPr>
              <a:t>Team : 27</a:t>
            </a:r>
          </a:p>
          <a:p>
            <a:r>
              <a:rPr lang="en-US" sz="2800" b="1" spc="300" dirty="0">
                <a:solidFill>
                  <a:schemeClr val="bg1"/>
                </a:solidFill>
                <a:effectLst>
                  <a:outerShdw blurRad="2540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Garamond" panose="02020404030301010803" pitchFamily="18" charset="0"/>
              </a:rPr>
              <a:t>Syed Wali Uddin Quadri- A20554645</a:t>
            </a:r>
          </a:p>
          <a:p>
            <a:r>
              <a:rPr lang="en-US" sz="2800" b="1" spc="300" dirty="0">
                <a:solidFill>
                  <a:schemeClr val="bg1"/>
                </a:solidFill>
                <a:effectLst>
                  <a:outerShdw blurRad="2540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Garamond" panose="02020404030301010803" pitchFamily="18" charset="0"/>
              </a:rPr>
              <a:t>Diego </a:t>
            </a:r>
            <a:r>
              <a:rPr lang="en-IN" sz="2800" b="1" i="0" u="none" strike="noStrike" dirty="0" err="1"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Escondrillas</a:t>
            </a:r>
            <a:r>
              <a:rPr lang="en-US" sz="2800" b="1" spc="300" dirty="0">
                <a:solidFill>
                  <a:schemeClr val="bg1"/>
                </a:solidFill>
                <a:effectLst>
                  <a:outerShdw blurRad="2540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Garamond" panose="02020404030301010803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0935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387412-768E-09BB-FA98-9CA6337DD2E6}"/>
              </a:ext>
            </a:extLst>
          </p:cNvPr>
          <p:cNvSpPr txBox="1"/>
          <p:nvPr/>
        </p:nvSpPr>
        <p:spPr>
          <a:xfrm>
            <a:off x="2599765" y="295399"/>
            <a:ext cx="730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i="1" u="sng" dirty="0">
                <a:solidFill>
                  <a:schemeClr val="bg1"/>
                </a:solidFill>
              </a:rPr>
              <a:t>Understanding Reptile with </a:t>
            </a:r>
            <a:r>
              <a:rPr lang="en-IN" sz="3600" b="1" i="1" u="sng" dirty="0">
                <a:solidFill>
                  <a:schemeClr val="accent1">
                    <a:lumMod val="75000"/>
                  </a:schemeClr>
                </a:solidFill>
              </a:rPr>
              <a:t>Example!</a:t>
            </a:r>
          </a:p>
        </p:txBody>
      </p:sp>
      <p:pic>
        <p:nvPicPr>
          <p:cNvPr id="3078" name="Picture 6" descr="ScalableMaps: Vector map of Chicago (black &amp; white, no labels theme)">
            <a:extLst>
              <a:ext uri="{FF2B5EF4-FFF2-40B4-BE49-F238E27FC236}">
                <a16:creationId xmlns:a16="http://schemas.microsoft.com/office/drawing/2014/main" id="{FB2FAA3C-B703-44A6-C7D3-A49C6347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033" y="1164539"/>
            <a:ext cx="4298390" cy="50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6560AC-69C6-C84B-181D-B8CC7AB62445}"/>
              </a:ext>
            </a:extLst>
          </p:cNvPr>
          <p:cNvSpPr txBox="1"/>
          <p:nvPr/>
        </p:nvSpPr>
        <p:spPr>
          <a:xfrm>
            <a:off x="7225553" y="6244234"/>
            <a:ext cx="221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rgbClr val="00B050"/>
                </a:solidFill>
              </a:rPr>
              <a:t>240 Stores in Chicago</a:t>
            </a:r>
          </a:p>
        </p:txBody>
      </p:sp>
      <p:pic>
        <p:nvPicPr>
          <p:cNvPr id="12" name="Picture 14" descr="Walgreens Logos">
            <a:extLst>
              <a:ext uri="{FF2B5EF4-FFF2-40B4-BE49-F238E27FC236}">
                <a16:creationId xmlns:a16="http://schemas.microsoft.com/office/drawing/2014/main" id="{D7FD5AFA-4846-DC95-0F4C-863F8CC5D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308" y="2162723"/>
            <a:ext cx="495318" cy="1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Walgreens Logos">
            <a:extLst>
              <a:ext uri="{FF2B5EF4-FFF2-40B4-BE49-F238E27FC236}">
                <a16:creationId xmlns:a16="http://schemas.microsoft.com/office/drawing/2014/main" id="{595CFB68-55EB-A36A-3518-D1B8E728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251" y="2140955"/>
            <a:ext cx="495318" cy="1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Walgreens Logos">
            <a:extLst>
              <a:ext uri="{FF2B5EF4-FFF2-40B4-BE49-F238E27FC236}">
                <a16:creationId xmlns:a16="http://schemas.microsoft.com/office/drawing/2014/main" id="{31CE7F1A-526B-D7F7-7722-3388551E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90" y="2501132"/>
            <a:ext cx="495318" cy="1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Walgreens Logos">
            <a:extLst>
              <a:ext uri="{FF2B5EF4-FFF2-40B4-BE49-F238E27FC236}">
                <a16:creationId xmlns:a16="http://schemas.microsoft.com/office/drawing/2014/main" id="{B3619AE4-A660-E5D3-D242-C98D5F369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366" y="2702173"/>
            <a:ext cx="495318" cy="1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Walgreens Logos">
            <a:extLst>
              <a:ext uri="{FF2B5EF4-FFF2-40B4-BE49-F238E27FC236}">
                <a16:creationId xmlns:a16="http://schemas.microsoft.com/office/drawing/2014/main" id="{6A23B302-7901-09EF-1D3E-4E3D6D7C0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406" y="2443505"/>
            <a:ext cx="495318" cy="1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Walgreens Logos">
            <a:extLst>
              <a:ext uri="{FF2B5EF4-FFF2-40B4-BE49-F238E27FC236}">
                <a16:creationId xmlns:a16="http://schemas.microsoft.com/office/drawing/2014/main" id="{8D18C2D7-8C3C-EEA3-2C92-B1753C46E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048" y="2209639"/>
            <a:ext cx="495318" cy="1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Walgreens Logos">
            <a:extLst>
              <a:ext uri="{FF2B5EF4-FFF2-40B4-BE49-F238E27FC236}">
                <a16:creationId xmlns:a16="http://schemas.microsoft.com/office/drawing/2014/main" id="{2BC0C6FB-0477-15D3-3846-1289A65A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910" y="2899365"/>
            <a:ext cx="495318" cy="1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9D30C40-88ED-ACA6-BF70-3A9217F48AB1}"/>
              </a:ext>
            </a:extLst>
          </p:cNvPr>
          <p:cNvGrpSpPr/>
          <p:nvPr/>
        </p:nvGrpSpPr>
        <p:grpSpPr>
          <a:xfrm>
            <a:off x="2331146" y="1290916"/>
            <a:ext cx="2511605" cy="2331130"/>
            <a:chOff x="758155" y="1882227"/>
            <a:chExt cx="3553869" cy="3298501"/>
          </a:xfrm>
        </p:grpSpPr>
        <p:pic>
          <p:nvPicPr>
            <p:cNvPr id="34" name="Picture 6" descr="Business analyst - Free business icons">
              <a:extLst>
                <a:ext uri="{FF2B5EF4-FFF2-40B4-BE49-F238E27FC236}">
                  <a16:creationId xmlns:a16="http://schemas.microsoft.com/office/drawing/2014/main" id="{1E32F751-1997-D535-9A6C-AD59C530E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867833"/>
              <a:ext cx="2312895" cy="23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8" descr="Walgreens Logos">
              <a:extLst>
                <a:ext uri="{FF2B5EF4-FFF2-40B4-BE49-F238E27FC236}">
                  <a16:creationId xmlns:a16="http://schemas.microsoft.com/office/drawing/2014/main" id="{5E2CBBF1-EEB4-5774-A85C-2AC8ADB5F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55" y="1882227"/>
              <a:ext cx="3553869" cy="985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815AC6C-C432-EA8A-8DFE-DC9ADE0224C2}"/>
              </a:ext>
            </a:extLst>
          </p:cNvPr>
          <p:cNvSpPr/>
          <p:nvPr/>
        </p:nvSpPr>
        <p:spPr>
          <a:xfrm>
            <a:off x="2301919" y="4103999"/>
            <a:ext cx="1838099" cy="54107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1" dirty="0"/>
              <a:t>Reptile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DCB976-B484-5025-E936-78A32ECE4517}"/>
              </a:ext>
            </a:extLst>
          </p:cNvPr>
          <p:cNvCxnSpPr>
            <a:endCxn id="54" idx="0"/>
          </p:cNvCxnSpPr>
          <p:nvPr/>
        </p:nvCxnSpPr>
        <p:spPr>
          <a:xfrm flipH="1">
            <a:off x="3220969" y="3529358"/>
            <a:ext cx="1" cy="57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68EA42-6715-4764-6FC2-04C89745F373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3220968" y="4645077"/>
            <a:ext cx="1" cy="59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>
            <a:extLst>
              <a:ext uri="{FF2B5EF4-FFF2-40B4-BE49-F238E27FC236}">
                <a16:creationId xmlns:a16="http://schemas.microsoft.com/office/drawing/2014/main" id="{7B4940CF-D381-B918-727A-0D55A64220CC}"/>
              </a:ext>
            </a:extLst>
          </p:cNvPr>
          <p:cNvSpPr txBox="1"/>
          <p:nvPr/>
        </p:nvSpPr>
        <p:spPr>
          <a:xfrm>
            <a:off x="3241520" y="3581486"/>
            <a:ext cx="1182928" cy="37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bg1"/>
                </a:solidFill>
              </a:rPr>
              <a:t>Complaint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F841AC8C-D539-38EE-EE4E-145A63F5F9B1}"/>
              </a:ext>
            </a:extLst>
          </p:cNvPr>
          <p:cNvSpPr txBox="1"/>
          <p:nvPr/>
        </p:nvSpPr>
        <p:spPr>
          <a:xfrm>
            <a:off x="2184369" y="5174798"/>
            <a:ext cx="258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rgbClr val="00B0F0"/>
                </a:solidFill>
              </a:rPr>
              <a:t>151 N State St </a:t>
            </a:r>
            <a:r>
              <a:rPr lang="en-IN" sz="2800" b="1" i="1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5E8CD2BC-5C8A-0352-D363-E35F30EBE792}"/>
              </a:ext>
            </a:extLst>
          </p:cNvPr>
          <p:cNvSpPr txBox="1"/>
          <p:nvPr/>
        </p:nvSpPr>
        <p:spPr>
          <a:xfrm>
            <a:off x="2629126" y="5608980"/>
            <a:ext cx="15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/>
                </a:solidFill>
              </a:rPr>
              <a:t>C</a:t>
            </a:r>
            <a:r>
              <a:rPr lang="en-IN" b="1" i="1" dirty="0">
                <a:solidFill>
                  <a:srgbClr val="F91B5A"/>
                </a:solidFill>
              </a:rPr>
              <a:t> </a:t>
            </a:r>
            <a:r>
              <a:rPr lang="en-IN" b="1" i="1" dirty="0">
                <a:solidFill>
                  <a:schemeClr val="bg1"/>
                </a:solidFill>
              </a:rPr>
              <a:t>= Area Level</a:t>
            </a:r>
          </a:p>
        </p:txBody>
      </p: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3BC49FD8-85D4-C6CB-9EAB-E608250AF89C}"/>
              </a:ext>
            </a:extLst>
          </p:cNvPr>
          <p:cNvCxnSpPr>
            <a:cxnSpLocks/>
            <a:stCxn id="2053" idx="3"/>
            <a:endCxn id="54" idx="1"/>
          </p:cNvCxnSpPr>
          <p:nvPr/>
        </p:nvCxnSpPr>
        <p:spPr>
          <a:xfrm>
            <a:off x="1657327" y="4374538"/>
            <a:ext cx="644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: Rounded Corners 2052">
            <a:extLst>
              <a:ext uri="{FF2B5EF4-FFF2-40B4-BE49-F238E27FC236}">
                <a16:creationId xmlns:a16="http://schemas.microsoft.com/office/drawing/2014/main" id="{8A2B21F6-D0EB-3105-3864-EC5B57EE0D3E}"/>
              </a:ext>
            </a:extLst>
          </p:cNvPr>
          <p:cNvSpPr/>
          <p:nvPr/>
        </p:nvSpPr>
        <p:spPr>
          <a:xfrm>
            <a:off x="292150" y="4077387"/>
            <a:ext cx="1365177" cy="594300"/>
          </a:xfrm>
          <a:prstGeom prst="roundRect">
            <a:avLst/>
          </a:prstGeom>
          <a:solidFill>
            <a:srgbClr val="C439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Factorized Matrix</a:t>
            </a:r>
          </a:p>
        </p:txBody>
      </p:sp>
    </p:spTree>
    <p:extLst>
      <p:ext uri="{BB962C8B-B14F-4D97-AF65-F5344CB8AC3E}">
        <p14:creationId xmlns:p14="http://schemas.microsoft.com/office/powerpoint/2010/main" val="104829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4" grpId="0" animBg="1"/>
      <p:bldP spid="2048" grpId="0"/>
      <p:bldP spid="2049" grpId="0"/>
      <p:bldP spid="2051" grpId="0"/>
      <p:bldP spid="20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387412-768E-09BB-FA98-9CA6337DD2E6}"/>
              </a:ext>
            </a:extLst>
          </p:cNvPr>
          <p:cNvSpPr txBox="1"/>
          <p:nvPr/>
        </p:nvSpPr>
        <p:spPr>
          <a:xfrm>
            <a:off x="2599765" y="295399"/>
            <a:ext cx="730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i="1" u="sng" dirty="0">
                <a:solidFill>
                  <a:schemeClr val="bg1"/>
                </a:solidFill>
              </a:rPr>
              <a:t>Understanding Reptile with </a:t>
            </a:r>
            <a:r>
              <a:rPr lang="en-IN" sz="3600" b="1" i="1" u="sng" dirty="0">
                <a:solidFill>
                  <a:schemeClr val="accent1">
                    <a:lumMod val="75000"/>
                  </a:schemeClr>
                </a:solidFill>
              </a:rPr>
              <a:t>Example!</a:t>
            </a:r>
          </a:p>
        </p:txBody>
      </p:sp>
      <p:pic>
        <p:nvPicPr>
          <p:cNvPr id="2054" name="Picture 6" descr="Business analyst - Free business icons">
            <a:extLst>
              <a:ext uri="{FF2B5EF4-FFF2-40B4-BE49-F238E27FC236}">
                <a16:creationId xmlns:a16="http://schemas.microsoft.com/office/drawing/2014/main" id="{45444E87-6E5D-36DD-369A-3E48DB77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67833"/>
            <a:ext cx="2312895" cy="231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algreens Logos">
            <a:extLst>
              <a:ext uri="{FF2B5EF4-FFF2-40B4-BE49-F238E27FC236}">
                <a16:creationId xmlns:a16="http://schemas.microsoft.com/office/drawing/2014/main" id="{D2130A4E-5E2D-6BA9-7C78-B834B555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54" y="1290557"/>
            <a:ext cx="3553869" cy="98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50+ Walgreens Building Exterior Built Structure Pharmacy Stock Photos,  Pictures &amp; Royalty-Free Images - iStock">
            <a:extLst>
              <a:ext uri="{FF2B5EF4-FFF2-40B4-BE49-F238E27FC236}">
                <a16:creationId xmlns:a16="http://schemas.microsoft.com/office/drawing/2014/main" id="{7FA16D28-8481-B25F-4342-244B0ED4E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00" y="1369375"/>
            <a:ext cx="3067413" cy="460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9E18E6-402B-B582-1433-390E5A5CA943}"/>
              </a:ext>
            </a:extLst>
          </p:cNvPr>
          <p:cNvSpPr txBox="1"/>
          <p:nvPr/>
        </p:nvSpPr>
        <p:spPr>
          <a:xfrm>
            <a:off x="7934752" y="5936474"/>
            <a:ext cx="1973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bg1"/>
                </a:solidFill>
              </a:rPr>
              <a:t>151 N State St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D6B9BEB-561A-6D86-4E5B-7A94BB50F99A}"/>
              </a:ext>
            </a:extLst>
          </p:cNvPr>
          <p:cNvSpPr/>
          <p:nvPr/>
        </p:nvSpPr>
        <p:spPr>
          <a:xfrm>
            <a:off x="3446557" y="2168989"/>
            <a:ext cx="2086099" cy="1397687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Statistical and Human Error were found!</a:t>
            </a:r>
          </a:p>
        </p:txBody>
      </p:sp>
    </p:spTree>
    <p:extLst>
      <p:ext uri="{BB962C8B-B14F-4D97-AF65-F5344CB8AC3E}">
        <p14:creationId xmlns:p14="http://schemas.microsoft.com/office/powerpoint/2010/main" val="118593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ree steps you can take to help fight viral Covid-19 misinformation -  World Wide Web Foundation">
            <a:extLst>
              <a:ext uri="{FF2B5EF4-FFF2-40B4-BE49-F238E27FC236}">
                <a16:creationId xmlns:a16="http://schemas.microsoft.com/office/drawing/2014/main" id="{F4C2F8A7-CF0B-5832-D077-6BD00111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1" y="2259105"/>
            <a:ext cx="6078570" cy="358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8A658CF-7994-D6E4-94A8-2C1CD3EC0A24}"/>
              </a:ext>
            </a:extLst>
          </p:cNvPr>
          <p:cNvGrpSpPr/>
          <p:nvPr/>
        </p:nvGrpSpPr>
        <p:grpSpPr>
          <a:xfrm>
            <a:off x="3151094" y="295399"/>
            <a:ext cx="5889811" cy="689810"/>
            <a:chOff x="3370729" y="295399"/>
            <a:chExt cx="5889811" cy="6898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E2B521-C021-2ACF-E329-56C6EAB31A3B}"/>
                </a:ext>
              </a:extLst>
            </p:cNvPr>
            <p:cNvSpPr/>
            <p:nvPr/>
          </p:nvSpPr>
          <p:spPr>
            <a:xfrm>
              <a:off x="3370729" y="295399"/>
              <a:ext cx="5889811" cy="68981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A387412-768E-09BB-FA98-9CA6337DD2E6}"/>
                </a:ext>
              </a:extLst>
            </p:cNvPr>
            <p:cNvSpPr txBox="1"/>
            <p:nvPr/>
          </p:nvSpPr>
          <p:spPr>
            <a:xfrm>
              <a:off x="3603812" y="295399"/>
              <a:ext cx="5517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600" b="1" i="1" u="sng" dirty="0">
                  <a:solidFill>
                    <a:schemeClr val="accent2"/>
                  </a:solidFill>
                </a:rPr>
                <a:t>Evaluation and Experiments</a:t>
              </a:r>
            </a:p>
          </p:txBody>
        </p:sp>
      </p:grpSp>
      <p:pic>
        <p:nvPicPr>
          <p:cNvPr id="5132" name="Picture 12" descr="How the Water Crisis Affects Orphaned Children across Africa – Orphan Life  Foundation">
            <a:extLst>
              <a:ext uri="{FF2B5EF4-FFF2-40B4-BE49-F238E27FC236}">
                <a16:creationId xmlns:a16="http://schemas.microsoft.com/office/drawing/2014/main" id="{61F5F7A8-268A-1214-AABE-6D6760109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257" y="2259105"/>
            <a:ext cx="5259296" cy="358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857678-D3B8-8408-ACA7-94ACB9F0355A}"/>
              </a:ext>
            </a:extLst>
          </p:cNvPr>
          <p:cNvSpPr txBox="1"/>
          <p:nvPr/>
        </p:nvSpPr>
        <p:spPr>
          <a:xfrm>
            <a:off x="1392546" y="1775012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Söhne"/>
              </a:rPr>
              <a:t>COVID-19 data from John Hopkins</a:t>
            </a: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CCA51D-39A4-2BC3-0B0E-2B416C62841E}"/>
              </a:ext>
            </a:extLst>
          </p:cNvPr>
          <p:cNvSpPr txBox="1"/>
          <p:nvPr/>
        </p:nvSpPr>
        <p:spPr>
          <a:xfrm>
            <a:off x="7431700" y="1842308"/>
            <a:ext cx="3342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Söhne"/>
              </a:rPr>
              <a:t>Ethiopian drought data from FIST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7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387412-768E-09BB-FA98-9CA6337DD2E6}"/>
              </a:ext>
            </a:extLst>
          </p:cNvPr>
          <p:cNvSpPr txBox="1"/>
          <p:nvPr/>
        </p:nvSpPr>
        <p:spPr>
          <a:xfrm>
            <a:off x="3256429" y="1498015"/>
            <a:ext cx="567914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b="1" i="1" u="sng" dirty="0">
                <a:solidFill>
                  <a:schemeClr val="accent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4345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387412-768E-09BB-FA98-9CA6337DD2E6}"/>
              </a:ext>
            </a:extLst>
          </p:cNvPr>
          <p:cNvSpPr txBox="1"/>
          <p:nvPr/>
        </p:nvSpPr>
        <p:spPr>
          <a:xfrm>
            <a:off x="3193677" y="1495653"/>
            <a:ext cx="6057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i="1" u="sng" dirty="0">
                <a:solidFill>
                  <a:schemeClr val="accent2"/>
                </a:solidFill>
              </a:rPr>
              <a:t>Thankyou!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FF387-9944-3AD5-D206-1D4CC858BCA9}"/>
              </a:ext>
            </a:extLst>
          </p:cNvPr>
          <p:cNvSpPr txBox="1"/>
          <p:nvPr/>
        </p:nvSpPr>
        <p:spPr>
          <a:xfrm>
            <a:off x="1954307" y="3746520"/>
            <a:ext cx="7763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chemeClr val="bg1"/>
                </a:solidFill>
              </a:rPr>
              <a:t>Team:</a:t>
            </a:r>
            <a:r>
              <a:rPr lang="en-IN" sz="3200" b="1" i="1" dirty="0">
                <a:solidFill>
                  <a:schemeClr val="accent6"/>
                </a:solidFill>
              </a:rPr>
              <a:t> 27 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Syed Wali Uddin Quadri </a:t>
            </a:r>
            <a:r>
              <a:rPr lang="en-IN" sz="3200" b="1" i="1" dirty="0">
                <a:solidFill>
                  <a:schemeClr val="accent2"/>
                </a:solidFill>
              </a:rPr>
              <a:t>&amp;</a:t>
            </a:r>
            <a:r>
              <a:rPr lang="en-IN" sz="3200" b="1" i="1" dirty="0">
                <a:solidFill>
                  <a:schemeClr val="bg1"/>
                </a:solidFill>
              </a:rPr>
              <a:t> </a:t>
            </a:r>
            <a:r>
              <a:rPr lang="en-IN" sz="3200" b="1" dirty="0">
                <a:solidFill>
                  <a:schemeClr val="bg1"/>
                </a:solidFill>
              </a:rPr>
              <a:t>Diego </a:t>
            </a:r>
            <a:r>
              <a:rPr lang="en-IN" sz="3200" b="1" dirty="0" err="1">
                <a:solidFill>
                  <a:schemeClr val="bg1"/>
                </a:solidFill>
              </a:rPr>
              <a:t>Escondrillas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9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2C9C9A-B1AA-A2A3-3263-817A0CD063C5}"/>
              </a:ext>
            </a:extLst>
          </p:cNvPr>
          <p:cNvSpPr txBox="1"/>
          <p:nvPr/>
        </p:nvSpPr>
        <p:spPr>
          <a:xfrm>
            <a:off x="3895846" y="376989"/>
            <a:ext cx="44003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i="1" u="sng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AE946-6EDB-A489-8887-B279E871C7D5}"/>
              </a:ext>
            </a:extLst>
          </p:cNvPr>
          <p:cNvSpPr txBox="1"/>
          <p:nvPr/>
        </p:nvSpPr>
        <p:spPr>
          <a:xfrm>
            <a:off x="165144" y="1757081"/>
            <a:ext cx="115283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What is Reptile?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 explanation system designed for hierarchical data, addressing limitations in existing query explanation </a:t>
            </a:r>
          </a:p>
          <a:p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    Systems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Reptile takes a different approach, offering explanations for group-wise errors, such as missing records or </a:t>
            </a:r>
          </a:p>
          <a:p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    systematic value errors in hierarchical data.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0CA08-BCBB-14AA-A991-B0FD86D3F131}"/>
              </a:ext>
            </a:extLst>
          </p:cNvPr>
          <p:cNvSpPr txBox="1"/>
          <p:nvPr/>
        </p:nvSpPr>
        <p:spPr>
          <a:xfrm>
            <a:off x="3895844" y="4186516"/>
            <a:ext cx="406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Is Reptile a Methodology or System?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658AA-EB40-6F92-EAF9-B818BD000A41}"/>
              </a:ext>
            </a:extLst>
          </p:cNvPr>
          <p:cNvSpPr txBox="1"/>
          <p:nvPr/>
        </p:nvSpPr>
        <p:spPr>
          <a:xfrm>
            <a:off x="165144" y="4812011"/>
            <a:ext cx="1019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Reptile is more than just a single algorithm; it’s a </a:t>
            </a:r>
            <a:r>
              <a:rPr lang="en-IN" sz="2000" b="1" i="1" dirty="0">
                <a:solidFill>
                  <a:schemeClr val="accent2"/>
                </a:solidFill>
              </a:rPr>
              <a:t>methodology</a:t>
            </a:r>
            <a:r>
              <a:rPr lang="en-IN" sz="2000" dirty="0">
                <a:solidFill>
                  <a:schemeClr val="bg1"/>
                </a:solidFill>
              </a:rPr>
              <a:t> and a </a:t>
            </a:r>
            <a:r>
              <a:rPr lang="en-IN" sz="2000" b="1" i="1" dirty="0">
                <a:solidFill>
                  <a:schemeClr val="accent2"/>
                </a:solidFill>
              </a:rPr>
              <a:t>system</a:t>
            </a:r>
          </a:p>
          <a:p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It combines various algorithms, optimizations, and techniques to create an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    end-to-end approach for iterative error identification and repair in aggregation query results.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050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522301C-CB07-F86E-3E5B-49D370AF6CD0}"/>
              </a:ext>
            </a:extLst>
          </p:cNvPr>
          <p:cNvSpPr/>
          <p:nvPr/>
        </p:nvSpPr>
        <p:spPr>
          <a:xfrm>
            <a:off x="3882189" y="420341"/>
            <a:ext cx="3882190" cy="7058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F5B90-0E0F-29A3-9542-4527D4EED884}"/>
              </a:ext>
            </a:extLst>
          </p:cNvPr>
          <p:cNvSpPr txBox="1"/>
          <p:nvPr/>
        </p:nvSpPr>
        <p:spPr>
          <a:xfrm>
            <a:off x="4126703" y="457200"/>
            <a:ext cx="3409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i="1" dirty="0">
                <a:solidFill>
                  <a:schemeClr val="bg1"/>
                </a:solidFill>
              </a:rPr>
              <a:t>Contents of Reptile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C3602A7-C8E2-436C-A6E6-1E9A42AE23E4}"/>
              </a:ext>
            </a:extLst>
          </p:cNvPr>
          <p:cNvGrpSpPr/>
          <p:nvPr/>
        </p:nvGrpSpPr>
        <p:grpSpPr>
          <a:xfrm>
            <a:off x="762000" y="1780676"/>
            <a:ext cx="1935082" cy="689810"/>
            <a:chOff x="762000" y="1780676"/>
            <a:chExt cx="1935082" cy="6898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1670EF0-BE5A-254F-D5D2-934B00E18438}"/>
                </a:ext>
              </a:extLst>
            </p:cNvPr>
            <p:cNvSpPr/>
            <p:nvPr/>
          </p:nvSpPr>
          <p:spPr>
            <a:xfrm>
              <a:off x="767101" y="1780676"/>
              <a:ext cx="1836094" cy="68981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3E4B8C-6602-BB05-07AD-631550B7CAC5}"/>
                </a:ext>
              </a:extLst>
            </p:cNvPr>
            <p:cNvSpPr txBox="1"/>
            <p:nvPr/>
          </p:nvSpPr>
          <p:spPr>
            <a:xfrm>
              <a:off x="762000" y="1892968"/>
              <a:ext cx="1935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>
                  <a:solidFill>
                    <a:schemeClr val="bg1"/>
                  </a:solidFill>
                </a:rPr>
                <a:t>Methodology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030D83-E049-1397-1EEE-6DA9EC806703}"/>
              </a:ext>
            </a:extLst>
          </p:cNvPr>
          <p:cNvGrpSpPr/>
          <p:nvPr/>
        </p:nvGrpSpPr>
        <p:grpSpPr>
          <a:xfrm>
            <a:off x="3596653" y="3927225"/>
            <a:ext cx="1836094" cy="689810"/>
            <a:chOff x="3491579" y="1696454"/>
            <a:chExt cx="1836094" cy="68981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0BEED5A-C1BC-1B4E-742B-8FD4E2E7246A}"/>
                </a:ext>
              </a:extLst>
            </p:cNvPr>
            <p:cNvSpPr/>
            <p:nvPr/>
          </p:nvSpPr>
          <p:spPr>
            <a:xfrm>
              <a:off x="3491579" y="1696454"/>
              <a:ext cx="1836094" cy="68981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6B782B-C997-C1BB-90E5-C141492FAF34}"/>
                </a:ext>
              </a:extLst>
            </p:cNvPr>
            <p:cNvSpPr txBox="1"/>
            <p:nvPr/>
          </p:nvSpPr>
          <p:spPr>
            <a:xfrm>
              <a:off x="3550905" y="1810526"/>
              <a:ext cx="1776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>
                  <a:solidFill>
                    <a:schemeClr val="bg1"/>
                  </a:solidFill>
                </a:rPr>
                <a:t>Components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4BCE2D2-7DDF-79CD-29D1-9FE184B876EF}"/>
              </a:ext>
            </a:extLst>
          </p:cNvPr>
          <p:cNvGrpSpPr/>
          <p:nvPr/>
        </p:nvGrpSpPr>
        <p:grpSpPr>
          <a:xfrm>
            <a:off x="6617860" y="1778895"/>
            <a:ext cx="1836094" cy="689810"/>
            <a:chOff x="6065489" y="1772653"/>
            <a:chExt cx="1836094" cy="68981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8352815-C24B-2CC8-B39F-CA587E1F7E4A}"/>
                </a:ext>
              </a:extLst>
            </p:cNvPr>
            <p:cNvSpPr/>
            <p:nvPr/>
          </p:nvSpPr>
          <p:spPr>
            <a:xfrm>
              <a:off x="6065489" y="1772653"/>
              <a:ext cx="1836094" cy="68981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D2BC5C-6231-9DD0-72FA-DA769E6D1146}"/>
                </a:ext>
              </a:extLst>
            </p:cNvPr>
            <p:cNvSpPr txBox="1"/>
            <p:nvPr/>
          </p:nvSpPr>
          <p:spPr>
            <a:xfrm>
              <a:off x="6280484" y="1892968"/>
              <a:ext cx="1424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>
                  <a:solidFill>
                    <a:schemeClr val="bg1"/>
                  </a:solidFill>
                </a:rPr>
                <a:t>Algorithm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A5A11D-8EE4-8F10-9DBA-4402D3597474}"/>
              </a:ext>
            </a:extLst>
          </p:cNvPr>
          <p:cNvGrpSpPr/>
          <p:nvPr/>
        </p:nvGrpSpPr>
        <p:grpSpPr>
          <a:xfrm>
            <a:off x="8652837" y="3927225"/>
            <a:ext cx="3387017" cy="689810"/>
            <a:chOff x="8710863" y="1761074"/>
            <a:chExt cx="3387017" cy="68981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F644B25-A399-29D0-4EEC-927F7D463F9A}"/>
                </a:ext>
              </a:extLst>
            </p:cNvPr>
            <p:cNvSpPr/>
            <p:nvPr/>
          </p:nvSpPr>
          <p:spPr>
            <a:xfrm>
              <a:off x="8710863" y="1761074"/>
              <a:ext cx="3277982" cy="68981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25C127-B1DF-EEBA-A6DF-2026C4F0DD09}"/>
                </a:ext>
              </a:extLst>
            </p:cNvPr>
            <p:cNvSpPr txBox="1"/>
            <p:nvPr/>
          </p:nvSpPr>
          <p:spPr>
            <a:xfrm>
              <a:off x="8710863" y="1892968"/>
              <a:ext cx="3387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>
                  <a:solidFill>
                    <a:schemeClr val="bg1"/>
                  </a:solidFill>
                </a:rPr>
                <a:t>Evaluation &amp; Experiments</a:t>
              </a:r>
            </a:p>
          </p:txBody>
        </p:sp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1C8A440-6B63-9559-A4F2-538D968ECABF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3426975" y="-615633"/>
            <a:ext cx="654482" cy="4138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9EA8BA9-541D-B437-5334-D684A172A4A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rot="16200000" flipH="1">
            <a:off x="6353245" y="596232"/>
            <a:ext cx="652701" cy="1712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8DA7028-C7F0-9CFB-A038-4980307E215D}"/>
              </a:ext>
            </a:extLst>
          </p:cNvPr>
          <p:cNvCxnSpPr>
            <a:stCxn id="7" idx="4"/>
            <a:endCxn id="9" idx="0"/>
          </p:cNvCxnSpPr>
          <p:nvPr/>
        </p:nvCxnSpPr>
        <p:spPr>
          <a:xfrm rot="16200000" flipH="1">
            <a:off x="6657041" y="292437"/>
            <a:ext cx="2801031" cy="4468544"/>
          </a:xfrm>
          <a:prstGeom prst="bentConnector3">
            <a:avLst>
              <a:gd name="adj1" fmla="val 11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147DB0-065E-FACE-056A-64EB5570D87E}"/>
              </a:ext>
            </a:extLst>
          </p:cNvPr>
          <p:cNvSpPr txBox="1"/>
          <p:nvPr/>
        </p:nvSpPr>
        <p:spPr>
          <a:xfrm>
            <a:off x="132992" y="2754034"/>
            <a:ext cx="3392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Iterative Error Identification and Repair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464D6F-CE49-5842-ADA8-3DD5DB6EA8E5}"/>
              </a:ext>
            </a:extLst>
          </p:cNvPr>
          <p:cNvSpPr txBox="1"/>
          <p:nvPr/>
        </p:nvSpPr>
        <p:spPr>
          <a:xfrm>
            <a:off x="137612" y="3154597"/>
            <a:ext cx="33628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Söhne"/>
              </a:rPr>
              <a:t>D</a:t>
            </a:r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rill-downs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Söhne"/>
              </a:rPr>
              <a:t>D</a:t>
            </a:r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ynamic and continuous improvement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4F01E5-23C4-C260-CB43-F8332C45DEB6}"/>
              </a:ext>
            </a:extLst>
          </p:cNvPr>
          <p:cNvSpPr txBox="1"/>
          <p:nvPr/>
        </p:nvSpPr>
        <p:spPr>
          <a:xfrm>
            <a:off x="3198382" y="4731107"/>
            <a:ext cx="26375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effectLst/>
                <a:latin typeface="Söhne"/>
              </a:rPr>
              <a:t>Factorized Matrix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effectLst/>
                <a:latin typeface="Söhne"/>
              </a:rPr>
              <a:t>Drill-Down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3486D2-6A88-9322-45A7-05379CF5BADA}"/>
              </a:ext>
            </a:extLst>
          </p:cNvPr>
          <p:cNvSpPr txBox="1"/>
          <p:nvPr/>
        </p:nvSpPr>
        <p:spPr>
          <a:xfrm>
            <a:off x="6096000" y="2771597"/>
            <a:ext cx="358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Multi-Level Model and EM-Based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900359-D318-9577-1AFC-F0AEEA7FBBC2}"/>
              </a:ext>
            </a:extLst>
          </p:cNvPr>
          <p:cNvSpPr txBox="1"/>
          <p:nvPr/>
        </p:nvSpPr>
        <p:spPr>
          <a:xfrm>
            <a:off x="8941009" y="4748929"/>
            <a:ext cx="2694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Comparisons and Evaluations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effectLst/>
                <a:latin typeface="Söhne"/>
              </a:rPr>
              <a:t>Experiments and Case Studies</a:t>
            </a:r>
            <a:endParaRPr lang="en-IN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2242519-19C5-4BAB-8F68-A0C41E9C6DA7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rot="5400000">
            <a:off x="3768477" y="1872417"/>
            <a:ext cx="2801031" cy="1308584"/>
          </a:xfrm>
          <a:prstGeom prst="bentConnector3">
            <a:avLst>
              <a:gd name="adj1" fmla="val 11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3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2B1F25-F763-9A61-DFE5-53E3127CD451}"/>
              </a:ext>
            </a:extLst>
          </p:cNvPr>
          <p:cNvGrpSpPr/>
          <p:nvPr/>
        </p:nvGrpSpPr>
        <p:grpSpPr>
          <a:xfrm>
            <a:off x="5128459" y="481266"/>
            <a:ext cx="1935082" cy="689810"/>
            <a:chOff x="762000" y="1780676"/>
            <a:chExt cx="1935082" cy="6898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33DF1E7-EBC9-F85A-C176-8E42894287D1}"/>
                </a:ext>
              </a:extLst>
            </p:cNvPr>
            <p:cNvSpPr/>
            <p:nvPr/>
          </p:nvSpPr>
          <p:spPr>
            <a:xfrm>
              <a:off x="767101" y="1780676"/>
              <a:ext cx="1836094" cy="68981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DE0DD4-2B55-15EE-8A55-AC0D39E905DB}"/>
                </a:ext>
              </a:extLst>
            </p:cNvPr>
            <p:cNvSpPr txBox="1"/>
            <p:nvPr/>
          </p:nvSpPr>
          <p:spPr>
            <a:xfrm>
              <a:off x="762000" y="1892968"/>
              <a:ext cx="1935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>
                  <a:solidFill>
                    <a:schemeClr val="bg1"/>
                  </a:solidFill>
                </a:rPr>
                <a:t>Methodology 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3024AB1B-40C9-7892-F862-85F5640E5C02}"/>
              </a:ext>
            </a:extLst>
          </p:cNvPr>
          <p:cNvSpPr/>
          <p:nvPr/>
        </p:nvSpPr>
        <p:spPr>
          <a:xfrm>
            <a:off x="5698957" y="1684422"/>
            <a:ext cx="794085" cy="7940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96F145-85AF-FBE1-914A-CCFAACA073AB}"/>
              </a:ext>
            </a:extLst>
          </p:cNvPr>
          <p:cNvSpPr/>
          <p:nvPr/>
        </p:nvSpPr>
        <p:spPr>
          <a:xfrm>
            <a:off x="7728286" y="2751224"/>
            <a:ext cx="794085" cy="7940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110CB2-CCA5-E821-5F59-EBCB93CEE7F9}"/>
              </a:ext>
            </a:extLst>
          </p:cNvPr>
          <p:cNvSpPr/>
          <p:nvPr/>
        </p:nvSpPr>
        <p:spPr>
          <a:xfrm>
            <a:off x="3549315" y="2751225"/>
            <a:ext cx="794085" cy="7940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9A094C-58C2-F763-BD8A-2D22394E209E}"/>
              </a:ext>
            </a:extLst>
          </p:cNvPr>
          <p:cNvSpPr/>
          <p:nvPr/>
        </p:nvSpPr>
        <p:spPr>
          <a:xfrm>
            <a:off x="4576510" y="5253791"/>
            <a:ext cx="794085" cy="7940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F50A00-3397-8B12-EA7F-D7603E7F06F6}"/>
              </a:ext>
            </a:extLst>
          </p:cNvPr>
          <p:cNvSpPr/>
          <p:nvPr/>
        </p:nvSpPr>
        <p:spPr>
          <a:xfrm>
            <a:off x="6175569" y="5253791"/>
            <a:ext cx="794085" cy="7940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88B7C3-6F58-A23F-A29A-CDB56C2146ED}"/>
              </a:ext>
            </a:extLst>
          </p:cNvPr>
          <p:cNvSpPr/>
          <p:nvPr/>
        </p:nvSpPr>
        <p:spPr>
          <a:xfrm>
            <a:off x="5403430" y="3914273"/>
            <a:ext cx="794085" cy="7940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990D49-E921-0B3D-0698-3E14AAC04CD6}"/>
              </a:ext>
            </a:extLst>
          </p:cNvPr>
          <p:cNvSpPr/>
          <p:nvPr/>
        </p:nvSpPr>
        <p:spPr>
          <a:xfrm>
            <a:off x="1616242" y="3914274"/>
            <a:ext cx="794085" cy="7940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70D131-D489-325C-C9F0-ABD20D7554A9}"/>
              </a:ext>
            </a:extLst>
          </p:cNvPr>
          <p:cNvSpPr/>
          <p:nvPr/>
        </p:nvSpPr>
        <p:spPr>
          <a:xfrm>
            <a:off x="2407317" y="5253791"/>
            <a:ext cx="794085" cy="7940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656432-FA91-C7A7-F123-E6A73D4EFC32}"/>
              </a:ext>
            </a:extLst>
          </p:cNvPr>
          <p:cNvSpPr/>
          <p:nvPr/>
        </p:nvSpPr>
        <p:spPr>
          <a:xfrm>
            <a:off x="822157" y="5253791"/>
            <a:ext cx="794085" cy="7940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758EE5-B7C3-51FD-4AC3-E2EBDF33E3BD}"/>
              </a:ext>
            </a:extLst>
          </p:cNvPr>
          <p:cNvSpPr/>
          <p:nvPr/>
        </p:nvSpPr>
        <p:spPr>
          <a:xfrm>
            <a:off x="9494921" y="5253790"/>
            <a:ext cx="794085" cy="7940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L4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CB74C58-0FBB-BE16-D8C7-BA3464F42B74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rot="5400000" flipH="1" flipV="1">
            <a:off x="4884820" y="1540045"/>
            <a:ext cx="272718" cy="214964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3075DDA-C52A-8C04-897A-34702DFA9E08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rot="16200000" flipV="1">
            <a:off x="6974307" y="1600201"/>
            <a:ext cx="272717" cy="2029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25275FA-C21F-8059-4996-E60AD4A953B9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2398297" y="2763256"/>
            <a:ext cx="766006" cy="1536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C60D14D-4FBE-2F80-4D35-D27580A77BFD}"/>
              </a:ext>
            </a:extLst>
          </p:cNvPr>
          <p:cNvCxnSpPr>
            <a:cxnSpLocks/>
            <a:stCxn id="14" idx="0"/>
            <a:endCxn id="11" idx="6"/>
          </p:cNvCxnSpPr>
          <p:nvPr/>
        </p:nvCxnSpPr>
        <p:spPr>
          <a:xfrm rot="16200000" flipV="1">
            <a:off x="4688935" y="2802734"/>
            <a:ext cx="766005" cy="14570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6CC4D5-F0C8-1961-AE41-75B4E573259D}"/>
              </a:ext>
            </a:extLst>
          </p:cNvPr>
          <p:cNvCxnSpPr>
            <a:cxnSpLocks/>
            <a:stCxn id="17" idx="0"/>
            <a:endCxn id="15" idx="4"/>
          </p:cNvCxnSpPr>
          <p:nvPr/>
        </p:nvCxnSpPr>
        <p:spPr>
          <a:xfrm rot="5400000" flipH="1" flipV="1">
            <a:off x="1343526" y="4584033"/>
            <a:ext cx="545432" cy="794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1C53AA9-A8A4-FABE-1FA8-CE7B1A32050E}"/>
              </a:ext>
            </a:extLst>
          </p:cNvPr>
          <p:cNvCxnSpPr>
            <a:cxnSpLocks/>
            <a:stCxn id="16" idx="0"/>
            <a:endCxn id="15" idx="4"/>
          </p:cNvCxnSpPr>
          <p:nvPr/>
        </p:nvCxnSpPr>
        <p:spPr>
          <a:xfrm rot="16200000" flipV="1">
            <a:off x="2136107" y="4585537"/>
            <a:ext cx="545432" cy="791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33F883-D6E7-6A54-EDCF-02EF84F43D90}"/>
              </a:ext>
            </a:extLst>
          </p:cNvPr>
          <p:cNvCxnSpPr>
            <a:cxnSpLocks/>
            <a:stCxn id="12" idx="0"/>
            <a:endCxn id="14" idx="4"/>
          </p:cNvCxnSpPr>
          <p:nvPr/>
        </p:nvCxnSpPr>
        <p:spPr>
          <a:xfrm rot="5400000" flipH="1" flipV="1">
            <a:off x="5114297" y="4567615"/>
            <a:ext cx="545433" cy="826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4732CDF-CD37-FA1C-995C-A49F2EBCBA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rot="16200000" flipV="1">
            <a:off x="5913827" y="4595005"/>
            <a:ext cx="545433" cy="77213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1798698-87EA-BAD8-5819-F6A8F88D7AB5}"/>
              </a:ext>
            </a:extLst>
          </p:cNvPr>
          <p:cNvCxnSpPr>
            <a:cxnSpLocks/>
            <a:stCxn id="18" idx="0"/>
            <a:endCxn id="10" idx="6"/>
          </p:cNvCxnSpPr>
          <p:nvPr/>
        </p:nvCxnSpPr>
        <p:spPr>
          <a:xfrm rot="16200000" flipV="1">
            <a:off x="8154407" y="3516232"/>
            <a:ext cx="2105523" cy="1369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 descr="Man">
            <a:extLst>
              <a:ext uri="{FF2B5EF4-FFF2-40B4-BE49-F238E27FC236}">
                <a16:creationId xmlns:a16="http://schemas.microsoft.com/office/drawing/2014/main" id="{0DC65B9E-EAF4-2BCD-0EB8-F8198B875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179" y="1548064"/>
            <a:ext cx="914400" cy="914400"/>
          </a:xfrm>
          <a:prstGeom prst="rect">
            <a:avLst/>
          </a:prstGeom>
        </p:spPr>
      </p:pic>
      <p:pic>
        <p:nvPicPr>
          <p:cNvPr id="77" name="Graphic 76" descr="Woman">
            <a:extLst>
              <a:ext uri="{FF2B5EF4-FFF2-40B4-BE49-F238E27FC236}">
                <a16:creationId xmlns:a16="http://schemas.microsoft.com/office/drawing/2014/main" id="{ED92257E-8776-AC79-C4BD-B9950E2F7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6421" y="1548063"/>
            <a:ext cx="914400" cy="9144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666B94E-F947-E8E0-66BF-932330DB1576}"/>
              </a:ext>
            </a:extLst>
          </p:cNvPr>
          <p:cNvSpPr txBox="1"/>
          <p:nvPr/>
        </p:nvSpPr>
        <p:spPr>
          <a:xfrm>
            <a:off x="113314" y="2427402"/>
            <a:ext cx="2195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>
                <a:solidFill>
                  <a:schemeClr val="bg1"/>
                </a:solidFill>
              </a:rPr>
              <a:t>Complaint: Profits too high!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3A8FD4-437B-7F66-B260-2AF6035DC520}"/>
              </a:ext>
            </a:extLst>
          </p:cNvPr>
          <p:cNvSpPr txBox="1"/>
          <p:nvPr/>
        </p:nvSpPr>
        <p:spPr>
          <a:xfrm>
            <a:off x="9295598" y="2439256"/>
            <a:ext cx="288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>
                <a:solidFill>
                  <a:schemeClr val="bg1"/>
                </a:solidFill>
              </a:rPr>
              <a:t>Complaint: Statistics does not match </a:t>
            </a:r>
          </a:p>
        </p:txBody>
      </p:sp>
      <p:pic>
        <p:nvPicPr>
          <p:cNvPr id="81" name="Graphic 80" descr="Sad face with solid fill">
            <a:extLst>
              <a:ext uri="{FF2B5EF4-FFF2-40B4-BE49-F238E27FC236}">
                <a16:creationId xmlns:a16="http://schemas.microsoft.com/office/drawing/2014/main" id="{D32C846A-0849-ADCF-ECD9-16DD08E173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7979" y="1455824"/>
            <a:ext cx="457200" cy="457200"/>
          </a:xfrm>
          <a:prstGeom prst="rect">
            <a:avLst/>
          </a:prstGeom>
        </p:spPr>
      </p:pic>
      <p:pic>
        <p:nvPicPr>
          <p:cNvPr id="82" name="Graphic 81" descr="Sad face with solid fill">
            <a:extLst>
              <a:ext uri="{FF2B5EF4-FFF2-40B4-BE49-F238E27FC236}">
                <a16:creationId xmlns:a16="http://schemas.microsoft.com/office/drawing/2014/main" id="{4D50B39F-954F-E118-9AD8-E8994A1D6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1806" y="1453820"/>
            <a:ext cx="457200" cy="457200"/>
          </a:xfrm>
          <a:prstGeom prst="rect">
            <a:avLst/>
          </a:prstGeom>
        </p:spPr>
      </p:pic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C54E90B-958B-8F70-4AC5-C519AAF17941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506579" y="1997242"/>
            <a:ext cx="4192378" cy="84223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7F1E5DA-6D1C-EFD9-0092-065EE8309136}"/>
              </a:ext>
            </a:extLst>
          </p:cNvPr>
          <p:cNvCxnSpPr>
            <a:cxnSpLocks/>
            <a:endCxn id="7" idx="6"/>
          </p:cNvCxnSpPr>
          <p:nvPr/>
        </p:nvCxnSpPr>
        <p:spPr>
          <a:xfrm rot="10800000" flipV="1">
            <a:off x="6493042" y="1997237"/>
            <a:ext cx="3795966" cy="84227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1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8" grpId="0"/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3590C1-8C13-1DFE-98F5-6704CD1AC3E7}"/>
              </a:ext>
            </a:extLst>
          </p:cNvPr>
          <p:cNvGrpSpPr/>
          <p:nvPr/>
        </p:nvGrpSpPr>
        <p:grpSpPr>
          <a:xfrm>
            <a:off x="5177953" y="652857"/>
            <a:ext cx="1836094" cy="689810"/>
            <a:chOff x="3491579" y="1696454"/>
            <a:chExt cx="1836094" cy="68981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8559B1A-1C3B-E932-E2F9-1B8DEB171ACA}"/>
                </a:ext>
              </a:extLst>
            </p:cNvPr>
            <p:cNvSpPr/>
            <p:nvPr/>
          </p:nvSpPr>
          <p:spPr>
            <a:xfrm>
              <a:off x="3491579" y="1696454"/>
              <a:ext cx="1836094" cy="68981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63A042-63E1-BC34-FEBB-762553F3332F}"/>
                </a:ext>
              </a:extLst>
            </p:cNvPr>
            <p:cNvSpPr txBox="1"/>
            <p:nvPr/>
          </p:nvSpPr>
          <p:spPr>
            <a:xfrm>
              <a:off x="3550905" y="1810526"/>
              <a:ext cx="1776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>
                  <a:solidFill>
                    <a:schemeClr val="bg1"/>
                  </a:solidFill>
                </a:rPr>
                <a:t>Components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CCB0805-775D-FEE5-B0BA-F59835CE38D4}"/>
              </a:ext>
            </a:extLst>
          </p:cNvPr>
          <p:cNvSpPr txBox="1"/>
          <p:nvPr/>
        </p:nvSpPr>
        <p:spPr>
          <a:xfrm>
            <a:off x="1555489" y="22462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effectLst/>
                <a:latin typeface="Söhne"/>
              </a:rPr>
              <a:t>     </a:t>
            </a:r>
            <a:r>
              <a:rPr lang="en-IN" sz="1800" b="1" dirty="0">
                <a:solidFill>
                  <a:srgbClr val="F91B5A"/>
                </a:solidFill>
                <a:effectLst/>
                <a:latin typeface="Söhne"/>
              </a:rPr>
              <a:t>Factorized Matrix Operations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0101F-8764-16E3-5CFA-AB70901D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62" y="3085636"/>
            <a:ext cx="3600953" cy="1657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DDE987-14EF-EF37-363C-545629C73EAA}"/>
              </a:ext>
            </a:extLst>
          </p:cNvPr>
          <p:cNvSpPr txBox="1"/>
          <p:nvPr/>
        </p:nvSpPr>
        <p:spPr>
          <a:xfrm>
            <a:off x="5963997" y="2246262"/>
            <a:ext cx="467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effectLst/>
                <a:latin typeface="Söhne"/>
              </a:rPr>
              <a:t>|              </a:t>
            </a:r>
            <a:r>
              <a:rPr lang="en-IN" sz="1800" b="1" dirty="0">
                <a:solidFill>
                  <a:srgbClr val="FFFF00"/>
                </a:solidFill>
                <a:effectLst/>
                <a:latin typeface="Söhne"/>
              </a:rPr>
              <a:t>         </a:t>
            </a:r>
            <a:r>
              <a:rPr lang="en-IN" b="1" dirty="0">
                <a:solidFill>
                  <a:srgbClr val="FFFF00"/>
                </a:solidFill>
                <a:latin typeface="Söhne"/>
              </a:rPr>
              <a:t>Drill-Down Optimization               </a:t>
            </a:r>
            <a:endParaRPr lang="en-IN" sz="1800" b="1" dirty="0">
              <a:solidFill>
                <a:schemeClr val="bg1"/>
              </a:solidFill>
              <a:effectLst/>
              <a:latin typeface="Söhne"/>
            </a:endParaRPr>
          </a:p>
        </p:txBody>
      </p:sp>
      <p:pic>
        <p:nvPicPr>
          <p:cNvPr id="12" name="Graphic 11" descr="Pyramid with levels">
            <a:extLst>
              <a:ext uri="{FF2B5EF4-FFF2-40B4-BE49-F238E27FC236}">
                <a16:creationId xmlns:a16="http://schemas.microsoft.com/office/drawing/2014/main" id="{2218A464-6BA0-72F0-9D2B-402C91167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163441" y="2601830"/>
            <a:ext cx="2616515" cy="26165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3F9D59-1667-5C62-9131-6CCD2AD48BD1}"/>
              </a:ext>
            </a:extLst>
          </p:cNvPr>
          <p:cNvSpPr txBox="1"/>
          <p:nvPr/>
        </p:nvSpPr>
        <p:spPr>
          <a:xfrm>
            <a:off x="8023070" y="2952190"/>
            <a:ext cx="103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solidFill>
                  <a:schemeClr val="bg1"/>
                </a:solidFill>
              </a:rPr>
              <a:t>State </a:t>
            </a:r>
            <a:r>
              <a:rPr lang="en-IN" sz="2400" b="1" i="1" dirty="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4CFB9B-A3FD-74FB-B3A9-427836BAE706}"/>
              </a:ext>
            </a:extLst>
          </p:cNvPr>
          <p:cNvSpPr txBox="1"/>
          <p:nvPr/>
        </p:nvSpPr>
        <p:spPr>
          <a:xfrm>
            <a:off x="8063368" y="3406126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i="1" dirty="0">
                <a:solidFill>
                  <a:schemeClr val="bg1"/>
                </a:solidFill>
              </a:rPr>
              <a:t>City  </a:t>
            </a:r>
            <a:r>
              <a:rPr lang="en-IN" sz="2000" b="1" i="1" dirty="0">
                <a:solidFill>
                  <a:srgbClr val="FFFF00"/>
                </a:solidFill>
              </a:rPr>
              <a:t>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94D3A-A5C0-380D-701A-F630F7F614F2}"/>
              </a:ext>
            </a:extLst>
          </p:cNvPr>
          <p:cNvSpPr txBox="1"/>
          <p:nvPr/>
        </p:nvSpPr>
        <p:spPr>
          <a:xfrm>
            <a:off x="7980927" y="3867791"/>
            <a:ext cx="118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bg1"/>
                </a:solidFill>
              </a:rPr>
              <a:t>County </a:t>
            </a:r>
            <a:r>
              <a:rPr lang="en-IN" sz="1600" b="1" i="1" dirty="0">
                <a:solidFill>
                  <a:srgbClr val="FFFF00"/>
                </a:solidFill>
              </a:rPr>
              <a:t>C2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871BD-AC82-1732-36CD-C8B923784647}"/>
              </a:ext>
            </a:extLst>
          </p:cNvPr>
          <p:cNvSpPr txBox="1"/>
          <p:nvPr/>
        </p:nvSpPr>
        <p:spPr>
          <a:xfrm>
            <a:off x="8202075" y="429479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i="1" dirty="0">
                <a:solidFill>
                  <a:schemeClr val="bg1"/>
                </a:solidFill>
              </a:rPr>
              <a:t>Area </a:t>
            </a:r>
            <a:r>
              <a:rPr lang="en-IN" sz="1100" b="1" i="1" dirty="0">
                <a:solidFill>
                  <a:srgbClr val="FFFF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143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CD05CB-7907-15B4-D1A8-F57BD3136C95}"/>
              </a:ext>
            </a:extLst>
          </p:cNvPr>
          <p:cNvGrpSpPr/>
          <p:nvPr/>
        </p:nvGrpSpPr>
        <p:grpSpPr>
          <a:xfrm>
            <a:off x="5177953" y="505907"/>
            <a:ext cx="1836094" cy="689810"/>
            <a:chOff x="6065489" y="1772653"/>
            <a:chExt cx="1836094" cy="68981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88BFC58-CA01-77DC-E6AF-54703F6E614C}"/>
                </a:ext>
              </a:extLst>
            </p:cNvPr>
            <p:cNvSpPr/>
            <p:nvPr/>
          </p:nvSpPr>
          <p:spPr>
            <a:xfrm>
              <a:off x="6065489" y="1772653"/>
              <a:ext cx="1836094" cy="68981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5DB023-369A-A790-8984-1A7969E8F1CF}"/>
                </a:ext>
              </a:extLst>
            </p:cNvPr>
            <p:cNvSpPr txBox="1"/>
            <p:nvPr/>
          </p:nvSpPr>
          <p:spPr>
            <a:xfrm>
              <a:off x="6280484" y="1892968"/>
              <a:ext cx="1424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>
                  <a:solidFill>
                    <a:schemeClr val="bg1"/>
                  </a:solidFill>
                </a:rPr>
                <a:t>Algorithm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6F7FB27-8B56-81F5-DD1A-B90372A1BB80}"/>
              </a:ext>
            </a:extLst>
          </p:cNvPr>
          <p:cNvSpPr txBox="1"/>
          <p:nvPr/>
        </p:nvSpPr>
        <p:spPr>
          <a:xfrm>
            <a:off x="3836894" y="1567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Söhne"/>
              </a:rPr>
              <a:t>Multi-Level Model and EM-Based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35617-70E7-BF47-545B-8253D256454C}"/>
              </a:ext>
            </a:extLst>
          </p:cNvPr>
          <p:cNvSpPr txBox="1"/>
          <p:nvPr/>
        </p:nvSpPr>
        <p:spPr>
          <a:xfrm>
            <a:off x="0" y="2320295"/>
            <a:ext cx="123040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The multi-level model used by Reptile is trained using the Expectation-Maximization (EM) algorithm</a:t>
            </a:r>
          </a:p>
          <a:p>
            <a:pPr algn="just"/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   a standard technique for such models. </a:t>
            </a:r>
          </a:p>
          <a:p>
            <a:pPr algn="just"/>
            <a:endParaRPr lang="en-US" sz="18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algn="just"/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This involves various types of matrix multiplications: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gram matrix (X^T · X)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right multiplication (X · A),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left multiplication (B · X) (X is the full matrix).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Reptile outlines how these operations are on factorized matrices. </a:t>
            </a:r>
          </a:p>
          <a:p>
            <a:pPr algn="just"/>
            <a:endParaRPr lang="en-US" sz="18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The goal is to avoid the computational cost of creating the full X matrix and instead operate directly on the f-representation.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3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6CF7F715-B677-605D-CBF2-69DBC2C95F6A}"/>
              </a:ext>
            </a:extLst>
          </p:cNvPr>
          <p:cNvSpPr/>
          <p:nvPr/>
        </p:nvSpPr>
        <p:spPr>
          <a:xfrm>
            <a:off x="524433" y="1900517"/>
            <a:ext cx="1407458" cy="94299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2A450-EDFB-46B7-FAC9-F79E4D97EB02}"/>
              </a:ext>
            </a:extLst>
          </p:cNvPr>
          <p:cNvSpPr/>
          <p:nvPr/>
        </p:nvSpPr>
        <p:spPr>
          <a:xfrm>
            <a:off x="3200400" y="1289215"/>
            <a:ext cx="2196353" cy="860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Generator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673D54-1FE1-9065-ECF0-D211CDD7D573}"/>
              </a:ext>
            </a:extLst>
          </p:cNvPr>
          <p:cNvSpPr/>
          <p:nvPr/>
        </p:nvSpPr>
        <p:spPr>
          <a:xfrm>
            <a:off x="3200399" y="2647680"/>
            <a:ext cx="2196353" cy="860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Factorizer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0620C-3A78-C8DE-2F0A-ACAE8939FF06}"/>
              </a:ext>
            </a:extLst>
          </p:cNvPr>
          <p:cNvSpPr/>
          <p:nvPr/>
        </p:nvSpPr>
        <p:spPr>
          <a:xfrm>
            <a:off x="3200400" y="4040303"/>
            <a:ext cx="2196353" cy="860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Trainer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A862A-284F-C802-CB1B-B94C68A18573}"/>
              </a:ext>
            </a:extLst>
          </p:cNvPr>
          <p:cNvSpPr/>
          <p:nvPr/>
        </p:nvSpPr>
        <p:spPr>
          <a:xfrm>
            <a:off x="6302188" y="2647680"/>
            <a:ext cx="2196353" cy="860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DDE64-EB5E-6039-955F-D81F814B15E5}"/>
              </a:ext>
            </a:extLst>
          </p:cNvPr>
          <p:cNvSpPr/>
          <p:nvPr/>
        </p:nvSpPr>
        <p:spPr>
          <a:xfrm>
            <a:off x="9403978" y="2643198"/>
            <a:ext cx="2196353" cy="860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Interface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218AF10-89EB-777A-DABE-73D0493DC110}"/>
              </a:ext>
            </a:extLst>
          </p:cNvPr>
          <p:cNvSpPr/>
          <p:nvPr/>
        </p:nvSpPr>
        <p:spPr>
          <a:xfrm>
            <a:off x="524433" y="3429000"/>
            <a:ext cx="1407458" cy="94299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Auxiliary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2AA094-877F-E8B5-FBD7-263DC6BAFF29}"/>
              </a:ext>
            </a:extLst>
          </p:cNvPr>
          <p:cNvCxnSpPr>
            <a:stCxn id="2" idx="4"/>
            <a:endCxn id="5" idx="1"/>
          </p:cNvCxnSpPr>
          <p:nvPr/>
        </p:nvCxnSpPr>
        <p:spPr>
          <a:xfrm flipV="1">
            <a:off x="1931891" y="1719521"/>
            <a:ext cx="1268509" cy="6524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AC636C-AB63-CE0A-CA4C-351B073DCE5F}"/>
              </a:ext>
            </a:extLst>
          </p:cNvPr>
          <p:cNvCxnSpPr>
            <a:cxnSpLocks/>
            <a:stCxn id="10" idx="4"/>
            <a:endCxn id="5" idx="1"/>
          </p:cNvCxnSpPr>
          <p:nvPr/>
        </p:nvCxnSpPr>
        <p:spPr>
          <a:xfrm flipV="1">
            <a:off x="1931891" y="1719521"/>
            <a:ext cx="1268509" cy="21809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18FD42-E8D2-C2C6-6142-B91173F364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298576" y="2149827"/>
            <a:ext cx="1" cy="4978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DAD489-2B99-D3CC-ADE7-51871A57728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298576" y="3508292"/>
            <a:ext cx="1" cy="53201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EF1A6FA-079C-EFC8-E3A1-884F4DE4B93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396753" y="3077986"/>
            <a:ext cx="905435" cy="1392623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8F0B3C9-CF74-58F7-54AA-11F0FC08FD7D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5400000" flipH="1" flipV="1">
            <a:off x="8949019" y="1955156"/>
            <a:ext cx="4482" cy="3101790"/>
          </a:xfrm>
          <a:prstGeom prst="bentConnector3">
            <a:avLst>
              <a:gd name="adj1" fmla="val -44303481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19E0129-5742-E3E8-DCE1-6D4B32F1EB0A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16200000" flipH="1" flipV="1">
            <a:off x="8949019" y="1094544"/>
            <a:ext cx="4482" cy="3101790"/>
          </a:xfrm>
          <a:prstGeom prst="bentConnector3">
            <a:avLst>
              <a:gd name="adj1" fmla="val -4410345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AFA4FF-B534-65A2-C18B-A7A97A3EEA09}"/>
              </a:ext>
            </a:extLst>
          </p:cNvPr>
          <p:cNvCxnSpPr>
            <a:cxnSpLocks/>
          </p:cNvCxnSpPr>
          <p:nvPr/>
        </p:nvCxnSpPr>
        <p:spPr>
          <a:xfrm>
            <a:off x="2566145" y="968188"/>
            <a:ext cx="6201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107A0C-3BA5-61CB-DD8B-6E0F0415DCCA}"/>
              </a:ext>
            </a:extLst>
          </p:cNvPr>
          <p:cNvCxnSpPr>
            <a:cxnSpLocks/>
          </p:cNvCxnSpPr>
          <p:nvPr/>
        </p:nvCxnSpPr>
        <p:spPr>
          <a:xfrm flipV="1">
            <a:off x="8767483" y="968188"/>
            <a:ext cx="0" cy="421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96E223-38B3-6900-5801-EFB696A99F92}"/>
              </a:ext>
            </a:extLst>
          </p:cNvPr>
          <p:cNvCxnSpPr>
            <a:cxnSpLocks/>
          </p:cNvCxnSpPr>
          <p:nvPr/>
        </p:nvCxnSpPr>
        <p:spPr>
          <a:xfrm flipH="1">
            <a:off x="2566145" y="5181600"/>
            <a:ext cx="6201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8BE67F-CD53-D55F-A57F-E2871CEF9566}"/>
              </a:ext>
            </a:extLst>
          </p:cNvPr>
          <p:cNvCxnSpPr>
            <a:cxnSpLocks/>
          </p:cNvCxnSpPr>
          <p:nvPr/>
        </p:nvCxnSpPr>
        <p:spPr>
          <a:xfrm flipH="1">
            <a:off x="2566144" y="968188"/>
            <a:ext cx="1" cy="430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5AD6CA4-C52F-59B8-2CB6-2494548E70C8}"/>
              </a:ext>
            </a:extLst>
          </p:cNvPr>
          <p:cNvSpPr txBox="1"/>
          <p:nvPr/>
        </p:nvSpPr>
        <p:spPr>
          <a:xfrm>
            <a:off x="2747682" y="561872"/>
            <a:ext cx="8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Reptile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D1343F-C9E9-B908-B9AF-CA0C0AD32425}"/>
              </a:ext>
            </a:extLst>
          </p:cNvPr>
          <p:cNvSpPr txBox="1"/>
          <p:nvPr/>
        </p:nvSpPr>
        <p:spPr>
          <a:xfrm>
            <a:off x="8367061" y="316200"/>
            <a:ext cx="11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Complaint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3834D6-2746-1856-12E7-ABA851AA8DEC}"/>
              </a:ext>
            </a:extLst>
          </p:cNvPr>
          <p:cNvSpPr txBox="1"/>
          <p:nvPr/>
        </p:nvSpPr>
        <p:spPr>
          <a:xfrm>
            <a:off x="7503522" y="5520480"/>
            <a:ext cx="289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Drill Down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82322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387412-768E-09BB-FA98-9CA6337DD2E6}"/>
              </a:ext>
            </a:extLst>
          </p:cNvPr>
          <p:cNvSpPr txBox="1"/>
          <p:nvPr/>
        </p:nvSpPr>
        <p:spPr>
          <a:xfrm>
            <a:off x="2599765" y="295399"/>
            <a:ext cx="730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i="1" u="sng" dirty="0">
                <a:solidFill>
                  <a:schemeClr val="bg1"/>
                </a:solidFill>
              </a:rPr>
              <a:t>Understanding Reptile with </a:t>
            </a:r>
            <a:r>
              <a:rPr lang="en-IN" sz="3600" b="1" i="1" u="sng" dirty="0">
                <a:solidFill>
                  <a:schemeClr val="accent1">
                    <a:lumMod val="75000"/>
                  </a:schemeClr>
                </a:solidFill>
              </a:rPr>
              <a:t>Example!</a:t>
            </a:r>
          </a:p>
        </p:txBody>
      </p:sp>
      <p:pic>
        <p:nvPicPr>
          <p:cNvPr id="2050" name="Picture 2" descr="Usa Map PNG - Transparent Blank Use Map Images - Free Transparent PNG Logos">
            <a:extLst>
              <a:ext uri="{FF2B5EF4-FFF2-40B4-BE49-F238E27FC236}">
                <a16:creationId xmlns:a16="http://schemas.microsoft.com/office/drawing/2014/main" id="{BF77D85E-0B4F-6E91-2BC6-E832FCA3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95" y="1730187"/>
            <a:ext cx="6153609" cy="383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usiness analyst - Free business icons">
            <a:extLst>
              <a:ext uri="{FF2B5EF4-FFF2-40B4-BE49-F238E27FC236}">
                <a16:creationId xmlns:a16="http://schemas.microsoft.com/office/drawing/2014/main" id="{45444E87-6E5D-36DD-369A-3E48DB77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92" y="2213669"/>
            <a:ext cx="1824427" cy="18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algreens Logos">
            <a:extLst>
              <a:ext uri="{FF2B5EF4-FFF2-40B4-BE49-F238E27FC236}">
                <a16:creationId xmlns:a16="http://schemas.microsoft.com/office/drawing/2014/main" id="{D2130A4E-5E2D-6BA9-7C78-B834B555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01" y="1280513"/>
            <a:ext cx="3079674" cy="85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algreens Logos">
            <a:extLst>
              <a:ext uri="{FF2B5EF4-FFF2-40B4-BE49-F238E27FC236}">
                <a16:creationId xmlns:a16="http://schemas.microsoft.com/office/drawing/2014/main" id="{2953531B-82B0-9330-FC15-7C21D5DFF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339" y="2672824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Walgreens Logos">
            <a:extLst>
              <a:ext uri="{FF2B5EF4-FFF2-40B4-BE49-F238E27FC236}">
                <a16:creationId xmlns:a16="http://schemas.microsoft.com/office/drawing/2014/main" id="{1685C9B2-8562-0B02-8924-7924DCE6D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761" y="3020233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Walgreens Logos">
            <a:extLst>
              <a:ext uri="{FF2B5EF4-FFF2-40B4-BE49-F238E27FC236}">
                <a16:creationId xmlns:a16="http://schemas.microsoft.com/office/drawing/2014/main" id="{0F6EF1F2-62D5-E4F6-8C36-1981A45B5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739" y="3117737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Walgreens Logos">
            <a:extLst>
              <a:ext uri="{FF2B5EF4-FFF2-40B4-BE49-F238E27FC236}">
                <a16:creationId xmlns:a16="http://schemas.microsoft.com/office/drawing/2014/main" id="{F085F257-9EA5-B9FE-3712-C66DD2038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412" y="3276834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Walgreens Logos">
            <a:extLst>
              <a:ext uri="{FF2B5EF4-FFF2-40B4-BE49-F238E27FC236}">
                <a16:creationId xmlns:a16="http://schemas.microsoft.com/office/drawing/2014/main" id="{F89AF33D-6EEA-62BE-5585-A27A94B7B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495" y="2797775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Walgreens Logos">
            <a:extLst>
              <a:ext uri="{FF2B5EF4-FFF2-40B4-BE49-F238E27FC236}">
                <a16:creationId xmlns:a16="http://schemas.microsoft.com/office/drawing/2014/main" id="{36CCB166-EA24-4E20-DD51-C94C40070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990" y="3117737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Walgreens Logos">
            <a:extLst>
              <a:ext uri="{FF2B5EF4-FFF2-40B4-BE49-F238E27FC236}">
                <a16:creationId xmlns:a16="http://schemas.microsoft.com/office/drawing/2014/main" id="{38F82496-161F-E7C7-83F4-31B62B07D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022" y="2637795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Walgreens Logos">
            <a:extLst>
              <a:ext uri="{FF2B5EF4-FFF2-40B4-BE49-F238E27FC236}">
                <a16:creationId xmlns:a16="http://schemas.microsoft.com/office/drawing/2014/main" id="{7A7F002C-C14D-34A8-390F-6AC5AC81D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022" y="2240900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Walgreens Logos">
            <a:extLst>
              <a:ext uri="{FF2B5EF4-FFF2-40B4-BE49-F238E27FC236}">
                <a16:creationId xmlns:a16="http://schemas.microsoft.com/office/drawing/2014/main" id="{708093D5-92A3-59A1-3E03-B51DE0746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161" y="3523756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Walgreens Logos">
            <a:extLst>
              <a:ext uri="{FF2B5EF4-FFF2-40B4-BE49-F238E27FC236}">
                <a16:creationId xmlns:a16="http://schemas.microsoft.com/office/drawing/2014/main" id="{C949702B-8398-4497-394C-BBC02974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082" y="3562650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Walgreens Logos">
            <a:extLst>
              <a:ext uri="{FF2B5EF4-FFF2-40B4-BE49-F238E27FC236}">
                <a16:creationId xmlns:a16="http://schemas.microsoft.com/office/drawing/2014/main" id="{3C11CFEB-394B-CCB6-1AF7-DC3C5890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187" y="2539032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Walgreens Logos">
            <a:extLst>
              <a:ext uri="{FF2B5EF4-FFF2-40B4-BE49-F238E27FC236}">
                <a16:creationId xmlns:a16="http://schemas.microsoft.com/office/drawing/2014/main" id="{B2FC6453-664B-8E64-CDD8-753D1632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886" y="2919978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Walgreens Logos">
            <a:extLst>
              <a:ext uri="{FF2B5EF4-FFF2-40B4-BE49-F238E27FC236}">
                <a16:creationId xmlns:a16="http://schemas.microsoft.com/office/drawing/2014/main" id="{32981701-4E16-4939-2763-F8D8662B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46" y="3179329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Walgreens Logos">
            <a:extLst>
              <a:ext uri="{FF2B5EF4-FFF2-40B4-BE49-F238E27FC236}">
                <a16:creationId xmlns:a16="http://schemas.microsoft.com/office/drawing/2014/main" id="{8CA5660D-7F9E-3F89-A2BF-4A7C24D7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16" y="2735299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Walgreens Logos">
            <a:extLst>
              <a:ext uri="{FF2B5EF4-FFF2-40B4-BE49-F238E27FC236}">
                <a16:creationId xmlns:a16="http://schemas.microsoft.com/office/drawing/2014/main" id="{498982F2-CC5D-CC12-0741-500A2F425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17" y="2293091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Walgreens Logos">
            <a:extLst>
              <a:ext uri="{FF2B5EF4-FFF2-40B4-BE49-F238E27FC236}">
                <a16:creationId xmlns:a16="http://schemas.microsoft.com/office/drawing/2014/main" id="{E59D7BB5-207F-D0F9-52CB-3ADE2DD1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94" y="3556798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Walgreens Logos">
            <a:extLst>
              <a:ext uri="{FF2B5EF4-FFF2-40B4-BE49-F238E27FC236}">
                <a16:creationId xmlns:a16="http://schemas.microsoft.com/office/drawing/2014/main" id="{4537DA8B-E3A4-3730-4D82-82B373527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194" y="3986973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Walgreens Logos">
            <a:extLst>
              <a:ext uri="{FF2B5EF4-FFF2-40B4-BE49-F238E27FC236}">
                <a16:creationId xmlns:a16="http://schemas.microsoft.com/office/drawing/2014/main" id="{4F684778-4158-FC6D-3DEC-F96B05EC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647" y="4028652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Walgreens Logos">
            <a:extLst>
              <a:ext uri="{FF2B5EF4-FFF2-40B4-BE49-F238E27FC236}">
                <a16:creationId xmlns:a16="http://schemas.microsoft.com/office/drawing/2014/main" id="{1ACA38E6-0DF6-C32E-C45D-7B2AC6E1E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117" y="3863503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Walgreens Logos">
            <a:extLst>
              <a:ext uri="{FF2B5EF4-FFF2-40B4-BE49-F238E27FC236}">
                <a16:creationId xmlns:a16="http://schemas.microsoft.com/office/drawing/2014/main" id="{B16E595A-B2CE-906C-CA21-102AA4515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31" y="2882605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Walgreens Logos">
            <a:extLst>
              <a:ext uri="{FF2B5EF4-FFF2-40B4-BE49-F238E27FC236}">
                <a16:creationId xmlns:a16="http://schemas.microsoft.com/office/drawing/2014/main" id="{C0B2B3A8-5FE6-AEDD-7012-4037553AE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71" y="4276561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Walgreens Logos">
            <a:extLst>
              <a:ext uri="{FF2B5EF4-FFF2-40B4-BE49-F238E27FC236}">
                <a16:creationId xmlns:a16="http://schemas.microsoft.com/office/drawing/2014/main" id="{DE1A9396-729E-426F-4882-E81305663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554" y="4213046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4" descr="Walgreens Logos">
            <a:extLst>
              <a:ext uri="{FF2B5EF4-FFF2-40B4-BE49-F238E27FC236}">
                <a16:creationId xmlns:a16="http://schemas.microsoft.com/office/drawing/2014/main" id="{180B1DA7-8437-B71E-3379-4C9578D4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488" y="3654302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Walgreens Logos">
            <a:extLst>
              <a:ext uri="{FF2B5EF4-FFF2-40B4-BE49-F238E27FC236}">
                <a16:creationId xmlns:a16="http://schemas.microsoft.com/office/drawing/2014/main" id="{297FDC76-21FE-63F3-204C-D661D3EC8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487" y="3986973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 descr="Walgreens Logos">
            <a:extLst>
              <a:ext uri="{FF2B5EF4-FFF2-40B4-BE49-F238E27FC236}">
                <a16:creationId xmlns:a16="http://schemas.microsoft.com/office/drawing/2014/main" id="{CAD3812A-411D-2211-8F7C-C6678063C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05" y="4442759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 descr="Walgreens Logos">
            <a:extLst>
              <a:ext uri="{FF2B5EF4-FFF2-40B4-BE49-F238E27FC236}">
                <a16:creationId xmlns:a16="http://schemas.microsoft.com/office/drawing/2014/main" id="{9DEA5290-E84A-54E1-15FA-67FA58AA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572" y="4579530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 descr="Walgreens Logos">
            <a:extLst>
              <a:ext uri="{FF2B5EF4-FFF2-40B4-BE49-F238E27FC236}">
                <a16:creationId xmlns:a16="http://schemas.microsoft.com/office/drawing/2014/main" id="{1D95789E-C562-96D1-8439-A79FB1B4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16" y="4745146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Walgreens Logos">
            <a:extLst>
              <a:ext uri="{FF2B5EF4-FFF2-40B4-BE49-F238E27FC236}">
                <a16:creationId xmlns:a16="http://schemas.microsoft.com/office/drawing/2014/main" id="{837C448C-FA9C-E3F9-6175-ED6CA6060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719" y="4139373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Walgreens Logos">
            <a:extLst>
              <a:ext uri="{FF2B5EF4-FFF2-40B4-BE49-F238E27FC236}">
                <a16:creationId xmlns:a16="http://schemas.microsoft.com/office/drawing/2014/main" id="{5885FBB6-5DF5-7A81-42FE-2706EF9E4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132" y="4842650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 descr="Walgreens Logos">
            <a:extLst>
              <a:ext uri="{FF2B5EF4-FFF2-40B4-BE49-F238E27FC236}">
                <a16:creationId xmlns:a16="http://schemas.microsoft.com/office/drawing/2014/main" id="{E423AEBF-117F-C0B8-132E-C820E8FB7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61" y="3471843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4" descr="Walgreens Logos">
            <a:extLst>
              <a:ext uri="{FF2B5EF4-FFF2-40B4-BE49-F238E27FC236}">
                <a16:creationId xmlns:a16="http://schemas.microsoft.com/office/drawing/2014/main" id="{D8BE56CE-D2AF-5640-4577-62E4BD312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95" y="2239807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Walgreens Logos">
            <a:extLst>
              <a:ext uri="{FF2B5EF4-FFF2-40B4-BE49-F238E27FC236}">
                <a16:creationId xmlns:a16="http://schemas.microsoft.com/office/drawing/2014/main" id="{F2534B3A-8B75-C26E-0B54-ADA8A4E84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041" y="4115541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4" descr="Walgreens Logos">
            <a:extLst>
              <a:ext uri="{FF2B5EF4-FFF2-40B4-BE49-F238E27FC236}">
                <a16:creationId xmlns:a16="http://schemas.microsoft.com/office/drawing/2014/main" id="{DCF9FA09-CDD0-F55E-F18C-5E8E445AB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99" y="3386157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Walgreens Logos">
            <a:extLst>
              <a:ext uri="{FF2B5EF4-FFF2-40B4-BE49-F238E27FC236}">
                <a16:creationId xmlns:a16="http://schemas.microsoft.com/office/drawing/2014/main" id="{D5CA6916-E5E9-B3C7-830C-E151CE86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04" y="2687596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Walgreens Logos">
            <a:extLst>
              <a:ext uri="{FF2B5EF4-FFF2-40B4-BE49-F238E27FC236}">
                <a16:creationId xmlns:a16="http://schemas.microsoft.com/office/drawing/2014/main" id="{A6F44A9A-F04D-4EB8-4443-7FA993569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68" y="3287559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4" descr="Walgreens Logos">
            <a:extLst>
              <a:ext uri="{FF2B5EF4-FFF2-40B4-BE49-F238E27FC236}">
                <a16:creationId xmlns:a16="http://schemas.microsoft.com/office/drawing/2014/main" id="{C3D84B35-4147-E8BD-2779-77551CF12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20" y="3887156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4" descr="Walgreens Logos">
            <a:extLst>
              <a:ext uri="{FF2B5EF4-FFF2-40B4-BE49-F238E27FC236}">
                <a16:creationId xmlns:a16="http://schemas.microsoft.com/office/drawing/2014/main" id="{F8949125-4DCB-DB1C-F224-77B15F75C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337" y="1939600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4" descr="Walgreens Logos">
            <a:extLst>
              <a:ext uri="{FF2B5EF4-FFF2-40B4-BE49-F238E27FC236}">
                <a16:creationId xmlns:a16="http://schemas.microsoft.com/office/drawing/2014/main" id="{20B4EC14-0E27-34C7-AFD8-0C25E331C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245" y="3024375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4" descr="Walgreens Logos">
            <a:extLst>
              <a:ext uri="{FF2B5EF4-FFF2-40B4-BE49-F238E27FC236}">
                <a16:creationId xmlns:a16="http://schemas.microsoft.com/office/drawing/2014/main" id="{83E65D2D-112E-5618-5E80-C61182E4D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33" y="2521916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4" descr="Walgreens Logos">
            <a:extLst>
              <a:ext uri="{FF2B5EF4-FFF2-40B4-BE49-F238E27FC236}">
                <a16:creationId xmlns:a16="http://schemas.microsoft.com/office/drawing/2014/main" id="{9B55E421-FD86-7107-D54C-DABEB8D7B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79" y="2041590"/>
            <a:ext cx="703156" cy="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92C0159-4C93-BA28-4D29-E99AE0AD7C53}"/>
              </a:ext>
            </a:extLst>
          </p:cNvPr>
          <p:cNvSpPr txBox="1"/>
          <p:nvPr/>
        </p:nvSpPr>
        <p:spPr>
          <a:xfrm>
            <a:off x="8395586" y="5486464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bg1"/>
                </a:solidFill>
              </a:rPr>
              <a:t>8698 Stores in USA</a:t>
            </a:r>
          </a:p>
        </p:txBody>
      </p:sp>
      <p:sp>
        <p:nvSpPr>
          <p:cNvPr id="2048" name="Rectangle: Rounded Corners 2047">
            <a:extLst>
              <a:ext uri="{FF2B5EF4-FFF2-40B4-BE49-F238E27FC236}">
                <a16:creationId xmlns:a16="http://schemas.microsoft.com/office/drawing/2014/main" id="{DE57D395-40A8-4191-4CF3-427E1E6BEC18}"/>
              </a:ext>
            </a:extLst>
          </p:cNvPr>
          <p:cNvSpPr/>
          <p:nvPr/>
        </p:nvSpPr>
        <p:spPr>
          <a:xfrm>
            <a:off x="1611447" y="4656948"/>
            <a:ext cx="1979516" cy="58270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1" dirty="0"/>
              <a:t>Reptile</a:t>
            </a:r>
          </a:p>
        </p:txBody>
      </p: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9D5A7CBB-D76D-63A8-E5B0-27FEB2DE8F08}"/>
              </a:ext>
            </a:extLst>
          </p:cNvPr>
          <p:cNvCxnSpPr>
            <a:stCxn id="2054" idx="2"/>
            <a:endCxn id="2048" idx="0"/>
          </p:cNvCxnSpPr>
          <p:nvPr/>
        </p:nvCxnSpPr>
        <p:spPr>
          <a:xfrm flipH="1">
            <a:off x="2601205" y="4038096"/>
            <a:ext cx="1" cy="61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59EAA9D6-E9BB-2D5F-F998-A4DF2C0C0698}"/>
              </a:ext>
            </a:extLst>
          </p:cNvPr>
          <p:cNvCxnSpPr>
            <a:cxnSpLocks/>
            <a:stCxn id="2048" idx="2"/>
          </p:cNvCxnSpPr>
          <p:nvPr/>
        </p:nvCxnSpPr>
        <p:spPr>
          <a:xfrm flipH="1">
            <a:off x="2601204" y="5239654"/>
            <a:ext cx="1" cy="64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extBox 2060">
            <a:extLst>
              <a:ext uri="{FF2B5EF4-FFF2-40B4-BE49-F238E27FC236}">
                <a16:creationId xmlns:a16="http://schemas.microsoft.com/office/drawing/2014/main" id="{2EA43C74-88E6-D40B-2A5C-1D3D6E5FA1E2}"/>
              </a:ext>
            </a:extLst>
          </p:cNvPr>
          <p:cNvSpPr txBox="1"/>
          <p:nvPr/>
        </p:nvSpPr>
        <p:spPr>
          <a:xfrm>
            <a:off x="2623337" y="4094235"/>
            <a:ext cx="127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bg1"/>
                </a:solidFill>
              </a:rPr>
              <a:t>Complaint</a:t>
            </a: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777EA984-CBA8-3340-7111-A48483C80F59}"/>
              </a:ext>
            </a:extLst>
          </p:cNvPr>
          <p:cNvSpPr txBox="1"/>
          <p:nvPr/>
        </p:nvSpPr>
        <p:spPr>
          <a:xfrm>
            <a:off x="2090489" y="5879677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rgbClr val="00B0F0"/>
                </a:solidFill>
              </a:rPr>
              <a:t>Illinois </a:t>
            </a:r>
            <a:r>
              <a:rPr lang="en-IN" sz="2800" b="1" i="1" dirty="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BF345C37-4493-BCD8-FAC3-3D88184A927F}"/>
              </a:ext>
            </a:extLst>
          </p:cNvPr>
          <p:cNvSpPr txBox="1"/>
          <p:nvPr/>
        </p:nvSpPr>
        <p:spPr>
          <a:xfrm>
            <a:off x="1963828" y="6277717"/>
            <a:ext cx="154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rgbClr val="FFFF00"/>
                </a:solidFill>
              </a:rPr>
              <a:t>S</a:t>
            </a:r>
            <a:r>
              <a:rPr lang="en-IN" b="1" i="1" dirty="0">
                <a:solidFill>
                  <a:schemeClr val="bg1"/>
                </a:solidFill>
              </a:rPr>
              <a:t> = State Level</a:t>
            </a:r>
          </a:p>
        </p:txBody>
      </p:sp>
      <p:sp>
        <p:nvSpPr>
          <p:cNvPr id="2067" name="Speech Bubble: Oval 2066">
            <a:extLst>
              <a:ext uri="{FF2B5EF4-FFF2-40B4-BE49-F238E27FC236}">
                <a16:creationId xmlns:a16="http://schemas.microsoft.com/office/drawing/2014/main" id="{EACF5478-F1FB-BF74-8395-0393A02F2E2D}"/>
              </a:ext>
            </a:extLst>
          </p:cNvPr>
          <p:cNvSpPr/>
          <p:nvPr/>
        </p:nvSpPr>
        <p:spPr>
          <a:xfrm flipH="1">
            <a:off x="360908" y="2185725"/>
            <a:ext cx="1516072" cy="904139"/>
          </a:xfrm>
          <a:prstGeom prst="wedgeEllipse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Unusual Profits</a:t>
            </a:r>
          </a:p>
        </p:txBody>
      </p:sp>
    </p:spTree>
    <p:extLst>
      <p:ext uri="{BB962C8B-B14F-4D97-AF65-F5344CB8AC3E}">
        <p14:creationId xmlns:p14="http://schemas.microsoft.com/office/powerpoint/2010/main" val="34923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3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4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7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9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2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35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65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8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95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1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4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55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7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85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15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3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45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6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75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9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0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62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35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2048" grpId="0" animBg="1"/>
      <p:bldP spid="2061" grpId="0"/>
      <p:bldP spid="2063" grpId="0"/>
      <p:bldP spid="2065" grpId="0"/>
      <p:bldP spid="20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387412-768E-09BB-FA98-9CA6337DD2E6}"/>
              </a:ext>
            </a:extLst>
          </p:cNvPr>
          <p:cNvSpPr txBox="1"/>
          <p:nvPr/>
        </p:nvSpPr>
        <p:spPr>
          <a:xfrm>
            <a:off x="2599765" y="295399"/>
            <a:ext cx="730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i="1" u="sng" dirty="0">
                <a:solidFill>
                  <a:schemeClr val="bg1"/>
                </a:solidFill>
              </a:rPr>
              <a:t>Understanding Reptile with </a:t>
            </a:r>
            <a:r>
              <a:rPr lang="en-IN" sz="3600" b="1" i="1" u="sng" dirty="0">
                <a:solidFill>
                  <a:schemeClr val="accent1">
                    <a:lumMod val="75000"/>
                  </a:schemeClr>
                </a:solidFill>
              </a:rPr>
              <a:t>Example!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EC6AC2-36BD-BD77-088B-8D51844D9590}"/>
              </a:ext>
            </a:extLst>
          </p:cNvPr>
          <p:cNvGrpSpPr/>
          <p:nvPr/>
        </p:nvGrpSpPr>
        <p:grpSpPr>
          <a:xfrm>
            <a:off x="2281334" y="1425375"/>
            <a:ext cx="2704839" cy="2510479"/>
            <a:chOff x="758155" y="1882227"/>
            <a:chExt cx="3553869" cy="3298501"/>
          </a:xfrm>
        </p:grpSpPr>
        <p:pic>
          <p:nvPicPr>
            <p:cNvPr id="2054" name="Picture 6" descr="Business analyst - Free business icons">
              <a:extLst>
                <a:ext uri="{FF2B5EF4-FFF2-40B4-BE49-F238E27FC236}">
                  <a16:creationId xmlns:a16="http://schemas.microsoft.com/office/drawing/2014/main" id="{45444E87-6E5D-36DD-369A-3E48DB774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867833"/>
              <a:ext cx="2312895" cy="23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Walgreens Logos">
              <a:extLst>
                <a:ext uri="{FF2B5EF4-FFF2-40B4-BE49-F238E27FC236}">
                  <a16:creationId xmlns:a16="http://schemas.microsoft.com/office/drawing/2014/main" id="{D2130A4E-5E2D-6BA9-7C78-B834B5551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55" y="1882227"/>
              <a:ext cx="3553869" cy="985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0">
            <a:extLst>
              <a:ext uri="{FF2B5EF4-FFF2-40B4-BE49-F238E27FC236}">
                <a16:creationId xmlns:a16="http://schemas.microsoft.com/office/drawing/2014/main" id="{A0064EF4-2F5A-909B-86D5-CDCEE1BB4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363" y="1397270"/>
            <a:ext cx="2893230" cy="515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1349A7-487B-612C-35D4-5BE5605F2778}"/>
              </a:ext>
            </a:extLst>
          </p:cNvPr>
          <p:cNvSpPr txBox="1"/>
          <p:nvPr/>
        </p:nvSpPr>
        <p:spPr>
          <a:xfrm>
            <a:off x="9484659" y="3214737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rgbClr val="FFC000"/>
                </a:solidFill>
              </a:rPr>
              <a:t>564 Stores in Illinois</a:t>
            </a:r>
          </a:p>
        </p:txBody>
      </p:sp>
      <p:pic>
        <p:nvPicPr>
          <p:cNvPr id="6" name="Picture 14" descr="Walgreens Logos">
            <a:extLst>
              <a:ext uri="{FF2B5EF4-FFF2-40B4-BE49-F238E27FC236}">
                <a16:creationId xmlns:a16="http://schemas.microsoft.com/office/drawing/2014/main" id="{4C502B7F-55F7-DDF7-1729-8D815302B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470" y="1744859"/>
            <a:ext cx="495318" cy="1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Walgreens Logos">
            <a:extLst>
              <a:ext uri="{FF2B5EF4-FFF2-40B4-BE49-F238E27FC236}">
                <a16:creationId xmlns:a16="http://schemas.microsoft.com/office/drawing/2014/main" id="{74A34CEF-AB6F-7464-7EBB-04141EB7F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313" y="1965943"/>
            <a:ext cx="495318" cy="1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algreens Logos">
            <a:extLst>
              <a:ext uri="{FF2B5EF4-FFF2-40B4-BE49-F238E27FC236}">
                <a16:creationId xmlns:a16="http://schemas.microsoft.com/office/drawing/2014/main" id="{6DB8DF7A-6955-F3BC-BCDC-3125C959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586" y="1940865"/>
            <a:ext cx="495318" cy="1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Walgreens Logos">
            <a:extLst>
              <a:ext uri="{FF2B5EF4-FFF2-40B4-BE49-F238E27FC236}">
                <a16:creationId xmlns:a16="http://schemas.microsoft.com/office/drawing/2014/main" id="{CE6C5C0D-CB6A-D304-7943-DBA9A12DB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649" y="2300091"/>
            <a:ext cx="495318" cy="1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388E90-1A1E-CA86-E69D-7B4396348AB6}"/>
              </a:ext>
            </a:extLst>
          </p:cNvPr>
          <p:cNvSpPr/>
          <p:nvPr/>
        </p:nvSpPr>
        <p:spPr>
          <a:xfrm>
            <a:off x="2249859" y="4454886"/>
            <a:ext cx="1979516" cy="58270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1" dirty="0"/>
              <a:t>Reptile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FE229D-D84E-F13B-0D78-03209309590D}"/>
              </a:ext>
            </a:extLst>
          </p:cNvPr>
          <p:cNvCxnSpPr>
            <a:endCxn id="12" idx="0"/>
          </p:cNvCxnSpPr>
          <p:nvPr/>
        </p:nvCxnSpPr>
        <p:spPr>
          <a:xfrm flipH="1">
            <a:off x="3239617" y="3836034"/>
            <a:ext cx="1" cy="61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72B390-4B7F-8B8F-797A-86CACB601382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239616" y="5037592"/>
            <a:ext cx="1" cy="64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7AF8D9-ADAB-EBA3-C901-0D919AEED4D9}"/>
              </a:ext>
            </a:extLst>
          </p:cNvPr>
          <p:cNvSpPr txBox="1"/>
          <p:nvPr/>
        </p:nvSpPr>
        <p:spPr>
          <a:xfrm>
            <a:off x="3261749" y="3892173"/>
            <a:ext cx="127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chemeClr val="bg1"/>
                </a:solidFill>
              </a:rPr>
              <a:t>Complaint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3AE42B-0442-55FE-33E7-EC7D948F8C51}"/>
              </a:ext>
            </a:extLst>
          </p:cNvPr>
          <p:cNvSpPr txBox="1"/>
          <p:nvPr/>
        </p:nvSpPr>
        <p:spPr>
          <a:xfrm>
            <a:off x="2728901" y="5677615"/>
            <a:ext cx="1627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rgbClr val="00B0F0"/>
                </a:solidFill>
              </a:rPr>
              <a:t>Chicago </a:t>
            </a:r>
            <a:r>
              <a:rPr lang="en-IN" sz="2800" b="1" i="1" dirty="0">
                <a:solidFill>
                  <a:srgbClr val="F91B5A"/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7CE36-79D7-A137-8F79-58D4FEA360CD}"/>
              </a:ext>
            </a:extLst>
          </p:cNvPr>
          <p:cNvSpPr txBox="1"/>
          <p:nvPr/>
        </p:nvSpPr>
        <p:spPr>
          <a:xfrm>
            <a:off x="2602240" y="6075655"/>
            <a:ext cx="143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rgbClr val="F91B5A"/>
                </a:solidFill>
              </a:rPr>
              <a:t>C </a:t>
            </a:r>
            <a:r>
              <a:rPr lang="en-IN" b="1" i="1" dirty="0">
                <a:solidFill>
                  <a:schemeClr val="bg1"/>
                </a:solidFill>
              </a:rPr>
              <a:t>= City Level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852BA1-DB4E-E8A5-7376-ECFEF9C9C715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>
            <a:off x="1555674" y="4746239"/>
            <a:ext cx="694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8AD753D-6CBE-03C7-D496-850818D6DC4E}"/>
              </a:ext>
            </a:extLst>
          </p:cNvPr>
          <p:cNvSpPr/>
          <p:nvPr/>
        </p:nvSpPr>
        <p:spPr>
          <a:xfrm>
            <a:off x="85465" y="4426227"/>
            <a:ext cx="1470209" cy="640023"/>
          </a:xfrm>
          <a:prstGeom prst="roundRect">
            <a:avLst/>
          </a:prstGeom>
          <a:solidFill>
            <a:srgbClr val="C439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Factorized Matrix</a:t>
            </a:r>
          </a:p>
        </p:txBody>
      </p:sp>
    </p:spTree>
    <p:extLst>
      <p:ext uri="{BB962C8B-B14F-4D97-AF65-F5344CB8AC3E}">
        <p14:creationId xmlns:p14="http://schemas.microsoft.com/office/powerpoint/2010/main" val="138728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5" grpId="0"/>
      <p:bldP spid="16" grpId="0"/>
      <p:bldP spid="17" grpId="0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3199</TotalTime>
  <Words>416</Words>
  <Application>Microsoft Office PowerPoint</Application>
  <PresentationFormat>Widescreen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Fateen Ahmed</dc:creator>
  <cp:lastModifiedBy>Syed Wali Uddin Quadri</cp:lastModifiedBy>
  <cp:revision>40</cp:revision>
  <dcterms:created xsi:type="dcterms:W3CDTF">2021-04-27T10:45:28Z</dcterms:created>
  <dcterms:modified xsi:type="dcterms:W3CDTF">2023-11-30T21:12:20Z</dcterms:modified>
</cp:coreProperties>
</file>