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10222b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10222b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1388f12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1388f12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110222b52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110222b52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110222b52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110222b52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110222b52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110222b52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110222b52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110222b52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110222b52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110222b52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1388f121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1388f121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1388f121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1388f121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1388f121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1388f121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388f121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1388f121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10222b5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10222b5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110222b52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110222b52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10222b5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110222b5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10222b52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10222b5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10222b5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10222b5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110222b5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110222b5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110222b52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110222b52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10222b52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110222b52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110222b52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110222b52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gif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0000" y="868700"/>
            <a:ext cx="535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700"/>
              <a:t>JEDI: These aren't the JSON documents you're looking for...</a:t>
            </a:r>
            <a:endParaRPr sz="4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24000" y="3596300"/>
            <a:ext cx="4255500" cy="12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66666"/>
              <a:buFont typeface="Arial"/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MEMBERS: 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66666"/>
              <a:buFont typeface="Arial"/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- NIRBHAY TIBADIYA 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- TIRUMALA LAXMI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66666"/>
              <a:buFont typeface="Arial"/>
              <a:buNone/>
            </a:pPr>
            <a:r>
              <a:rPr lang="en" sz="1200" u="sng">
                <a:latin typeface="Maven Pro"/>
                <a:ea typeface="Maven Pro"/>
                <a:cs typeface="Maven Pro"/>
                <a:sym typeface="Maven Pro"/>
              </a:rPr>
              <a:t>-SINGH NITIN</a:t>
            </a:r>
            <a:endParaRPr sz="12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Similarity Lookup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Definition:</a:t>
            </a:r>
            <a:br>
              <a:rPr lang="en"/>
            </a:br>
            <a:r>
              <a:rPr lang="en"/>
              <a:t>Given: distance function </a:t>
            </a:r>
            <a:r>
              <a:rPr lang="en">
                <a:solidFill>
                  <a:srgbClr val="FF9900"/>
                </a:solidFill>
              </a:rPr>
              <a:t>JEDI</a:t>
            </a:r>
            <a:r>
              <a:rPr lang="en"/>
              <a:t>, user-defined threshold </a:t>
            </a:r>
            <a:r>
              <a:rPr lang="en">
                <a:solidFill>
                  <a:srgbClr val="FF9900"/>
                </a:solidFill>
              </a:rPr>
              <a:t>T</a:t>
            </a:r>
            <a:r>
              <a:rPr lang="en"/>
              <a:t>, and a query JSON tree </a:t>
            </a:r>
            <a:r>
              <a:rPr lang="en">
                <a:solidFill>
                  <a:srgbClr val="6AA84F"/>
                </a:solidFill>
              </a:rPr>
              <a:t>tq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retrieve all JSON trees </a:t>
            </a:r>
            <a:r>
              <a:rPr lang="en">
                <a:solidFill>
                  <a:srgbClr val="6AA84F"/>
                </a:solidFill>
              </a:rPr>
              <a:t>ti</a:t>
            </a:r>
            <a:r>
              <a:rPr lang="en"/>
              <a:t> from a database </a:t>
            </a:r>
            <a:r>
              <a:rPr lang="en">
                <a:solidFill>
                  <a:srgbClr val="7F6000"/>
                </a:solidFill>
              </a:rPr>
              <a:t>D</a:t>
            </a:r>
            <a:r>
              <a:rPr lang="en"/>
              <a:t> that are similar to </a:t>
            </a:r>
            <a:r>
              <a:rPr lang="en">
                <a:solidFill>
                  <a:srgbClr val="6AA84F"/>
                </a:solidFill>
              </a:rPr>
              <a:t>tq</a:t>
            </a:r>
            <a:r>
              <a:rPr lang="en"/>
              <a:t>, i.e., </a:t>
            </a:r>
            <a:r>
              <a:rPr lang="en">
                <a:solidFill>
                  <a:srgbClr val="FF9900"/>
                </a:solidFill>
              </a:rPr>
              <a:t>JEDI</a:t>
            </a: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tq,ti</a:t>
            </a:r>
            <a:r>
              <a:rPr lang="en"/>
              <a:t>) ≤</a:t>
            </a:r>
            <a:r>
              <a:rPr lang="en">
                <a:solidFill>
                  <a:srgbClr val="7F6000"/>
                </a:solidFill>
              </a:rPr>
              <a:t>T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942"/>
            <a:ext cx="9144000" cy="152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300" y="3789400"/>
            <a:ext cx="1267225" cy="3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50" y="3509800"/>
            <a:ext cx="981475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823" y="3509798"/>
            <a:ext cx="920917" cy="2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and Verification Framework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223300" y="1375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Overview:</a:t>
            </a:r>
            <a:endParaRPr b="1"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8206"/>
            <a:ext cx="9143999" cy="208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and Verification Framework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179400" y="1653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Efficient Framework</a:t>
            </a:r>
            <a:r>
              <a:rPr b="1" lang="en"/>
              <a:t>: </a:t>
            </a:r>
            <a:r>
              <a:rPr lang="en">
                <a:solidFill>
                  <a:srgbClr val="38761D"/>
                </a:solidFill>
              </a:rPr>
              <a:t>QuickJEDI</a:t>
            </a:r>
            <a:r>
              <a:rPr lang="en"/>
              <a:t> reduces the runtime by up to one order </a:t>
            </a:r>
            <a:r>
              <a:rPr lang="en"/>
              <a:t>magnitude</a:t>
            </a:r>
            <a:r>
              <a:rPr lang="en"/>
              <a:t>. 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4886"/>
            <a:ext cx="9143999" cy="146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 Baseline Algorithm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1303800" y="1221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Programing Algorithm: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</a:t>
            </a:r>
            <a:r>
              <a:rPr lang="en">
                <a:solidFill>
                  <a:srgbClr val="BF9000"/>
                </a:solidFill>
              </a:rPr>
              <a:t>all node pair</a:t>
            </a:r>
            <a:r>
              <a:rPr lang="en"/>
              <a:t> in </a:t>
            </a:r>
            <a:r>
              <a:rPr lang="en">
                <a:solidFill>
                  <a:srgbClr val="BF9000"/>
                </a:solidFill>
              </a:rPr>
              <a:t>bottom-up</a:t>
            </a:r>
            <a:r>
              <a:rPr lang="en"/>
              <a:t> manner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 the </a:t>
            </a:r>
            <a:r>
              <a:rPr lang="en">
                <a:solidFill>
                  <a:srgbClr val="BF9000"/>
                </a:solidFill>
              </a:rPr>
              <a:t>subtree distance</a:t>
            </a:r>
            <a:r>
              <a:rPr lang="en"/>
              <a:t> for each node pair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3813"/>
            <a:ext cx="9144000" cy="21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 Baseline Algorithm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1303800" y="1141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Subtree Distance Computation</a:t>
            </a:r>
            <a:r>
              <a:rPr b="1" lang="en"/>
              <a:t>: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the edit operation with </a:t>
            </a:r>
            <a:r>
              <a:rPr lang="en">
                <a:solidFill>
                  <a:srgbClr val="BF9000"/>
                </a:solidFill>
              </a:rPr>
              <a:t>minimum distance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62" y="1697275"/>
            <a:ext cx="6142575" cy="34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 Baseline Algorithm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303800" y="1141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of children matching</a:t>
            </a:r>
            <a:r>
              <a:rPr b="1" lang="en"/>
              <a:t>: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 and w are arrays: sequence edit distance (</a:t>
            </a:r>
            <a:r>
              <a:rPr lang="en">
                <a:solidFill>
                  <a:srgbClr val="BF9000"/>
                </a:solidFill>
              </a:rPr>
              <a:t>quadratic runtime</a:t>
            </a:r>
            <a:r>
              <a:rPr lang="en"/>
              <a:t>)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Otherwise: minimum bipartite-graph matching (</a:t>
            </a:r>
            <a:r>
              <a:rPr lang="en">
                <a:solidFill>
                  <a:srgbClr val="BF9000"/>
                </a:solidFill>
              </a:rPr>
              <a:t>cubic runtime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36" y="1987425"/>
            <a:ext cx="6263724" cy="30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the Children Matching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 the subtree distance and skip if lower bound exceeds upper bound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Insertion and deletion provide an upper bound.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and Verification Framework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798400" y="1577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 </a:t>
            </a:r>
            <a:r>
              <a:rPr b="1" lang="en"/>
              <a:t>Process large datasets: JSIM is the first JSON similarity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7308"/>
            <a:ext cx="9143999" cy="126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JOFilter Upper Bound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Send Candidates to the result set without verification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3669"/>
            <a:ext cx="9143999" cy="196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and Verification Framework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JSON Similarity Lookup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5276"/>
            <a:ext cx="9144001" cy="181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Data Format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Applications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format for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Data-interchange format in mobile and web applications.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Semi-structured data in document stores.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 u="sng"/>
              <a:t>Definitions</a:t>
            </a:r>
            <a:r>
              <a:rPr b="1" lang="en" u="sng"/>
              <a:t>: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Objects: unordered collection of key-value pairs.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Arrays: ordered list of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Values: literals (e.g., string), arrays, and objects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20" y="3394150"/>
            <a:ext cx="3275975" cy="17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6642750" y="2903375"/>
            <a:ext cx="17265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JSON document 1: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52575" y="190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3804575" y="2571750"/>
            <a:ext cx="12813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00" y="1473050"/>
            <a:ext cx="4743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Similarity Lookup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50175" y="1331575"/>
            <a:ext cx="79005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Definition</a:t>
            </a:r>
            <a:r>
              <a:rPr b="1" lang="en" u="sng"/>
              <a:t>:</a:t>
            </a:r>
            <a:br>
              <a:rPr lang="en"/>
            </a:br>
            <a:r>
              <a:rPr lang="en"/>
              <a:t>Given: distance function </a:t>
            </a:r>
            <a:r>
              <a:rPr lang="en">
                <a:solidFill>
                  <a:srgbClr val="FF9900"/>
                </a:solidFill>
              </a:rPr>
              <a:t>δ</a:t>
            </a:r>
            <a:r>
              <a:rPr lang="en"/>
              <a:t>, user-defined threshold </a:t>
            </a:r>
            <a:r>
              <a:rPr lang="en">
                <a:solidFill>
                  <a:srgbClr val="FF9900"/>
                </a:solidFill>
              </a:rPr>
              <a:t>T</a:t>
            </a:r>
            <a:r>
              <a:rPr lang="en"/>
              <a:t>, and a query JSON document </a:t>
            </a:r>
            <a:r>
              <a:rPr lang="en">
                <a:solidFill>
                  <a:srgbClr val="6AA84F"/>
                </a:solidFill>
              </a:rPr>
              <a:t>dq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retrieve all JSON documents </a:t>
            </a:r>
            <a:r>
              <a:rPr lang="en">
                <a:solidFill>
                  <a:srgbClr val="6AA84F"/>
                </a:solidFill>
              </a:rPr>
              <a:t>di</a:t>
            </a:r>
            <a:r>
              <a:rPr lang="en"/>
              <a:t> from a database </a:t>
            </a:r>
            <a:r>
              <a:rPr lang="en">
                <a:solidFill>
                  <a:srgbClr val="7F6000"/>
                </a:solidFill>
              </a:rPr>
              <a:t>D</a:t>
            </a:r>
            <a:r>
              <a:rPr lang="en"/>
              <a:t> that are similar to </a:t>
            </a:r>
            <a:r>
              <a:rPr lang="en">
                <a:solidFill>
                  <a:srgbClr val="6AA84F"/>
                </a:solidFill>
              </a:rPr>
              <a:t>dq</a:t>
            </a:r>
            <a:r>
              <a:rPr lang="en"/>
              <a:t>, i.e., </a:t>
            </a:r>
            <a:r>
              <a:rPr lang="en">
                <a:solidFill>
                  <a:srgbClr val="FF9900"/>
                </a:solidFill>
              </a:rPr>
              <a:t>δ</a:t>
            </a: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dq,di</a:t>
            </a:r>
            <a:r>
              <a:rPr lang="en"/>
              <a:t>) ≤</a:t>
            </a:r>
            <a:r>
              <a:rPr lang="en">
                <a:solidFill>
                  <a:srgbClr val="7F6000"/>
                </a:solidFill>
              </a:rPr>
              <a:t>T</a:t>
            </a:r>
            <a:endParaRPr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783075" y="4066700"/>
            <a:ext cx="79005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Query Document </a:t>
            </a:r>
            <a:r>
              <a:rPr lang="en">
                <a:solidFill>
                  <a:srgbClr val="38761D"/>
                </a:solidFill>
              </a:rPr>
              <a:t>dq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925" y="2356025"/>
            <a:ext cx="5710074" cy="17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4602100" y="4133075"/>
            <a:ext cx="33048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Database </a:t>
            </a:r>
            <a:r>
              <a:rPr lang="en">
                <a:solidFill>
                  <a:srgbClr val="7F6000"/>
                </a:solidFill>
              </a:rPr>
              <a:t>D</a:t>
            </a:r>
            <a:endParaRPr>
              <a:solidFill>
                <a:srgbClr val="7F6000"/>
              </a:solidFill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75" y="2421277"/>
            <a:ext cx="3009257" cy="171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Functions of JSON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1721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Goal</a:t>
            </a:r>
            <a:r>
              <a:rPr lang="en"/>
              <a:t>: find a distance function </a:t>
            </a:r>
            <a:r>
              <a:rPr lang="en">
                <a:solidFill>
                  <a:srgbClr val="FF9900"/>
                </a:solidFill>
              </a:rPr>
              <a:t>δ</a:t>
            </a:r>
            <a:r>
              <a:rPr lang="en"/>
              <a:t> for JSON documents 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" y="1823049"/>
            <a:ext cx="9144000" cy="215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09975" y="4034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</a:t>
            </a:r>
            <a:r>
              <a:rPr b="1" lang="en"/>
              <a:t> solutions: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Ignore the structure (eg. line based approach)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quality guarantees ( eg. distance not minimal)</a:t>
            </a:r>
            <a:endParaRPr b="1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Representation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303800" y="1199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Develop a </a:t>
            </a:r>
            <a:r>
              <a:rPr lang="en"/>
              <a:t>lossless representation of JSON documents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JSON trees: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397"/>
            <a:ext cx="9144000" cy="214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Functions of JSON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303800" y="1199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develop a distance functions </a:t>
            </a:r>
            <a:r>
              <a:rPr lang="en">
                <a:solidFill>
                  <a:srgbClr val="FF9900"/>
                </a:solidFill>
              </a:rPr>
              <a:t>δ</a:t>
            </a:r>
            <a:r>
              <a:rPr lang="en"/>
              <a:t> for JSON </a:t>
            </a:r>
            <a:r>
              <a:rPr lang="en">
                <a:solidFill>
                  <a:srgbClr val="38761D"/>
                </a:solidFill>
              </a:rPr>
              <a:t>trees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253"/>
            <a:ext cx="9143999" cy="205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Edit Distance (TED)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Example: </a:t>
            </a:r>
            <a:r>
              <a:rPr lang="en">
                <a:solidFill>
                  <a:srgbClr val="38761D"/>
                </a:solidFill>
              </a:rPr>
              <a:t>trees</a:t>
            </a:r>
            <a:r>
              <a:rPr lang="en"/>
              <a:t> T1 and T2 with TED(T1, T2) =3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88" y="1667850"/>
            <a:ext cx="54578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29475" y="4163400"/>
            <a:ext cx="70305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Complexity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 time for </a:t>
            </a:r>
            <a:r>
              <a:rPr lang="en">
                <a:solidFill>
                  <a:srgbClr val="BF9000"/>
                </a:solidFill>
              </a:rPr>
              <a:t>ordered</a:t>
            </a:r>
            <a:r>
              <a:rPr lang="en"/>
              <a:t> trees.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NP-hard for </a:t>
            </a:r>
            <a:r>
              <a:rPr lang="en">
                <a:solidFill>
                  <a:srgbClr val="BF9000"/>
                </a:solidFill>
              </a:rPr>
              <a:t>unordered</a:t>
            </a:r>
            <a:r>
              <a:rPr lang="en"/>
              <a:t> trees.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Functions of JSON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1721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Goal</a:t>
            </a:r>
            <a:r>
              <a:rPr lang="en"/>
              <a:t>: find a distance function </a:t>
            </a:r>
            <a:r>
              <a:rPr lang="en">
                <a:solidFill>
                  <a:srgbClr val="FF9900"/>
                </a:solidFill>
              </a:rPr>
              <a:t>δ</a:t>
            </a:r>
            <a:r>
              <a:rPr lang="en"/>
              <a:t> for JSON documents 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" y="1823049"/>
            <a:ext cx="9144000" cy="215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409975" y="4034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 solutions: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 is NP-complete for JSON trees. </a:t>
            </a:r>
            <a:endParaRPr b="1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Edit Distance (JEDI)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172075" y="1243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the minimum number of node edit operations (insert, delete, and rename) that transform one tree to another </a:t>
            </a:r>
            <a:r>
              <a:rPr lang="en"/>
              <a:t>satisfying</a:t>
            </a:r>
            <a:r>
              <a:rPr lang="en"/>
              <a:t> the document-preserving constraint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uses </a:t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264"/>
            <a:ext cx="9143999" cy="2044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709925" y="4177725"/>
            <a:ext cx="73089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resulting algorithm runs in O(n^2 d log(d)) time and uses O(n^2) space, where </a:t>
            </a:r>
            <a:r>
              <a:rPr lang="en" sz="1200">
                <a:solidFill>
                  <a:srgbClr val="38761D"/>
                </a:solidFill>
              </a:rPr>
              <a:t>n</a:t>
            </a:r>
            <a:r>
              <a:rPr lang="en" sz="1200"/>
              <a:t> is the tree size and </a:t>
            </a:r>
            <a:r>
              <a:rPr lang="en" sz="1200">
                <a:solidFill>
                  <a:srgbClr val="7F6000"/>
                </a:solidFill>
              </a:rPr>
              <a:t>d</a:t>
            </a:r>
            <a:r>
              <a:rPr lang="en" sz="1200"/>
              <a:t> the maximum degree of the tree.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425" y="707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