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3" r:id="rId4"/>
    <p:sldId id="268" r:id="rId6"/>
    <p:sldId id="332" r:id="rId7"/>
    <p:sldId id="265" r:id="rId8"/>
    <p:sldId id="315" r:id="rId9"/>
    <p:sldId id="322" r:id="rId10"/>
    <p:sldId id="301" r:id="rId11"/>
    <p:sldId id="317" r:id="rId12"/>
    <p:sldId id="318" r:id="rId13"/>
    <p:sldId id="319" r:id="rId14"/>
    <p:sldId id="320" r:id="rId15"/>
    <p:sldId id="329" r:id="rId16"/>
    <p:sldId id="323" r:id="rId17"/>
    <p:sldId id="324" r:id="rId18"/>
    <p:sldId id="330" r:id="rId19"/>
    <p:sldId id="331" r:id="rId20"/>
    <p:sldId id="325" r:id="rId21"/>
    <p:sldId id="327" r:id="rId22"/>
    <p:sldId id="326" r:id="rId23"/>
    <p:sldId id="266"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3"/>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195.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2.jpeg"/><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4"/>
            </p:custDataLst>
          </p:nvPr>
        </p:nvSpPr>
        <p:spPr>
          <a:xfrm>
            <a:off x="3225799" y="2396579"/>
            <a:ext cx="57404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3225799" y="3766063"/>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custDataLst>
              <p:tags r:id="rId6"/>
            </p:custDataLst>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srcRect/>
          <a:stretch>
            <a:fillRect/>
          </a:stretch>
        </p:blipFill>
        <p:spPr>
          <a:xfrm>
            <a:off x="0" y="669757"/>
            <a:ext cx="12192000" cy="4057650"/>
          </a:xfrm>
          <a:prstGeom prst="rect">
            <a:avLst/>
          </a:prstGeom>
        </p:spPr>
      </p:pic>
      <p:sp>
        <p:nvSpPr>
          <p:cNvPr id="8" name="矩形 7"/>
          <p:cNvSpPr/>
          <p:nvPr>
            <p:custDataLst>
              <p:tags r:id="rId4"/>
            </p:custDataLst>
          </p:nvPr>
        </p:nvSpPr>
        <p:spPr>
          <a:xfrm>
            <a:off x="3771900" y="1231732"/>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5"/>
            </p:custDataLst>
          </p:nvPr>
        </p:nvSpPr>
        <p:spPr>
          <a:xfrm>
            <a:off x="2962275" y="4716626"/>
            <a:ext cx="6267450"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9"/>
            </p:custDataLst>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215494"/>
            <a:ext cx="105156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48850" y="365125"/>
            <a:ext cx="804949"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9635836"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4"/>
            </p:custDataLst>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6"/>
            </p:custDataLst>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8"/>
            </p:custDataLst>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custDataLst>
              <p:tags r:id="rId9"/>
            </p:custDataLst>
          </p:nvPr>
        </p:nvSpPr>
        <p:spPr>
          <a:xfrm>
            <a:off x="3225800" y="3470558"/>
            <a:ext cx="57404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6" name="日期占位符 5"/>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p>
            <a:endParaRPr lang="zh-CN" altLang="en-US" dirty="0"/>
          </a:p>
        </p:txBody>
      </p:sp>
      <p:sp>
        <p:nvSpPr>
          <p:cNvPr id="8" name="灯片编号占位符 7"/>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6"/>
            </p:custDataLst>
          </p:nvPr>
        </p:nvSpPr>
        <p:spPr/>
        <p:txBody>
          <a:bodyPr/>
          <a:lstStyle/>
          <a:p>
            <a:endParaRPr lang="zh-CN" altLang="en-US" dirty="0"/>
          </a:p>
        </p:txBody>
      </p:sp>
      <p:sp>
        <p:nvSpPr>
          <p:cNvPr id="10" name="灯片编号占位符 9"/>
          <p:cNvSpPr>
            <a:spLocks noGrp="1"/>
          </p:cNvSpPr>
          <p:nvPr>
            <p:ph type="sldNum" sz="quarter" idx="16"/>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4"/>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5"/>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6"/>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7" name="文本占位符 6"/>
          <p:cNvSpPr>
            <a:spLocks noGrp="1"/>
          </p:cNvSpPr>
          <p:nvPr>
            <p:ph type="body" sz="quarter" idx="13"/>
            <p:custDataLst>
              <p:tags r:id="rId4"/>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5"/>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6"/>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7"/>
            </p:custDataLst>
          </p:nvPr>
        </p:nvSpPr>
        <p:spPr/>
        <p:txBody>
          <a:body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5"/>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6"/>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7"/>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9"/>
            </p:custDataLst>
          </p:nvPr>
        </p:nvSpPr>
        <p:spPr/>
        <p:txBody>
          <a:bodyPr/>
          <a:lstStyle/>
          <a:p>
            <a:endParaRPr lang="zh-CN" altLang="en-US" dirty="0"/>
          </a:p>
        </p:txBody>
      </p:sp>
      <p:sp>
        <p:nvSpPr>
          <p:cNvPr id="12" name="灯片编号占位符 11"/>
          <p:cNvSpPr>
            <a:spLocks noGrp="1"/>
          </p:cNvSpPr>
          <p:nvPr>
            <p:ph type="sldNum" sz="quarter" idx="19"/>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4"/>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5"/>
            <p:custDataLst>
              <p:tags r:id="rId6"/>
            </p:custDataLst>
          </p:nvPr>
        </p:nvSpPr>
        <p:spPr/>
        <p:txBody>
          <a:bodyPr/>
          <a:lstStyle/>
          <a:p>
            <a:endParaRPr lang="zh-CN" altLang="en-US" dirty="0"/>
          </a:p>
        </p:txBody>
      </p:sp>
      <p:sp>
        <p:nvSpPr>
          <p:cNvPr id="9" name="灯片编号占位符 8"/>
          <p:cNvSpPr>
            <a:spLocks noGrp="1"/>
          </p:cNvSpPr>
          <p:nvPr>
            <p:ph type="sldNum" sz="quarter" idx="16"/>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13.xml"/><Relationship Id="rId19" Type="http://schemas.openxmlformats.org/officeDocument/2006/relationships/tags" Target="../tags/tag17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9.xml"/><Relationship Id="rId3" Type="http://schemas.openxmlformats.org/officeDocument/2006/relationships/image" Target="../media/image12.png"/><Relationship Id="rId2" Type="http://schemas.openxmlformats.org/officeDocument/2006/relationships/tags" Target="../tags/tag188.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image" Target="../media/image15.png"/><Relationship Id="rId3" Type="http://schemas.openxmlformats.org/officeDocument/2006/relationships/tags" Target="../tags/tag190.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hyperlink" Target="https://data.cityofnewyork.us/browse?q=aid&amp;sortBy=relev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86.xml"/><Relationship Id="rId4" Type="http://schemas.openxmlformats.org/officeDocument/2006/relationships/image" Target="../media/image9.png"/><Relationship Id="rId3" Type="http://schemas.openxmlformats.org/officeDocument/2006/relationships/tags" Target="../tags/tag185.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a:sym typeface="+mn-ea"/>
              </a:rPr>
              <a:t>Review Paper and Data Curation Project</a:t>
            </a:r>
            <a:endParaRPr lang="en-US" altLang="zh-CN" dirty="0">
              <a:solidFill>
                <a:schemeClr val="tx1">
                  <a:lumMod val="65000"/>
                  <a:lumOff val="35000"/>
                </a:schemeClr>
              </a:solidFill>
            </a:endParaRPr>
          </a:p>
        </p:txBody>
      </p:sp>
      <p:sp>
        <p:nvSpPr>
          <p:cNvPr id="3" name="文本框 2"/>
          <p:cNvSpPr txBox="1"/>
          <p:nvPr>
            <p:custDataLst>
              <p:tags r:id="rId2"/>
            </p:custDataLst>
          </p:nvPr>
        </p:nvSpPr>
        <p:spPr>
          <a:xfrm>
            <a:off x="493395" y="3425825"/>
            <a:ext cx="11321415" cy="204724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zh-CN" sz="1800">
                <a:sym typeface="+mn-ea"/>
              </a:rPr>
              <a:t>Group 4 </a:t>
            </a:r>
            <a:endParaRPr lang="en-US" altLang="zh-CN" sz="1800">
              <a:sym typeface="+mn-ea"/>
            </a:endParaRPr>
          </a:p>
          <a:p>
            <a:pPr algn="ctr"/>
            <a:endParaRPr lang="en-US" altLang="zh-CN" sz="1800">
              <a:solidFill>
                <a:schemeClr val="tx1"/>
              </a:solidFill>
            </a:endParaRPr>
          </a:p>
          <a:p>
            <a:pPr algn="ctr"/>
            <a:r>
              <a:rPr lang="en-US" altLang="zh-CN" sz="1800">
                <a:sym typeface="+mn-ea"/>
              </a:rPr>
              <a:t>Fan     Tianyin        tfan5@hawk.iit.edu            </a:t>
            </a:r>
            <a:endParaRPr lang="en-US" altLang="zh-CN" sz="1800">
              <a:solidFill>
                <a:schemeClr val="tx1"/>
              </a:solidFill>
            </a:endParaRPr>
          </a:p>
          <a:p>
            <a:pPr algn="ctr"/>
            <a:r>
              <a:rPr lang="en-US" altLang="zh-CN" sz="1800">
                <a:sym typeface="+mn-ea"/>
              </a:rPr>
              <a:t>Li         Ziyin         zli225@hawk.iit.edu           </a:t>
            </a:r>
            <a:endParaRPr lang="en-US" altLang="zh-CN" sz="1800">
              <a:solidFill>
                <a:schemeClr val="tx1"/>
              </a:solidFill>
            </a:endParaRPr>
          </a:p>
          <a:p>
            <a:pPr algn="ctr"/>
            <a:r>
              <a:rPr lang="en-US" altLang="zh-CN" sz="1800">
                <a:sym typeface="+mn-ea"/>
              </a:rPr>
              <a:t>Liu       Yuhai       yliu377@hawk.iit.edu   </a:t>
            </a:r>
            <a:endParaRPr lang="en-US" altLang="zh-CN" sz="1800" dirty="0">
              <a:solidFill>
                <a:schemeClr val="tx1">
                  <a:lumMod val="65000"/>
                  <a:lumOff val="35000"/>
                </a:schemeClr>
              </a:solidFill>
              <a:latin typeface="+mn-lt"/>
              <a:ea typeface="+mn-ea"/>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972820" y="905510"/>
            <a:ext cx="3667125" cy="5046980"/>
          </a:xfrm>
          <a:prstGeom prst="rect">
            <a:avLst/>
          </a:prstGeom>
        </p:spPr>
      </p:pic>
      <p:sp>
        <p:nvSpPr>
          <p:cNvPr id="7" name="文本框 6"/>
          <p:cNvSpPr txBox="1"/>
          <p:nvPr>
            <p:custDataLst>
              <p:tags r:id="rId2"/>
            </p:custDataLst>
          </p:nvPr>
        </p:nvSpPr>
        <p:spPr>
          <a:xfrm>
            <a:off x="972820" y="286385"/>
            <a:ext cx="7142480" cy="368300"/>
          </a:xfrm>
          <a:prstGeom prst="rect">
            <a:avLst/>
          </a:prstGeom>
          <a:noFill/>
        </p:spPr>
        <p:txBody>
          <a:bodyPr wrap="square" rtlCol="0">
            <a:spAutoFit/>
          </a:bodyPr>
          <a:p>
            <a:r>
              <a:rPr lang="en-US" altLang="zh-CN"/>
              <a:t>5. load the food_inspections datasets </a:t>
            </a:r>
            <a:endParaRPr lang="en-US" altLang="zh-CN"/>
          </a:p>
        </p:txBody>
      </p:sp>
      <p:pic>
        <p:nvPicPr>
          <p:cNvPr id="4" name="图片 3"/>
          <p:cNvPicPr>
            <a:picLocks noChangeAspect="1"/>
          </p:cNvPicPr>
          <p:nvPr/>
        </p:nvPicPr>
        <p:blipFill>
          <a:blip r:embed="rId3"/>
          <a:stretch>
            <a:fillRect/>
          </a:stretch>
        </p:blipFill>
        <p:spPr>
          <a:xfrm>
            <a:off x="6167120" y="905510"/>
            <a:ext cx="4400550" cy="5334000"/>
          </a:xfrm>
          <a:prstGeom prst="rect">
            <a:avLst/>
          </a:prstGeom>
        </p:spPr>
      </p:pic>
      <p:sp>
        <p:nvSpPr>
          <p:cNvPr id="5" name="文本框 4"/>
          <p:cNvSpPr txBox="1"/>
          <p:nvPr>
            <p:custDataLst>
              <p:tags r:id="rId4"/>
            </p:custDataLst>
          </p:nvPr>
        </p:nvSpPr>
        <p:spPr>
          <a:xfrm>
            <a:off x="6083935" y="276860"/>
            <a:ext cx="5293995" cy="368300"/>
          </a:xfrm>
          <a:prstGeom prst="rect">
            <a:avLst/>
          </a:prstGeom>
          <a:noFill/>
        </p:spPr>
        <p:txBody>
          <a:bodyPr wrap="square" rtlCol="0">
            <a:spAutoFit/>
          </a:bodyPr>
          <a:p>
            <a:r>
              <a:rPr lang="en-US" altLang="zh-CN"/>
              <a:t>6. calculate every school &lt;5km food risk value: </a:t>
            </a:r>
            <a:endParaRPr lang="en-US" altLang="zh-CN"/>
          </a:p>
        </p:txBody>
      </p:sp>
      <p:sp>
        <p:nvSpPr>
          <p:cNvPr id="6" name="文本框 5"/>
          <p:cNvSpPr txBox="1"/>
          <p:nvPr/>
        </p:nvSpPr>
        <p:spPr>
          <a:xfrm>
            <a:off x="5213985" y="6239510"/>
            <a:ext cx="6421755" cy="306705"/>
          </a:xfrm>
          <a:prstGeom prst="rect">
            <a:avLst/>
          </a:prstGeom>
          <a:noFill/>
        </p:spPr>
        <p:txBody>
          <a:bodyPr wrap="square" rtlCol="0" anchor="t">
            <a:spAutoFit/>
          </a:bodyPr>
          <a:p>
            <a:r>
              <a:rPr lang="zh-CN" altLang="en-US" sz="1400"/>
              <a:t>Risk 3 (Low),Risk 2 (Medium),Risk 1 (High), so the high:1, medium:2, low:3</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156325" y="938530"/>
            <a:ext cx="5793740" cy="3271520"/>
          </a:xfrm>
          <a:prstGeom prst="rect">
            <a:avLst/>
          </a:prstGeom>
        </p:spPr>
      </p:pic>
      <p:pic>
        <p:nvPicPr>
          <p:cNvPr id="3" name="图片 2"/>
          <p:cNvPicPr>
            <a:picLocks noChangeAspect="1"/>
          </p:cNvPicPr>
          <p:nvPr/>
        </p:nvPicPr>
        <p:blipFill>
          <a:blip r:embed="rId2"/>
          <a:stretch>
            <a:fillRect/>
          </a:stretch>
        </p:blipFill>
        <p:spPr>
          <a:xfrm>
            <a:off x="584835" y="851535"/>
            <a:ext cx="5318125" cy="3563620"/>
          </a:xfrm>
          <a:prstGeom prst="rect">
            <a:avLst/>
          </a:prstGeom>
        </p:spPr>
      </p:pic>
      <p:sp>
        <p:nvSpPr>
          <p:cNvPr id="4" name="文本框 3"/>
          <p:cNvSpPr txBox="1"/>
          <p:nvPr/>
        </p:nvSpPr>
        <p:spPr>
          <a:xfrm>
            <a:off x="1465580" y="494030"/>
            <a:ext cx="4064000" cy="368300"/>
          </a:xfrm>
          <a:prstGeom prst="rect">
            <a:avLst/>
          </a:prstGeom>
          <a:noFill/>
        </p:spPr>
        <p:txBody>
          <a:bodyPr wrap="square" rtlCol="0">
            <a:spAutoFit/>
          </a:bodyPr>
          <a:p>
            <a:r>
              <a:rPr lang="en-US" altLang="zh-CN"/>
              <a:t>Database cs520</a:t>
            </a:r>
            <a:endParaRPr lang="en-US" altLang="zh-CN"/>
          </a:p>
        </p:txBody>
      </p:sp>
      <p:sp>
        <p:nvSpPr>
          <p:cNvPr id="5" name="文本框 4"/>
          <p:cNvSpPr txBox="1"/>
          <p:nvPr>
            <p:custDataLst>
              <p:tags r:id="rId3"/>
            </p:custDataLst>
          </p:nvPr>
        </p:nvSpPr>
        <p:spPr>
          <a:xfrm>
            <a:off x="6749415" y="465455"/>
            <a:ext cx="4064000" cy="368300"/>
          </a:xfrm>
          <a:prstGeom prst="rect">
            <a:avLst/>
          </a:prstGeom>
          <a:noFill/>
        </p:spPr>
        <p:txBody>
          <a:bodyPr wrap="square" rtlCol="0">
            <a:spAutoFit/>
          </a:bodyPr>
          <a:p>
            <a:r>
              <a:rPr lang="en-US" altLang="zh-CN"/>
              <a:t>Database school_info</a:t>
            </a:r>
            <a:endParaRPr lang="en-US" altLang="zh-CN"/>
          </a:p>
        </p:txBody>
      </p:sp>
      <p:pic>
        <p:nvPicPr>
          <p:cNvPr id="6" name="图片 5"/>
          <p:cNvPicPr>
            <a:picLocks noChangeAspect="1"/>
          </p:cNvPicPr>
          <p:nvPr/>
        </p:nvPicPr>
        <p:blipFill>
          <a:blip r:embed="rId4"/>
          <a:stretch>
            <a:fillRect/>
          </a:stretch>
        </p:blipFill>
        <p:spPr>
          <a:xfrm>
            <a:off x="3689985" y="3268345"/>
            <a:ext cx="5088890" cy="3256915"/>
          </a:xfrm>
          <a:prstGeom prst="rect">
            <a:avLst/>
          </a:prstGeom>
        </p:spPr>
      </p:pic>
      <p:sp>
        <p:nvSpPr>
          <p:cNvPr id="7" name="文本框 6"/>
          <p:cNvSpPr txBox="1"/>
          <p:nvPr>
            <p:custDataLst>
              <p:tags r:id="rId5"/>
            </p:custDataLst>
          </p:nvPr>
        </p:nvSpPr>
        <p:spPr>
          <a:xfrm>
            <a:off x="789305" y="4772660"/>
            <a:ext cx="4064000" cy="368300"/>
          </a:xfrm>
          <a:prstGeom prst="rect">
            <a:avLst/>
          </a:prstGeom>
          <a:noFill/>
        </p:spPr>
        <p:txBody>
          <a:bodyPr wrap="square" rtlCol="0">
            <a:spAutoFit/>
          </a:bodyPr>
          <a:p>
            <a:r>
              <a:rPr lang="en-US" altLang="zh-CN"/>
              <a:t>Database food_inspections</a:t>
            </a:r>
            <a:endParaRPr lang="en-US" altLang="zh-CN"/>
          </a:p>
        </p:txBody>
      </p:sp>
      <p:sp>
        <p:nvSpPr>
          <p:cNvPr id="8" name="文本框 7"/>
          <p:cNvSpPr txBox="1"/>
          <p:nvPr>
            <p:custDataLst>
              <p:tags r:id="rId6"/>
            </p:custDataLst>
          </p:nvPr>
        </p:nvSpPr>
        <p:spPr>
          <a:xfrm>
            <a:off x="294640" y="190500"/>
            <a:ext cx="8351520" cy="368300"/>
          </a:xfrm>
          <a:prstGeom prst="rect">
            <a:avLst/>
          </a:prstGeom>
          <a:noFill/>
        </p:spPr>
        <p:txBody>
          <a:bodyPr wrap="square" rtlCol="0">
            <a:spAutoFit/>
          </a:bodyPr>
          <a:p>
            <a:r>
              <a:rPr lang="en-US" altLang="zh-CN"/>
              <a:t>7. Create Database and save the data to different Database: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9603"/>
            <a:ext cx="9144000" cy="769499"/>
          </a:xfrm>
        </p:spPr>
        <p:txBody>
          <a:bodyPr>
            <a:noAutofit/>
          </a:bodyPr>
          <a:lstStyle/>
          <a:p>
            <a:r>
              <a:rPr lang="en-US" altLang="zh-CN" sz="2400" dirty="0"/>
              <a:t>CS Team Project extension</a:t>
            </a:r>
            <a:endParaRPr lang="en-US" altLang="zh-CN" sz="2400" dirty="0"/>
          </a:p>
        </p:txBody>
      </p:sp>
      <p:sp>
        <p:nvSpPr>
          <p:cNvPr id="3" name="Subtitle 2"/>
          <p:cNvSpPr>
            <a:spLocks noGrp="1"/>
          </p:cNvSpPr>
          <p:nvPr>
            <p:ph type="subTitle" idx="1"/>
          </p:nvPr>
        </p:nvSpPr>
        <p:spPr>
          <a:xfrm>
            <a:off x="1524000" y="1739900"/>
            <a:ext cx="9144000" cy="4114165"/>
          </a:xfrm>
        </p:spPr>
        <p:txBody>
          <a:bodyPr/>
          <a:lstStyle/>
          <a:p>
            <a:pPr algn="l"/>
            <a:r>
              <a:rPr lang="en-US" dirty="0"/>
              <a:t>Purpose for this content</a:t>
            </a:r>
            <a:endParaRPr lang="en-US" dirty="0"/>
          </a:p>
          <a:p>
            <a:pPr algn="l"/>
            <a:r>
              <a:rPr lang="en-US" dirty="0"/>
              <a:t>Data import </a:t>
            </a:r>
            <a:endParaRPr lang="en-US" dirty="0"/>
          </a:p>
          <a:p>
            <a:pPr algn="l"/>
            <a:r>
              <a:rPr lang="en-US" dirty="0"/>
              <a:t>Data analysis</a:t>
            </a:r>
            <a:endParaRPr lang="en-US" dirty="0"/>
          </a:p>
          <a:p>
            <a:pPr algn="l"/>
            <a:r>
              <a:rPr lang="en-US" dirty="0"/>
              <a:t>Schema map and merge</a:t>
            </a:r>
            <a:endParaRPr lang="en-US" dirty="0"/>
          </a:p>
          <a:p>
            <a:pPr algn="l"/>
            <a:r>
              <a:rPr lang="en-US" dirty="0"/>
              <a:t>Export data</a:t>
            </a:r>
            <a:endParaRPr lang="en-US" dirty="0"/>
          </a:p>
          <a:p>
            <a:pPr algn="l"/>
            <a:r>
              <a:rPr lang="en-US" dirty="0"/>
              <a:t>Test result</a:t>
            </a:r>
            <a:endParaRPr lang="en-US" dirty="0"/>
          </a:p>
          <a:p>
            <a:pPr algn="l"/>
            <a:endParaRPr lang="en-US" dirty="0"/>
          </a:p>
        </p:txBody>
      </p:sp>
      <p:sp>
        <p:nvSpPr>
          <p:cNvPr id="12" name="文本框 11"/>
          <p:cNvSpPr txBox="1"/>
          <p:nvPr>
            <p:custDataLst>
              <p:tags r:id="rId1"/>
            </p:custDataLst>
          </p:nvPr>
        </p:nvSpPr>
        <p:spPr>
          <a:xfrm>
            <a:off x="784860" y="353695"/>
            <a:ext cx="4064000" cy="645160"/>
          </a:xfrm>
          <a:prstGeom prst="rect">
            <a:avLst/>
          </a:prstGeom>
          <a:noFill/>
        </p:spPr>
        <p:txBody>
          <a:bodyPr wrap="square" rtlCol="0">
            <a:spAutoFit/>
          </a:bodyPr>
          <a:p>
            <a:r>
              <a:rPr lang="en-US" altLang="zh-CN"/>
              <a:t>Data Curation Project </a:t>
            </a:r>
            <a:r>
              <a:rPr lang="en-US" altLang="zh-CN">
                <a:sym typeface="+mn-ea"/>
              </a:rPr>
              <a:t>Part2.</a:t>
            </a:r>
            <a:endParaRPr lang="en-US" altLang="zh-CN"/>
          </a:p>
          <a:p>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Autofit/>
          </a:bodyPr>
          <a:lstStyle/>
          <a:p>
            <a:r>
              <a:rPr lang="en-US" sz="3200" dirty="0"/>
              <a:t>Purpose</a:t>
            </a:r>
            <a:endParaRPr lang="en-US" sz="3200" dirty="0"/>
          </a:p>
        </p:txBody>
      </p:sp>
      <p:sp>
        <p:nvSpPr>
          <p:cNvPr id="3" name="Subtitle 2"/>
          <p:cNvSpPr>
            <a:spLocks noGrp="1"/>
          </p:cNvSpPr>
          <p:nvPr>
            <p:ph type="subTitle" idx="1"/>
          </p:nvPr>
        </p:nvSpPr>
        <p:spPr>
          <a:xfrm>
            <a:off x="1524000" y="1529255"/>
            <a:ext cx="9144000" cy="4966137"/>
          </a:xfrm>
        </p:spPr>
        <p:txBody>
          <a:bodyPr>
            <a:normAutofit/>
          </a:bodyPr>
          <a:lstStyle/>
          <a:p>
            <a:pPr marL="342900" indent="-342900" algn="l">
              <a:buFont typeface="Wingdings" panose="05000000000000000000" pitchFamily="2" charset="2"/>
              <a:buChar char="Ø"/>
            </a:pPr>
            <a:r>
              <a:rPr lang="en-US" sz="1600" dirty="0"/>
              <a:t>Main task and purpose:</a:t>
            </a:r>
            <a:endParaRPr lang="en-US" sz="1600" dirty="0"/>
          </a:p>
          <a:p>
            <a:pPr lvl="1" algn="l"/>
            <a:r>
              <a:rPr lang="en-US" sz="1400" dirty="0"/>
              <a:t>Import different content from different data files into different dataset in order to check out some key information easily and conveniently as below after doing something about data preparation, cleaning, schema mapping, integration.</a:t>
            </a:r>
            <a:endParaRPr lang="en-US" sz="1400" dirty="0"/>
          </a:p>
          <a:p>
            <a:pPr algn="l"/>
            <a:endParaRPr lang="en-US" sz="1400" dirty="0"/>
          </a:p>
          <a:p>
            <a:pPr marL="342900" indent="-342900" algn="l">
              <a:buFont typeface="Wingdings" panose="05000000000000000000" pitchFamily="2" charset="2"/>
              <a:buChar char="Ø"/>
            </a:pPr>
            <a:r>
              <a:rPr lang="en-US" sz="1600" dirty="0"/>
              <a:t>Extract and Check out some information to schools</a:t>
            </a:r>
            <a:endParaRPr lang="en-US" sz="1600" dirty="0"/>
          </a:p>
          <a:p>
            <a:pPr lvl="1" algn="l"/>
            <a:r>
              <a:rPr lang="en-US" sz="1400" dirty="0"/>
              <a:t>school basic info such as, address, name</a:t>
            </a:r>
            <a:endParaRPr lang="en-US" sz="1400" dirty="0"/>
          </a:p>
          <a:p>
            <a:pPr lvl="1" algn="l"/>
            <a:r>
              <a:rPr lang="en-US" sz="1400" dirty="0"/>
              <a:t>school’s program, such as, aid, other extra program</a:t>
            </a:r>
            <a:endParaRPr lang="en-US" sz="1400" dirty="0"/>
          </a:p>
          <a:p>
            <a:pPr lvl="1" algn="l"/>
            <a:r>
              <a:rPr lang="en-US" sz="1400" dirty="0"/>
              <a:t>enrollment from school, such the status to enroll program</a:t>
            </a:r>
            <a:endParaRPr lang="en-US" sz="1400" dirty="0"/>
          </a:p>
          <a:p>
            <a:pPr lvl="1" algn="l"/>
            <a:endParaRPr lang="en-US" sz="1400" dirty="0"/>
          </a:p>
          <a:p>
            <a:pPr marL="342900" indent="-342900" algn="l">
              <a:buFont typeface="Wingdings" panose="05000000000000000000" pitchFamily="2" charset="2"/>
              <a:buChar char="Ø"/>
            </a:pPr>
            <a:r>
              <a:rPr lang="en-US" sz="1600" dirty="0"/>
              <a:t>Only use the data that already exist</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rmAutofit/>
          </a:bodyPr>
          <a:lstStyle/>
          <a:p>
            <a:r>
              <a:rPr lang="en-US" sz="3200" dirty="0"/>
              <a:t>Data collection</a:t>
            </a:r>
            <a:endParaRPr lang="en-US" sz="3200" dirty="0"/>
          </a:p>
        </p:txBody>
      </p:sp>
      <p:sp>
        <p:nvSpPr>
          <p:cNvPr id="3" name="Subtitle 2"/>
          <p:cNvSpPr>
            <a:spLocks noGrp="1"/>
          </p:cNvSpPr>
          <p:nvPr>
            <p:ph type="subTitle" idx="1"/>
          </p:nvPr>
        </p:nvSpPr>
        <p:spPr>
          <a:xfrm>
            <a:off x="745958" y="1529255"/>
            <a:ext cx="9922042" cy="4966137"/>
          </a:xfrm>
        </p:spPr>
        <p:txBody>
          <a:bodyPr/>
          <a:lstStyle/>
          <a:p>
            <a:pPr marL="342900" indent="-342900" algn="l">
              <a:buFont typeface="Wingdings" panose="05000000000000000000" pitchFamily="2" charset="2"/>
              <a:buChar char="Ø"/>
            </a:pPr>
            <a:r>
              <a:rPr lang="en-US" sz="1400" dirty="0">
                <a:solidFill>
                  <a:schemeClr val="tx1"/>
                </a:solidFill>
              </a:rPr>
              <a:t>The source of the raw data files:</a:t>
            </a:r>
            <a:br>
              <a:rPr lang="en-US" sz="1400" dirty="0">
                <a:solidFill>
                  <a:schemeClr val="tx1"/>
                </a:solidFill>
              </a:rPr>
            </a:br>
            <a:r>
              <a:rPr lang="en-US" sz="1400" dirty="0">
                <a:solidFill>
                  <a:schemeClr val="tx1"/>
                </a:solidFill>
                <a:hlinkClick r:id="rId1"/>
              </a:rPr>
              <a:t>Results for "aid" | Page 1 of 2 | NYC Open Data (cityofnewyork.us)</a:t>
            </a:r>
            <a:endParaRPr lang="en-US" sz="1400" dirty="0">
              <a:solidFill>
                <a:schemeClr val="tx1"/>
              </a:solidFill>
            </a:endParaRPr>
          </a:p>
          <a:p>
            <a:pPr marL="342900" indent="-342900" algn="l">
              <a:buFont typeface="Wingdings" panose="05000000000000000000" pitchFamily="2" charset="2"/>
              <a:buChar char="Ø"/>
            </a:pPr>
            <a:r>
              <a:rPr lang="en-US" sz="1400" dirty="0">
                <a:solidFill>
                  <a:schemeClr val="tx1"/>
                </a:solidFill>
              </a:rPr>
              <a:t>Files preparation:</a:t>
            </a:r>
            <a:endParaRPr lang="en-US" sz="1400" dirty="0">
              <a:solidFill>
                <a:schemeClr val="tx1"/>
              </a:solidFill>
            </a:endParaRPr>
          </a:p>
          <a:p>
            <a:pPr algn="l"/>
            <a:r>
              <a:rPr lang="en-US" sz="1400" dirty="0">
                <a:solidFill>
                  <a:schemeClr val="tx1"/>
                </a:solidFill>
              </a:rPr>
              <a:t>     </a:t>
            </a:r>
            <a:endParaRPr lang="en-US" sz="1400" dirty="0">
              <a:solidFill>
                <a:schemeClr val="tx1"/>
              </a:solidFill>
            </a:endParaRPr>
          </a:p>
        </p:txBody>
      </p:sp>
      <p:graphicFrame>
        <p:nvGraphicFramePr>
          <p:cNvPr id="5" name="Table 4"/>
          <p:cNvGraphicFramePr>
            <a:graphicFrameLocks noGrp="1"/>
          </p:cNvGraphicFramePr>
          <p:nvPr>
            <p:custDataLst>
              <p:tags r:id="rId2"/>
            </p:custDataLst>
          </p:nvPr>
        </p:nvGraphicFramePr>
        <p:xfrm>
          <a:off x="1130967" y="2519537"/>
          <a:ext cx="9745574" cy="3850640"/>
        </p:xfrm>
        <a:graphic>
          <a:graphicData uri="http://schemas.openxmlformats.org/drawingml/2006/table">
            <a:tbl>
              <a:tblPr firstRow="1" bandRow="1">
                <a:tableStyleId>{5C22544A-7EE6-4342-B048-85BDC9FD1C3A}</a:tableStyleId>
              </a:tblPr>
              <a:tblGrid>
                <a:gridCol w="3031959"/>
                <a:gridCol w="4259179"/>
                <a:gridCol w="2454436"/>
              </a:tblGrid>
              <a:tr h="370840">
                <a:tc>
                  <a:txBody>
                    <a:bodyPr/>
                    <a:lstStyle/>
                    <a:p>
                      <a:r>
                        <a:rPr lang="en-US" dirty="0"/>
                        <a:t>File Name</a:t>
                      </a:r>
                      <a:endParaRPr lang="en-US" dirty="0"/>
                    </a:p>
                  </a:txBody>
                  <a:tcPr/>
                </a:tc>
                <a:tc>
                  <a:txBody>
                    <a:bodyPr/>
                    <a:lstStyle/>
                    <a:p>
                      <a:r>
                        <a:rPr lang="en-US" dirty="0"/>
                        <a:t>Main Purpose</a:t>
                      </a:r>
                      <a:endParaRPr lang="en-US" dirty="0"/>
                    </a:p>
                  </a:txBody>
                  <a:tcPr/>
                </a:tc>
                <a:tc>
                  <a:txBody>
                    <a:bodyPr/>
                    <a:lstStyle/>
                    <a:p>
                      <a:r>
                        <a:rPr lang="en-US" dirty="0"/>
                        <a:t>Public Key</a:t>
                      </a:r>
                      <a:endParaRPr lang="en-US" dirty="0"/>
                    </a:p>
                  </a:txBody>
                  <a:tcPr/>
                </a:tc>
              </a:tr>
              <a:tr h="370840">
                <a:tc>
                  <a:txBody>
                    <a:bodyPr/>
                    <a:lstStyle/>
                    <a:p>
                      <a:r>
                        <a:rPr lang="en-US" sz="1800" kern="1200" dirty="0" err="1">
                          <a:solidFill>
                            <a:schemeClr val="dk1"/>
                          </a:solidFill>
                          <a:latin typeface="+mn-lt"/>
                          <a:ea typeface="+mn-ea"/>
                          <a:cs typeface="+mn-cs"/>
                        </a:rPr>
                        <a:t>School_Locations</a:t>
                      </a:r>
                      <a:endParaRPr lang="en-US" dirty="0"/>
                    </a:p>
                  </a:txBody>
                  <a:tcPr/>
                </a:tc>
                <a:tc>
                  <a:txBody>
                    <a:bodyPr/>
                    <a:lstStyle/>
                    <a:p>
                      <a:r>
                        <a:rPr lang="en-US" dirty="0"/>
                        <a:t>School’s information, such as, school name, address</a:t>
                      </a:r>
                      <a:endParaRPr lang="en-US" dirty="0"/>
                    </a:p>
                  </a:txBody>
                  <a:tcPr/>
                </a:tc>
                <a:tc>
                  <a:txBody>
                    <a:bodyPr/>
                    <a:lstStyle/>
                    <a:p>
                      <a:r>
                        <a:rPr lang="en-US" dirty="0"/>
                        <a:t>Location id, Location name</a:t>
                      </a:r>
                      <a:endParaRPr lang="en-US" dirty="0"/>
                    </a:p>
                  </a:txBody>
                  <a:tcPr/>
                </a:tc>
              </a:tr>
              <a:tr h="370840">
                <a:tc>
                  <a:txBody>
                    <a:bodyPr/>
                    <a:lstStyle/>
                    <a:p>
                      <a:r>
                        <a:rPr lang="en-US" sz="1800" kern="1200" dirty="0" err="1">
                          <a:solidFill>
                            <a:schemeClr val="dk1"/>
                          </a:solidFill>
                          <a:latin typeface="+mn-lt"/>
                          <a:ea typeface="+mn-ea"/>
                          <a:cs typeface="+mn-cs"/>
                        </a:rPr>
                        <a:t>Archived_Application_for_State_Aid</a:t>
                      </a:r>
                      <a:endParaRPr lang="en-US" dirty="0"/>
                    </a:p>
                  </a:txBody>
                  <a:tcPr/>
                </a:tc>
                <a:tc>
                  <a:txBody>
                    <a:bodyPr/>
                    <a:lstStyle/>
                    <a:p>
                      <a:r>
                        <a:rPr lang="en-US" sz="1800" b="0" i="0" kern="1200" dirty="0">
                          <a:solidFill>
                            <a:schemeClr val="dk1"/>
                          </a:solidFill>
                          <a:effectLst/>
                          <a:latin typeface="+mn-lt"/>
                          <a:ea typeface="+mn-ea"/>
                          <a:cs typeface="+mn-cs"/>
                        </a:rPr>
                        <a:t>is applying for aid - these dollars are estimated</a:t>
                      </a:r>
                      <a:endParaRPr lang="en-US" dirty="0"/>
                    </a:p>
                  </a:txBody>
                  <a:tcPr/>
                </a:tc>
                <a:tc>
                  <a:txBody>
                    <a:bodyPr/>
                    <a:lstStyle/>
                    <a:p>
                      <a:r>
                        <a:rPr lang="en-US" dirty="0"/>
                        <a:t>building id, school name</a:t>
                      </a:r>
                      <a:endParaRPr lang="en-US" dirty="0"/>
                    </a:p>
                  </a:txBody>
                  <a:tcPr/>
                </a:tc>
              </a:tr>
              <a:tr h="370840">
                <a:tc>
                  <a:txBody>
                    <a:bodyPr/>
                    <a:lstStyle/>
                    <a:p>
                      <a:r>
                        <a:rPr lang="en-US" sz="1800" kern="1200" dirty="0" err="1">
                          <a:solidFill>
                            <a:schemeClr val="dk1"/>
                          </a:solidFill>
                          <a:latin typeface="+mn-lt"/>
                          <a:ea typeface="+mn-ea"/>
                          <a:cs typeface="+mn-cs"/>
                        </a:rPr>
                        <a:t>Current_Plan_Programs</a:t>
                      </a:r>
                      <a:endParaRPr lang="en-US" dirty="0"/>
                    </a:p>
                  </a:txBody>
                  <a:tcPr/>
                </a:tc>
                <a:tc>
                  <a:txBody>
                    <a:bodyPr/>
                    <a:lstStyle/>
                    <a:p>
                      <a:r>
                        <a:rPr lang="en-US" dirty="0"/>
                        <a:t>Made the programs plan</a:t>
                      </a:r>
                      <a:endParaRPr lang="en-US" dirty="0"/>
                    </a:p>
                  </a:txBody>
                  <a:tcPr/>
                </a:tc>
                <a:tc>
                  <a:txBody>
                    <a:bodyPr/>
                    <a:lstStyle/>
                    <a:p>
                      <a:r>
                        <a:rPr lang="en-US" dirty="0"/>
                        <a:t>School name</a:t>
                      </a:r>
                      <a:endParaRPr lang="en-US" dirty="0"/>
                    </a:p>
                  </a:txBody>
                  <a:tcPr/>
                </a:tc>
              </a:tr>
              <a:tr h="370840">
                <a:tc>
                  <a:txBody>
                    <a:bodyPr/>
                    <a:lstStyle/>
                    <a:p>
                      <a:r>
                        <a:rPr lang="en-US" sz="1800" kern="1200" dirty="0">
                          <a:solidFill>
                            <a:schemeClr val="dk1"/>
                          </a:solidFill>
                          <a:latin typeface="+mn-lt"/>
                          <a:ea typeface="+mn-ea"/>
                          <a:cs typeface="+mn-cs"/>
                        </a:rPr>
                        <a:t>Enrollment_Capacity_And_Utilization_Reports_-_Target_by_Building</a:t>
                      </a:r>
                      <a:endParaRPr lang="en-US" dirty="0"/>
                    </a:p>
                  </a:txBody>
                  <a:tcPr/>
                </a:tc>
                <a:tc>
                  <a:txBody>
                    <a:bodyPr/>
                    <a:lstStyle/>
                    <a:p>
                      <a:r>
                        <a:rPr lang="en-US" dirty="0"/>
                        <a:t>Enrollment status by build of school</a:t>
                      </a:r>
                      <a:endParaRPr lang="en-US" dirty="0"/>
                    </a:p>
                  </a:txBody>
                  <a:tcPr/>
                </a:tc>
                <a:tc>
                  <a:txBody>
                    <a:bodyPr/>
                    <a:lstStyle/>
                    <a:p>
                      <a:r>
                        <a:rPr lang="en-US" dirty="0" err="1"/>
                        <a:t>Bldg</a:t>
                      </a:r>
                      <a:r>
                        <a:rPr lang="en-US" dirty="0"/>
                        <a:t> ID</a:t>
                      </a:r>
                      <a:endParaRPr lang="en-US" dirty="0"/>
                    </a:p>
                  </a:txBody>
                  <a:tcPr/>
                </a:tc>
              </a:tr>
              <a:tr h="370840">
                <a:tc>
                  <a:txBody>
                    <a:bodyPr/>
                    <a:lstStyle/>
                    <a:p>
                      <a:r>
                        <a:rPr lang="en-US" sz="1800" kern="1200" dirty="0">
                          <a:solidFill>
                            <a:schemeClr val="dk1"/>
                          </a:solidFill>
                          <a:latin typeface="+mn-lt"/>
                          <a:ea typeface="+mn-ea"/>
                          <a:cs typeface="+mn-cs"/>
                        </a:rPr>
                        <a:t>Enrollment_Capacity_And_Utilization_Reports_-_Target_by_Organization</a:t>
                      </a:r>
                      <a:endParaRPr lang="en-US" dirty="0"/>
                    </a:p>
                  </a:txBody>
                  <a:tcPr/>
                </a:tc>
                <a:tc>
                  <a:txBody>
                    <a:bodyPr/>
                    <a:lstStyle/>
                    <a:p>
                      <a:r>
                        <a:rPr lang="en-US" dirty="0"/>
                        <a:t>Enrollment status by organization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Bldg</a:t>
                      </a:r>
                      <a:r>
                        <a:rPr lang="en-US" dirty="0"/>
                        <a:t> ID</a:t>
                      </a:r>
                      <a:endParaRPr lang="en-US" dirty="0"/>
                    </a:p>
                    <a:p>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Autofit/>
          </a:bodyPr>
          <a:lstStyle/>
          <a:p>
            <a:r>
              <a:rPr lang="en-US" sz="3200" dirty="0"/>
              <a:t>Datasets preparation </a:t>
            </a:r>
            <a:endParaRPr lang="en-US" sz="3200" dirty="0"/>
          </a:p>
        </p:txBody>
      </p:sp>
      <p:sp>
        <p:nvSpPr>
          <p:cNvPr id="3" name="Subtitle 2"/>
          <p:cNvSpPr>
            <a:spLocks noGrp="1"/>
          </p:cNvSpPr>
          <p:nvPr>
            <p:ph type="subTitle" idx="1"/>
          </p:nvPr>
        </p:nvSpPr>
        <p:spPr>
          <a:xfrm>
            <a:off x="1524000" y="1529255"/>
            <a:ext cx="9144000" cy="4966137"/>
          </a:xfrm>
        </p:spPr>
        <p:txBody>
          <a:bodyPr/>
          <a:lstStyle/>
          <a:p>
            <a:pPr algn="l"/>
            <a:endParaRPr lang="en-US" dirty="0"/>
          </a:p>
          <a:p>
            <a:pPr marL="342900" indent="-342900" algn="l">
              <a:buFont typeface="Wingdings" panose="05000000000000000000" pitchFamily="2" charset="2"/>
              <a:buChar char="Ø"/>
            </a:pPr>
            <a:r>
              <a:rPr lang="en-US" dirty="0"/>
              <a:t>Create one project on Vizier</a:t>
            </a:r>
            <a:endParaRPr lang="en-US" dirty="0"/>
          </a:p>
          <a:p>
            <a:pPr marL="342900" indent="-342900" algn="l">
              <a:buFont typeface="Wingdings" panose="05000000000000000000" pitchFamily="2" charset="2"/>
              <a:buChar char="Ø"/>
            </a:pPr>
            <a:r>
              <a:rPr lang="en-US" dirty="0"/>
              <a:t>Import all prepared files as datasets </a:t>
            </a:r>
            <a:endParaRPr lang="en-US" dirty="0"/>
          </a:p>
          <a:p>
            <a:pPr marL="342900" indent="-342900" algn="l">
              <a:buFont typeface="Wingdings" panose="05000000000000000000" pitchFamily="2" charset="2"/>
              <a:buChar char="Ø"/>
            </a:pPr>
            <a:r>
              <a:rPr lang="en-US" dirty="0"/>
              <a:t>Check each dataset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Autofit/>
          </a:bodyPr>
          <a:lstStyle/>
          <a:p>
            <a:r>
              <a:rPr lang="en-US" sz="3200" dirty="0"/>
              <a:t>Data Extraction and Clean</a:t>
            </a:r>
            <a:endParaRPr lang="en-US" sz="3200" dirty="0"/>
          </a:p>
        </p:txBody>
      </p:sp>
      <p:sp>
        <p:nvSpPr>
          <p:cNvPr id="3" name="Subtitle 2"/>
          <p:cNvSpPr>
            <a:spLocks noGrp="1"/>
          </p:cNvSpPr>
          <p:nvPr>
            <p:ph type="subTitle" idx="1"/>
          </p:nvPr>
        </p:nvSpPr>
        <p:spPr>
          <a:xfrm>
            <a:off x="1524000" y="1529255"/>
            <a:ext cx="9144000" cy="4966137"/>
          </a:xfrm>
        </p:spPr>
        <p:txBody>
          <a:bodyPr/>
          <a:lstStyle/>
          <a:p>
            <a:pPr algn="l"/>
            <a:endParaRPr lang="en-US" dirty="0"/>
          </a:p>
          <a:p>
            <a:pPr marL="342900" indent="-342900" algn="l">
              <a:buFont typeface="Wingdings" panose="05000000000000000000" pitchFamily="2" charset="2"/>
              <a:buChar char="Ø"/>
            </a:pPr>
            <a:r>
              <a:rPr lang="en-US" sz="2000" dirty="0"/>
              <a:t>Extract useful data/columns from each dataset.</a:t>
            </a:r>
            <a:endParaRPr lang="en-US" sz="2000" dirty="0"/>
          </a:p>
          <a:p>
            <a:pPr marL="342900" indent="-342900" algn="l">
              <a:buFont typeface="Wingdings" panose="05000000000000000000" pitchFamily="2" charset="2"/>
              <a:buChar char="Ø"/>
            </a:pPr>
            <a:endParaRPr lang="en-US" sz="2000" dirty="0"/>
          </a:p>
          <a:p>
            <a:pPr marL="342900" indent="-342900" algn="l">
              <a:buFont typeface="Wingdings" panose="05000000000000000000" pitchFamily="2" charset="2"/>
              <a:buChar char="Ø"/>
            </a:pPr>
            <a:r>
              <a:rPr lang="en-US" sz="2000" dirty="0"/>
              <a:t>Removed useless data and duplicated data.</a:t>
            </a:r>
            <a:endParaRPr lang="en-US" sz="2000" dirty="0"/>
          </a:p>
          <a:p>
            <a:pPr marL="342900" indent="-342900" algn="l">
              <a:buFont typeface="Wingdings" panose="05000000000000000000" pitchFamily="2" charset="2"/>
              <a:buChar char="Ø"/>
            </a:pPr>
            <a:endParaRPr lang="en-US" sz="2000" dirty="0"/>
          </a:p>
          <a:p>
            <a:pPr marL="342900" indent="-342900" algn="l">
              <a:buFont typeface="Wingdings" panose="05000000000000000000" pitchFamily="2" charset="2"/>
              <a:buChar char="Ø"/>
            </a:pPr>
            <a:r>
              <a:rPr lang="en-US" sz="2000" dirty="0"/>
              <a:t>Operate data or records by name and index.</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Autofit/>
          </a:bodyPr>
          <a:lstStyle/>
          <a:p>
            <a:r>
              <a:rPr lang="en-US" sz="3200" dirty="0"/>
              <a:t>Schema map and merge</a:t>
            </a:r>
            <a:endParaRPr lang="en-US" sz="3200" dirty="0"/>
          </a:p>
        </p:txBody>
      </p:sp>
      <p:sp>
        <p:nvSpPr>
          <p:cNvPr id="3" name="Subtitle 2"/>
          <p:cNvSpPr>
            <a:spLocks noGrp="1"/>
          </p:cNvSpPr>
          <p:nvPr>
            <p:ph type="subTitle" idx="1"/>
          </p:nvPr>
        </p:nvSpPr>
        <p:spPr>
          <a:xfrm>
            <a:off x="1524000" y="1529255"/>
            <a:ext cx="9144000" cy="4966137"/>
          </a:xfrm>
        </p:spPr>
        <p:txBody>
          <a:bodyPr/>
          <a:lstStyle/>
          <a:p>
            <a:pPr algn="l"/>
            <a:endParaRPr lang="en-US" sz="1200" dirty="0">
              <a:solidFill>
                <a:schemeClr val="tx1"/>
              </a:solidFill>
            </a:endParaRPr>
          </a:p>
          <a:p>
            <a:pPr marL="342900" indent="-342900" algn="l">
              <a:buFont typeface="Wingdings" panose="05000000000000000000" pitchFamily="2" charset="2"/>
              <a:buChar char="Ø"/>
            </a:pPr>
            <a:r>
              <a:rPr lang="en-US" sz="1200" dirty="0">
                <a:solidFill>
                  <a:schemeClr val="tx1"/>
                </a:solidFill>
              </a:rPr>
              <a:t>Prepare dataset to merge after doing something before.</a:t>
            </a:r>
            <a:endParaRPr lang="en-US" sz="1200" dirty="0">
              <a:solidFill>
                <a:schemeClr val="tx1"/>
              </a:solidFill>
            </a:endParaRPr>
          </a:p>
          <a:p>
            <a:pPr marL="342900" indent="-342900" algn="l">
              <a:buFont typeface="Wingdings" panose="05000000000000000000" pitchFamily="2" charset="2"/>
              <a:buChar char="Ø"/>
            </a:pPr>
            <a:r>
              <a:rPr lang="en-US" sz="1200" dirty="0">
                <a:solidFill>
                  <a:schemeClr val="tx1"/>
                </a:solidFill>
              </a:rPr>
              <a:t>Public keys generation for two datasets to merge.</a:t>
            </a:r>
            <a:endParaRPr lang="en-US" sz="1200" dirty="0">
              <a:solidFill>
                <a:schemeClr val="tx1"/>
              </a:solidFill>
            </a:endParaRPr>
          </a:p>
          <a:p>
            <a:pPr lvl="1" algn="l"/>
            <a:r>
              <a:rPr lang="en-US" sz="1200" dirty="0">
                <a:solidFill>
                  <a:schemeClr val="tx1"/>
                </a:solidFill>
              </a:rPr>
              <a:t>Split one or combine more columns to generate the public between two dataset. Because some datasets don’t have the same columns but can do some works to make two datasets have same column.</a:t>
            </a:r>
            <a:endParaRPr lang="en-US" sz="1200" dirty="0">
              <a:solidFill>
                <a:schemeClr val="tx1"/>
              </a:solidFill>
            </a:endParaRPr>
          </a:p>
          <a:p>
            <a:pPr algn="l"/>
            <a:endParaRPr lang="en-US" sz="1200" dirty="0">
              <a:solidFill>
                <a:schemeClr val="tx1"/>
              </a:solidFill>
            </a:endParaRPr>
          </a:p>
          <a:p>
            <a:pPr marL="342900" indent="-342900" algn="l">
              <a:buFont typeface="Wingdings" panose="05000000000000000000" pitchFamily="2" charset="2"/>
              <a:buChar char="Ø"/>
            </a:pPr>
            <a:r>
              <a:rPr lang="en-US" sz="1200" dirty="0">
                <a:solidFill>
                  <a:schemeClr val="tx1"/>
                </a:solidFill>
              </a:rPr>
              <a:t>Specify more columns as condition to merge</a:t>
            </a:r>
            <a:endParaRPr lang="en-US" sz="1200" dirty="0">
              <a:solidFill>
                <a:schemeClr val="tx1"/>
              </a:solidFill>
            </a:endParaRPr>
          </a:p>
          <a:p>
            <a:pPr lvl="1" algn="l"/>
            <a:r>
              <a:rPr lang="en-US" sz="1200" dirty="0">
                <a:solidFill>
                  <a:schemeClr val="tx1"/>
                </a:solidFill>
              </a:rPr>
              <a:t>Two pairs of columns(4 columns) as the condition to merge different dataset.</a:t>
            </a:r>
            <a:endParaRPr lang="en-US" sz="1200" dirty="0">
              <a:solidFill>
                <a:schemeClr val="tx1"/>
              </a:solidFill>
            </a:endParaRPr>
          </a:p>
          <a:p>
            <a:pPr lvl="1" algn="l"/>
            <a:endParaRPr lang="en-US" sz="1200" dirty="0">
              <a:solidFill>
                <a:schemeClr val="tx1"/>
              </a:solidFill>
            </a:endParaRPr>
          </a:p>
          <a:p>
            <a:pPr marL="342900" indent="-342900" algn="l">
              <a:buFont typeface="Wingdings" panose="05000000000000000000" pitchFamily="2" charset="2"/>
              <a:buChar char="Ø"/>
            </a:pPr>
            <a:r>
              <a:rPr lang="en-US" sz="1200" dirty="0">
                <a:solidFill>
                  <a:schemeClr val="tx1"/>
                </a:solidFill>
              </a:rPr>
              <a:t>Find and utilize differ columns name as public key</a:t>
            </a:r>
            <a:endParaRPr lang="en-US" sz="12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rmAutofit/>
          </a:bodyPr>
          <a:lstStyle/>
          <a:p>
            <a:r>
              <a:rPr lang="en-US" sz="3780" dirty="0"/>
              <a:t>Data storge</a:t>
            </a:r>
            <a:endParaRPr lang="en-US" sz="3780" dirty="0"/>
          </a:p>
        </p:txBody>
      </p:sp>
      <p:sp>
        <p:nvSpPr>
          <p:cNvPr id="3" name="Subtitle 2"/>
          <p:cNvSpPr>
            <a:spLocks noGrp="1"/>
          </p:cNvSpPr>
          <p:nvPr>
            <p:ph type="subTitle" idx="1"/>
          </p:nvPr>
        </p:nvSpPr>
        <p:spPr>
          <a:xfrm>
            <a:off x="1524000" y="1529255"/>
            <a:ext cx="9144000" cy="4966137"/>
          </a:xfrm>
        </p:spPr>
        <p:txBody>
          <a:bodyPr/>
          <a:lstStyle/>
          <a:p>
            <a:pPr algn="l"/>
            <a:endParaRPr lang="en-US" dirty="0"/>
          </a:p>
          <a:p>
            <a:pPr marL="342900" indent="-342900" algn="l">
              <a:buFont typeface="Wingdings" panose="05000000000000000000" pitchFamily="2" charset="2"/>
              <a:buChar char="Ø"/>
            </a:pPr>
            <a:r>
              <a:rPr lang="en-US" dirty="0"/>
              <a:t>Test the connection between DB and Vizier.</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Create database and table</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Export the data in new table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rmAutofit/>
          </a:bodyPr>
          <a:lstStyle/>
          <a:p>
            <a:r>
              <a:rPr lang="en-US" sz="3780" dirty="0"/>
              <a:t>Test result</a:t>
            </a:r>
            <a:endParaRPr lang="en-US" sz="3780" dirty="0"/>
          </a:p>
        </p:txBody>
      </p:sp>
      <p:sp>
        <p:nvSpPr>
          <p:cNvPr id="3" name="Subtitle 2"/>
          <p:cNvSpPr>
            <a:spLocks noGrp="1"/>
          </p:cNvSpPr>
          <p:nvPr>
            <p:ph type="subTitle" idx="1"/>
          </p:nvPr>
        </p:nvSpPr>
        <p:spPr>
          <a:xfrm>
            <a:off x="1524000" y="1529080"/>
            <a:ext cx="9144000" cy="3740150"/>
          </a:xfrm>
        </p:spPr>
        <p:txBody>
          <a:bodyPr/>
          <a:lstStyle/>
          <a:p>
            <a:pPr algn="l"/>
            <a:endParaRPr lang="en-US" dirty="0"/>
          </a:p>
          <a:p>
            <a:pPr marL="342900" indent="-342900" algn="l">
              <a:buFont typeface="Wingdings" panose="05000000000000000000" pitchFamily="2" charset="2"/>
              <a:buChar char="Ø"/>
            </a:pPr>
            <a:r>
              <a:rPr lang="en-US" sz="1800" dirty="0"/>
              <a:t>Reconnect to database.</a:t>
            </a:r>
            <a:endParaRPr lang="en-US" sz="1800" dirty="0"/>
          </a:p>
          <a:p>
            <a:pPr marL="342900" indent="-342900" algn="l">
              <a:buFont typeface="Wingdings" panose="05000000000000000000" pitchFamily="2" charset="2"/>
              <a:buChar char="Ø"/>
            </a:pPr>
            <a:endParaRPr lang="en-US" sz="1800" dirty="0"/>
          </a:p>
          <a:p>
            <a:pPr marL="342900" indent="-342900" algn="l">
              <a:buFont typeface="Wingdings" panose="05000000000000000000" pitchFamily="2" charset="2"/>
              <a:buChar char="Ø"/>
            </a:pPr>
            <a:r>
              <a:rPr lang="en-US" sz="1800" dirty="0"/>
              <a:t>Checkout the data imported to database.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Part II</a:t>
            </a:r>
            <a:endParaRPr lang="en-US" altLang="zh-CN"/>
          </a:p>
        </p:txBody>
      </p:sp>
      <p:sp>
        <p:nvSpPr>
          <p:cNvPr id="3" name="副标题 2"/>
          <p:cNvSpPr>
            <a:spLocks noGrp="1"/>
          </p:cNvSpPr>
          <p:nvPr>
            <p:ph type="subTitle" idx="1"/>
            <p:custDataLst>
              <p:tags r:id="rId2"/>
            </p:custDataLst>
          </p:nvPr>
        </p:nvSpPr>
        <p:spPr/>
        <p:txBody>
          <a:bodyPr/>
          <a:p>
            <a:r>
              <a:rPr lang="en-US" altLang="zh-CN"/>
              <a:t>Data Curation Project</a:t>
            </a:r>
            <a:endParaRPr lang="en-US" altLang="zh-CN"/>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187450" y="3137535"/>
            <a:ext cx="9848215" cy="706755"/>
          </a:xfrm>
          <a:prstGeom prst="rect">
            <a:avLst/>
          </a:prstGeom>
          <a:noFill/>
        </p:spPr>
        <p:txBody>
          <a:bodyPr wrap="square" rtlCol="0" anchor="t">
            <a:spAutoFit/>
          </a:bodyPr>
          <a:p>
            <a:pPr algn="ctr"/>
            <a:r>
              <a:rPr lang="en-US" sz="4000"/>
              <a:t>Thanks for your attention/advices!</a:t>
            </a:r>
            <a:endParaRPr lang="en-US" sz="4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508"/>
            <a:ext cx="9144000" cy="769499"/>
          </a:xfrm>
        </p:spPr>
        <p:txBody>
          <a:bodyPr>
            <a:noAutofit/>
          </a:bodyPr>
          <a:lstStyle/>
          <a:p>
            <a:r>
              <a:rPr lang="en-US" sz="3200" dirty="0"/>
              <a:t>Content </a:t>
            </a:r>
            <a:endParaRPr lang="en-US" sz="3200" dirty="0"/>
          </a:p>
        </p:txBody>
      </p:sp>
      <p:sp>
        <p:nvSpPr>
          <p:cNvPr id="3" name="Subtitle 2"/>
          <p:cNvSpPr>
            <a:spLocks noGrp="1"/>
          </p:cNvSpPr>
          <p:nvPr>
            <p:ph type="subTitle" idx="1"/>
          </p:nvPr>
        </p:nvSpPr>
        <p:spPr>
          <a:xfrm>
            <a:off x="1140460" y="1457960"/>
            <a:ext cx="9794875" cy="3941445"/>
          </a:xfrm>
        </p:spPr>
        <p:txBody>
          <a:bodyPr/>
          <a:lstStyle/>
          <a:p>
            <a:pPr algn="l"/>
            <a:endParaRPr lang="en-US" dirty="0"/>
          </a:p>
          <a:p>
            <a:pPr marL="342900" indent="-342900" algn="l">
              <a:buFont typeface="Wingdings" panose="05000000000000000000" pitchFamily="2" charset="2"/>
              <a:buChar char="Ø"/>
            </a:pPr>
            <a:r>
              <a:rPr lang="en-US" dirty="0"/>
              <a:t>Part 1: Exploring Chicago Public School Data and Surrounding Food Safety</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Part 2: Exploring NewYork school location and enrollment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187450" y="1174750"/>
            <a:ext cx="9848215" cy="4938395"/>
          </a:xfrm>
          <a:prstGeom prst="rect">
            <a:avLst/>
          </a:prstGeom>
          <a:noFill/>
        </p:spPr>
        <p:txBody>
          <a:bodyPr wrap="square" rtlCol="0" anchor="t">
            <a:noAutofit/>
          </a:bodyPr>
          <a:p>
            <a:r>
              <a:rPr lang="en-US" sz="2400">
                <a:sym typeface="+mn-ea"/>
              </a:rPr>
              <a:t>Targets to Solve</a:t>
            </a:r>
            <a:endParaRPr lang="en-US" sz="2400"/>
          </a:p>
          <a:p>
            <a:endParaRPr lang="en-US" altLang="zh-CN"/>
          </a:p>
          <a:p>
            <a:r>
              <a:rPr lang="en-US" altLang="zh-CN"/>
              <a:t>1. Data preparation and Cleaning</a:t>
            </a:r>
            <a:endParaRPr lang="en-US" altLang="zh-CN"/>
          </a:p>
          <a:p>
            <a:r>
              <a:rPr lang="en-US" altLang="zh-CN"/>
              <a:t>2. Schema mapping and Dataintegration -- Obtain a long table with the school ID as the primary key (Using Python pandas table/ SQL)</a:t>
            </a:r>
            <a:endParaRPr lang="en-US" altLang="zh-CN"/>
          </a:p>
          <a:p>
            <a:r>
              <a:rPr lang="en-US" altLang="zh-CN"/>
              <a:t>3. </a:t>
            </a:r>
            <a:r>
              <a:rPr lang="en-US" altLang="zh-CN">
                <a:sym typeface="+mn-ea"/>
              </a:rPr>
              <a:t>Extract data into different types of data tables , such as locations, school types, school_contact_person, school_contact_phone_number, etc. </a:t>
            </a:r>
            <a:endParaRPr lang="zh-CN" altLang="en-US"/>
          </a:p>
          <a:p>
            <a:r>
              <a:rPr lang="en-US" altLang="zh-CN"/>
              <a:t>4. </a:t>
            </a:r>
            <a:r>
              <a:rPr lang="en-US" altLang="zh-CN">
                <a:sym typeface="+mn-ea"/>
              </a:rPr>
              <a:t>Data warehousing -- </a:t>
            </a:r>
            <a:endParaRPr lang="en-US" altLang="zh-CN">
              <a:sym typeface="+mn-ea"/>
            </a:endParaRPr>
          </a:p>
          <a:p>
            <a:pPr indent="457200"/>
            <a:r>
              <a:rPr lang="en-US" altLang="zh-CN">
                <a:sym typeface="+mn-ea"/>
              </a:rPr>
              <a:t>School information long table divide to 27tables and create the cs520 Database;</a:t>
            </a:r>
            <a:endParaRPr lang="en-US" altLang="zh-CN">
              <a:sym typeface="+mn-ea"/>
            </a:endParaRPr>
          </a:p>
          <a:p>
            <a:pPr indent="457200"/>
            <a:r>
              <a:rPr lang="en-US" altLang="zh-CN">
                <a:sym typeface="+mn-ea"/>
              </a:rPr>
              <a:t>Create the food_inspection Database </a:t>
            </a:r>
            <a:r>
              <a:rPr lang="en-US" altLang="zh-CN">
                <a:sym typeface="+mn-ea"/>
              </a:rPr>
              <a:t>with 100 tables;</a:t>
            </a:r>
            <a:endParaRPr lang="en-US" altLang="zh-CN">
              <a:sym typeface="+mn-ea"/>
            </a:endParaRPr>
          </a:p>
          <a:p>
            <a:r>
              <a:rPr lang="en-US" altLang="zh-CN">
                <a:sym typeface="+mn-ea"/>
              </a:rPr>
              <a:t>5. Analysis some question :</a:t>
            </a:r>
            <a:endParaRPr lang="en-US" altLang="zh-CN">
              <a:sym typeface="+mn-ea"/>
            </a:endParaRPr>
          </a:p>
          <a:p>
            <a:r>
              <a:rPr lang="en-US" altLang="zh-CN">
                <a:sym typeface="+mn-ea"/>
              </a:rPr>
              <a:t>Calculate the every school  less than 5km food risk rate</a:t>
            </a:r>
            <a:endParaRPr lang="en-US" altLang="zh-CN">
              <a:sym typeface="+mn-ea"/>
            </a:endParaRPr>
          </a:p>
          <a:p>
            <a:r>
              <a:rPr lang="en-US" altLang="zh-CN"/>
              <a:t>6. Data persistence -- Store the data into Mysql database:</a:t>
            </a:r>
            <a:endParaRPr lang="en-US" altLang="zh-CN"/>
          </a:p>
          <a:p>
            <a:pPr indent="457200"/>
            <a:r>
              <a:rPr lang="en-US" altLang="zh-CN">
                <a:sym typeface="+mn-ea"/>
              </a:rPr>
              <a:t>ETL: Above 27tables information data cleaning ,and create school_info databse and save data to new database.</a:t>
            </a:r>
            <a:endParaRPr lang="en-US" altLang="zh-CN">
              <a:sym typeface="+mn-ea"/>
            </a:endParaRPr>
          </a:p>
          <a:p>
            <a:pPr indent="457200"/>
            <a:r>
              <a:rPr lang="en-US" altLang="zh-CN">
                <a:sym typeface="+mn-ea"/>
              </a:rPr>
              <a:t>Load data of the food inspection dataset and cleaning the data divide to 100 tables and insert the cleaning data to the differnt tables .</a:t>
            </a:r>
            <a:endParaRPr lang="en-US" altLang="zh-CN">
              <a:sym typeface="+mn-ea"/>
            </a:endParaRPr>
          </a:p>
          <a:p>
            <a:endParaRPr lang="zh-CN" altLang="en-US"/>
          </a:p>
          <a:p>
            <a:endParaRPr lang="zh-CN" altLang="en-US"/>
          </a:p>
        </p:txBody>
      </p:sp>
      <p:sp>
        <p:nvSpPr>
          <p:cNvPr id="12" name="文本框 11"/>
          <p:cNvSpPr txBox="1"/>
          <p:nvPr>
            <p:custDataLst>
              <p:tags r:id="rId1"/>
            </p:custDataLst>
          </p:nvPr>
        </p:nvSpPr>
        <p:spPr>
          <a:xfrm>
            <a:off x="3919220" y="529590"/>
            <a:ext cx="4993640" cy="953135"/>
          </a:xfrm>
          <a:prstGeom prst="rect">
            <a:avLst/>
          </a:prstGeom>
          <a:noFill/>
        </p:spPr>
        <p:txBody>
          <a:bodyPr wrap="square" rtlCol="0">
            <a:spAutoFit/>
          </a:bodyPr>
          <a:p>
            <a:pPr algn="ctr"/>
            <a:r>
              <a:rPr lang="en-US" altLang="zh-CN" sz="2800"/>
              <a:t>Data Curation Project </a:t>
            </a:r>
            <a:r>
              <a:rPr lang="en-US" altLang="zh-CN" sz="2800">
                <a:sym typeface="+mn-ea"/>
              </a:rPr>
              <a:t>Part1.</a:t>
            </a:r>
            <a:endParaRPr lang="en-US" altLang="zh-CN" sz="2800"/>
          </a:p>
          <a:p>
            <a:pPr algn="ctr"/>
            <a:endParaRPr lang="en-US" altLang="zh-CN" sz="28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1171575" y="426085"/>
            <a:ext cx="9848215" cy="5566410"/>
          </a:xfrm>
          <a:prstGeom prst="rect">
            <a:avLst/>
          </a:prstGeom>
          <a:noFill/>
        </p:spPr>
        <p:txBody>
          <a:bodyPr wrap="square" rtlCol="0" anchor="t">
            <a:noAutofit/>
          </a:bodyPr>
          <a:p>
            <a:endParaRPr lang="en-US" altLang="zh-CN"/>
          </a:p>
          <a:p>
            <a:endParaRPr lang="en-US" altLang="zh-CN"/>
          </a:p>
          <a:p>
            <a:r>
              <a:rPr lang="en-US" altLang="zh-CN" sz="2400"/>
              <a:t>Information about 4 Dataset use:</a:t>
            </a:r>
            <a:endParaRPr lang="en-US" altLang="zh-CN" sz="2400"/>
          </a:p>
          <a:p>
            <a:endParaRPr lang="en-US" altLang="zh-CN" sz="2400"/>
          </a:p>
          <a:p>
            <a:r>
              <a:rPr lang="en-US" altLang="zh-CN"/>
              <a:t>Using four dataset(3 datasets about school informations, 1dataset using food inspection datasets, all dataset from  City of Chicago Data Portal), the first three Dataset mainly information about school Datasets merge using the primary key School_ID, food_inspection dataset using the Latitude,Longitude these location information.</a:t>
            </a:r>
            <a:endParaRPr lang="en-US" altLang="zh-CN"/>
          </a:p>
          <a:p>
            <a:r>
              <a:rPr lang="en-US" altLang="zh-CN"/>
              <a:t>Dataset Name:</a:t>
            </a:r>
            <a:endParaRPr lang="en-US" altLang="zh-CN"/>
          </a:p>
          <a:p>
            <a:r>
              <a:rPr lang="en-US" altLang="zh-CN"/>
              <a:t>(1) “public schools ” that from Vizier Setup Homework</a:t>
            </a:r>
            <a:endParaRPr lang="en-US" altLang="zh-CN"/>
          </a:p>
          <a:p>
            <a:r>
              <a:rPr lang="zh-CN" altLang="en-US"/>
              <a:t>https://raw.githubusercontent.com/IITDBGroup/cs520/master/vizier/Chicago_Public_Schools_-_Progress_Report_Cards__2011-2012_.csv</a:t>
            </a:r>
            <a:endParaRPr lang="zh-CN" altLang="en-US"/>
          </a:p>
          <a:p>
            <a:r>
              <a:rPr lang="en-US" altLang="zh-CN"/>
              <a:t>(2) “school profile”Chicago_Public_Schools_-_School_Profile_Information_SY2324</a:t>
            </a:r>
            <a:endParaRPr lang="en-US" altLang="zh-CN"/>
          </a:p>
          <a:p>
            <a:r>
              <a:rPr lang="en-US" altLang="zh-CN"/>
              <a:t>https://data.cityofchicago.org/Education/Chicago-Public-Schools-School-Profile-Information-/cu4u-b4d9</a:t>
            </a:r>
            <a:endParaRPr lang="en-US" altLang="zh-CN"/>
          </a:p>
          <a:p>
            <a:r>
              <a:rPr lang="en-US" altLang="zh-CN"/>
              <a:t>(3)”school addmissioin”,Chicago Public Schools - School Admissions Information SY2324</a:t>
            </a:r>
            <a:endParaRPr lang="en-US" altLang="zh-CN"/>
          </a:p>
          <a:p>
            <a:r>
              <a:rPr lang="en-US" altLang="zh-CN"/>
              <a:t>https://data.cityofchicago.org/Education/Chicago-Public-Schools-School-Admissions-Informati/rvbr-fi8c</a:t>
            </a:r>
            <a:endParaRPr lang="en-US" altLang="zh-CN"/>
          </a:p>
          <a:p>
            <a:r>
              <a:rPr lang="en-US" altLang="zh-CN"/>
              <a:t>(4)”Food Inspections” </a:t>
            </a:r>
            <a:endParaRPr lang="en-US" altLang="zh-CN"/>
          </a:p>
          <a:p>
            <a:r>
              <a:rPr lang="en-US" altLang="zh-CN"/>
              <a:t>https://data.cityofchicago.org/Health-Human-Services/Food-Inspections/4ijn-s7e5</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96620" y="746760"/>
            <a:ext cx="10629265" cy="5757545"/>
          </a:xfrm>
          <a:prstGeom prst="rect">
            <a:avLst/>
          </a:prstGeom>
        </p:spPr>
      </p:pic>
      <p:sp>
        <p:nvSpPr>
          <p:cNvPr id="5" name="文本框 4"/>
          <p:cNvSpPr txBox="1"/>
          <p:nvPr>
            <p:custDataLst>
              <p:tags r:id="rId2"/>
            </p:custDataLst>
          </p:nvPr>
        </p:nvSpPr>
        <p:spPr>
          <a:xfrm>
            <a:off x="727710" y="466725"/>
            <a:ext cx="5588000" cy="368300"/>
          </a:xfrm>
          <a:prstGeom prst="rect">
            <a:avLst/>
          </a:prstGeom>
          <a:noFill/>
        </p:spPr>
        <p:txBody>
          <a:bodyPr wrap="square" rtlCol="0">
            <a:spAutoFit/>
          </a:bodyPr>
          <a:p>
            <a:r>
              <a:rPr lang="en-US" altLang="zh-CN"/>
              <a:t>Part1 check the schema matcher tool using COMA:</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7710" y="466725"/>
            <a:ext cx="4064000" cy="368300"/>
          </a:xfrm>
          <a:prstGeom prst="rect">
            <a:avLst/>
          </a:prstGeom>
          <a:noFill/>
        </p:spPr>
        <p:txBody>
          <a:bodyPr wrap="square" rtlCol="0">
            <a:spAutoFit/>
          </a:bodyPr>
          <a:p>
            <a:r>
              <a:rPr lang="en-US" altLang="zh-CN"/>
              <a:t>Part1 load school datasets:</a:t>
            </a:r>
            <a:endParaRPr lang="en-US" altLang="zh-CN"/>
          </a:p>
        </p:txBody>
      </p:sp>
      <p:pic>
        <p:nvPicPr>
          <p:cNvPr id="3" name="图片 2"/>
          <p:cNvPicPr>
            <a:picLocks noChangeAspect="1"/>
          </p:cNvPicPr>
          <p:nvPr/>
        </p:nvPicPr>
        <p:blipFill>
          <a:blip r:embed="rId1"/>
          <a:stretch>
            <a:fillRect/>
          </a:stretch>
        </p:blipFill>
        <p:spPr>
          <a:xfrm>
            <a:off x="622935" y="930910"/>
            <a:ext cx="6777355" cy="4996180"/>
          </a:xfrm>
          <a:prstGeom prst="rect">
            <a:avLst/>
          </a:prstGeom>
        </p:spPr>
      </p:pic>
      <p:pic>
        <p:nvPicPr>
          <p:cNvPr id="4" name="图片 3"/>
          <p:cNvPicPr>
            <a:picLocks noChangeAspect="1"/>
          </p:cNvPicPr>
          <p:nvPr/>
        </p:nvPicPr>
        <p:blipFill>
          <a:blip r:embed="rId2"/>
          <a:stretch>
            <a:fillRect/>
          </a:stretch>
        </p:blipFill>
        <p:spPr>
          <a:xfrm>
            <a:off x="1633220" y="1174115"/>
            <a:ext cx="7477125" cy="5268595"/>
          </a:xfrm>
          <a:prstGeom prst="rect">
            <a:avLst/>
          </a:prstGeom>
        </p:spPr>
      </p:pic>
      <p:pic>
        <p:nvPicPr>
          <p:cNvPr id="5" name="图片 4"/>
          <p:cNvPicPr>
            <a:picLocks noChangeAspect="1"/>
          </p:cNvPicPr>
          <p:nvPr/>
        </p:nvPicPr>
        <p:blipFill>
          <a:blip r:embed="rId3"/>
          <a:stretch>
            <a:fillRect/>
          </a:stretch>
        </p:blipFill>
        <p:spPr>
          <a:xfrm>
            <a:off x="3778885" y="1303655"/>
            <a:ext cx="7556500" cy="5381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5595" y="938530"/>
            <a:ext cx="5867400" cy="2028825"/>
          </a:xfrm>
          <a:prstGeom prst="rect">
            <a:avLst/>
          </a:prstGeom>
        </p:spPr>
      </p:pic>
      <p:sp>
        <p:nvSpPr>
          <p:cNvPr id="3" name="文本框 2"/>
          <p:cNvSpPr txBox="1"/>
          <p:nvPr/>
        </p:nvSpPr>
        <p:spPr>
          <a:xfrm>
            <a:off x="497840" y="658495"/>
            <a:ext cx="5685790" cy="368300"/>
          </a:xfrm>
          <a:prstGeom prst="rect">
            <a:avLst/>
          </a:prstGeom>
          <a:noFill/>
        </p:spPr>
        <p:txBody>
          <a:bodyPr wrap="square" rtlCol="0">
            <a:spAutoFit/>
          </a:bodyPr>
          <a:p>
            <a:r>
              <a:rPr lang="en-US" altLang="zh-CN"/>
              <a:t>1. obtain school information merged in one long table</a:t>
            </a:r>
            <a:endParaRPr lang="en-US" altLang="zh-CN"/>
          </a:p>
        </p:txBody>
      </p:sp>
      <p:pic>
        <p:nvPicPr>
          <p:cNvPr id="4" name="图片 3"/>
          <p:cNvPicPr>
            <a:picLocks noChangeAspect="1"/>
          </p:cNvPicPr>
          <p:nvPr/>
        </p:nvPicPr>
        <p:blipFill>
          <a:blip r:embed="rId2"/>
          <a:stretch>
            <a:fillRect/>
          </a:stretch>
        </p:blipFill>
        <p:spPr>
          <a:xfrm>
            <a:off x="6397625" y="1141730"/>
            <a:ext cx="5118100" cy="3832860"/>
          </a:xfrm>
          <a:prstGeom prst="rect">
            <a:avLst/>
          </a:prstGeom>
        </p:spPr>
      </p:pic>
      <p:sp>
        <p:nvSpPr>
          <p:cNvPr id="5" name="文本框 4"/>
          <p:cNvSpPr txBox="1"/>
          <p:nvPr>
            <p:custDataLst>
              <p:tags r:id="rId3"/>
            </p:custDataLst>
          </p:nvPr>
        </p:nvSpPr>
        <p:spPr>
          <a:xfrm>
            <a:off x="6605905" y="658495"/>
            <a:ext cx="4909820" cy="368300"/>
          </a:xfrm>
          <a:prstGeom prst="rect">
            <a:avLst/>
          </a:prstGeom>
          <a:noFill/>
        </p:spPr>
        <p:txBody>
          <a:bodyPr wrap="square" rtlCol="0">
            <a:spAutoFit/>
          </a:bodyPr>
          <a:p>
            <a:r>
              <a:rPr lang="en-US" altLang="zh-CN"/>
              <a:t>2. obtain duplicate rows</a:t>
            </a:r>
            <a:endParaRPr lang="en-US" altLang="zh-CN"/>
          </a:p>
        </p:txBody>
      </p:sp>
      <p:pic>
        <p:nvPicPr>
          <p:cNvPr id="6" name="图片 5"/>
          <p:cNvPicPr>
            <a:picLocks noChangeAspect="1"/>
          </p:cNvPicPr>
          <p:nvPr/>
        </p:nvPicPr>
        <p:blipFill>
          <a:blip r:embed="rId4"/>
          <a:stretch>
            <a:fillRect/>
          </a:stretch>
        </p:blipFill>
        <p:spPr>
          <a:xfrm>
            <a:off x="2789555" y="2804795"/>
            <a:ext cx="3732530" cy="3834130"/>
          </a:xfrm>
          <a:prstGeom prst="rect">
            <a:avLst/>
          </a:prstGeom>
        </p:spPr>
      </p:pic>
      <p:sp>
        <p:nvSpPr>
          <p:cNvPr id="7" name="文本框 6"/>
          <p:cNvSpPr txBox="1"/>
          <p:nvPr>
            <p:custDataLst>
              <p:tags r:id="rId5"/>
            </p:custDataLst>
          </p:nvPr>
        </p:nvSpPr>
        <p:spPr>
          <a:xfrm>
            <a:off x="397510" y="3344545"/>
            <a:ext cx="4909820" cy="645160"/>
          </a:xfrm>
          <a:prstGeom prst="rect">
            <a:avLst/>
          </a:prstGeom>
          <a:noFill/>
        </p:spPr>
        <p:txBody>
          <a:bodyPr wrap="square" rtlCol="0">
            <a:spAutoFit/>
          </a:bodyPr>
          <a:p>
            <a:r>
              <a:rPr lang="en-US" altLang="zh-CN"/>
              <a:t>3. delete the duplicate</a:t>
            </a:r>
            <a:endParaRPr lang="en-US" altLang="zh-CN"/>
          </a:p>
          <a:p>
            <a:r>
              <a:rPr lang="en-US" altLang="zh-CN"/>
              <a:t> rows</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751330" y="767080"/>
            <a:ext cx="5219700" cy="5514975"/>
          </a:xfrm>
          <a:prstGeom prst="rect">
            <a:avLst/>
          </a:prstGeom>
        </p:spPr>
      </p:pic>
      <p:sp>
        <p:nvSpPr>
          <p:cNvPr id="7" name="文本框 6"/>
          <p:cNvSpPr txBox="1"/>
          <p:nvPr>
            <p:custDataLst>
              <p:tags r:id="rId2"/>
            </p:custDataLst>
          </p:nvPr>
        </p:nvSpPr>
        <p:spPr>
          <a:xfrm>
            <a:off x="972820" y="276860"/>
            <a:ext cx="7142480" cy="368300"/>
          </a:xfrm>
          <a:prstGeom prst="rect">
            <a:avLst/>
          </a:prstGeom>
          <a:noFill/>
        </p:spPr>
        <p:txBody>
          <a:bodyPr wrap="square" rtlCol="0">
            <a:spAutoFit/>
          </a:bodyPr>
          <a:p>
            <a:r>
              <a:rPr lang="en-US" altLang="zh-CN"/>
              <a:t>4. cleaning the data and save to different  tables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171.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 name="KSO_WM_TEMPLATE_MASTER_TYPE" val="1"/>
</p:tagLst>
</file>

<file path=ppt/tags/tag176.xml><?xml version="1.0" encoding="utf-8"?>
<p:tagLst xmlns:p="http://schemas.openxmlformats.org/presentationml/2006/main">
  <p:tag name="KSO_WM_TAG_VERSION" val="1.0"/>
  <p:tag name="KSO_WM_BEAUTIFY_FLAG" val="#wm#"/>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89051"/>
  <p:tag name="KSO_WM_UNIT_ID" val="custom20189051_10*a*1"/>
  <p:tag name="KSO_WM_UNIT_PRESET_TEXT" val="LOREM IPSUM DOLOR"/>
  <p:tag name="KSO_WM_UNIT_NOCLEAR" val="0"/>
  <p:tag name="KSO_WM_UNIT_DIAGRAM_ISNUMVISUAL" val="0"/>
  <p:tag name="KSO_WM_UNIT_DIAGRAM_ISREFERUNIT" val="0"/>
  <p:tag name="KSO_WM_UNIT_ISNUMDGMTITLE" val="0"/>
</p:tagLst>
</file>

<file path=ppt/tags/tag177.xml><?xml version="1.0" encoding="utf-8"?>
<p:tagLst xmlns:p="http://schemas.openxmlformats.org/presentationml/2006/main">
  <p:tag name="KSO_WM_TAG_VERSION" val="1.0"/>
  <p:tag name="KSO_WM_BEAUTIFY_FLAG" val="#wm#"/>
  <p:tag name="KSO_WM_UNIT_COMPATIBLE" val="0"/>
  <p:tag name="KSO_WM_UNIT_HIGHLIGHT" val="0"/>
  <p:tag name="KSO_WM_UNIT_VALUE" val="144"/>
  <p:tag name="KSO_WM_UNIT_LAYERLEVEL" val="1"/>
  <p:tag name="KSO_WM_UNIT_INDEX" val="1"/>
  <p:tag name="KSO_WM_UNIT_TYPE" val="f"/>
  <p:tag name="KSO_WM_TEMPLATE_CATEGORY" val="custom"/>
  <p:tag name="KSO_WM_TEMPLATE_INDEX" val="20189051"/>
  <p:tag name="KSO_WM_UNIT_ID" val="custom20189051_10*f*1"/>
  <p:tag name="KSO_WM_UNIT_PRESET_TEXT" val="Lorem ipsum dolor sit amet, consectetur adipisicing elit."/>
  <p:tag name="KSO_WM_UNIT_NOCLEAR" val="0"/>
  <p:tag name="KSO_WM_UNIT_DIAGRAM_ISNUMVISUAL" val="0"/>
  <p:tag name="KSO_WM_UNIT_DIAGRAM_ISREFERUNIT" val="0"/>
  <p:tag name="KSO_WM_UNIT_SUBTYPE" val="a"/>
</p:tagLst>
</file>

<file path=ppt/tags/tag178.xml><?xml version="1.0" encoding="utf-8"?>
<p:tagLst xmlns:p="http://schemas.openxmlformats.org/presentationml/2006/main">
  <p:tag name="KSO_WM_TAG_VERSION" val="1.0"/>
  <p:tag name="KSO_WM_BEAUTIFY_FLAG" val="#wm#"/>
  <p:tag name="KSO_WM_UNIT_TYPE" val="i"/>
  <p:tag name="KSO_WM_UNIT_INDEX" val="2"/>
  <p:tag name="KSO_WM_TEMPLATE_CATEGORY" val="custom"/>
  <p:tag name="KSO_WM_TEMPLATE_INDEX" val="20189051"/>
  <p:tag name="KSO_WM_UNIT_ID" val="custom20189051_10*i*2"/>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p="http://schemas.openxmlformats.org/presentationml/2006/main">
  <p:tag name="KSO_WM_SLIDE_LAYOUT_CNT" val="1_1"/>
  <p:tag name="KSO_WM_SLIDE_LAYOUT" val="a_f"/>
  <p:tag name="KSO_WM_SLIDE_SIZE" val="891*237"/>
  <p:tag name="KSO_WM_SLIDE_POSITION" val="38*116"/>
  <p:tag name="KSO_WM_BEAUTIFY_FLAG" val="#wm#"/>
  <p:tag name="KSO_WM_SLIDE_TYPE" val="text"/>
  <p:tag name="KSO_WM_SLIDE_ITEM_CNT" val="0"/>
  <p:tag name="KSO_WM_TAG_VERSION" val="1.0"/>
  <p:tag name="KSO_WM_SLIDE_SUBTYPE" val="pureTxt"/>
  <p:tag name="KSO_WM_COMBINE_RELATE_SLIDE_ID" val="background20185112_10"/>
  <p:tag name="KSO_WM_TEMPLATE_CATEGORY" val="custom"/>
  <p:tag name="KSO_WM_TEMPLATE_INDEX" val="20189051"/>
  <p:tag name="KSO_WM_SLIDE_ID" val="custom20189051_10"/>
  <p:tag name="KSO_WM_SLIDE_INDEX" val="10"/>
  <p:tag name="KSO_WM_TEMPLATE_SUBCATEGORY" val="0"/>
  <p:tag name="KSO_WM_TEMPLATE_MASTER_TYPE" val="1"/>
  <p:tag name="KSO_WM_TEMPLATE_COLOR_TYP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UNIT_TABLE_BEAUTIFY" val="smartTable{487afd3b-0ad5-4bb0-8814-58433ebe3077}"/>
</p:tagLst>
</file>

<file path=ppt/tags/tag195.xml><?xml version="1.0" encoding="utf-8"?>
<p:tagLst xmlns:p="http://schemas.openxmlformats.org/presentationml/2006/main">
  <p:tag name="COMMONDATA" val="eyJoZGlkIjoiYTM5MWE3NjEwZTk5ZWQzZWM1MGQ0MDI3MDlhODNjY2MifQ=="/>
  <p:tag name="KSO_WPP_MARK_KEY" val="77c8510c-085c-4801-9867-1d18a912a027"/>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1">
      <a:dk1>
        <a:srgbClr val="000000"/>
      </a:dk1>
      <a:lt1>
        <a:srgbClr val="FFFFFF"/>
      </a:lt1>
      <a:dk2>
        <a:srgbClr val="ECF4FA"/>
      </a:dk2>
      <a:lt2>
        <a:srgbClr val="FFFFFF"/>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5021</Words>
  <Application>WPS 演示</Application>
  <PresentationFormat>宽屏</PresentationFormat>
  <Paragraphs>187</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宋体</vt:lpstr>
      <vt:lpstr>Wingdings</vt:lpstr>
      <vt:lpstr>Wingdings</vt:lpstr>
      <vt:lpstr>Symbol</vt:lpstr>
      <vt:lpstr>微软雅黑</vt:lpstr>
      <vt:lpstr>Arial Unicode MS</vt:lpstr>
      <vt:lpstr>Calibri</vt:lpstr>
      <vt:lpstr>WPS</vt:lpstr>
      <vt:lpstr>1_Office 主题​​</vt:lpstr>
      <vt:lpstr>PowerPoint 演示文稿</vt:lpstr>
      <vt:lpstr>Part II</vt:lpstr>
      <vt:lpstr>Datasets preparation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 Team Project extension</vt:lpstr>
      <vt:lpstr>Purpose</vt:lpstr>
      <vt:lpstr>Data collection</vt:lpstr>
      <vt:lpstr>Datasets preparation </vt:lpstr>
      <vt:lpstr>Data Extraction and Clean</vt:lpstr>
      <vt:lpstr>Schema map and merge</vt:lpstr>
      <vt:lpstr>Data storge</vt:lpstr>
      <vt:lpstr>Test 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大海</cp:lastModifiedBy>
  <cp:revision>197</cp:revision>
  <dcterms:created xsi:type="dcterms:W3CDTF">2019-06-19T02:08:00Z</dcterms:created>
  <dcterms:modified xsi:type="dcterms:W3CDTF">2023-11-30T13:53:30Z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F7D03A1EE6A94790A0C62FB9ED1C2B03_13</vt:lpwstr>
  </property>
</Properties>
</file>