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</p:sldMasterIdLst>
  <p:notesMasterIdLst>
    <p:notesMasterId r:id="rId19"/>
  </p:notesMasterIdLst>
  <p:handoutMasterIdLst>
    <p:handoutMasterId r:id="rId22"/>
  </p:handoutMasterIdLst>
  <p:sldIdLst>
    <p:sldId id="285" r:id="rId4"/>
    <p:sldId id="286" r:id="rId5"/>
    <p:sldId id="294" r:id="rId6"/>
    <p:sldId id="330" r:id="rId7"/>
    <p:sldId id="295" r:id="rId8"/>
    <p:sldId id="304" r:id="rId9"/>
    <p:sldId id="337" r:id="rId10"/>
    <p:sldId id="332" r:id="rId11"/>
    <p:sldId id="338" r:id="rId12"/>
    <p:sldId id="340" r:id="rId13"/>
    <p:sldId id="341" r:id="rId14"/>
    <p:sldId id="342" r:id="rId15"/>
    <p:sldId id="345" r:id="rId16"/>
    <p:sldId id="335" r:id="rId17"/>
    <p:sldId id="344" r:id="rId18"/>
    <p:sldId id="336" r:id="rId20"/>
    <p:sldId id="343" r:id="rId21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5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505F"/>
    <a:srgbClr val="153A4A"/>
    <a:srgbClr val="CDBF97"/>
    <a:srgbClr val="8D7545"/>
    <a:srgbClr val="ECE8E5"/>
    <a:srgbClr val="E4CBCB"/>
    <a:srgbClr val="A88755"/>
    <a:srgbClr val="1F2020"/>
    <a:srgbClr val="263B45"/>
    <a:srgbClr val="19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0" autoAdjust="0"/>
    <p:restoredTop sz="93023" autoAdjust="0"/>
  </p:normalViewPr>
  <p:slideViewPr>
    <p:cSldViewPr snapToGrid="0" showGuides="1">
      <p:cViewPr>
        <p:scale>
          <a:sx n="66" d="100"/>
          <a:sy n="66" d="100"/>
        </p:scale>
        <p:origin x="1338" y="861"/>
      </p:cViewPr>
      <p:guideLst>
        <p:guide orient="horz" pos="2385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29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77D22-AD28-43FC-8EB4-B134A7D334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8EFA-96ED-4A18-B46D-8BDC030E3A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模板来自于： 第一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https://www.1ppt.com/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fade/>
  </p:transition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Click="0" advTm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Click="0" advTm="0">
    <p:fade/>
  </p:transition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slow" advClick="0" advTm="0">
    <p:fade/>
  </p:transition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6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8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72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5400000">
            <a:off x="2667001" y="-2666998"/>
            <a:ext cx="6858000" cy="12192002"/>
          </a:xfrm>
          <a:prstGeom prst="rect">
            <a:avLst/>
          </a:prstGeom>
          <a:ln>
            <a:noFill/>
          </a:ln>
        </p:spPr>
      </p:pic>
      <p:sp>
        <p:nvSpPr>
          <p:cNvPr id="5" name="iconfont-11910-5686862"/>
          <p:cNvSpPr>
            <a:spLocks noChangeAspect="1"/>
          </p:cNvSpPr>
          <p:nvPr/>
        </p:nvSpPr>
        <p:spPr bwMode="auto">
          <a:xfrm rot="16200000">
            <a:off x="571240" y="5915087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6" name="iconfont-1054-809968"/>
          <p:cNvSpPr>
            <a:spLocks noChangeAspect="1"/>
          </p:cNvSpPr>
          <p:nvPr/>
        </p:nvSpPr>
        <p:spPr bwMode="auto">
          <a:xfrm>
            <a:off x="603752" y="799336"/>
            <a:ext cx="304842" cy="304842"/>
          </a:xfrm>
          <a:custGeom>
            <a:avLst/>
            <a:gdLst>
              <a:gd name="T0" fmla="*/ 7991 w 12800"/>
              <a:gd name="T1" fmla="*/ 4785 h 12800"/>
              <a:gd name="T2" fmla="*/ 7237 w 12800"/>
              <a:gd name="T3" fmla="*/ 4281 h 12800"/>
              <a:gd name="T4" fmla="*/ 6348 w 12800"/>
              <a:gd name="T5" fmla="*/ 4105 h 12800"/>
              <a:gd name="T6" fmla="*/ 5458 w 12800"/>
              <a:gd name="T7" fmla="*/ 4281 h 12800"/>
              <a:gd name="T8" fmla="*/ 4704 w 12800"/>
              <a:gd name="T9" fmla="*/ 4785 h 12800"/>
              <a:gd name="T10" fmla="*/ 4200 w 12800"/>
              <a:gd name="T11" fmla="*/ 5538 h 12800"/>
              <a:gd name="T12" fmla="*/ 4023 w 12800"/>
              <a:gd name="T13" fmla="*/ 6426 h 12800"/>
              <a:gd name="T14" fmla="*/ 4200 w 12800"/>
              <a:gd name="T15" fmla="*/ 7314 h 12800"/>
              <a:gd name="T16" fmla="*/ 4704 w 12800"/>
              <a:gd name="T17" fmla="*/ 8067 h 12800"/>
              <a:gd name="T18" fmla="*/ 5458 w 12800"/>
              <a:gd name="T19" fmla="*/ 8571 h 12800"/>
              <a:gd name="T20" fmla="*/ 6348 w 12800"/>
              <a:gd name="T21" fmla="*/ 8747 h 12800"/>
              <a:gd name="T22" fmla="*/ 7237 w 12800"/>
              <a:gd name="T23" fmla="*/ 8571 h 12800"/>
              <a:gd name="T24" fmla="*/ 7991 w 12800"/>
              <a:gd name="T25" fmla="*/ 8067 h 12800"/>
              <a:gd name="T26" fmla="*/ 8495 w 12800"/>
              <a:gd name="T27" fmla="*/ 7314 h 12800"/>
              <a:gd name="T28" fmla="*/ 8672 w 12800"/>
              <a:gd name="T29" fmla="*/ 6426 h 12800"/>
              <a:gd name="T30" fmla="*/ 8495 w 12800"/>
              <a:gd name="T31" fmla="*/ 5538 h 12800"/>
              <a:gd name="T32" fmla="*/ 7991 w 12800"/>
              <a:gd name="T33" fmla="*/ 4785 h 12800"/>
              <a:gd name="T34" fmla="*/ 11482 w 12800"/>
              <a:gd name="T35" fmla="*/ 5844 h 12800"/>
              <a:gd name="T36" fmla="*/ 6947 w 12800"/>
              <a:gd name="T37" fmla="*/ 1317 h 12800"/>
              <a:gd name="T38" fmla="*/ 6947 w 12800"/>
              <a:gd name="T39" fmla="*/ 0 h 12800"/>
              <a:gd name="T40" fmla="*/ 5880 w 12800"/>
              <a:gd name="T41" fmla="*/ 0 h 12800"/>
              <a:gd name="T42" fmla="*/ 5880 w 12800"/>
              <a:gd name="T43" fmla="*/ 1334 h 12800"/>
              <a:gd name="T44" fmla="*/ 1318 w 12800"/>
              <a:gd name="T45" fmla="*/ 5844 h 12800"/>
              <a:gd name="T46" fmla="*/ 0 w 12800"/>
              <a:gd name="T47" fmla="*/ 5844 h 12800"/>
              <a:gd name="T48" fmla="*/ 0 w 12800"/>
              <a:gd name="T49" fmla="*/ 6933 h 12800"/>
              <a:gd name="T50" fmla="*/ 1318 w 12800"/>
              <a:gd name="T51" fmla="*/ 6933 h 12800"/>
              <a:gd name="T52" fmla="*/ 5857 w 12800"/>
              <a:gd name="T53" fmla="*/ 11466 h 12800"/>
              <a:gd name="T54" fmla="*/ 5857 w 12800"/>
              <a:gd name="T55" fmla="*/ 12800 h 12800"/>
              <a:gd name="T56" fmla="*/ 6947 w 12800"/>
              <a:gd name="T57" fmla="*/ 12800 h 12800"/>
              <a:gd name="T58" fmla="*/ 6947 w 12800"/>
              <a:gd name="T59" fmla="*/ 11483 h 12800"/>
              <a:gd name="T60" fmla="*/ 11482 w 12800"/>
              <a:gd name="T61" fmla="*/ 6933 h 12800"/>
              <a:gd name="T62" fmla="*/ 12800 w 12800"/>
              <a:gd name="T63" fmla="*/ 6933 h 12800"/>
              <a:gd name="T64" fmla="*/ 12800 w 12800"/>
              <a:gd name="T65" fmla="*/ 5844 h 12800"/>
              <a:gd name="T66" fmla="*/ 11482 w 12800"/>
              <a:gd name="T67" fmla="*/ 5844 h 12800"/>
              <a:gd name="T68" fmla="*/ 6400 w 12800"/>
              <a:gd name="T69" fmla="*/ 10589 h 12800"/>
              <a:gd name="T70" fmla="*/ 2214 w 12800"/>
              <a:gd name="T71" fmla="*/ 6409 h 12800"/>
              <a:gd name="T72" fmla="*/ 6400 w 12800"/>
              <a:gd name="T73" fmla="*/ 2206 h 12800"/>
              <a:gd name="T74" fmla="*/ 10586 w 12800"/>
              <a:gd name="T75" fmla="*/ 6409 h 12800"/>
              <a:gd name="T76" fmla="*/ 6400 w 12800"/>
              <a:gd name="T77" fmla="*/ 10589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00" h="12800">
                <a:moveTo>
                  <a:pt x="7991" y="4785"/>
                </a:moveTo>
                <a:cubicBezTo>
                  <a:pt x="7776" y="4570"/>
                  <a:pt x="7518" y="4398"/>
                  <a:pt x="7237" y="4281"/>
                </a:cubicBezTo>
                <a:cubicBezTo>
                  <a:pt x="6956" y="4165"/>
                  <a:pt x="6652" y="4105"/>
                  <a:pt x="6348" y="4105"/>
                </a:cubicBezTo>
                <a:cubicBezTo>
                  <a:pt x="6043" y="4105"/>
                  <a:pt x="5739" y="4165"/>
                  <a:pt x="5458" y="4281"/>
                </a:cubicBezTo>
                <a:cubicBezTo>
                  <a:pt x="5177" y="4398"/>
                  <a:pt x="4919" y="4570"/>
                  <a:pt x="4704" y="4785"/>
                </a:cubicBezTo>
                <a:cubicBezTo>
                  <a:pt x="4489" y="4999"/>
                  <a:pt x="4317" y="5257"/>
                  <a:pt x="4200" y="5538"/>
                </a:cubicBezTo>
                <a:cubicBezTo>
                  <a:pt x="4084" y="5819"/>
                  <a:pt x="4023" y="6122"/>
                  <a:pt x="4023" y="6426"/>
                </a:cubicBezTo>
                <a:cubicBezTo>
                  <a:pt x="4023" y="6730"/>
                  <a:pt x="4084" y="7033"/>
                  <a:pt x="4200" y="7314"/>
                </a:cubicBezTo>
                <a:cubicBezTo>
                  <a:pt x="4317" y="7595"/>
                  <a:pt x="4489" y="7853"/>
                  <a:pt x="4704" y="8067"/>
                </a:cubicBezTo>
                <a:cubicBezTo>
                  <a:pt x="4919" y="8282"/>
                  <a:pt x="5177" y="8454"/>
                  <a:pt x="5458" y="8571"/>
                </a:cubicBezTo>
                <a:cubicBezTo>
                  <a:pt x="5739" y="8687"/>
                  <a:pt x="6043" y="8747"/>
                  <a:pt x="6348" y="8747"/>
                </a:cubicBezTo>
                <a:cubicBezTo>
                  <a:pt x="6652" y="8747"/>
                  <a:pt x="6956" y="8687"/>
                  <a:pt x="7237" y="8571"/>
                </a:cubicBezTo>
                <a:cubicBezTo>
                  <a:pt x="7518" y="8454"/>
                  <a:pt x="7776" y="8282"/>
                  <a:pt x="7991" y="8067"/>
                </a:cubicBezTo>
                <a:cubicBezTo>
                  <a:pt x="8206" y="7853"/>
                  <a:pt x="8379" y="7595"/>
                  <a:pt x="8495" y="7314"/>
                </a:cubicBezTo>
                <a:cubicBezTo>
                  <a:pt x="8611" y="7034"/>
                  <a:pt x="8672" y="6730"/>
                  <a:pt x="8672" y="6426"/>
                </a:cubicBezTo>
                <a:cubicBezTo>
                  <a:pt x="8672" y="6122"/>
                  <a:pt x="8611" y="5819"/>
                  <a:pt x="8495" y="5538"/>
                </a:cubicBezTo>
                <a:cubicBezTo>
                  <a:pt x="8379" y="5257"/>
                  <a:pt x="8207" y="5000"/>
                  <a:pt x="7991" y="4785"/>
                </a:cubicBezTo>
                <a:close/>
                <a:moveTo>
                  <a:pt x="11482" y="5844"/>
                </a:moveTo>
                <a:cubicBezTo>
                  <a:pt x="11274" y="3350"/>
                  <a:pt x="9445" y="1490"/>
                  <a:pt x="6947" y="1317"/>
                </a:cubicBezTo>
                <a:lnTo>
                  <a:pt x="6947" y="0"/>
                </a:lnTo>
                <a:lnTo>
                  <a:pt x="5880" y="0"/>
                </a:lnTo>
                <a:lnTo>
                  <a:pt x="5880" y="1334"/>
                </a:lnTo>
                <a:cubicBezTo>
                  <a:pt x="3452" y="1559"/>
                  <a:pt x="1526" y="3402"/>
                  <a:pt x="1318" y="5844"/>
                </a:cubicBezTo>
                <a:lnTo>
                  <a:pt x="0" y="5844"/>
                </a:lnTo>
                <a:lnTo>
                  <a:pt x="0" y="6933"/>
                </a:lnTo>
                <a:lnTo>
                  <a:pt x="1318" y="6933"/>
                </a:lnTo>
                <a:cubicBezTo>
                  <a:pt x="1526" y="9375"/>
                  <a:pt x="3429" y="11224"/>
                  <a:pt x="5857" y="11466"/>
                </a:cubicBezTo>
                <a:lnTo>
                  <a:pt x="5857" y="12800"/>
                </a:lnTo>
                <a:lnTo>
                  <a:pt x="6947" y="12800"/>
                </a:lnTo>
                <a:lnTo>
                  <a:pt x="6947" y="11483"/>
                </a:lnTo>
                <a:cubicBezTo>
                  <a:pt x="9444" y="11310"/>
                  <a:pt x="11274" y="9427"/>
                  <a:pt x="11482" y="6933"/>
                </a:cubicBezTo>
                <a:lnTo>
                  <a:pt x="12800" y="6933"/>
                </a:lnTo>
                <a:lnTo>
                  <a:pt x="12800" y="5844"/>
                </a:lnTo>
                <a:lnTo>
                  <a:pt x="11482" y="5844"/>
                </a:lnTo>
                <a:close/>
                <a:moveTo>
                  <a:pt x="6400" y="10589"/>
                </a:moveTo>
                <a:cubicBezTo>
                  <a:pt x="4093" y="10589"/>
                  <a:pt x="2214" y="8695"/>
                  <a:pt x="2214" y="6409"/>
                </a:cubicBezTo>
                <a:cubicBezTo>
                  <a:pt x="2214" y="4122"/>
                  <a:pt x="4111" y="2206"/>
                  <a:pt x="6400" y="2206"/>
                </a:cubicBezTo>
                <a:cubicBezTo>
                  <a:pt x="8707" y="2206"/>
                  <a:pt x="10586" y="4122"/>
                  <a:pt x="10586" y="6409"/>
                </a:cubicBezTo>
                <a:cubicBezTo>
                  <a:pt x="10586" y="8695"/>
                  <a:pt x="8707" y="10589"/>
                  <a:pt x="6400" y="1058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29410" y="2233295"/>
            <a:ext cx="100698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Literature Review Report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988032" y="1731612"/>
            <a:ext cx="2402652" cy="0"/>
          </a:xfrm>
          <a:prstGeom prst="lin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7592847" y="1708957"/>
            <a:ext cx="103423" cy="1034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rgbClr val="1D505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788450" y="1708957"/>
            <a:ext cx="103423" cy="1034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rgbClr val="1D505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984053" y="1708957"/>
            <a:ext cx="103423" cy="1034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rgbClr val="1D505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4" name="iṩļïḓè"/>
          <p:cNvSpPr txBox="1"/>
          <p:nvPr/>
        </p:nvSpPr>
        <p:spPr bwMode="auto">
          <a:xfrm>
            <a:off x="5328676" y="1554545"/>
            <a:ext cx="1721363" cy="41224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 wrap="square" lIns="91440" tIns="45720" rIns="91440" bIns="45720" anchor="ctr" anchorCtr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dist">
              <a:spcBef>
                <a:spcPct val="0"/>
              </a:spcBef>
            </a:pPr>
            <a:r>
              <a:rPr lang="en-US" altLang="zh-CN" sz="1600" dirty="0">
                <a:solidFill>
                  <a:srgbClr val="1D505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cs520-f23-group9</a:t>
            </a:r>
            <a:endParaRPr lang="en-US" altLang="zh-CN" sz="1600" dirty="0">
              <a:solidFill>
                <a:srgbClr val="1D505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315329" y="1708957"/>
            <a:ext cx="103423" cy="1034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rgbClr val="1D505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510932" y="1708957"/>
            <a:ext cx="103423" cy="1034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rgbClr val="1D505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706535" y="1708957"/>
            <a:ext cx="103423" cy="1034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rgbClr val="1D505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8" name="Synergistically utilize technically sound portals with frictionless chains. Dramatically customize…"/>
          <p:cNvSpPr txBox="1"/>
          <p:nvPr/>
        </p:nvSpPr>
        <p:spPr>
          <a:xfrm>
            <a:off x="4419103" y="5513611"/>
            <a:ext cx="3884953" cy="23050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sz="1000" kern="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Zheng Liu</a:t>
            </a:r>
            <a:endParaRPr lang="en-US" sz="1000" kern="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076316" y="6155201"/>
            <a:ext cx="103423" cy="1034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1271919" y="6155201"/>
            <a:ext cx="103423" cy="1034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1467522" y="6155201"/>
            <a:ext cx="103423" cy="1034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2" name="ïŝ1îḋe"/>
          <p:cNvSpPr/>
          <p:nvPr/>
        </p:nvSpPr>
        <p:spPr bwMode="auto">
          <a:xfrm>
            <a:off x="1511300" y="3714115"/>
            <a:ext cx="9525635" cy="1279525"/>
          </a:xfrm>
          <a:prstGeom prst="rect">
            <a:avLst/>
          </a:prstGeom>
          <a:noFill/>
          <a:ln w="3175" cap="rnd">
            <a:solidFill>
              <a:schemeClr val="bg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3" name="iṡḻïḑé"/>
          <p:cNvSpPr/>
          <p:nvPr/>
        </p:nvSpPr>
        <p:spPr bwMode="auto">
          <a:xfrm>
            <a:off x="11076316" y="951757"/>
            <a:ext cx="404813" cy="57150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rnd">
            <a:solidFill>
              <a:schemeClr val="bg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700530" y="4120515"/>
            <a:ext cx="9055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sz="2400" b="1" spc="-100" dirty="0">
                <a:solidFill>
                  <a:schemeClr val="bg1"/>
                </a:solidFill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Discovering Similarity Inclusion</a:t>
            </a:r>
            <a:r>
              <a:rPr lang="en-US" sz="2400" b="1" spc="-100" dirty="0">
                <a:solidFill>
                  <a:schemeClr val="bg1"/>
                </a:solidFill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sz="2400" b="1" spc="-100" dirty="0">
                <a:solidFill>
                  <a:schemeClr val="bg1"/>
                </a:solidFill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Dependencies</a:t>
            </a:r>
            <a:endParaRPr sz="2400" b="1" spc="-100" dirty="0">
              <a:solidFill>
                <a:schemeClr val="bg1"/>
              </a:solidFill>
              <a:uFillTx/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 animBg="1"/>
      <p:bldP spid="19" grpId="0" animBg="1"/>
      <p:bldP spid="20" grpId="0" animBg="1"/>
      <p:bldP spid="21" grpId="0" animBg="1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śḻídè"/>
          <p:cNvSpPr/>
          <p:nvPr/>
        </p:nvSpPr>
        <p:spPr bwMode="auto">
          <a:xfrm>
            <a:off x="-22225" y="2808144"/>
            <a:ext cx="12223750" cy="323491"/>
          </a:xfrm>
          <a:prstGeom prst="rect">
            <a:avLst/>
          </a:pr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75000" lnSpcReduction="20000"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2" name="iśḻïḓè"/>
          <p:cNvSpPr/>
          <p:nvPr/>
        </p:nvSpPr>
        <p:spPr>
          <a:xfrm rot="2700000">
            <a:off x="4170984" y="1602739"/>
            <a:ext cx="1342806" cy="1342808"/>
          </a:xfrm>
          <a:prstGeom prst="roundRect">
            <a:avLst>
              <a:gd name="adj" fmla="val 15071"/>
            </a:avLst>
          </a:prstGeom>
          <a:solidFill>
            <a:srgbClr val="1D505F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3" name="ïṡ1íḍé"/>
          <p:cNvSpPr/>
          <p:nvPr/>
        </p:nvSpPr>
        <p:spPr bwMode="auto">
          <a:xfrm>
            <a:off x="4674700" y="2113618"/>
            <a:ext cx="528542" cy="523639"/>
          </a:xfrm>
          <a:custGeom>
            <a:avLst/>
            <a:gdLst>
              <a:gd name="connsiteX0" fmla="*/ 447032 w 608697"/>
              <a:gd name="connsiteY0" fmla="*/ 441598 h 603052"/>
              <a:gd name="connsiteX1" fmla="*/ 537426 w 608697"/>
              <a:gd name="connsiteY1" fmla="*/ 441598 h 603052"/>
              <a:gd name="connsiteX2" fmla="*/ 447032 w 608697"/>
              <a:gd name="connsiteY2" fmla="*/ 531851 h 603052"/>
              <a:gd name="connsiteX3" fmla="*/ 461286 w 608697"/>
              <a:gd name="connsiteY3" fmla="*/ 358489 h 603052"/>
              <a:gd name="connsiteX4" fmla="*/ 363783 w 608697"/>
              <a:gd name="connsiteY4" fmla="*/ 455852 h 603052"/>
              <a:gd name="connsiteX5" fmla="*/ 461286 w 608697"/>
              <a:gd name="connsiteY5" fmla="*/ 553216 h 603052"/>
              <a:gd name="connsiteX6" fmla="*/ 558789 w 608697"/>
              <a:gd name="connsiteY6" fmla="*/ 455852 h 603052"/>
              <a:gd name="connsiteX7" fmla="*/ 461286 w 608697"/>
              <a:gd name="connsiteY7" fmla="*/ 358489 h 603052"/>
              <a:gd name="connsiteX8" fmla="*/ 247296 w 608697"/>
              <a:gd name="connsiteY8" fmla="*/ 335045 h 603052"/>
              <a:gd name="connsiteX9" fmla="*/ 285013 w 608697"/>
              <a:gd name="connsiteY9" fmla="*/ 372727 h 603052"/>
              <a:gd name="connsiteX10" fmla="*/ 247296 w 608697"/>
              <a:gd name="connsiteY10" fmla="*/ 410409 h 603052"/>
              <a:gd name="connsiteX11" fmla="*/ 209579 w 608697"/>
              <a:gd name="connsiteY11" fmla="*/ 372727 h 603052"/>
              <a:gd name="connsiteX12" fmla="*/ 247296 w 608697"/>
              <a:gd name="connsiteY12" fmla="*/ 335045 h 603052"/>
              <a:gd name="connsiteX13" fmla="*/ 134075 w 608697"/>
              <a:gd name="connsiteY13" fmla="*/ 335045 h 603052"/>
              <a:gd name="connsiteX14" fmla="*/ 171828 w 608697"/>
              <a:gd name="connsiteY14" fmla="*/ 372727 h 603052"/>
              <a:gd name="connsiteX15" fmla="*/ 134075 w 608697"/>
              <a:gd name="connsiteY15" fmla="*/ 410409 h 603052"/>
              <a:gd name="connsiteX16" fmla="*/ 96322 w 608697"/>
              <a:gd name="connsiteY16" fmla="*/ 372727 h 603052"/>
              <a:gd name="connsiteX17" fmla="*/ 134075 w 608697"/>
              <a:gd name="connsiteY17" fmla="*/ 335045 h 603052"/>
              <a:gd name="connsiteX18" fmla="*/ 461286 w 608697"/>
              <a:gd name="connsiteY18" fmla="*/ 308653 h 603052"/>
              <a:gd name="connsiteX19" fmla="*/ 494558 w 608697"/>
              <a:gd name="connsiteY19" fmla="*/ 312452 h 603052"/>
              <a:gd name="connsiteX20" fmla="*/ 608697 w 608697"/>
              <a:gd name="connsiteY20" fmla="*/ 455852 h 603052"/>
              <a:gd name="connsiteX21" fmla="*/ 461286 w 608697"/>
              <a:gd name="connsiteY21" fmla="*/ 603052 h 603052"/>
              <a:gd name="connsiteX22" fmla="*/ 318202 w 608697"/>
              <a:gd name="connsiteY22" fmla="*/ 491460 h 603052"/>
              <a:gd name="connsiteX23" fmla="*/ 313875 w 608697"/>
              <a:gd name="connsiteY23" fmla="*/ 455852 h 603052"/>
              <a:gd name="connsiteX24" fmla="*/ 314323 w 608697"/>
              <a:gd name="connsiteY24" fmla="*/ 444008 h 603052"/>
              <a:gd name="connsiteX25" fmla="*/ 451737 w 608697"/>
              <a:gd name="connsiteY25" fmla="*/ 308951 h 603052"/>
              <a:gd name="connsiteX26" fmla="*/ 461286 w 608697"/>
              <a:gd name="connsiteY26" fmla="*/ 308653 h 603052"/>
              <a:gd name="connsiteX27" fmla="*/ 360519 w 608697"/>
              <a:gd name="connsiteY27" fmla="*/ 221081 h 603052"/>
              <a:gd name="connsiteX28" fmla="*/ 398272 w 608697"/>
              <a:gd name="connsiteY28" fmla="*/ 258763 h 603052"/>
              <a:gd name="connsiteX29" fmla="*/ 360519 w 608697"/>
              <a:gd name="connsiteY29" fmla="*/ 296445 h 603052"/>
              <a:gd name="connsiteX30" fmla="*/ 322766 w 608697"/>
              <a:gd name="connsiteY30" fmla="*/ 258763 h 603052"/>
              <a:gd name="connsiteX31" fmla="*/ 360519 w 608697"/>
              <a:gd name="connsiteY31" fmla="*/ 221081 h 603052"/>
              <a:gd name="connsiteX32" fmla="*/ 247296 w 608697"/>
              <a:gd name="connsiteY32" fmla="*/ 221081 h 603052"/>
              <a:gd name="connsiteX33" fmla="*/ 285013 w 608697"/>
              <a:gd name="connsiteY33" fmla="*/ 258763 h 603052"/>
              <a:gd name="connsiteX34" fmla="*/ 247296 w 608697"/>
              <a:gd name="connsiteY34" fmla="*/ 296445 h 603052"/>
              <a:gd name="connsiteX35" fmla="*/ 209579 w 608697"/>
              <a:gd name="connsiteY35" fmla="*/ 258763 h 603052"/>
              <a:gd name="connsiteX36" fmla="*/ 247296 w 608697"/>
              <a:gd name="connsiteY36" fmla="*/ 221081 h 603052"/>
              <a:gd name="connsiteX37" fmla="*/ 134075 w 608697"/>
              <a:gd name="connsiteY37" fmla="*/ 221081 h 603052"/>
              <a:gd name="connsiteX38" fmla="*/ 171828 w 608697"/>
              <a:gd name="connsiteY38" fmla="*/ 258763 h 603052"/>
              <a:gd name="connsiteX39" fmla="*/ 134075 w 608697"/>
              <a:gd name="connsiteY39" fmla="*/ 296445 h 603052"/>
              <a:gd name="connsiteX40" fmla="*/ 96322 w 608697"/>
              <a:gd name="connsiteY40" fmla="*/ 258763 h 603052"/>
              <a:gd name="connsiteX41" fmla="*/ 134075 w 608697"/>
              <a:gd name="connsiteY41" fmla="*/ 221081 h 603052"/>
              <a:gd name="connsiteX42" fmla="*/ 38046 w 608697"/>
              <a:gd name="connsiteY42" fmla="*/ 54618 h 603052"/>
              <a:gd name="connsiteX43" fmla="*/ 68930 w 608697"/>
              <a:gd name="connsiteY43" fmla="*/ 54618 h 603052"/>
              <a:gd name="connsiteX44" fmla="*/ 68930 w 608697"/>
              <a:gd name="connsiteY44" fmla="*/ 94990 h 603052"/>
              <a:gd name="connsiteX45" fmla="*/ 109363 w 608697"/>
              <a:gd name="connsiteY45" fmla="*/ 135363 h 603052"/>
              <a:gd name="connsiteX46" fmla="*/ 123611 w 608697"/>
              <a:gd name="connsiteY46" fmla="*/ 135363 h 603052"/>
              <a:gd name="connsiteX47" fmla="*/ 164044 w 608697"/>
              <a:gd name="connsiteY47" fmla="*/ 94990 h 603052"/>
              <a:gd name="connsiteX48" fmla="*/ 164044 w 608697"/>
              <a:gd name="connsiteY48" fmla="*/ 54618 h 603052"/>
              <a:gd name="connsiteX49" fmla="*/ 330549 w 608697"/>
              <a:gd name="connsiteY49" fmla="*/ 54618 h 603052"/>
              <a:gd name="connsiteX50" fmla="*/ 330549 w 608697"/>
              <a:gd name="connsiteY50" fmla="*/ 94990 h 603052"/>
              <a:gd name="connsiteX51" fmla="*/ 370907 w 608697"/>
              <a:gd name="connsiteY51" fmla="*/ 135363 h 603052"/>
              <a:gd name="connsiteX52" fmla="*/ 385231 w 608697"/>
              <a:gd name="connsiteY52" fmla="*/ 135363 h 603052"/>
              <a:gd name="connsiteX53" fmla="*/ 425663 w 608697"/>
              <a:gd name="connsiteY53" fmla="*/ 94990 h 603052"/>
              <a:gd name="connsiteX54" fmla="*/ 425663 w 608697"/>
              <a:gd name="connsiteY54" fmla="*/ 54618 h 603052"/>
              <a:gd name="connsiteX55" fmla="*/ 456547 w 608697"/>
              <a:gd name="connsiteY55" fmla="*/ 54618 h 603052"/>
              <a:gd name="connsiteX56" fmla="*/ 494593 w 608697"/>
              <a:gd name="connsiteY56" fmla="*/ 92607 h 603052"/>
              <a:gd name="connsiteX57" fmla="*/ 494593 w 608697"/>
              <a:gd name="connsiteY57" fmla="*/ 278528 h 603052"/>
              <a:gd name="connsiteX58" fmla="*/ 461322 w 608697"/>
              <a:gd name="connsiteY58" fmla="*/ 275399 h 603052"/>
              <a:gd name="connsiteX59" fmla="*/ 451773 w 608697"/>
              <a:gd name="connsiteY59" fmla="*/ 275697 h 603052"/>
              <a:gd name="connsiteX60" fmla="*/ 451773 w 608697"/>
              <a:gd name="connsiteY60" fmla="*/ 187578 h 603052"/>
              <a:gd name="connsiteX61" fmla="*/ 42820 w 608697"/>
              <a:gd name="connsiteY61" fmla="*/ 187578 h 603052"/>
              <a:gd name="connsiteX62" fmla="*/ 42820 w 608697"/>
              <a:gd name="connsiteY62" fmla="*/ 415511 h 603052"/>
              <a:gd name="connsiteX63" fmla="*/ 71317 w 608697"/>
              <a:gd name="connsiteY63" fmla="*/ 444039 h 603052"/>
              <a:gd name="connsiteX64" fmla="*/ 281015 w 608697"/>
              <a:gd name="connsiteY64" fmla="*/ 444039 h 603052"/>
              <a:gd name="connsiteX65" fmla="*/ 280568 w 608697"/>
              <a:gd name="connsiteY65" fmla="*/ 455883 h 603052"/>
              <a:gd name="connsiteX66" fmla="*/ 284149 w 608697"/>
              <a:gd name="connsiteY66" fmla="*/ 491488 h 603052"/>
              <a:gd name="connsiteX67" fmla="*/ 38046 w 608697"/>
              <a:gd name="connsiteY67" fmla="*/ 491488 h 603052"/>
              <a:gd name="connsiteX68" fmla="*/ 0 w 608697"/>
              <a:gd name="connsiteY68" fmla="*/ 453499 h 603052"/>
              <a:gd name="connsiteX69" fmla="*/ 0 w 608697"/>
              <a:gd name="connsiteY69" fmla="*/ 92607 h 603052"/>
              <a:gd name="connsiteX70" fmla="*/ 38046 w 608697"/>
              <a:gd name="connsiteY70" fmla="*/ 54618 h 603052"/>
              <a:gd name="connsiteX71" fmla="*/ 370887 w 608697"/>
              <a:gd name="connsiteY71" fmla="*/ 0 h 603052"/>
              <a:gd name="connsiteX72" fmla="*/ 385221 w 608697"/>
              <a:gd name="connsiteY72" fmla="*/ 0 h 603052"/>
              <a:gd name="connsiteX73" fmla="*/ 401870 w 608697"/>
              <a:gd name="connsiteY73" fmla="*/ 16608 h 603052"/>
              <a:gd name="connsiteX74" fmla="*/ 401870 w 608697"/>
              <a:gd name="connsiteY74" fmla="*/ 54590 h 603052"/>
              <a:gd name="connsiteX75" fmla="*/ 401870 w 608697"/>
              <a:gd name="connsiteY75" fmla="*/ 94956 h 603052"/>
              <a:gd name="connsiteX76" fmla="*/ 385221 w 608697"/>
              <a:gd name="connsiteY76" fmla="*/ 111564 h 603052"/>
              <a:gd name="connsiteX77" fmla="*/ 370887 w 608697"/>
              <a:gd name="connsiteY77" fmla="*/ 111564 h 603052"/>
              <a:gd name="connsiteX78" fmla="*/ 354238 w 608697"/>
              <a:gd name="connsiteY78" fmla="*/ 94956 h 603052"/>
              <a:gd name="connsiteX79" fmla="*/ 354238 w 608697"/>
              <a:gd name="connsiteY79" fmla="*/ 54590 h 603052"/>
              <a:gd name="connsiteX80" fmla="*/ 354238 w 608697"/>
              <a:gd name="connsiteY80" fmla="*/ 16608 h 603052"/>
              <a:gd name="connsiteX81" fmla="*/ 370887 w 608697"/>
              <a:gd name="connsiteY81" fmla="*/ 0 h 603052"/>
              <a:gd name="connsiteX82" fmla="*/ 109347 w 608697"/>
              <a:gd name="connsiteY82" fmla="*/ 0 h 603052"/>
              <a:gd name="connsiteX83" fmla="*/ 123586 w 608697"/>
              <a:gd name="connsiteY83" fmla="*/ 0 h 603052"/>
              <a:gd name="connsiteX84" fmla="*/ 140284 w 608697"/>
              <a:gd name="connsiteY84" fmla="*/ 16608 h 603052"/>
              <a:gd name="connsiteX85" fmla="*/ 140284 w 608697"/>
              <a:gd name="connsiteY85" fmla="*/ 54590 h 603052"/>
              <a:gd name="connsiteX86" fmla="*/ 140284 w 608697"/>
              <a:gd name="connsiteY86" fmla="*/ 94956 h 603052"/>
              <a:gd name="connsiteX87" fmla="*/ 123586 w 608697"/>
              <a:gd name="connsiteY87" fmla="*/ 111564 h 603052"/>
              <a:gd name="connsiteX88" fmla="*/ 109347 w 608697"/>
              <a:gd name="connsiteY88" fmla="*/ 111564 h 603052"/>
              <a:gd name="connsiteX89" fmla="*/ 92723 w 608697"/>
              <a:gd name="connsiteY89" fmla="*/ 94956 h 603052"/>
              <a:gd name="connsiteX90" fmla="*/ 92723 w 608697"/>
              <a:gd name="connsiteY90" fmla="*/ 54590 h 603052"/>
              <a:gd name="connsiteX91" fmla="*/ 92723 w 608697"/>
              <a:gd name="connsiteY91" fmla="*/ 16608 h 603052"/>
              <a:gd name="connsiteX92" fmla="*/ 109347 w 608697"/>
              <a:gd name="connsiteY92" fmla="*/ 0 h 603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608697" h="603052">
                <a:moveTo>
                  <a:pt x="447032" y="441598"/>
                </a:moveTo>
                <a:lnTo>
                  <a:pt x="537426" y="441598"/>
                </a:lnTo>
                <a:cubicBezTo>
                  <a:pt x="537426" y="491457"/>
                  <a:pt x="496969" y="531851"/>
                  <a:pt x="447032" y="531851"/>
                </a:cubicBezTo>
                <a:close/>
                <a:moveTo>
                  <a:pt x="461286" y="358489"/>
                </a:moveTo>
                <a:cubicBezTo>
                  <a:pt x="407424" y="358489"/>
                  <a:pt x="363783" y="402068"/>
                  <a:pt x="363783" y="455852"/>
                </a:cubicBezTo>
                <a:cubicBezTo>
                  <a:pt x="363783" y="509637"/>
                  <a:pt x="407424" y="553216"/>
                  <a:pt x="461286" y="553216"/>
                </a:cubicBezTo>
                <a:cubicBezTo>
                  <a:pt x="515148" y="553216"/>
                  <a:pt x="558789" y="509637"/>
                  <a:pt x="558789" y="455852"/>
                </a:cubicBezTo>
                <a:cubicBezTo>
                  <a:pt x="558789" y="402068"/>
                  <a:pt x="515148" y="358489"/>
                  <a:pt x="461286" y="358489"/>
                </a:cubicBezTo>
                <a:close/>
                <a:moveTo>
                  <a:pt x="247296" y="335045"/>
                </a:moveTo>
                <a:cubicBezTo>
                  <a:pt x="268127" y="335045"/>
                  <a:pt x="285013" y="351916"/>
                  <a:pt x="285013" y="372727"/>
                </a:cubicBezTo>
                <a:cubicBezTo>
                  <a:pt x="285013" y="393538"/>
                  <a:pt x="268127" y="410409"/>
                  <a:pt x="247296" y="410409"/>
                </a:cubicBezTo>
                <a:cubicBezTo>
                  <a:pt x="226465" y="410409"/>
                  <a:pt x="209579" y="393538"/>
                  <a:pt x="209579" y="372727"/>
                </a:cubicBezTo>
                <a:cubicBezTo>
                  <a:pt x="209579" y="351916"/>
                  <a:pt x="226465" y="335045"/>
                  <a:pt x="247296" y="335045"/>
                </a:cubicBezTo>
                <a:close/>
                <a:moveTo>
                  <a:pt x="134075" y="335045"/>
                </a:moveTo>
                <a:cubicBezTo>
                  <a:pt x="154925" y="335045"/>
                  <a:pt x="171828" y="351916"/>
                  <a:pt x="171828" y="372727"/>
                </a:cubicBezTo>
                <a:cubicBezTo>
                  <a:pt x="171828" y="393538"/>
                  <a:pt x="154925" y="410409"/>
                  <a:pt x="134075" y="410409"/>
                </a:cubicBezTo>
                <a:cubicBezTo>
                  <a:pt x="113225" y="410409"/>
                  <a:pt x="96322" y="393538"/>
                  <a:pt x="96322" y="372727"/>
                </a:cubicBezTo>
                <a:cubicBezTo>
                  <a:pt x="96322" y="351916"/>
                  <a:pt x="113225" y="335045"/>
                  <a:pt x="134075" y="335045"/>
                </a:cubicBezTo>
                <a:close/>
                <a:moveTo>
                  <a:pt x="461286" y="308653"/>
                </a:moveTo>
                <a:cubicBezTo>
                  <a:pt x="472700" y="308653"/>
                  <a:pt x="483815" y="309994"/>
                  <a:pt x="494558" y="312452"/>
                </a:cubicBezTo>
                <a:cubicBezTo>
                  <a:pt x="559908" y="327500"/>
                  <a:pt x="608697" y="385977"/>
                  <a:pt x="608697" y="455852"/>
                </a:cubicBezTo>
                <a:cubicBezTo>
                  <a:pt x="608697" y="537125"/>
                  <a:pt x="542675" y="603052"/>
                  <a:pt x="461286" y="603052"/>
                </a:cubicBezTo>
                <a:cubicBezTo>
                  <a:pt x="392131" y="603052"/>
                  <a:pt x="334166" y="555525"/>
                  <a:pt x="318202" y="491460"/>
                </a:cubicBezTo>
                <a:cubicBezTo>
                  <a:pt x="315367" y="480063"/>
                  <a:pt x="313875" y="468144"/>
                  <a:pt x="313875" y="455852"/>
                </a:cubicBezTo>
                <a:cubicBezTo>
                  <a:pt x="313875" y="451830"/>
                  <a:pt x="314024" y="447882"/>
                  <a:pt x="314323" y="444008"/>
                </a:cubicBezTo>
                <a:cubicBezTo>
                  <a:pt x="320141" y="371377"/>
                  <a:pt x="378703" y="313644"/>
                  <a:pt x="451737" y="308951"/>
                </a:cubicBezTo>
                <a:cubicBezTo>
                  <a:pt x="454870" y="308727"/>
                  <a:pt x="458078" y="308653"/>
                  <a:pt x="461286" y="308653"/>
                </a:cubicBezTo>
                <a:close/>
                <a:moveTo>
                  <a:pt x="360519" y="221081"/>
                </a:moveTo>
                <a:cubicBezTo>
                  <a:pt x="381369" y="221081"/>
                  <a:pt x="398272" y="237952"/>
                  <a:pt x="398272" y="258763"/>
                </a:cubicBezTo>
                <a:cubicBezTo>
                  <a:pt x="398272" y="279574"/>
                  <a:pt x="381369" y="296445"/>
                  <a:pt x="360519" y="296445"/>
                </a:cubicBezTo>
                <a:cubicBezTo>
                  <a:pt x="339669" y="296445"/>
                  <a:pt x="322766" y="279574"/>
                  <a:pt x="322766" y="258763"/>
                </a:cubicBezTo>
                <a:cubicBezTo>
                  <a:pt x="322766" y="237952"/>
                  <a:pt x="339669" y="221081"/>
                  <a:pt x="360519" y="221081"/>
                </a:cubicBezTo>
                <a:close/>
                <a:moveTo>
                  <a:pt x="247296" y="221081"/>
                </a:moveTo>
                <a:cubicBezTo>
                  <a:pt x="268127" y="221081"/>
                  <a:pt x="285013" y="237952"/>
                  <a:pt x="285013" y="258763"/>
                </a:cubicBezTo>
                <a:cubicBezTo>
                  <a:pt x="285013" y="279574"/>
                  <a:pt x="268127" y="296445"/>
                  <a:pt x="247296" y="296445"/>
                </a:cubicBezTo>
                <a:cubicBezTo>
                  <a:pt x="226465" y="296445"/>
                  <a:pt x="209579" y="279574"/>
                  <a:pt x="209579" y="258763"/>
                </a:cubicBezTo>
                <a:cubicBezTo>
                  <a:pt x="209579" y="237952"/>
                  <a:pt x="226465" y="221081"/>
                  <a:pt x="247296" y="221081"/>
                </a:cubicBezTo>
                <a:close/>
                <a:moveTo>
                  <a:pt x="134075" y="221081"/>
                </a:moveTo>
                <a:cubicBezTo>
                  <a:pt x="154925" y="221081"/>
                  <a:pt x="171828" y="237952"/>
                  <a:pt x="171828" y="258763"/>
                </a:cubicBezTo>
                <a:cubicBezTo>
                  <a:pt x="171828" y="279574"/>
                  <a:pt x="154925" y="296445"/>
                  <a:pt x="134075" y="296445"/>
                </a:cubicBezTo>
                <a:cubicBezTo>
                  <a:pt x="113225" y="296445"/>
                  <a:pt x="96322" y="279574"/>
                  <a:pt x="96322" y="258763"/>
                </a:cubicBezTo>
                <a:cubicBezTo>
                  <a:pt x="96322" y="237952"/>
                  <a:pt x="113225" y="221081"/>
                  <a:pt x="134075" y="221081"/>
                </a:cubicBezTo>
                <a:close/>
                <a:moveTo>
                  <a:pt x="38046" y="54618"/>
                </a:moveTo>
                <a:lnTo>
                  <a:pt x="68930" y="54618"/>
                </a:lnTo>
                <a:lnTo>
                  <a:pt x="68930" y="94990"/>
                </a:lnTo>
                <a:cubicBezTo>
                  <a:pt x="68930" y="117262"/>
                  <a:pt x="87057" y="135363"/>
                  <a:pt x="109363" y="135363"/>
                </a:cubicBezTo>
                <a:lnTo>
                  <a:pt x="123611" y="135363"/>
                </a:lnTo>
                <a:cubicBezTo>
                  <a:pt x="145916" y="135363"/>
                  <a:pt x="164044" y="117262"/>
                  <a:pt x="164044" y="94990"/>
                </a:cubicBezTo>
                <a:lnTo>
                  <a:pt x="164044" y="54618"/>
                </a:lnTo>
                <a:lnTo>
                  <a:pt x="330549" y="54618"/>
                </a:lnTo>
                <a:lnTo>
                  <a:pt x="330549" y="94990"/>
                </a:lnTo>
                <a:cubicBezTo>
                  <a:pt x="330549" y="117262"/>
                  <a:pt x="348677" y="135363"/>
                  <a:pt x="370907" y="135363"/>
                </a:cubicBezTo>
                <a:lnTo>
                  <a:pt x="385231" y="135363"/>
                </a:lnTo>
                <a:cubicBezTo>
                  <a:pt x="407536" y="135363"/>
                  <a:pt x="425663" y="117262"/>
                  <a:pt x="425663" y="94990"/>
                </a:cubicBezTo>
                <a:lnTo>
                  <a:pt x="425663" y="54618"/>
                </a:lnTo>
                <a:lnTo>
                  <a:pt x="456547" y="54618"/>
                </a:lnTo>
                <a:cubicBezTo>
                  <a:pt x="477584" y="54618"/>
                  <a:pt x="494593" y="71601"/>
                  <a:pt x="494593" y="92607"/>
                </a:cubicBezTo>
                <a:lnTo>
                  <a:pt x="494593" y="278528"/>
                </a:lnTo>
                <a:cubicBezTo>
                  <a:pt x="483776" y="276517"/>
                  <a:pt x="472661" y="275399"/>
                  <a:pt x="461322" y="275399"/>
                </a:cubicBezTo>
                <a:cubicBezTo>
                  <a:pt x="458114" y="275399"/>
                  <a:pt x="454906" y="275548"/>
                  <a:pt x="451773" y="275697"/>
                </a:cubicBezTo>
                <a:lnTo>
                  <a:pt x="451773" y="187578"/>
                </a:lnTo>
                <a:lnTo>
                  <a:pt x="42820" y="187578"/>
                </a:lnTo>
                <a:lnTo>
                  <a:pt x="42820" y="415511"/>
                </a:lnTo>
                <a:cubicBezTo>
                  <a:pt x="42820" y="431228"/>
                  <a:pt x="55576" y="444039"/>
                  <a:pt x="71317" y="444039"/>
                </a:cubicBezTo>
                <a:lnTo>
                  <a:pt x="281015" y="444039"/>
                </a:lnTo>
                <a:cubicBezTo>
                  <a:pt x="280792" y="447913"/>
                  <a:pt x="280568" y="451861"/>
                  <a:pt x="280568" y="455883"/>
                </a:cubicBezTo>
                <a:cubicBezTo>
                  <a:pt x="280568" y="468099"/>
                  <a:pt x="281836" y="479942"/>
                  <a:pt x="284149" y="491488"/>
                </a:cubicBezTo>
                <a:lnTo>
                  <a:pt x="38046" y="491488"/>
                </a:lnTo>
                <a:cubicBezTo>
                  <a:pt x="17009" y="491488"/>
                  <a:pt x="0" y="474505"/>
                  <a:pt x="0" y="453499"/>
                </a:cubicBezTo>
                <a:lnTo>
                  <a:pt x="0" y="92607"/>
                </a:lnTo>
                <a:cubicBezTo>
                  <a:pt x="0" y="71601"/>
                  <a:pt x="17009" y="54618"/>
                  <a:pt x="38046" y="54618"/>
                </a:cubicBezTo>
                <a:close/>
                <a:moveTo>
                  <a:pt x="370887" y="0"/>
                </a:moveTo>
                <a:lnTo>
                  <a:pt x="385221" y="0"/>
                </a:lnTo>
                <a:cubicBezTo>
                  <a:pt x="394404" y="0"/>
                  <a:pt x="401870" y="7448"/>
                  <a:pt x="401870" y="16608"/>
                </a:cubicBezTo>
                <a:lnTo>
                  <a:pt x="401870" y="54590"/>
                </a:lnTo>
                <a:lnTo>
                  <a:pt x="401870" y="94956"/>
                </a:lnTo>
                <a:cubicBezTo>
                  <a:pt x="401870" y="104116"/>
                  <a:pt x="394404" y="111564"/>
                  <a:pt x="385221" y="111564"/>
                </a:cubicBezTo>
                <a:lnTo>
                  <a:pt x="370887" y="111564"/>
                </a:lnTo>
                <a:cubicBezTo>
                  <a:pt x="361704" y="111564"/>
                  <a:pt x="354238" y="104116"/>
                  <a:pt x="354238" y="94956"/>
                </a:cubicBezTo>
                <a:lnTo>
                  <a:pt x="354238" y="54590"/>
                </a:lnTo>
                <a:lnTo>
                  <a:pt x="354238" y="16608"/>
                </a:lnTo>
                <a:cubicBezTo>
                  <a:pt x="354238" y="7448"/>
                  <a:pt x="361704" y="0"/>
                  <a:pt x="370887" y="0"/>
                </a:cubicBezTo>
                <a:close/>
                <a:moveTo>
                  <a:pt x="109347" y="0"/>
                </a:moveTo>
                <a:lnTo>
                  <a:pt x="123586" y="0"/>
                </a:lnTo>
                <a:cubicBezTo>
                  <a:pt x="132829" y="0"/>
                  <a:pt x="140284" y="7448"/>
                  <a:pt x="140284" y="16608"/>
                </a:cubicBezTo>
                <a:lnTo>
                  <a:pt x="140284" y="54590"/>
                </a:lnTo>
                <a:lnTo>
                  <a:pt x="140284" y="94956"/>
                </a:lnTo>
                <a:cubicBezTo>
                  <a:pt x="140284" y="104116"/>
                  <a:pt x="132829" y="111564"/>
                  <a:pt x="123586" y="111564"/>
                </a:cubicBezTo>
                <a:lnTo>
                  <a:pt x="109347" y="111564"/>
                </a:lnTo>
                <a:cubicBezTo>
                  <a:pt x="100178" y="111564"/>
                  <a:pt x="92723" y="104116"/>
                  <a:pt x="92723" y="94956"/>
                </a:cubicBezTo>
                <a:lnTo>
                  <a:pt x="92723" y="54590"/>
                </a:lnTo>
                <a:lnTo>
                  <a:pt x="92723" y="16608"/>
                </a:lnTo>
                <a:cubicBezTo>
                  <a:pt x="92723" y="7448"/>
                  <a:pt x="100178" y="0"/>
                  <a:pt x="1093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1" name="is1îďe"/>
          <p:cNvSpPr/>
          <p:nvPr/>
        </p:nvSpPr>
        <p:spPr>
          <a:xfrm>
            <a:off x="3952875" y="2394130"/>
            <a:ext cx="829521" cy="829521"/>
          </a:xfrm>
          <a:custGeom>
            <a:avLst/>
            <a:gdLst>
              <a:gd name="connsiteX0" fmla="*/ 308852 w 617704"/>
              <a:gd name="connsiteY0" fmla="*/ 0 h 617704"/>
              <a:gd name="connsiteX1" fmla="*/ 359907 w 617704"/>
              <a:gd name="connsiteY1" fmla="*/ 21147 h 617704"/>
              <a:gd name="connsiteX2" fmla="*/ 596557 w 617704"/>
              <a:gd name="connsiteY2" fmla="*/ 257798 h 617704"/>
              <a:gd name="connsiteX3" fmla="*/ 596557 w 617704"/>
              <a:gd name="connsiteY3" fmla="*/ 359907 h 617704"/>
              <a:gd name="connsiteX4" fmla="*/ 359907 w 617704"/>
              <a:gd name="connsiteY4" fmla="*/ 596557 h 617704"/>
              <a:gd name="connsiteX5" fmla="*/ 257798 w 617704"/>
              <a:gd name="connsiteY5" fmla="*/ 596557 h 617704"/>
              <a:gd name="connsiteX6" fmla="*/ 21147 w 617704"/>
              <a:gd name="connsiteY6" fmla="*/ 359907 h 617704"/>
              <a:gd name="connsiteX7" fmla="*/ 21147 w 617704"/>
              <a:gd name="connsiteY7" fmla="*/ 257798 h 617704"/>
              <a:gd name="connsiteX8" fmla="*/ 257798 w 617704"/>
              <a:gd name="connsiteY8" fmla="*/ 21147 h 617704"/>
              <a:gd name="connsiteX9" fmla="*/ 308852 w 617704"/>
              <a:gd name="connsiteY9" fmla="*/ 0 h 61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7704" h="617704">
                <a:moveTo>
                  <a:pt x="308852" y="0"/>
                </a:moveTo>
                <a:cubicBezTo>
                  <a:pt x="327330" y="0"/>
                  <a:pt x="345808" y="7049"/>
                  <a:pt x="359907" y="21147"/>
                </a:cubicBezTo>
                <a:lnTo>
                  <a:pt x="596557" y="257798"/>
                </a:lnTo>
                <a:cubicBezTo>
                  <a:pt x="624754" y="285994"/>
                  <a:pt x="624754" y="331710"/>
                  <a:pt x="596557" y="359907"/>
                </a:cubicBezTo>
                <a:lnTo>
                  <a:pt x="359907" y="596557"/>
                </a:lnTo>
                <a:cubicBezTo>
                  <a:pt x="331710" y="624753"/>
                  <a:pt x="285994" y="624753"/>
                  <a:pt x="257798" y="596557"/>
                </a:cubicBezTo>
                <a:lnTo>
                  <a:pt x="21147" y="359907"/>
                </a:lnTo>
                <a:cubicBezTo>
                  <a:pt x="-7050" y="331710"/>
                  <a:pt x="-7050" y="285994"/>
                  <a:pt x="21147" y="257798"/>
                </a:cubicBezTo>
                <a:lnTo>
                  <a:pt x="257798" y="21147"/>
                </a:lnTo>
                <a:cubicBezTo>
                  <a:pt x="271896" y="7049"/>
                  <a:pt x="290374" y="0"/>
                  <a:pt x="308852" y="0"/>
                </a:cubicBezTo>
                <a:close/>
              </a:path>
            </a:pathLst>
          </a:custGeom>
          <a:solidFill>
            <a:srgbClr val="1D505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</a:t>
            </a:r>
            <a:r>
              <a:rPr lang="en-US" sz="100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1</a:t>
            </a:r>
            <a:endParaRPr lang="ar-SA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7" name="îsļíďê"/>
          <p:cNvGrpSpPr/>
          <p:nvPr/>
        </p:nvGrpSpPr>
        <p:grpSpPr>
          <a:xfrm>
            <a:off x="6837477" y="1602740"/>
            <a:ext cx="1560916" cy="1620911"/>
            <a:chOff x="3952875" y="2220780"/>
            <a:chExt cx="1560916" cy="1620911"/>
          </a:xfrm>
        </p:grpSpPr>
        <p:grpSp>
          <p:nvGrpSpPr>
            <p:cNvPr id="16" name="ïśḷiḑè"/>
            <p:cNvGrpSpPr/>
            <p:nvPr/>
          </p:nvGrpSpPr>
          <p:grpSpPr>
            <a:xfrm>
              <a:off x="4170983" y="2220780"/>
              <a:ext cx="1342808" cy="1342806"/>
              <a:chOff x="4170983" y="3380277"/>
              <a:chExt cx="1342808" cy="1342806"/>
            </a:xfrm>
          </p:grpSpPr>
          <p:sp>
            <p:nvSpPr>
              <p:cNvPr id="18" name="îṩľíḋé"/>
              <p:cNvSpPr/>
              <p:nvPr/>
            </p:nvSpPr>
            <p:spPr>
              <a:xfrm rot="2700000">
                <a:off x="4170984" y="3380276"/>
                <a:ext cx="1342806" cy="1342808"/>
              </a:xfrm>
              <a:prstGeom prst="roundRect">
                <a:avLst>
                  <a:gd name="adj" fmla="val 1507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9" name="ïṧļîdê"/>
              <p:cNvSpPr/>
              <p:nvPr/>
            </p:nvSpPr>
            <p:spPr bwMode="auto">
              <a:xfrm>
                <a:off x="4674700" y="3891155"/>
                <a:ext cx="528542" cy="523639"/>
              </a:xfrm>
              <a:custGeom>
                <a:avLst/>
                <a:gdLst>
                  <a:gd name="connsiteX0" fmla="*/ 447032 w 608697"/>
                  <a:gd name="connsiteY0" fmla="*/ 441598 h 603052"/>
                  <a:gd name="connsiteX1" fmla="*/ 537426 w 608697"/>
                  <a:gd name="connsiteY1" fmla="*/ 441598 h 603052"/>
                  <a:gd name="connsiteX2" fmla="*/ 447032 w 608697"/>
                  <a:gd name="connsiteY2" fmla="*/ 531851 h 603052"/>
                  <a:gd name="connsiteX3" fmla="*/ 461286 w 608697"/>
                  <a:gd name="connsiteY3" fmla="*/ 358489 h 603052"/>
                  <a:gd name="connsiteX4" fmla="*/ 363783 w 608697"/>
                  <a:gd name="connsiteY4" fmla="*/ 455852 h 603052"/>
                  <a:gd name="connsiteX5" fmla="*/ 461286 w 608697"/>
                  <a:gd name="connsiteY5" fmla="*/ 553216 h 603052"/>
                  <a:gd name="connsiteX6" fmla="*/ 558789 w 608697"/>
                  <a:gd name="connsiteY6" fmla="*/ 455852 h 603052"/>
                  <a:gd name="connsiteX7" fmla="*/ 461286 w 608697"/>
                  <a:gd name="connsiteY7" fmla="*/ 358489 h 603052"/>
                  <a:gd name="connsiteX8" fmla="*/ 247296 w 608697"/>
                  <a:gd name="connsiteY8" fmla="*/ 335045 h 603052"/>
                  <a:gd name="connsiteX9" fmla="*/ 285013 w 608697"/>
                  <a:gd name="connsiteY9" fmla="*/ 372727 h 603052"/>
                  <a:gd name="connsiteX10" fmla="*/ 247296 w 608697"/>
                  <a:gd name="connsiteY10" fmla="*/ 410409 h 603052"/>
                  <a:gd name="connsiteX11" fmla="*/ 209579 w 608697"/>
                  <a:gd name="connsiteY11" fmla="*/ 372727 h 603052"/>
                  <a:gd name="connsiteX12" fmla="*/ 247296 w 608697"/>
                  <a:gd name="connsiteY12" fmla="*/ 335045 h 603052"/>
                  <a:gd name="connsiteX13" fmla="*/ 134075 w 608697"/>
                  <a:gd name="connsiteY13" fmla="*/ 335045 h 603052"/>
                  <a:gd name="connsiteX14" fmla="*/ 171828 w 608697"/>
                  <a:gd name="connsiteY14" fmla="*/ 372727 h 603052"/>
                  <a:gd name="connsiteX15" fmla="*/ 134075 w 608697"/>
                  <a:gd name="connsiteY15" fmla="*/ 410409 h 603052"/>
                  <a:gd name="connsiteX16" fmla="*/ 96322 w 608697"/>
                  <a:gd name="connsiteY16" fmla="*/ 372727 h 603052"/>
                  <a:gd name="connsiteX17" fmla="*/ 134075 w 608697"/>
                  <a:gd name="connsiteY17" fmla="*/ 335045 h 603052"/>
                  <a:gd name="connsiteX18" fmla="*/ 461286 w 608697"/>
                  <a:gd name="connsiteY18" fmla="*/ 308653 h 603052"/>
                  <a:gd name="connsiteX19" fmla="*/ 494558 w 608697"/>
                  <a:gd name="connsiteY19" fmla="*/ 312452 h 603052"/>
                  <a:gd name="connsiteX20" fmla="*/ 608697 w 608697"/>
                  <a:gd name="connsiteY20" fmla="*/ 455852 h 603052"/>
                  <a:gd name="connsiteX21" fmla="*/ 461286 w 608697"/>
                  <a:gd name="connsiteY21" fmla="*/ 603052 h 603052"/>
                  <a:gd name="connsiteX22" fmla="*/ 318202 w 608697"/>
                  <a:gd name="connsiteY22" fmla="*/ 491460 h 603052"/>
                  <a:gd name="connsiteX23" fmla="*/ 313875 w 608697"/>
                  <a:gd name="connsiteY23" fmla="*/ 455852 h 603052"/>
                  <a:gd name="connsiteX24" fmla="*/ 314323 w 608697"/>
                  <a:gd name="connsiteY24" fmla="*/ 444008 h 603052"/>
                  <a:gd name="connsiteX25" fmla="*/ 451737 w 608697"/>
                  <a:gd name="connsiteY25" fmla="*/ 308951 h 603052"/>
                  <a:gd name="connsiteX26" fmla="*/ 461286 w 608697"/>
                  <a:gd name="connsiteY26" fmla="*/ 308653 h 603052"/>
                  <a:gd name="connsiteX27" fmla="*/ 360519 w 608697"/>
                  <a:gd name="connsiteY27" fmla="*/ 221081 h 603052"/>
                  <a:gd name="connsiteX28" fmla="*/ 398272 w 608697"/>
                  <a:gd name="connsiteY28" fmla="*/ 258763 h 603052"/>
                  <a:gd name="connsiteX29" fmla="*/ 360519 w 608697"/>
                  <a:gd name="connsiteY29" fmla="*/ 296445 h 603052"/>
                  <a:gd name="connsiteX30" fmla="*/ 322766 w 608697"/>
                  <a:gd name="connsiteY30" fmla="*/ 258763 h 603052"/>
                  <a:gd name="connsiteX31" fmla="*/ 360519 w 608697"/>
                  <a:gd name="connsiteY31" fmla="*/ 221081 h 603052"/>
                  <a:gd name="connsiteX32" fmla="*/ 247296 w 608697"/>
                  <a:gd name="connsiteY32" fmla="*/ 221081 h 603052"/>
                  <a:gd name="connsiteX33" fmla="*/ 285013 w 608697"/>
                  <a:gd name="connsiteY33" fmla="*/ 258763 h 603052"/>
                  <a:gd name="connsiteX34" fmla="*/ 247296 w 608697"/>
                  <a:gd name="connsiteY34" fmla="*/ 296445 h 603052"/>
                  <a:gd name="connsiteX35" fmla="*/ 209579 w 608697"/>
                  <a:gd name="connsiteY35" fmla="*/ 258763 h 603052"/>
                  <a:gd name="connsiteX36" fmla="*/ 247296 w 608697"/>
                  <a:gd name="connsiteY36" fmla="*/ 221081 h 603052"/>
                  <a:gd name="connsiteX37" fmla="*/ 134075 w 608697"/>
                  <a:gd name="connsiteY37" fmla="*/ 221081 h 603052"/>
                  <a:gd name="connsiteX38" fmla="*/ 171828 w 608697"/>
                  <a:gd name="connsiteY38" fmla="*/ 258763 h 603052"/>
                  <a:gd name="connsiteX39" fmla="*/ 134075 w 608697"/>
                  <a:gd name="connsiteY39" fmla="*/ 296445 h 603052"/>
                  <a:gd name="connsiteX40" fmla="*/ 96322 w 608697"/>
                  <a:gd name="connsiteY40" fmla="*/ 258763 h 603052"/>
                  <a:gd name="connsiteX41" fmla="*/ 134075 w 608697"/>
                  <a:gd name="connsiteY41" fmla="*/ 221081 h 603052"/>
                  <a:gd name="connsiteX42" fmla="*/ 38046 w 608697"/>
                  <a:gd name="connsiteY42" fmla="*/ 54618 h 603052"/>
                  <a:gd name="connsiteX43" fmla="*/ 68930 w 608697"/>
                  <a:gd name="connsiteY43" fmla="*/ 54618 h 603052"/>
                  <a:gd name="connsiteX44" fmla="*/ 68930 w 608697"/>
                  <a:gd name="connsiteY44" fmla="*/ 94990 h 603052"/>
                  <a:gd name="connsiteX45" fmla="*/ 109363 w 608697"/>
                  <a:gd name="connsiteY45" fmla="*/ 135363 h 603052"/>
                  <a:gd name="connsiteX46" fmla="*/ 123611 w 608697"/>
                  <a:gd name="connsiteY46" fmla="*/ 135363 h 603052"/>
                  <a:gd name="connsiteX47" fmla="*/ 164044 w 608697"/>
                  <a:gd name="connsiteY47" fmla="*/ 94990 h 603052"/>
                  <a:gd name="connsiteX48" fmla="*/ 164044 w 608697"/>
                  <a:gd name="connsiteY48" fmla="*/ 54618 h 603052"/>
                  <a:gd name="connsiteX49" fmla="*/ 330549 w 608697"/>
                  <a:gd name="connsiteY49" fmla="*/ 54618 h 603052"/>
                  <a:gd name="connsiteX50" fmla="*/ 330549 w 608697"/>
                  <a:gd name="connsiteY50" fmla="*/ 94990 h 603052"/>
                  <a:gd name="connsiteX51" fmla="*/ 370907 w 608697"/>
                  <a:gd name="connsiteY51" fmla="*/ 135363 h 603052"/>
                  <a:gd name="connsiteX52" fmla="*/ 385231 w 608697"/>
                  <a:gd name="connsiteY52" fmla="*/ 135363 h 603052"/>
                  <a:gd name="connsiteX53" fmla="*/ 425663 w 608697"/>
                  <a:gd name="connsiteY53" fmla="*/ 94990 h 603052"/>
                  <a:gd name="connsiteX54" fmla="*/ 425663 w 608697"/>
                  <a:gd name="connsiteY54" fmla="*/ 54618 h 603052"/>
                  <a:gd name="connsiteX55" fmla="*/ 456547 w 608697"/>
                  <a:gd name="connsiteY55" fmla="*/ 54618 h 603052"/>
                  <a:gd name="connsiteX56" fmla="*/ 494593 w 608697"/>
                  <a:gd name="connsiteY56" fmla="*/ 92607 h 603052"/>
                  <a:gd name="connsiteX57" fmla="*/ 494593 w 608697"/>
                  <a:gd name="connsiteY57" fmla="*/ 278528 h 603052"/>
                  <a:gd name="connsiteX58" fmla="*/ 461322 w 608697"/>
                  <a:gd name="connsiteY58" fmla="*/ 275399 h 603052"/>
                  <a:gd name="connsiteX59" fmla="*/ 451773 w 608697"/>
                  <a:gd name="connsiteY59" fmla="*/ 275697 h 603052"/>
                  <a:gd name="connsiteX60" fmla="*/ 451773 w 608697"/>
                  <a:gd name="connsiteY60" fmla="*/ 187578 h 603052"/>
                  <a:gd name="connsiteX61" fmla="*/ 42820 w 608697"/>
                  <a:gd name="connsiteY61" fmla="*/ 187578 h 603052"/>
                  <a:gd name="connsiteX62" fmla="*/ 42820 w 608697"/>
                  <a:gd name="connsiteY62" fmla="*/ 415511 h 603052"/>
                  <a:gd name="connsiteX63" fmla="*/ 71317 w 608697"/>
                  <a:gd name="connsiteY63" fmla="*/ 444039 h 603052"/>
                  <a:gd name="connsiteX64" fmla="*/ 281015 w 608697"/>
                  <a:gd name="connsiteY64" fmla="*/ 444039 h 603052"/>
                  <a:gd name="connsiteX65" fmla="*/ 280568 w 608697"/>
                  <a:gd name="connsiteY65" fmla="*/ 455883 h 603052"/>
                  <a:gd name="connsiteX66" fmla="*/ 284149 w 608697"/>
                  <a:gd name="connsiteY66" fmla="*/ 491488 h 603052"/>
                  <a:gd name="connsiteX67" fmla="*/ 38046 w 608697"/>
                  <a:gd name="connsiteY67" fmla="*/ 491488 h 603052"/>
                  <a:gd name="connsiteX68" fmla="*/ 0 w 608697"/>
                  <a:gd name="connsiteY68" fmla="*/ 453499 h 603052"/>
                  <a:gd name="connsiteX69" fmla="*/ 0 w 608697"/>
                  <a:gd name="connsiteY69" fmla="*/ 92607 h 603052"/>
                  <a:gd name="connsiteX70" fmla="*/ 38046 w 608697"/>
                  <a:gd name="connsiteY70" fmla="*/ 54618 h 603052"/>
                  <a:gd name="connsiteX71" fmla="*/ 370887 w 608697"/>
                  <a:gd name="connsiteY71" fmla="*/ 0 h 603052"/>
                  <a:gd name="connsiteX72" fmla="*/ 385221 w 608697"/>
                  <a:gd name="connsiteY72" fmla="*/ 0 h 603052"/>
                  <a:gd name="connsiteX73" fmla="*/ 401870 w 608697"/>
                  <a:gd name="connsiteY73" fmla="*/ 16608 h 603052"/>
                  <a:gd name="connsiteX74" fmla="*/ 401870 w 608697"/>
                  <a:gd name="connsiteY74" fmla="*/ 54590 h 603052"/>
                  <a:gd name="connsiteX75" fmla="*/ 401870 w 608697"/>
                  <a:gd name="connsiteY75" fmla="*/ 94956 h 603052"/>
                  <a:gd name="connsiteX76" fmla="*/ 385221 w 608697"/>
                  <a:gd name="connsiteY76" fmla="*/ 111564 h 603052"/>
                  <a:gd name="connsiteX77" fmla="*/ 370887 w 608697"/>
                  <a:gd name="connsiteY77" fmla="*/ 111564 h 603052"/>
                  <a:gd name="connsiteX78" fmla="*/ 354238 w 608697"/>
                  <a:gd name="connsiteY78" fmla="*/ 94956 h 603052"/>
                  <a:gd name="connsiteX79" fmla="*/ 354238 w 608697"/>
                  <a:gd name="connsiteY79" fmla="*/ 54590 h 603052"/>
                  <a:gd name="connsiteX80" fmla="*/ 354238 w 608697"/>
                  <a:gd name="connsiteY80" fmla="*/ 16608 h 603052"/>
                  <a:gd name="connsiteX81" fmla="*/ 370887 w 608697"/>
                  <a:gd name="connsiteY81" fmla="*/ 0 h 603052"/>
                  <a:gd name="connsiteX82" fmla="*/ 109347 w 608697"/>
                  <a:gd name="connsiteY82" fmla="*/ 0 h 603052"/>
                  <a:gd name="connsiteX83" fmla="*/ 123586 w 608697"/>
                  <a:gd name="connsiteY83" fmla="*/ 0 h 603052"/>
                  <a:gd name="connsiteX84" fmla="*/ 140284 w 608697"/>
                  <a:gd name="connsiteY84" fmla="*/ 16608 h 603052"/>
                  <a:gd name="connsiteX85" fmla="*/ 140284 w 608697"/>
                  <a:gd name="connsiteY85" fmla="*/ 54590 h 603052"/>
                  <a:gd name="connsiteX86" fmla="*/ 140284 w 608697"/>
                  <a:gd name="connsiteY86" fmla="*/ 94956 h 603052"/>
                  <a:gd name="connsiteX87" fmla="*/ 123586 w 608697"/>
                  <a:gd name="connsiteY87" fmla="*/ 111564 h 603052"/>
                  <a:gd name="connsiteX88" fmla="*/ 109347 w 608697"/>
                  <a:gd name="connsiteY88" fmla="*/ 111564 h 603052"/>
                  <a:gd name="connsiteX89" fmla="*/ 92723 w 608697"/>
                  <a:gd name="connsiteY89" fmla="*/ 94956 h 603052"/>
                  <a:gd name="connsiteX90" fmla="*/ 92723 w 608697"/>
                  <a:gd name="connsiteY90" fmla="*/ 54590 h 603052"/>
                  <a:gd name="connsiteX91" fmla="*/ 92723 w 608697"/>
                  <a:gd name="connsiteY91" fmla="*/ 16608 h 603052"/>
                  <a:gd name="connsiteX92" fmla="*/ 109347 w 608697"/>
                  <a:gd name="connsiteY92" fmla="*/ 0 h 60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</a:cxnLst>
                <a:rect l="l" t="t" r="r" b="b"/>
                <a:pathLst>
                  <a:path w="608697" h="603052">
                    <a:moveTo>
                      <a:pt x="447032" y="441598"/>
                    </a:moveTo>
                    <a:lnTo>
                      <a:pt x="537426" y="441598"/>
                    </a:lnTo>
                    <a:cubicBezTo>
                      <a:pt x="537426" y="491457"/>
                      <a:pt x="496969" y="531851"/>
                      <a:pt x="447032" y="531851"/>
                    </a:cubicBezTo>
                    <a:close/>
                    <a:moveTo>
                      <a:pt x="461286" y="358489"/>
                    </a:moveTo>
                    <a:cubicBezTo>
                      <a:pt x="407424" y="358489"/>
                      <a:pt x="363783" y="402068"/>
                      <a:pt x="363783" y="455852"/>
                    </a:cubicBezTo>
                    <a:cubicBezTo>
                      <a:pt x="363783" y="509637"/>
                      <a:pt x="407424" y="553216"/>
                      <a:pt x="461286" y="553216"/>
                    </a:cubicBezTo>
                    <a:cubicBezTo>
                      <a:pt x="515148" y="553216"/>
                      <a:pt x="558789" y="509637"/>
                      <a:pt x="558789" y="455852"/>
                    </a:cubicBezTo>
                    <a:cubicBezTo>
                      <a:pt x="558789" y="402068"/>
                      <a:pt x="515148" y="358489"/>
                      <a:pt x="461286" y="358489"/>
                    </a:cubicBezTo>
                    <a:close/>
                    <a:moveTo>
                      <a:pt x="247296" y="335045"/>
                    </a:moveTo>
                    <a:cubicBezTo>
                      <a:pt x="268127" y="335045"/>
                      <a:pt x="285013" y="351916"/>
                      <a:pt x="285013" y="372727"/>
                    </a:cubicBezTo>
                    <a:cubicBezTo>
                      <a:pt x="285013" y="393538"/>
                      <a:pt x="268127" y="410409"/>
                      <a:pt x="247296" y="410409"/>
                    </a:cubicBezTo>
                    <a:cubicBezTo>
                      <a:pt x="226465" y="410409"/>
                      <a:pt x="209579" y="393538"/>
                      <a:pt x="209579" y="372727"/>
                    </a:cubicBezTo>
                    <a:cubicBezTo>
                      <a:pt x="209579" y="351916"/>
                      <a:pt x="226465" y="335045"/>
                      <a:pt x="247296" y="335045"/>
                    </a:cubicBezTo>
                    <a:close/>
                    <a:moveTo>
                      <a:pt x="134075" y="335045"/>
                    </a:moveTo>
                    <a:cubicBezTo>
                      <a:pt x="154925" y="335045"/>
                      <a:pt x="171828" y="351916"/>
                      <a:pt x="171828" y="372727"/>
                    </a:cubicBezTo>
                    <a:cubicBezTo>
                      <a:pt x="171828" y="393538"/>
                      <a:pt x="154925" y="410409"/>
                      <a:pt x="134075" y="410409"/>
                    </a:cubicBezTo>
                    <a:cubicBezTo>
                      <a:pt x="113225" y="410409"/>
                      <a:pt x="96322" y="393538"/>
                      <a:pt x="96322" y="372727"/>
                    </a:cubicBezTo>
                    <a:cubicBezTo>
                      <a:pt x="96322" y="351916"/>
                      <a:pt x="113225" y="335045"/>
                      <a:pt x="134075" y="335045"/>
                    </a:cubicBezTo>
                    <a:close/>
                    <a:moveTo>
                      <a:pt x="461286" y="308653"/>
                    </a:moveTo>
                    <a:cubicBezTo>
                      <a:pt x="472700" y="308653"/>
                      <a:pt x="483815" y="309994"/>
                      <a:pt x="494558" y="312452"/>
                    </a:cubicBezTo>
                    <a:cubicBezTo>
                      <a:pt x="559908" y="327500"/>
                      <a:pt x="608697" y="385977"/>
                      <a:pt x="608697" y="455852"/>
                    </a:cubicBezTo>
                    <a:cubicBezTo>
                      <a:pt x="608697" y="537125"/>
                      <a:pt x="542675" y="603052"/>
                      <a:pt x="461286" y="603052"/>
                    </a:cubicBezTo>
                    <a:cubicBezTo>
                      <a:pt x="392131" y="603052"/>
                      <a:pt x="334166" y="555525"/>
                      <a:pt x="318202" y="491460"/>
                    </a:cubicBezTo>
                    <a:cubicBezTo>
                      <a:pt x="315367" y="480063"/>
                      <a:pt x="313875" y="468144"/>
                      <a:pt x="313875" y="455852"/>
                    </a:cubicBezTo>
                    <a:cubicBezTo>
                      <a:pt x="313875" y="451830"/>
                      <a:pt x="314024" y="447882"/>
                      <a:pt x="314323" y="444008"/>
                    </a:cubicBezTo>
                    <a:cubicBezTo>
                      <a:pt x="320141" y="371377"/>
                      <a:pt x="378703" y="313644"/>
                      <a:pt x="451737" y="308951"/>
                    </a:cubicBezTo>
                    <a:cubicBezTo>
                      <a:pt x="454870" y="308727"/>
                      <a:pt x="458078" y="308653"/>
                      <a:pt x="461286" y="308653"/>
                    </a:cubicBezTo>
                    <a:close/>
                    <a:moveTo>
                      <a:pt x="360519" y="221081"/>
                    </a:moveTo>
                    <a:cubicBezTo>
                      <a:pt x="381369" y="221081"/>
                      <a:pt x="398272" y="237952"/>
                      <a:pt x="398272" y="258763"/>
                    </a:cubicBezTo>
                    <a:cubicBezTo>
                      <a:pt x="398272" y="279574"/>
                      <a:pt x="381369" y="296445"/>
                      <a:pt x="360519" y="296445"/>
                    </a:cubicBezTo>
                    <a:cubicBezTo>
                      <a:pt x="339669" y="296445"/>
                      <a:pt x="322766" y="279574"/>
                      <a:pt x="322766" y="258763"/>
                    </a:cubicBezTo>
                    <a:cubicBezTo>
                      <a:pt x="322766" y="237952"/>
                      <a:pt x="339669" y="221081"/>
                      <a:pt x="360519" y="221081"/>
                    </a:cubicBezTo>
                    <a:close/>
                    <a:moveTo>
                      <a:pt x="247296" y="221081"/>
                    </a:moveTo>
                    <a:cubicBezTo>
                      <a:pt x="268127" y="221081"/>
                      <a:pt x="285013" y="237952"/>
                      <a:pt x="285013" y="258763"/>
                    </a:cubicBezTo>
                    <a:cubicBezTo>
                      <a:pt x="285013" y="279574"/>
                      <a:pt x="268127" y="296445"/>
                      <a:pt x="247296" y="296445"/>
                    </a:cubicBezTo>
                    <a:cubicBezTo>
                      <a:pt x="226465" y="296445"/>
                      <a:pt x="209579" y="279574"/>
                      <a:pt x="209579" y="258763"/>
                    </a:cubicBezTo>
                    <a:cubicBezTo>
                      <a:pt x="209579" y="237952"/>
                      <a:pt x="226465" y="221081"/>
                      <a:pt x="247296" y="221081"/>
                    </a:cubicBezTo>
                    <a:close/>
                    <a:moveTo>
                      <a:pt x="134075" y="221081"/>
                    </a:moveTo>
                    <a:cubicBezTo>
                      <a:pt x="154925" y="221081"/>
                      <a:pt x="171828" y="237952"/>
                      <a:pt x="171828" y="258763"/>
                    </a:cubicBezTo>
                    <a:cubicBezTo>
                      <a:pt x="171828" y="279574"/>
                      <a:pt x="154925" y="296445"/>
                      <a:pt x="134075" y="296445"/>
                    </a:cubicBezTo>
                    <a:cubicBezTo>
                      <a:pt x="113225" y="296445"/>
                      <a:pt x="96322" y="279574"/>
                      <a:pt x="96322" y="258763"/>
                    </a:cubicBezTo>
                    <a:cubicBezTo>
                      <a:pt x="96322" y="237952"/>
                      <a:pt x="113225" y="221081"/>
                      <a:pt x="134075" y="221081"/>
                    </a:cubicBezTo>
                    <a:close/>
                    <a:moveTo>
                      <a:pt x="38046" y="54618"/>
                    </a:moveTo>
                    <a:lnTo>
                      <a:pt x="68930" y="54618"/>
                    </a:lnTo>
                    <a:lnTo>
                      <a:pt x="68930" y="94990"/>
                    </a:lnTo>
                    <a:cubicBezTo>
                      <a:pt x="68930" y="117262"/>
                      <a:pt x="87057" y="135363"/>
                      <a:pt x="109363" y="135363"/>
                    </a:cubicBezTo>
                    <a:lnTo>
                      <a:pt x="123611" y="135363"/>
                    </a:lnTo>
                    <a:cubicBezTo>
                      <a:pt x="145916" y="135363"/>
                      <a:pt x="164044" y="117262"/>
                      <a:pt x="164044" y="94990"/>
                    </a:cubicBezTo>
                    <a:lnTo>
                      <a:pt x="164044" y="54618"/>
                    </a:lnTo>
                    <a:lnTo>
                      <a:pt x="330549" y="54618"/>
                    </a:lnTo>
                    <a:lnTo>
                      <a:pt x="330549" y="94990"/>
                    </a:lnTo>
                    <a:cubicBezTo>
                      <a:pt x="330549" y="117262"/>
                      <a:pt x="348677" y="135363"/>
                      <a:pt x="370907" y="135363"/>
                    </a:cubicBezTo>
                    <a:lnTo>
                      <a:pt x="385231" y="135363"/>
                    </a:lnTo>
                    <a:cubicBezTo>
                      <a:pt x="407536" y="135363"/>
                      <a:pt x="425663" y="117262"/>
                      <a:pt x="425663" y="94990"/>
                    </a:cubicBezTo>
                    <a:lnTo>
                      <a:pt x="425663" y="54618"/>
                    </a:lnTo>
                    <a:lnTo>
                      <a:pt x="456547" y="54618"/>
                    </a:lnTo>
                    <a:cubicBezTo>
                      <a:pt x="477584" y="54618"/>
                      <a:pt x="494593" y="71601"/>
                      <a:pt x="494593" y="92607"/>
                    </a:cubicBezTo>
                    <a:lnTo>
                      <a:pt x="494593" y="278528"/>
                    </a:lnTo>
                    <a:cubicBezTo>
                      <a:pt x="483776" y="276517"/>
                      <a:pt x="472661" y="275399"/>
                      <a:pt x="461322" y="275399"/>
                    </a:cubicBezTo>
                    <a:cubicBezTo>
                      <a:pt x="458114" y="275399"/>
                      <a:pt x="454906" y="275548"/>
                      <a:pt x="451773" y="275697"/>
                    </a:cubicBezTo>
                    <a:lnTo>
                      <a:pt x="451773" y="187578"/>
                    </a:lnTo>
                    <a:lnTo>
                      <a:pt x="42820" y="187578"/>
                    </a:lnTo>
                    <a:lnTo>
                      <a:pt x="42820" y="415511"/>
                    </a:lnTo>
                    <a:cubicBezTo>
                      <a:pt x="42820" y="431228"/>
                      <a:pt x="55576" y="444039"/>
                      <a:pt x="71317" y="444039"/>
                    </a:cubicBezTo>
                    <a:lnTo>
                      <a:pt x="281015" y="444039"/>
                    </a:lnTo>
                    <a:cubicBezTo>
                      <a:pt x="280792" y="447913"/>
                      <a:pt x="280568" y="451861"/>
                      <a:pt x="280568" y="455883"/>
                    </a:cubicBezTo>
                    <a:cubicBezTo>
                      <a:pt x="280568" y="468099"/>
                      <a:pt x="281836" y="479942"/>
                      <a:pt x="284149" y="491488"/>
                    </a:cubicBezTo>
                    <a:lnTo>
                      <a:pt x="38046" y="491488"/>
                    </a:lnTo>
                    <a:cubicBezTo>
                      <a:pt x="17009" y="491488"/>
                      <a:pt x="0" y="474505"/>
                      <a:pt x="0" y="453499"/>
                    </a:cubicBezTo>
                    <a:lnTo>
                      <a:pt x="0" y="92607"/>
                    </a:lnTo>
                    <a:cubicBezTo>
                      <a:pt x="0" y="71601"/>
                      <a:pt x="17009" y="54618"/>
                      <a:pt x="38046" y="54618"/>
                    </a:cubicBezTo>
                    <a:close/>
                    <a:moveTo>
                      <a:pt x="370887" y="0"/>
                    </a:moveTo>
                    <a:lnTo>
                      <a:pt x="385221" y="0"/>
                    </a:lnTo>
                    <a:cubicBezTo>
                      <a:pt x="394404" y="0"/>
                      <a:pt x="401870" y="7448"/>
                      <a:pt x="401870" y="16608"/>
                    </a:cubicBezTo>
                    <a:lnTo>
                      <a:pt x="401870" y="54590"/>
                    </a:lnTo>
                    <a:lnTo>
                      <a:pt x="401870" y="94956"/>
                    </a:lnTo>
                    <a:cubicBezTo>
                      <a:pt x="401870" y="104116"/>
                      <a:pt x="394404" y="111564"/>
                      <a:pt x="385221" y="111564"/>
                    </a:cubicBezTo>
                    <a:lnTo>
                      <a:pt x="370887" y="111564"/>
                    </a:lnTo>
                    <a:cubicBezTo>
                      <a:pt x="361704" y="111564"/>
                      <a:pt x="354238" y="104116"/>
                      <a:pt x="354238" y="94956"/>
                    </a:cubicBezTo>
                    <a:lnTo>
                      <a:pt x="354238" y="54590"/>
                    </a:lnTo>
                    <a:lnTo>
                      <a:pt x="354238" y="16608"/>
                    </a:lnTo>
                    <a:cubicBezTo>
                      <a:pt x="354238" y="7448"/>
                      <a:pt x="361704" y="0"/>
                      <a:pt x="370887" y="0"/>
                    </a:cubicBezTo>
                    <a:close/>
                    <a:moveTo>
                      <a:pt x="109347" y="0"/>
                    </a:moveTo>
                    <a:lnTo>
                      <a:pt x="123586" y="0"/>
                    </a:lnTo>
                    <a:cubicBezTo>
                      <a:pt x="132829" y="0"/>
                      <a:pt x="140284" y="7448"/>
                      <a:pt x="140284" y="16608"/>
                    </a:cubicBezTo>
                    <a:lnTo>
                      <a:pt x="140284" y="54590"/>
                    </a:lnTo>
                    <a:lnTo>
                      <a:pt x="140284" y="94956"/>
                    </a:lnTo>
                    <a:cubicBezTo>
                      <a:pt x="140284" y="104116"/>
                      <a:pt x="132829" y="111564"/>
                      <a:pt x="123586" y="111564"/>
                    </a:cubicBezTo>
                    <a:lnTo>
                      <a:pt x="109347" y="111564"/>
                    </a:lnTo>
                    <a:cubicBezTo>
                      <a:pt x="100178" y="111564"/>
                      <a:pt x="92723" y="104116"/>
                      <a:pt x="92723" y="94956"/>
                    </a:cubicBezTo>
                    <a:lnTo>
                      <a:pt x="92723" y="54590"/>
                    </a:lnTo>
                    <a:lnTo>
                      <a:pt x="92723" y="16608"/>
                    </a:lnTo>
                    <a:cubicBezTo>
                      <a:pt x="92723" y="7448"/>
                      <a:pt x="100178" y="0"/>
                      <a:pt x="10934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sp>
          <p:nvSpPr>
            <p:cNvPr id="17" name="iṡḻïḍê"/>
            <p:cNvSpPr/>
            <p:nvPr/>
          </p:nvSpPr>
          <p:spPr>
            <a:xfrm>
              <a:off x="3952875" y="3012170"/>
              <a:ext cx="829521" cy="829521"/>
            </a:xfrm>
            <a:custGeom>
              <a:avLst/>
              <a:gdLst>
                <a:gd name="connsiteX0" fmla="*/ 308852 w 617704"/>
                <a:gd name="connsiteY0" fmla="*/ 0 h 617704"/>
                <a:gd name="connsiteX1" fmla="*/ 359907 w 617704"/>
                <a:gd name="connsiteY1" fmla="*/ 21147 h 617704"/>
                <a:gd name="connsiteX2" fmla="*/ 596557 w 617704"/>
                <a:gd name="connsiteY2" fmla="*/ 257798 h 617704"/>
                <a:gd name="connsiteX3" fmla="*/ 596557 w 617704"/>
                <a:gd name="connsiteY3" fmla="*/ 359907 h 617704"/>
                <a:gd name="connsiteX4" fmla="*/ 359907 w 617704"/>
                <a:gd name="connsiteY4" fmla="*/ 596557 h 617704"/>
                <a:gd name="connsiteX5" fmla="*/ 257798 w 617704"/>
                <a:gd name="connsiteY5" fmla="*/ 596557 h 617704"/>
                <a:gd name="connsiteX6" fmla="*/ 21147 w 617704"/>
                <a:gd name="connsiteY6" fmla="*/ 359907 h 617704"/>
                <a:gd name="connsiteX7" fmla="*/ 21147 w 617704"/>
                <a:gd name="connsiteY7" fmla="*/ 257798 h 617704"/>
                <a:gd name="connsiteX8" fmla="*/ 257798 w 617704"/>
                <a:gd name="connsiteY8" fmla="*/ 21147 h 617704"/>
                <a:gd name="connsiteX9" fmla="*/ 308852 w 617704"/>
                <a:gd name="connsiteY9" fmla="*/ 0 h 617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7704" h="617704">
                  <a:moveTo>
                    <a:pt x="308852" y="0"/>
                  </a:moveTo>
                  <a:cubicBezTo>
                    <a:pt x="327330" y="0"/>
                    <a:pt x="345808" y="7049"/>
                    <a:pt x="359907" y="21147"/>
                  </a:cubicBezTo>
                  <a:lnTo>
                    <a:pt x="596557" y="257798"/>
                  </a:lnTo>
                  <a:cubicBezTo>
                    <a:pt x="624754" y="285994"/>
                    <a:pt x="624754" y="331710"/>
                    <a:pt x="596557" y="359907"/>
                  </a:cubicBezTo>
                  <a:lnTo>
                    <a:pt x="359907" y="596557"/>
                  </a:lnTo>
                  <a:cubicBezTo>
                    <a:pt x="331710" y="624753"/>
                    <a:pt x="285994" y="624753"/>
                    <a:pt x="257798" y="596557"/>
                  </a:cubicBezTo>
                  <a:lnTo>
                    <a:pt x="21147" y="359907"/>
                  </a:lnTo>
                  <a:cubicBezTo>
                    <a:pt x="-7050" y="331710"/>
                    <a:pt x="-7050" y="285994"/>
                    <a:pt x="21147" y="257798"/>
                  </a:cubicBezTo>
                  <a:lnTo>
                    <a:pt x="257798" y="21147"/>
                  </a:lnTo>
                  <a:cubicBezTo>
                    <a:pt x="271896" y="7049"/>
                    <a:pt x="290374" y="0"/>
                    <a:pt x="30885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0</a:t>
              </a:r>
              <a:r>
                <a:rPr lang="en-US" sz="100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 </a:t>
              </a:r>
              <a:r>
                <a:rPr 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1</a:t>
              </a:r>
              <a:endParaRPr lang="ar-SA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35010" y="431801"/>
            <a:ext cx="3111018" cy="412248"/>
            <a:chOff x="335010" y="686444"/>
            <a:chExt cx="3111018" cy="412248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35010" y="863511"/>
              <a:ext cx="2402652" cy="0"/>
            </a:xfrm>
            <a:prstGeom prst="line">
              <a:avLst/>
            </a:prstGeom>
            <a:ln>
              <a:solidFill>
                <a:srgbClr val="1D50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2951399" y="811799"/>
              <a:ext cx="103423" cy="103423"/>
            </a:xfrm>
            <a:prstGeom prst="ellipse">
              <a:avLst/>
            </a:prstGeom>
            <a:solidFill>
              <a:srgbClr val="1D505F"/>
            </a:solidFill>
            <a:ln>
              <a:solidFill>
                <a:srgbClr val="1D505F"/>
              </a:solidFill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147002" y="811799"/>
              <a:ext cx="103423" cy="103423"/>
            </a:xfrm>
            <a:prstGeom prst="ellipse">
              <a:avLst/>
            </a:prstGeom>
            <a:solidFill>
              <a:srgbClr val="1D505F"/>
            </a:solidFill>
            <a:ln>
              <a:solidFill>
                <a:srgbClr val="1D505F"/>
              </a:solidFill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342605" y="811799"/>
              <a:ext cx="103423" cy="103423"/>
            </a:xfrm>
            <a:prstGeom prst="ellipse">
              <a:avLst/>
            </a:prstGeom>
            <a:solidFill>
              <a:srgbClr val="1D505F"/>
            </a:solidFill>
            <a:ln>
              <a:solidFill>
                <a:srgbClr val="1D505F"/>
              </a:solidFill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7" name="iṩļïḓè"/>
            <p:cNvSpPr txBox="1"/>
            <p:nvPr/>
          </p:nvSpPr>
          <p:spPr bwMode="auto">
            <a:xfrm>
              <a:off x="675654" y="686444"/>
              <a:ext cx="1721363" cy="412248"/>
            </a:xfrm>
            <a:prstGeom prst="rect">
              <a:avLst/>
            </a:prstGeom>
            <a:solidFill>
              <a:srgbClr val="1D505F"/>
            </a:solidFill>
            <a:ln w="9525">
              <a:solidFill>
                <a:srgbClr val="1D505F"/>
              </a:solidFill>
              <a:miter lim="800000"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dist">
                <a:spcBef>
                  <a:spcPct val="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1PPT.COM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28" name="ï$lîďe"/>
          <p:cNvSpPr/>
          <p:nvPr/>
        </p:nvSpPr>
        <p:spPr>
          <a:xfrm>
            <a:off x="5070388" y="3207288"/>
            <a:ext cx="211032" cy="210960"/>
          </a:xfrm>
          <a:prstGeom prst="ellipse">
            <a:avLst/>
          </a:pr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30530" y="3302635"/>
            <a:ext cx="435165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In terms of line scalability, the experimental results show that Sawfish has near-linear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scalability. Whether in edit distance mode or in Jaccard similarity mode, the run time is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independent of the result set size. This is because Sawfish discards candidate sINDs at an early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stage, reducing the effort of validation. In addition, the experimental results also show that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Sawfish is still linearly scalable when processing longer datasets.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0" name="ï$lîďe"/>
          <p:cNvSpPr/>
          <p:nvPr/>
        </p:nvSpPr>
        <p:spPr>
          <a:xfrm>
            <a:off x="6879726" y="3207288"/>
            <a:ext cx="211032" cy="210960"/>
          </a:xfrm>
          <a:prstGeom prst="ellipse">
            <a:avLst/>
          </a:pr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280910" y="3274695"/>
            <a:ext cx="5015230" cy="39700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In terms of column scalability, the experimental results show that the scalability of Sawfish is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linearly related to the number of columns, rather than the expected quadratic relationship. This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is because the number of valid sIND candidates is linearly related to the number of columns in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the input dataset. In addition, the experimental results also show that the running time of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Sawfish is not proportional to the growth of data volume, which shows the effectiveness of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Sawfish's memory processing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567940" y="737235"/>
            <a:ext cx="7054215" cy="645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Scalability and</a:t>
            </a: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threshold-setting experiments</a:t>
            </a:r>
            <a:endParaRPr lang="zh-CN" alt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35280" y="1610995"/>
            <a:ext cx="114541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This experiment focuses on the scalability of Sawfish in different dimensions, including row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scalability and column scalability, as well as the runtime impact of editing distance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thresholds.</a:t>
            </a:r>
            <a:endParaRPr lang="zh-CN" altLang="en-US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  <p:custDataLst>
      <p:tags r:id="rId3"/>
    </p:custData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2" grpId="0" bldLvl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šļíďe"/>
          <p:cNvSpPr/>
          <p:nvPr/>
        </p:nvSpPr>
        <p:spPr>
          <a:xfrm>
            <a:off x="6597425" y="3914775"/>
            <a:ext cx="5413599" cy="2009775"/>
          </a:xfrm>
          <a:prstGeom prst="rect">
            <a:avLst/>
          </a:prstGeom>
          <a:solidFill>
            <a:srgbClr val="153A4A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" name="íṣľîḓé"/>
          <p:cNvSpPr/>
          <p:nvPr/>
        </p:nvSpPr>
        <p:spPr>
          <a:xfrm>
            <a:off x="479425" y="1470660"/>
            <a:ext cx="6121400" cy="4980940"/>
          </a:xfrm>
          <a:prstGeom prst="roundRect">
            <a:avLst>
              <a:gd name="adj" fmla="val 0"/>
            </a:avLst>
          </a:pr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5" name="íṩlïdê"/>
          <p:cNvSpPr/>
          <p:nvPr/>
        </p:nvSpPr>
        <p:spPr bwMode="auto">
          <a:xfrm>
            <a:off x="5114925" y="4713401"/>
            <a:ext cx="2645401" cy="116710"/>
          </a:xfrm>
          <a:custGeom>
            <a:avLst/>
            <a:gdLst>
              <a:gd name="T0" fmla="*/ 0 w 885"/>
              <a:gd name="T1" fmla="*/ 16 h 39"/>
              <a:gd name="T2" fmla="*/ 78 w 885"/>
              <a:gd name="T3" fmla="*/ 39 h 39"/>
              <a:gd name="T4" fmla="*/ 885 w 885"/>
              <a:gd name="T5" fmla="*/ 39 h 39"/>
              <a:gd name="T6" fmla="*/ 885 w 885"/>
              <a:gd name="T7" fmla="*/ 0 h 39"/>
              <a:gd name="T8" fmla="*/ 0 w 885"/>
              <a:gd name="T9" fmla="*/ 0 h 39"/>
              <a:gd name="T10" fmla="*/ 0 w 885"/>
              <a:gd name="T11" fmla="*/ 1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5" h="39">
                <a:moveTo>
                  <a:pt x="0" y="16"/>
                </a:moveTo>
                <a:cubicBezTo>
                  <a:pt x="0" y="23"/>
                  <a:pt x="30" y="39"/>
                  <a:pt x="78" y="39"/>
                </a:cubicBezTo>
                <a:cubicBezTo>
                  <a:pt x="126" y="39"/>
                  <a:pt x="885" y="39"/>
                  <a:pt x="885" y="39"/>
                </a:cubicBezTo>
                <a:cubicBezTo>
                  <a:pt x="885" y="0"/>
                  <a:pt x="885" y="0"/>
                  <a:pt x="885" y="0"/>
                </a:cubicBezTo>
                <a:cubicBezTo>
                  <a:pt x="0" y="0"/>
                  <a:pt x="0" y="0"/>
                  <a:pt x="0" y="0"/>
                </a:cubicBezTo>
                <a:lnTo>
                  <a:pt x="0" y="16"/>
                </a:lnTo>
                <a:close/>
              </a:path>
            </a:pathLst>
          </a:custGeom>
          <a:solidFill>
            <a:srgbClr val="B3B4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6" name="íŝļíḑè"/>
          <p:cNvSpPr/>
          <p:nvPr/>
        </p:nvSpPr>
        <p:spPr bwMode="auto">
          <a:xfrm>
            <a:off x="7721422" y="4713401"/>
            <a:ext cx="2645401" cy="116710"/>
          </a:xfrm>
          <a:custGeom>
            <a:avLst/>
            <a:gdLst>
              <a:gd name="T0" fmla="*/ 884 w 884"/>
              <a:gd name="T1" fmla="*/ 16 h 39"/>
              <a:gd name="T2" fmla="*/ 806 w 884"/>
              <a:gd name="T3" fmla="*/ 39 h 39"/>
              <a:gd name="T4" fmla="*/ 0 w 884"/>
              <a:gd name="T5" fmla="*/ 39 h 39"/>
              <a:gd name="T6" fmla="*/ 0 w 884"/>
              <a:gd name="T7" fmla="*/ 0 h 39"/>
              <a:gd name="T8" fmla="*/ 884 w 884"/>
              <a:gd name="T9" fmla="*/ 0 h 39"/>
              <a:gd name="T10" fmla="*/ 884 w 884"/>
              <a:gd name="T11" fmla="*/ 1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4" h="39">
                <a:moveTo>
                  <a:pt x="884" y="16"/>
                </a:moveTo>
                <a:cubicBezTo>
                  <a:pt x="884" y="23"/>
                  <a:pt x="854" y="39"/>
                  <a:pt x="806" y="39"/>
                </a:cubicBezTo>
                <a:cubicBezTo>
                  <a:pt x="758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cubicBezTo>
                  <a:pt x="884" y="0"/>
                  <a:pt x="884" y="0"/>
                  <a:pt x="884" y="0"/>
                </a:cubicBezTo>
                <a:lnTo>
                  <a:pt x="884" y="16"/>
                </a:lnTo>
                <a:close/>
              </a:path>
            </a:pathLst>
          </a:custGeom>
          <a:solidFill>
            <a:srgbClr val="B3B4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7" name="ïṥļidé"/>
          <p:cNvSpPr/>
          <p:nvPr/>
        </p:nvSpPr>
        <p:spPr bwMode="auto">
          <a:xfrm>
            <a:off x="5632632" y="1807650"/>
            <a:ext cx="4255385" cy="2914730"/>
          </a:xfrm>
          <a:custGeom>
            <a:avLst/>
            <a:gdLst>
              <a:gd name="T0" fmla="*/ 1378 w 1423"/>
              <a:gd name="T1" fmla="*/ 0 h 974"/>
              <a:gd name="T2" fmla="*/ 45 w 1423"/>
              <a:gd name="T3" fmla="*/ 0 h 974"/>
              <a:gd name="T4" fmla="*/ 0 w 1423"/>
              <a:gd name="T5" fmla="*/ 45 h 974"/>
              <a:gd name="T6" fmla="*/ 0 w 1423"/>
              <a:gd name="T7" fmla="*/ 218 h 974"/>
              <a:gd name="T8" fmla="*/ 0 w 1423"/>
              <a:gd name="T9" fmla="*/ 929 h 974"/>
              <a:gd name="T10" fmla="*/ 45 w 1423"/>
              <a:gd name="T11" fmla="*/ 974 h 974"/>
              <a:gd name="T12" fmla="*/ 1378 w 1423"/>
              <a:gd name="T13" fmla="*/ 974 h 974"/>
              <a:gd name="T14" fmla="*/ 1423 w 1423"/>
              <a:gd name="T15" fmla="*/ 929 h 974"/>
              <a:gd name="T16" fmla="*/ 1423 w 1423"/>
              <a:gd name="T17" fmla="*/ 45 h 974"/>
              <a:gd name="T18" fmla="*/ 1378 w 1423"/>
              <a:gd name="T19" fmla="*/ 0 h 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23" h="974">
                <a:moveTo>
                  <a:pt x="1378" y="0"/>
                </a:moveTo>
                <a:cubicBezTo>
                  <a:pt x="45" y="0"/>
                  <a:pt x="45" y="0"/>
                  <a:pt x="45" y="0"/>
                </a:cubicBezTo>
                <a:cubicBezTo>
                  <a:pt x="20" y="0"/>
                  <a:pt x="0" y="20"/>
                  <a:pt x="0" y="45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929"/>
                  <a:pt x="0" y="929"/>
                  <a:pt x="0" y="929"/>
                </a:cubicBezTo>
                <a:cubicBezTo>
                  <a:pt x="0" y="954"/>
                  <a:pt x="20" y="974"/>
                  <a:pt x="45" y="974"/>
                </a:cubicBezTo>
                <a:cubicBezTo>
                  <a:pt x="1378" y="974"/>
                  <a:pt x="1378" y="974"/>
                  <a:pt x="1378" y="974"/>
                </a:cubicBezTo>
                <a:cubicBezTo>
                  <a:pt x="1403" y="974"/>
                  <a:pt x="1423" y="954"/>
                  <a:pt x="1423" y="929"/>
                </a:cubicBezTo>
                <a:cubicBezTo>
                  <a:pt x="1423" y="45"/>
                  <a:pt x="1423" y="45"/>
                  <a:pt x="1423" y="45"/>
                </a:cubicBezTo>
                <a:cubicBezTo>
                  <a:pt x="1423" y="20"/>
                  <a:pt x="1403" y="0"/>
                  <a:pt x="1378" y="0"/>
                </a:cubicBezTo>
                <a:close/>
              </a:path>
            </a:pathLst>
          </a:custGeom>
          <a:solidFill>
            <a:srgbClr val="D2D3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8" name="i$líďé"/>
          <p:cNvSpPr/>
          <p:nvPr/>
        </p:nvSpPr>
        <p:spPr bwMode="auto">
          <a:xfrm>
            <a:off x="5647596" y="1822612"/>
            <a:ext cx="4228452" cy="2884805"/>
          </a:xfrm>
          <a:custGeom>
            <a:avLst/>
            <a:gdLst>
              <a:gd name="T0" fmla="*/ 40 w 1414"/>
              <a:gd name="T1" fmla="*/ 964 h 964"/>
              <a:gd name="T2" fmla="*/ 0 w 1414"/>
              <a:gd name="T3" fmla="*/ 924 h 964"/>
              <a:gd name="T4" fmla="*/ 0 w 1414"/>
              <a:gd name="T5" fmla="*/ 40 h 964"/>
              <a:gd name="T6" fmla="*/ 40 w 1414"/>
              <a:gd name="T7" fmla="*/ 0 h 964"/>
              <a:gd name="T8" fmla="*/ 1373 w 1414"/>
              <a:gd name="T9" fmla="*/ 0 h 964"/>
              <a:gd name="T10" fmla="*/ 1414 w 1414"/>
              <a:gd name="T11" fmla="*/ 40 h 964"/>
              <a:gd name="T12" fmla="*/ 1414 w 1414"/>
              <a:gd name="T13" fmla="*/ 924 h 964"/>
              <a:gd name="T14" fmla="*/ 1373 w 1414"/>
              <a:gd name="T15" fmla="*/ 964 h 964"/>
              <a:gd name="T16" fmla="*/ 40 w 1414"/>
              <a:gd name="T17" fmla="*/ 964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4" h="964">
                <a:moveTo>
                  <a:pt x="40" y="964"/>
                </a:moveTo>
                <a:cubicBezTo>
                  <a:pt x="18" y="964"/>
                  <a:pt x="0" y="946"/>
                  <a:pt x="0" y="924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0" y="0"/>
                </a:cubicBezTo>
                <a:cubicBezTo>
                  <a:pt x="1373" y="0"/>
                  <a:pt x="1373" y="0"/>
                  <a:pt x="1373" y="0"/>
                </a:cubicBezTo>
                <a:cubicBezTo>
                  <a:pt x="1396" y="0"/>
                  <a:pt x="1414" y="18"/>
                  <a:pt x="1414" y="40"/>
                </a:cubicBezTo>
                <a:cubicBezTo>
                  <a:pt x="1414" y="924"/>
                  <a:pt x="1414" y="924"/>
                  <a:pt x="1414" y="924"/>
                </a:cubicBezTo>
                <a:cubicBezTo>
                  <a:pt x="1414" y="946"/>
                  <a:pt x="1396" y="964"/>
                  <a:pt x="1373" y="964"/>
                </a:cubicBezTo>
                <a:lnTo>
                  <a:pt x="40" y="964"/>
                </a:lnTo>
                <a:close/>
              </a:path>
            </a:pathLst>
          </a:custGeom>
          <a:solidFill>
            <a:srgbClr val="1818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9" name="iṡḷîḍé"/>
          <p:cNvSpPr/>
          <p:nvPr/>
        </p:nvSpPr>
        <p:spPr bwMode="auto">
          <a:xfrm>
            <a:off x="5647596" y="4584724"/>
            <a:ext cx="4228452" cy="122695"/>
          </a:xfrm>
          <a:custGeom>
            <a:avLst/>
            <a:gdLst>
              <a:gd name="T0" fmla="*/ 1414 w 1414"/>
              <a:gd name="T1" fmla="*/ 0 h 41"/>
              <a:gd name="T2" fmla="*/ 1396 w 1414"/>
              <a:gd name="T3" fmla="*/ 9 h 41"/>
              <a:gd name="T4" fmla="*/ 18 w 1414"/>
              <a:gd name="T5" fmla="*/ 9 h 41"/>
              <a:gd name="T6" fmla="*/ 0 w 1414"/>
              <a:gd name="T7" fmla="*/ 0 h 41"/>
              <a:gd name="T8" fmla="*/ 0 w 1414"/>
              <a:gd name="T9" fmla="*/ 1 h 41"/>
              <a:gd name="T10" fmla="*/ 40 w 1414"/>
              <a:gd name="T11" fmla="*/ 41 h 41"/>
              <a:gd name="T12" fmla="*/ 1373 w 1414"/>
              <a:gd name="T13" fmla="*/ 41 h 41"/>
              <a:gd name="T14" fmla="*/ 1414 w 1414"/>
              <a:gd name="T15" fmla="*/ 1 h 41"/>
              <a:gd name="T16" fmla="*/ 1414 w 1414"/>
              <a:gd name="T1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4" h="41">
                <a:moveTo>
                  <a:pt x="1414" y="0"/>
                </a:moveTo>
                <a:cubicBezTo>
                  <a:pt x="1409" y="6"/>
                  <a:pt x="1403" y="9"/>
                  <a:pt x="1396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0" y="9"/>
                  <a:pt x="4" y="6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0" y="23"/>
                  <a:pt x="18" y="41"/>
                  <a:pt x="40" y="41"/>
                </a:cubicBezTo>
                <a:cubicBezTo>
                  <a:pt x="1373" y="41"/>
                  <a:pt x="1373" y="41"/>
                  <a:pt x="1373" y="41"/>
                </a:cubicBezTo>
                <a:cubicBezTo>
                  <a:pt x="1396" y="41"/>
                  <a:pt x="1414" y="23"/>
                  <a:pt x="1414" y="1"/>
                </a:cubicBezTo>
                <a:lnTo>
                  <a:pt x="1414" y="0"/>
                </a:lnTo>
                <a:close/>
              </a:path>
            </a:pathLst>
          </a:custGeom>
          <a:solidFill>
            <a:srgbClr val="0C0D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0" name="iṡḷidé"/>
          <p:cNvSpPr/>
          <p:nvPr/>
        </p:nvSpPr>
        <p:spPr bwMode="auto">
          <a:xfrm>
            <a:off x="5114925" y="4665520"/>
            <a:ext cx="5251900" cy="95761"/>
          </a:xfrm>
          <a:prstGeom prst="rect">
            <a:avLst/>
          </a:prstGeom>
          <a:solidFill>
            <a:srgbClr val="D2D6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1" name="íS1iḋè"/>
          <p:cNvSpPr/>
          <p:nvPr/>
        </p:nvSpPr>
        <p:spPr bwMode="auto">
          <a:xfrm>
            <a:off x="7362318" y="4665520"/>
            <a:ext cx="754119" cy="53865"/>
          </a:xfrm>
          <a:custGeom>
            <a:avLst/>
            <a:gdLst>
              <a:gd name="T0" fmla="*/ 0 w 252"/>
              <a:gd name="T1" fmla="*/ 0 h 18"/>
              <a:gd name="T2" fmla="*/ 22 w 252"/>
              <a:gd name="T3" fmla="*/ 18 h 18"/>
              <a:gd name="T4" fmla="*/ 230 w 252"/>
              <a:gd name="T5" fmla="*/ 18 h 18"/>
              <a:gd name="T6" fmla="*/ 252 w 252"/>
              <a:gd name="T7" fmla="*/ 0 h 18"/>
              <a:gd name="T8" fmla="*/ 0 w 252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2" h="18">
                <a:moveTo>
                  <a:pt x="0" y="0"/>
                </a:moveTo>
                <a:cubicBezTo>
                  <a:pt x="2" y="10"/>
                  <a:pt x="11" y="18"/>
                  <a:pt x="22" y="18"/>
                </a:cubicBezTo>
                <a:cubicBezTo>
                  <a:pt x="230" y="18"/>
                  <a:pt x="230" y="18"/>
                  <a:pt x="230" y="18"/>
                </a:cubicBezTo>
                <a:cubicBezTo>
                  <a:pt x="241" y="18"/>
                  <a:pt x="250" y="10"/>
                  <a:pt x="252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B3B4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2" name="îṡlíḑè"/>
          <p:cNvSpPr/>
          <p:nvPr/>
        </p:nvSpPr>
        <p:spPr bwMode="auto">
          <a:xfrm>
            <a:off x="5788244" y="2005157"/>
            <a:ext cx="3947155" cy="2492783"/>
          </a:xfrm>
          <a:prstGeom prst="rect">
            <a:avLst/>
          </a:prstGeom>
          <a:solidFill>
            <a:srgbClr val="0C0D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3" name="î$ľîḑè"/>
          <p:cNvSpPr/>
          <p:nvPr/>
        </p:nvSpPr>
        <p:spPr bwMode="auto">
          <a:xfrm>
            <a:off x="5800215" y="2020119"/>
            <a:ext cx="3920221" cy="24658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indent="0" algn="ctr" fontAlgn="auto">
              <a:spcBef>
                <a:spcPct val="0"/>
              </a:spcBef>
            </a:pPr>
            <a:r>
              <a:rPr lang="en-US" altLang="zh-CN" b="1" dirty="0">
                <a:solidFill>
                  <a:srgbClr val="1D505F"/>
                </a:solidFill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the impact of</a:t>
            </a:r>
            <a:endParaRPr lang="en-US" altLang="zh-CN" b="1" dirty="0">
              <a:solidFill>
                <a:srgbClr val="1D505F"/>
              </a:solidFill>
              <a:uFillTx/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indent="0" algn="ctr" fontAlgn="auto">
              <a:spcBef>
                <a:spcPct val="0"/>
              </a:spcBef>
            </a:pPr>
            <a:r>
              <a:rPr lang="en-US" altLang="zh-CN" b="1" dirty="0">
                <a:solidFill>
                  <a:srgbClr val="1D505F"/>
                </a:solidFill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valid dependencies on the runtime of the Sawfish</a:t>
            </a:r>
            <a:endParaRPr lang="en-US" altLang="zh-CN" b="1" dirty="0">
              <a:solidFill>
                <a:srgbClr val="1D505F"/>
              </a:solidFill>
              <a:uFillTx/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4" name="íşļîďê"/>
          <p:cNvSpPr/>
          <p:nvPr/>
        </p:nvSpPr>
        <p:spPr bwMode="auto">
          <a:xfrm>
            <a:off x="7736386" y="1900418"/>
            <a:ext cx="44889" cy="44889"/>
          </a:xfrm>
          <a:prstGeom prst="ellipse">
            <a:avLst/>
          </a:prstGeom>
          <a:solidFill>
            <a:srgbClr val="2C2C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5" name="išľiḋè"/>
          <p:cNvSpPr/>
          <p:nvPr/>
        </p:nvSpPr>
        <p:spPr bwMode="auto">
          <a:xfrm>
            <a:off x="7736386" y="1897426"/>
            <a:ext cx="44889" cy="41895"/>
          </a:xfrm>
          <a:prstGeom prst="ellipse">
            <a:avLst/>
          </a:prstGeom>
          <a:solidFill>
            <a:srgbClr val="0A0A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6" name="îŝľïḓe"/>
          <p:cNvSpPr/>
          <p:nvPr/>
        </p:nvSpPr>
        <p:spPr bwMode="auto">
          <a:xfrm>
            <a:off x="7745362" y="1903411"/>
            <a:ext cx="26933" cy="2992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7" name="îS1ïḑé"/>
          <p:cNvSpPr/>
          <p:nvPr/>
        </p:nvSpPr>
        <p:spPr bwMode="auto">
          <a:xfrm>
            <a:off x="7751348" y="1912388"/>
            <a:ext cx="14963" cy="14963"/>
          </a:xfrm>
          <a:prstGeom prst="ellipse">
            <a:avLst/>
          </a:prstGeom>
          <a:solidFill>
            <a:srgbClr val="2C99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8" name="íṧḷíďe"/>
          <p:cNvSpPr/>
          <p:nvPr/>
        </p:nvSpPr>
        <p:spPr bwMode="auto">
          <a:xfrm>
            <a:off x="7757332" y="1915381"/>
            <a:ext cx="2993" cy="5985"/>
          </a:xfrm>
          <a:custGeom>
            <a:avLst/>
            <a:gdLst>
              <a:gd name="T0" fmla="*/ 1 w 1"/>
              <a:gd name="T1" fmla="*/ 1 h 2"/>
              <a:gd name="T2" fmla="*/ 1 w 1"/>
              <a:gd name="T3" fmla="*/ 2 h 2"/>
              <a:gd name="T4" fmla="*/ 0 w 1"/>
              <a:gd name="T5" fmla="*/ 1 h 2"/>
              <a:gd name="T6" fmla="*/ 1 w 1"/>
              <a:gd name="T7" fmla="*/ 0 h 2"/>
              <a:gd name="T8" fmla="*/ 1 w 1"/>
              <a:gd name="T9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2">
                <a:moveTo>
                  <a:pt x="1" y="1"/>
                </a:moveTo>
                <a:lnTo>
                  <a:pt x="1" y="2"/>
                </a:lnTo>
                <a:lnTo>
                  <a:pt x="0" y="1"/>
                </a:lnTo>
                <a:lnTo>
                  <a:pt x="1" y="0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0366823" y="3240946"/>
            <a:ext cx="1054359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0366823" y="3240946"/>
            <a:ext cx="466531" cy="0"/>
          </a:xfrm>
          <a:prstGeom prst="line">
            <a:avLst/>
          </a:prstGeom>
          <a:ln w="28575" cap="rnd">
            <a:solidFill>
              <a:srgbClr val="1D505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íŝļîḍé"/>
          <p:cNvSpPr/>
          <p:nvPr/>
        </p:nvSpPr>
        <p:spPr bwMode="auto">
          <a:xfrm>
            <a:off x="853476" y="1622649"/>
            <a:ext cx="601360" cy="600518"/>
          </a:xfrm>
          <a:custGeom>
            <a:avLst/>
            <a:gdLst>
              <a:gd name="connsiteX0" fmla="*/ 290568 w 606933"/>
              <a:gd name="connsiteY0" fmla="*/ 453254 h 606087"/>
              <a:gd name="connsiteX1" fmla="*/ 202356 w 606933"/>
              <a:gd name="connsiteY1" fmla="*/ 490861 h 606087"/>
              <a:gd name="connsiteX2" fmla="*/ 202356 w 606933"/>
              <a:gd name="connsiteY2" fmla="*/ 558573 h 606087"/>
              <a:gd name="connsiteX3" fmla="*/ 476526 w 606933"/>
              <a:gd name="connsiteY3" fmla="*/ 286379 h 606087"/>
              <a:gd name="connsiteX4" fmla="*/ 491068 w 606933"/>
              <a:gd name="connsiteY4" fmla="*/ 289842 h 606087"/>
              <a:gd name="connsiteX5" fmla="*/ 491935 w 606933"/>
              <a:gd name="connsiteY5" fmla="*/ 304942 h 606087"/>
              <a:gd name="connsiteX6" fmla="*/ 326585 w 606933"/>
              <a:gd name="connsiteY6" fmla="*/ 559439 h 606087"/>
              <a:gd name="connsiteX7" fmla="*/ 315992 w 606933"/>
              <a:gd name="connsiteY7" fmla="*/ 565114 h 606087"/>
              <a:gd name="connsiteX8" fmla="*/ 309732 w 606933"/>
              <a:gd name="connsiteY8" fmla="*/ 563479 h 606087"/>
              <a:gd name="connsiteX9" fmla="*/ 256670 w 606933"/>
              <a:gd name="connsiteY9" fmla="*/ 533181 h 606087"/>
              <a:gd name="connsiteX10" fmla="*/ 199370 w 606933"/>
              <a:gd name="connsiteY10" fmla="*/ 601470 h 606087"/>
              <a:gd name="connsiteX11" fmla="*/ 189644 w 606933"/>
              <a:gd name="connsiteY11" fmla="*/ 606087 h 606087"/>
              <a:gd name="connsiteX12" fmla="*/ 185407 w 606933"/>
              <a:gd name="connsiteY12" fmla="*/ 605318 h 606087"/>
              <a:gd name="connsiteX13" fmla="*/ 177028 w 606933"/>
              <a:gd name="connsiteY13" fmla="*/ 593391 h 606087"/>
              <a:gd name="connsiteX14" fmla="*/ 177028 w 606933"/>
              <a:gd name="connsiteY14" fmla="*/ 489611 h 606087"/>
              <a:gd name="connsiteX15" fmla="*/ 119729 w 606933"/>
              <a:gd name="connsiteY15" fmla="*/ 454024 h 606087"/>
              <a:gd name="connsiteX16" fmla="*/ 113854 w 606933"/>
              <a:gd name="connsiteY16" fmla="*/ 442290 h 606087"/>
              <a:gd name="connsiteX17" fmla="*/ 121655 w 606933"/>
              <a:gd name="connsiteY17" fmla="*/ 431710 h 606087"/>
              <a:gd name="connsiteX18" fmla="*/ 380417 w 606933"/>
              <a:gd name="connsiteY18" fmla="*/ 0 h 606087"/>
              <a:gd name="connsiteX19" fmla="*/ 381573 w 606933"/>
              <a:gd name="connsiteY19" fmla="*/ 0 h 606087"/>
              <a:gd name="connsiteX20" fmla="*/ 527383 w 606933"/>
              <a:gd name="connsiteY20" fmla="*/ 140893 h 606087"/>
              <a:gd name="connsiteX21" fmla="*/ 520834 w 606933"/>
              <a:gd name="connsiteY21" fmla="*/ 194845 h 606087"/>
              <a:gd name="connsiteX22" fmla="*/ 606933 w 606933"/>
              <a:gd name="connsiteY22" fmla="*/ 306598 h 606087"/>
              <a:gd name="connsiteX23" fmla="*/ 493097 w 606933"/>
              <a:gd name="connsiteY23" fmla="*/ 416619 h 606087"/>
              <a:gd name="connsiteX24" fmla="*/ 449470 w 606933"/>
              <a:gd name="connsiteY24" fmla="*/ 416619 h 606087"/>
              <a:gd name="connsiteX25" fmla="*/ 513129 w 606933"/>
              <a:gd name="connsiteY25" fmla="*/ 318619 h 606087"/>
              <a:gd name="connsiteX26" fmla="*/ 510529 w 606933"/>
              <a:gd name="connsiteY26" fmla="*/ 273803 h 606087"/>
              <a:gd name="connsiteX27" fmla="*/ 481348 w 606933"/>
              <a:gd name="connsiteY27" fmla="*/ 260146 h 606087"/>
              <a:gd name="connsiteX28" fmla="*/ 466901 w 606933"/>
              <a:gd name="connsiteY28" fmla="*/ 262935 h 606087"/>
              <a:gd name="connsiteX29" fmla="*/ 112006 w 606933"/>
              <a:gd name="connsiteY29" fmla="*/ 408252 h 606087"/>
              <a:gd name="connsiteX30" fmla="*/ 100353 w 606933"/>
              <a:gd name="connsiteY30" fmla="*/ 415946 h 606087"/>
              <a:gd name="connsiteX31" fmla="*/ 0 w 606933"/>
              <a:gd name="connsiteY31" fmla="*/ 306598 h 606087"/>
              <a:gd name="connsiteX32" fmla="*/ 63949 w 606933"/>
              <a:gd name="connsiteY32" fmla="*/ 203020 h 606087"/>
              <a:gd name="connsiteX33" fmla="*/ 68764 w 606933"/>
              <a:gd name="connsiteY33" fmla="*/ 146567 h 606087"/>
              <a:gd name="connsiteX34" fmla="*/ 162087 w 606933"/>
              <a:gd name="connsiteY34" fmla="*/ 71552 h 606087"/>
              <a:gd name="connsiteX35" fmla="*/ 242985 w 606933"/>
              <a:gd name="connsiteY35" fmla="*/ 96365 h 606087"/>
              <a:gd name="connsiteX36" fmla="*/ 380417 w 606933"/>
              <a:gd name="connsiteY36" fmla="*/ 0 h 6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6933" h="606087">
                <a:moveTo>
                  <a:pt x="290568" y="453254"/>
                </a:moveTo>
                <a:lnTo>
                  <a:pt x="202356" y="490861"/>
                </a:lnTo>
                <a:lnTo>
                  <a:pt x="202356" y="558573"/>
                </a:lnTo>
                <a:close/>
                <a:moveTo>
                  <a:pt x="476526" y="286379"/>
                </a:moveTo>
                <a:cubicBezTo>
                  <a:pt x="481630" y="284167"/>
                  <a:pt x="487505" y="285706"/>
                  <a:pt x="491068" y="289842"/>
                </a:cubicBezTo>
                <a:cubicBezTo>
                  <a:pt x="494631" y="294170"/>
                  <a:pt x="495016" y="300229"/>
                  <a:pt x="491935" y="304942"/>
                </a:cubicBezTo>
                <a:lnTo>
                  <a:pt x="326585" y="559439"/>
                </a:lnTo>
                <a:cubicBezTo>
                  <a:pt x="324177" y="563094"/>
                  <a:pt x="320133" y="565114"/>
                  <a:pt x="315992" y="565114"/>
                </a:cubicBezTo>
                <a:cubicBezTo>
                  <a:pt x="313873" y="565114"/>
                  <a:pt x="311658" y="564633"/>
                  <a:pt x="309732" y="563479"/>
                </a:cubicBezTo>
                <a:lnTo>
                  <a:pt x="256670" y="533181"/>
                </a:lnTo>
                <a:lnTo>
                  <a:pt x="199370" y="601470"/>
                </a:lnTo>
                <a:cubicBezTo>
                  <a:pt x="196866" y="604452"/>
                  <a:pt x="193303" y="606087"/>
                  <a:pt x="189644" y="606087"/>
                </a:cubicBezTo>
                <a:cubicBezTo>
                  <a:pt x="188296" y="606087"/>
                  <a:pt x="186755" y="605799"/>
                  <a:pt x="185407" y="605318"/>
                </a:cubicBezTo>
                <a:cubicBezTo>
                  <a:pt x="180303" y="603394"/>
                  <a:pt x="177028" y="598777"/>
                  <a:pt x="177028" y="593391"/>
                </a:cubicBezTo>
                <a:lnTo>
                  <a:pt x="177028" y="489611"/>
                </a:lnTo>
                <a:lnTo>
                  <a:pt x="119729" y="454024"/>
                </a:lnTo>
                <a:cubicBezTo>
                  <a:pt x="115684" y="451523"/>
                  <a:pt x="113469" y="447003"/>
                  <a:pt x="113854" y="442290"/>
                </a:cubicBezTo>
                <a:cubicBezTo>
                  <a:pt x="114336" y="437481"/>
                  <a:pt x="117225" y="433441"/>
                  <a:pt x="121655" y="431710"/>
                </a:cubicBezTo>
                <a:close/>
                <a:moveTo>
                  <a:pt x="380417" y="0"/>
                </a:moveTo>
                <a:lnTo>
                  <a:pt x="381573" y="0"/>
                </a:lnTo>
                <a:cubicBezTo>
                  <a:pt x="457463" y="673"/>
                  <a:pt x="522856" y="63762"/>
                  <a:pt x="527383" y="140893"/>
                </a:cubicBezTo>
                <a:cubicBezTo>
                  <a:pt x="528346" y="159358"/>
                  <a:pt x="526227" y="177438"/>
                  <a:pt x="520834" y="194845"/>
                </a:cubicBezTo>
                <a:cubicBezTo>
                  <a:pt x="570818" y="207059"/>
                  <a:pt x="606933" y="252549"/>
                  <a:pt x="606933" y="306598"/>
                </a:cubicBezTo>
                <a:cubicBezTo>
                  <a:pt x="606933" y="370360"/>
                  <a:pt x="558972" y="416619"/>
                  <a:pt x="493097" y="416619"/>
                </a:cubicBezTo>
                <a:lnTo>
                  <a:pt x="449470" y="416619"/>
                </a:lnTo>
                <a:lnTo>
                  <a:pt x="513129" y="318619"/>
                </a:lnTo>
                <a:cubicBezTo>
                  <a:pt x="522279" y="304674"/>
                  <a:pt x="521123" y="286594"/>
                  <a:pt x="510529" y="273803"/>
                </a:cubicBezTo>
                <a:cubicBezTo>
                  <a:pt x="503306" y="265147"/>
                  <a:pt x="492616" y="260146"/>
                  <a:pt x="481348" y="260146"/>
                </a:cubicBezTo>
                <a:cubicBezTo>
                  <a:pt x="476340" y="260146"/>
                  <a:pt x="471620" y="261012"/>
                  <a:pt x="466901" y="262935"/>
                </a:cubicBezTo>
                <a:lnTo>
                  <a:pt x="112006" y="408252"/>
                </a:lnTo>
                <a:cubicBezTo>
                  <a:pt x="107576" y="410079"/>
                  <a:pt x="103628" y="412772"/>
                  <a:pt x="100353" y="415946"/>
                </a:cubicBezTo>
                <a:cubicBezTo>
                  <a:pt x="41509" y="410079"/>
                  <a:pt x="0" y="365840"/>
                  <a:pt x="0" y="306598"/>
                </a:cubicBezTo>
                <a:cubicBezTo>
                  <a:pt x="0" y="262358"/>
                  <a:pt x="25329" y="222062"/>
                  <a:pt x="63949" y="203020"/>
                </a:cubicBezTo>
                <a:cubicBezTo>
                  <a:pt x="60578" y="183978"/>
                  <a:pt x="62215" y="165032"/>
                  <a:pt x="68764" y="146567"/>
                </a:cubicBezTo>
                <a:cubicBezTo>
                  <a:pt x="83499" y="105213"/>
                  <a:pt x="120000" y="75784"/>
                  <a:pt x="162087" y="71552"/>
                </a:cubicBezTo>
                <a:cubicBezTo>
                  <a:pt x="191653" y="68571"/>
                  <a:pt x="220546" y="77804"/>
                  <a:pt x="242985" y="96365"/>
                </a:cubicBezTo>
                <a:cubicBezTo>
                  <a:pt x="264558" y="39238"/>
                  <a:pt x="319165" y="0"/>
                  <a:pt x="3804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54035" y="347606"/>
            <a:ext cx="3111018" cy="103423"/>
            <a:chOff x="335010" y="811799"/>
            <a:chExt cx="3111018" cy="103423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335010" y="863511"/>
              <a:ext cx="2402652" cy="0"/>
            </a:xfrm>
            <a:prstGeom prst="line">
              <a:avLst/>
            </a:prstGeom>
            <a:ln>
              <a:solidFill>
                <a:srgbClr val="1D50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2951399" y="811799"/>
              <a:ext cx="103423" cy="103423"/>
            </a:xfrm>
            <a:prstGeom prst="ellipse">
              <a:avLst/>
            </a:prstGeom>
            <a:solidFill>
              <a:srgbClr val="1D505F"/>
            </a:solidFill>
            <a:ln>
              <a:solidFill>
                <a:srgbClr val="1D505F"/>
              </a:solidFill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3147002" y="811799"/>
              <a:ext cx="103423" cy="103423"/>
            </a:xfrm>
            <a:prstGeom prst="ellipse">
              <a:avLst/>
            </a:prstGeom>
            <a:solidFill>
              <a:srgbClr val="1D505F"/>
            </a:solidFill>
            <a:ln>
              <a:solidFill>
                <a:srgbClr val="1D505F"/>
              </a:solidFill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342605" y="811799"/>
              <a:ext cx="103423" cy="103423"/>
            </a:xfrm>
            <a:prstGeom prst="ellipse">
              <a:avLst/>
            </a:prstGeom>
            <a:solidFill>
              <a:srgbClr val="1D505F"/>
            </a:solidFill>
            <a:ln>
              <a:solidFill>
                <a:srgbClr val="1D505F"/>
              </a:solidFill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1375491" y="2222990"/>
            <a:ext cx="3923102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1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the authors highlight that valid dependencies contribute</a:t>
            </a:r>
            <a:r>
              <a:rPr lang="en-US" sz="1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sz="1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significantly to the overall runtime because each dependent value needs to be validated and</a:t>
            </a:r>
            <a:r>
              <a:rPr lang="en-US" sz="1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sz="1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there is no possibility of early termination</a:t>
            </a:r>
            <a:r>
              <a:rPr lang="en-US" sz="1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sz="1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valid dependencies have a significant impact on Sawfish’s runtime, and the scaling</a:t>
            </a:r>
            <a:r>
              <a:rPr lang="en-US" sz="1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sz="1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behavior differs between valid and invalid dependencies</a:t>
            </a:r>
            <a:r>
              <a:rPr lang="en-US" sz="1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.</a:t>
            </a:r>
            <a:endParaRPr lang="en-US" sz="14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The findings in this section are presented for the ED mode, but the authors state that the observations are similar for the JAC mode.</a:t>
            </a:r>
            <a:endParaRPr lang="en-US" sz="14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1517688" y="2149297"/>
            <a:ext cx="3638939" cy="0"/>
          </a:xfrm>
          <a:prstGeom prst="line">
            <a:avLst/>
          </a:prstGeom>
          <a:ln w="31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825099" y="2597150"/>
            <a:ext cx="0" cy="2078655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735801" y="3187700"/>
            <a:ext cx="0" cy="2078655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ľide"/>
          <p:cNvSpPr/>
          <p:nvPr/>
        </p:nvSpPr>
        <p:spPr bwMode="auto">
          <a:xfrm>
            <a:off x="460880" y="957260"/>
            <a:ext cx="671202" cy="671200"/>
          </a:xfrm>
          <a:prstGeom prst="ellipse">
            <a:avLst/>
          </a:pr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sz="2000" b="1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4" name="iṣḻïḍe"/>
          <p:cNvSpPr/>
          <p:nvPr/>
        </p:nvSpPr>
        <p:spPr bwMode="auto">
          <a:xfrm>
            <a:off x="622780" y="1153684"/>
            <a:ext cx="347401" cy="314846"/>
          </a:xfrm>
          <a:custGeom>
            <a:avLst/>
            <a:gdLst>
              <a:gd name="connsiteX0" fmla="*/ 496512 w 622984"/>
              <a:gd name="connsiteY0" fmla="*/ 492841 h 564606"/>
              <a:gd name="connsiteX1" fmla="*/ 473955 w 622984"/>
              <a:gd name="connsiteY1" fmla="*/ 515853 h 564606"/>
              <a:gd name="connsiteX2" fmla="*/ 496512 w 622984"/>
              <a:gd name="connsiteY2" fmla="*/ 535354 h 564606"/>
              <a:gd name="connsiteX3" fmla="*/ 519457 w 622984"/>
              <a:gd name="connsiteY3" fmla="*/ 515853 h 564606"/>
              <a:gd name="connsiteX4" fmla="*/ 496512 w 622984"/>
              <a:gd name="connsiteY4" fmla="*/ 492841 h 564606"/>
              <a:gd name="connsiteX5" fmla="*/ 249694 w 622984"/>
              <a:gd name="connsiteY5" fmla="*/ 352049 h 564606"/>
              <a:gd name="connsiteX6" fmla="*/ 272741 w 622984"/>
              <a:gd name="connsiteY6" fmla="*/ 374570 h 564606"/>
              <a:gd name="connsiteX7" fmla="*/ 171569 w 622984"/>
              <a:gd name="connsiteY7" fmla="*/ 475137 h 564606"/>
              <a:gd name="connsiteX8" fmla="*/ 177819 w 622984"/>
              <a:gd name="connsiteY8" fmla="*/ 481738 h 564606"/>
              <a:gd name="connsiteX9" fmla="*/ 155163 w 622984"/>
              <a:gd name="connsiteY9" fmla="*/ 510860 h 564606"/>
              <a:gd name="connsiteX10" fmla="*/ 73522 w 622984"/>
              <a:gd name="connsiteY10" fmla="*/ 562891 h 564606"/>
              <a:gd name="connsiteX11" fmla="*/ 60241 w 622984"/>
              <a:gd name="connsiteY11" fmla="*/ 550077 h 564606"/>
              <a:gd name="connsiteX12" fmla="*/ 112585 w 622984"/>
              <a:gd name="connsiteY12" fmla="*/ 468925 h 564606"/>
              <a:gd name="connsiteX13" fmla="*/ 141882 w 622984"/>
              <a:gd name="connsiteY13" fmla="*/ 446015 h 564606"/>
              <a:gd name="connsiteX14" fmla="*/ 148522 w 622984"/>
              <a:gd name="connsiteY14" fmla="*/ 452616 h 564606"/>
              <a:gd name="connsiteX15" fmla="*/ 122234 w 622984"/>
              <a:gd name="connsiteY15" fmla="*/ 15041 h 564606"/>
              <a:gd name="connsiteX16" fmla="*/ 210667 w 622984"/>
              <a:gd name="connsiteY16" fmla="*/ 52502 h 564606"/>
              <a:gd name="connsiteX17" fmla="*/ 242946 w 622984"/>
              <a:gd name="connsiteY17" fmla="*/ 173410 h 564606"/>
              <a:gd name="connsiteX18" fmla="*/ 532291 w 622984"/>
              <a:gd name="connsiteY18" fmla="*/ 463589 h 564606"/>
              <a:gd name="connsiteX19" fmla="*/ 532291 w 622984"/>
              <a:gd name="connsiteY19" fmla="*/ 545105 h 564606"/>
              <a:gd name="connsiteX20" fmla="*/ 493400 w 622984"/>
              <a:gd name="connsiteY20" fmla="*/ 564606 h 564606"/>
              <a:gd name="connsiteX21" fmla="*/ 451010 w 622984"/>
              <a:gd name="connsiteY21" fmla="*/ 545105 h 564606"/>
              <a:gd name="connsiteX22" fmla="*/ 161665 w 622984"/>
              <a:gd name="connsiteY22" fmla="*/ 258046 h 564606"/>
              <a:gd name="connsiteX23" fmla="*/ 34882 w 622984"/>
              <a:gd name="connsiteY23" fmla="*/ 225674 h 564606"/>
              <a:gd name="connsiteX24" fmla="*/ 5715 w 622984"/>
              <a:gd name="connsiteY24" fmla="*/ 104766 h 564606"/>
              <a:gd name="connsiteX25" fmla="*/ 74162 w 622984"/>
              <a:gd name="connsiteY25" fmla="*/ 176530 h 564606"/>
              <a:gd name="connsiteX26" fmla="*/ 142220 w 622984"/>
              <a:gd name="connsiteY26" fmla="*/ 157029 h 564606"/>
              <a:gd name="connsiteX27" fmla="*/ 161665 w 622984"/>
              <a:gd name="connsiteY27" fmla="*/ 88385 h 564606"/>
              <a:gd name="connsiteX28" fmla="*/ 90107 w 622984"/>
              <a:gd name="connsiteY28" fmla="*/ 20130 h 564606"/>
              <a:gd name="connsiteX29" fmla="*/ 122234 w 622984"/>
              <a:gd name="connsiteY29" fmla="*/ 15041 h 564606"/>
              <a:gd name="connsiteX30" fmla="*/ 531841 w 622984"/>
              <a:gd name="connsiteY30" fmla="*/ 0 h 564606"/>
              <a:gd name="connsiteX31" fmla="*/ 622984 w 622984"/>
              <a:gd name="connsiteY31" fmla="*/ 87684 h 564606"/>
              <a:gd name="connsiteX32" fmla="*/ 463289 w 622984"/>
              <a:gd name="connsiteY32" fmla="*/ 247465 h 564606"/>
              <a:gd name="connsiteX33" fmla="*/ 424339 w 622984"/>
              <a:gd name="connsiteY33" fmla="*/ 257207 h 564606"/>
              <a:gd name="connsiteX34" fmla="*/ 362409 w 622984"/>
              <a:gd name="connsiteY34" fmla="*/ 198751 h 564606"/>
              <a:gd name="connsiteX35" fmla="*/ 375263 w 622984"/>
              <a:gd name="connsiteY35" fmla="*/ 159391 h 564606"/>
              <a:gd name="connsiteX36" fmla="*/ 531841 w 622984"/>
              <a:gd name="connsiteY36" fmla="*/ 0 h 56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84" h="564606">
                <a:moveTo>
                  <a:pt x="496512" y="492841"/>
                </a:moveTo>
                <a:cubicBezTo>
                  <a:pt x="483678" y="492841"/>
                  <a:pt x="473955" y="502592"/>
                  <a:pt x="473955" y="515853"/>
                </a:cubicBezTo>
                <a:cubicBezTo>
                  <a:pt x="473955" y="525604"/>
                  <a:pt x="483678" y="535354"/>
                  <a:pt x="496512" y="535354"/>
                </a:cubicBezTo>
                <a:cubicBezTo>
                  <a:pt x="509734" y="535354"/>
                  <a:pt x="519457" y="525604"/>
                  <a:pt x="519457" y="515853"/>
                </a:cubicBezTo>
                <a:cubicBezTo>
                  <a:pt x="519457" y="502592"/>
                  <a:pt x="509734" y="492841"/>
                  <a:pt x="496512" y="492841"/>
                </a:cubicBezTo>
                <a:close/>
                <a:moveTo>
                  <a:pt x="249694" y="352049"/>
                </a:moveTo>
                <a:lnTo>
                  <a:pt x="272741" y="374570"/>
                </a:lnTo>
                <a:lnTo>
                  <a:pt x="171569" y="475137"/>
                </a:lnTo>
                <a:lnTo>
                  <a:pt x="177819" y="481738"/>
                </a:lnTo>
                <a:lnTo>
                  <a:pt x="155163" y="510860"/>
                </a:lnTo>
                <a:lnTo>
                  <a:pt x="73522" y="562891"/>
                </a:lnTo>
                <a:lnTo>
                  <a:pt x="60241" y="550077"/>
                </a:lnTo>
                <a:lnTo>
                  <a:pt x="112585" y="468925"/>
                </a:lnTo>
                <a:lnTo>
                  <a:pt x="141882" y="446015"/>
                </a:lnTo>
                <a:lnTo>
                  <a:pt x="148522" y="452616"/>
                </a:lnTo>
                <a:close/>
                <a:moveTo>
                  <a:pt x="122234" y="15041"/>
                </a:moveTo>
                <a:cubicBezTo>
                  <a:pt x="154446" y="14694"/>
                  <a:pt x="186166" y="28223"/>
                  <a:pt x="210667" y="52502"/>
                </a:cubicBezTo>
                <a:cubicBezTo>
                  <a:pt x="242946" y="85264"/>
                  <a:pt x="256169" y="130897"/>
                  <a:pt x="242946" y="173410"/>
                </a:cubicBezTo>
                <a:lnTo>
                  <a:pt x="532291" y="463589"/>
                </a:lnTo>
                <a:cubicBezTo>
                  <a:pt x="555236" y="486211"/>
                  <a:pt x="555236" y="522093"/>
                  <a:pt x="532291" y="545105"/>
                </a:cubicBezTo>
                <a:cubicBezTo>
                  <a:pt x="522568" y="557976"/>
                  <a:pt x="506234" y="564606"/>
                  <a:pt x="493400" y="564606"/>
                </a:cubicBezTo>
                <a:cubicBezTo>
                  <a:pt x="477066" y="564606"/>
                  <a:pt x="460733" y="557976"/>
                  <a:pt x="451010" y="545105"/>
                </a:cubicBezTo>
                <a:cubicBezTo>
                  <a:pt x="451010" y="545105"/>
                  <a:pt x="451010" y="545105"/>
                  <a:pt x="161665" y="258046"/>
                </a:cubicBezTo>
                <a:cubicBezTo>
                  <a:pt x="119275" y="270917"/>
                  <a:pt x="70662" y="261556"/>
                  <a:pt x="34882" y="225674"/>
                </a:cubicBezTo>
                <a:cubicBezTo>
                  <a:pt x="2215" y="192911"/>
                  <a:pt x="-7508" y="147278"/>
                  <a:pt x="5715" y="104766"/>
                </a:cubicBezTo>
                <a:cubicBezTo>
                  <a:pt x="5715" y="104766"/>
                  <a:pt x="5715" y="104766"/>
                  <a:pt x="74162" y="176530"/>
                </a:cubicBezTo>
                <a:cubicBezTo>
                  <a:pt x="74162" y="176530"/>
                  <a:pt x="74162" y="176530"/>
                  <a:pt x="142220" y="157029"/>
                </a:cubicBezTo>
                <a:cubicBezTo>
                  <a:pt x="142220" y="157029"/>
                  <a:pt x="142220" y="157029"/>
                  <a:pt x="161665" y="88385"/>
                </a:cubicBezTo>
                <a:cubicBezTo>
                  <a:pt x="161665" y="88385"/>
                  <a:pt x="161665" y="88385"/>
                  <a:pt x="90107" y="20130"/>
                </a:cubicBezTo>
                <a:cubicBezTo>
                  <a:pt x="100704" y="16815"/>
                  <a:pt x="111497" y="15157"/>
                  <a:pt x="122234" y="15041"/>
                </a:cubicBezTo>
                <a:close/>
                <a:moveTo>
                  <a:pt x="531841" y="0"/>
                </a:moveTo>
                <a:cubicBezTo>
                  <a:pt x="531841" y="0"/>
                  <a:pt x="531841" y="0"/>
                  <a:pt x="622984" y="87684"/>
                </a:cubicBezTo>
                <a:cubicBezTo>
                  <a:pt x="622984" y="87684"/>
                  <a:pt x="622984" y="87684"/>
                  <a:pt x="463289" y="247465"/>
                </a:cubicBezTo>
                <a:cubicBezTo>
                  <a:pt x="450436" y="247465"/>
                  <a:pt x="434077" y="250582"/>
                  <a:pt x="424339" y="257207"/>
                </a:cubicBezTo>
                <a:lnTo>
                  <a:pt x="362409" y="198751"/>
                </a:lnTo>
                <a:cubicBezTo>
                  <a:pt x="372147" y="189009"/>
                  <a:pt x="375263" y="172641"/>
                  <a:pt x="375263" y="159391"/>
                </a:cubicBezTo>
                <a:cubicBezTo>
                  <a:pt x="375263" y="159391"/>
                  <a:pt x="375263" y="159391"/>
                  <a:pt x="5318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1" name="iŝ1íḋe"/>
          <p:cNvSpPr/>
          <p:nvPr/>
        </p:nvSpPr>
        <p:spPr bwMode="auto">
          <a:xfrm>
            <a:off x="6721797" y="4280850"/>
            <a:ext cx="671202" cy="671200"/>
          </a:xfrm>
          <a:prstGeom prst="ellipse">
            <a:avLst/>
          </a:pr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sz="2000" b="1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2" name="îsļiďé"/>
          <p:cNvSpPr/>
          <p:nvPr/>
        </p:nvSpPr>
        <p:spPr bwMode="auto">
          <a:xfrm>
            <a:off x="6883697" y="4477274"/>
            <a:ext cx="347401" cy="314846"/>
          </a:xfrm>
          <a:custGeom>
            <a:avLst/>
            <a:gdLst>
              <a:gd name="connsiteX0" fmla="*/ 496512 w 622984"/>
              <a:gd name="connsiteY0" fmla="*/ 492841 h 564606"/>
              <a:gd name="connsiteX1" fmla="*/ 473955 w 622984"/>
              <a:gd name="connsiteY1" fmla="*/ 515853 h 564606"/>
              <a:gd name="connsiteX2" fmla="*/ 496512 w 622984"/>
              <a:gd name="connsiteY2" fmla="*/ 535354 h 564606"/>
              <a:gd name="connsiteX3" fmla="*/ 519457 w 622984"/>
              <a:gd name="connsiteY3" fmla="*/ 515853 h 564606"/>
              <a:gd name="connsiteX4" fmla="*/ 496512 w 622984"/>
              <a:gd name="connsiteY4" fmla="*/ 492841 h 564606"/>
              <a:gd name="connsiteX5" fmla="*/ 249694 w 622984"/>
              <a:gd name="connsiteY5" fmla="*/ 352049 h 564606"/>
              <a:gd name="connsiteX6" fmla="*/ 272741 w 622984"/>
              <a:gd name="connsiteY6" fmla="*/ 374570 h 564606"/>
              <a:gd name="connsiteX7" fmla="*/ 171569 w 622984"/>
              <a:gd name="connsiteY7" fmla="*/ 475137 h 564606"/>
              <a:gd name="connsiteX8" fmla="*/ 177819 w 622984"/>
              <a:gd name="connsiteY8" fmla="*/ 481738 h 564606"/>
              <a:gd name="connsiteX9" fmla="*/ 155163 w 622984"/>
              <a:gd name="connsiteY9" fmla="*/ 510860 h 564606"/>
              <a:gd name="connsiteX10" fmla="*/ 73522 w 622984"/>
              <a:gd name="connsiteY10" fmla="*/ 562891 h 564606"/>
              <a:gd name="connsiteX11" fmla="*/ 60241 w 622984"/>
              <a:gd name="connsiteY11" fmla="*/ 550077 h 564606"/>
              <a:gd name="connsiteX12" fmla="*/ 112585 w 622984"/>
              <a:gd name="connsiteY12" fmla="*/ 468925 h 564606"/>
              <a:gd name="connsiteX13" fmla="*/ 141882 w 622984"/>
              <a:gd name="connsiteY13" fmla="*/ 446015 h 564606"/>
              <a:gd name="connsiteX14" fmla="*/ 148522 w 622984"/>
              <a:gd name="connsiteY14" fmla="*/ 452616 h 564606"/>
              <a:gd name="connsiteX15" fmla="*/ 122234 w 622984"/>
              <a:gd name="connsiteY15" fmla="*/ 15041 h 564606"/>
              <a:gd name="connsiteX16" fmla="*/ 210667 w 622984"/>
              <a:gd name="connsiteY16" fmla="*/ 52502 h 564606"/>
              <a:gd name="connsiteX17" fmla="*/ 242946 w 622984"/>
              <a:gd name="connsiteY17" fmla="*/ 173410 h 564606"/>
              <a:gd name="connsiteX18" fmla="*/ 532291 w 622984"/>
              <a:gd name="connsiteY18" fmla="*/ 463589 h 564606"/>
              <a:gd name="connsiteX19" fmla="*/ 532291 w 622984"/>
              <a:gd name="connsiteY19" fmla="*/ 545105 h 564606"/>
              <a:gd name="connsiteX20" fmla="*/ 493400 w 622984"/>
              <a:gd name="connsiteY20" fmla="*/ 564606 h 564606"/>
              <a:gd name="connsiteX21" fmla="*/ 451010 w 622984"/>
              <a:gd name="connsiteY21" fmla="*/ 545105 h 564606"/>
              <a:gd name="connsiteX22" fmla="*/ 161665 w 622984"/>
              <a:gd name="connsiteY22" fmla="*/ 258046 h 564606"/>
              <a:gd name="connsiteX23" fmla="*/ 34882 w 622984"/>
              <a:gd name="connsiteY23" fmla="*/ 225674 h 564606"/>
              <a:gd name="connsiteX24" fmla="*/ 5715 w 622984"/>
              <a:gd name="connsiteY24" fmla="*/ 104766 h 564606"/>
              <a:gd name="connsiteX25" fmla="*/ 74162 w 622984"/>
              <a:gd name="connsiteY25" fmla="*/ 176530 h 564606"/>
              <a:gd name="connsiteX26" fmla="*/ 142220 w 622984"/>
              <a:gd name="connsiteY26" fmla="*/ 157029 h 564606"/>
              <a:gd name="connsiteX27" fmla="*/ 161665 w 622984"/>
              <a:gd name="connsiteY27" fmla="*/ 88385 h 564606"/>
              <a:gd name="connsiteX28" fmla="*/ 90107 w 622984"/>
              <a:gd name="connsiteY28" fmla="*/ 20130 h 564606"/>
              <a:gd name="connsiteX29" fmla="*/ 122234 w 622984"/>
              <a:gd name="connsiteY29" fmla="*/ 15041 h 564606"/>
              <a:gd name="connsiteX30" fmla="*/ 531841 w 622984"/>
              <a:gd name="connsiteY30" fmla="*/ 0 h 564606"/>
              <a:gd name="connsiteX31" fmla="*/ 622984 w 622984"/>
              <a:gd name="connsiteY31" fmla="*/ 87684 h 564606"/>
              <a:gd name="connsiteX32" fmla="*/ 463289 w 622984"/>
              <a:gd name="connsiteY32" fmla="*/ 247465 h 564606"/>
              <a:gd name="connsiteX33" fmla="*/ 424339 w 622984"/>
              <a:gd name="connsiteY33" fmla="*/ 257207 h 564606"/>
              <a:gd name="connsiteX34" fmla="*/ 362409 w 622984"/>
              <a:gd name="connsiteY34" fmla="*/ 198751 h 564606"/>
              <a:gd name="connsiteX35" fmla="*/ 375263 w 622984"/>
              <a:gd name="connsiteY35" fmla="*/ 159391 h 564606"/>
              <a:gd name="connsiteX36" fmla="*/ 531841 w 622984"/>
              <a:gd name="connsiteY36" fmla="*/ 0 h 56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84" h="564606">
                <a:moveTo>
                  <a:pt x="496512" y="492841"/>
                </a:moveTo>
                <a:cubicBezTo>
                  <a:pt x="483678" y="492841"/>
                  <a:pt x="473955" y="502592"/>
                  <a:pt x="473955" y="515853"/>
                </a:cubicBezTo>
                <a:cubicBezTo>
                  <a:pt x="473955" y="525604"/>
                  <a:pt x="483678" y="535354"/>
                  <a:pt x="496512" y="535354"/>
                </a:cubicBezTo>
                <a:cubicBezTo>
                  <a:pt x="509734" y="535354"/>
                  <a:pt x="519457" y="525604"/>
                  <a:pt x="519457" y="515853"/>
                </a:cubicBezTo>
                <a:cubicBezTo>
                  <a:pt x="519457" y="502592"/>
                  <a:pt x="509734" y="492841"/>
                  <a:pt x="496512" y="492841"/>
                </a:cubicBezTo>
                <a:close/>
                <a:moveTo>
                  <a:pt x="249694" y="352049"/>
                </a:moveTo>
                <a:lnTo>
                  <a:pt x="272741" y="374570"/>
                </a:lnTo>
                <a:lnTo>
                  <a:pt x="171569" y="475137"/>
                </a:lnTo>
                <a:lnTo>
                  <a:pt x="177819" y="481738"/>
                </a:lnTo>
                <a:lnTo>
                  <a:pt x="155163" y="510860"/>
                </a:lnTo>
                <a:lnTo>
                  <a:pt x="73522" y="562891"/>
                </a:lnTo>
                <a:lnTo>
                  <a:pt x="60241" y="550077"/>
                </a:lnTo>
                <a:lnTo>
                  <a:pt x="112585" y="468925"/>
                </a:lnTo>
                <a:lnTo>
                  <a:pt x="141882" y="446015"/>
                </a:lnTo>
                <a:lnTo>
                  <a:pt x="148522" y="452616"/>
                </a:lnTo>
                <a:close/>
                <a:moveTo>
                  <a:pt x="122234" y="15041"/>
                </a:moveTo>
                <a:cubicBezTo>
                  <a:pt x="154446" y="14694"/>
                  <a:pt x="186166" y="28223"/>
                  <a:pt x="210667" y="52502"/>
                </a:cubicBezTo>
                <a:cubicBezTo>
                  <a:pt x="242946" y="85264"/>
                  <a:pt x="256169" y="130897"/>
                  <a:pt x="242946" y="173410"/>
                </a:cubicBezTo>
                <a:lnTo>
                  <a:pt x="532291" y="463589"/>
                </a:lnTo>
                <a:cubicBezTo>
                  <a:pt x="555236" y="486211"/>
                  <a:pt x="555236" y="522093"/>
                  <a:pt x="532291" y="545105"/>
                </a:cubicBezTo>
                <a:cubicBezTo>
                  <a:pt x="522568" y="557976"/>
                  <a:pt x="506234" y="564606"/>
                  <a:pt x="493400" y="564606"/>
                </a:cubicBezTo>
                <a:cubicBezTo>
                  <a:pt x="477066" y="564606"/>
                  <a:pt x="460733" y="557976"/>
                  <a:pt x="451010" y="545105"/>
                </a:cubicBezTo>
                <a:cubicBezTo>
                  <a:pt x="451010" y="545105"/>
                  <a:pt x="451010" y="545105"/>
                  <a:pt x="161665" y="258046"/>
                </a:cubicBezTo>
                <a:cubicBezTo>
                  <a:pt x="119275" y="270917"/>
                  <a:pt x="70662" y="261556"/>
                  <a:pt x="34882" y="225674"/>
                </a:cubicBezTo>
                <a:cubicBezTo>
                  <a:pt x="2215" y="192911"/>
                  <a:pt x="-7508" y="147278"/>
                  <a:pt x="5715" y="104766"/>
                </a:cubicBezTo>
                <a:cubicBezTo>
                  <a:pt x="5715" y="104766"/>
                  <a:pt x="5715" y="104766"/>
                  <a:pt x="74162" y="176530"/>
                </a:cubicBezTo>
                <a:cubicBezTo>
                  <a:pt x="74162" y="176530"/>
                  <a:pt x="74162" y="176530"/>
                  <a:pt x="142220" y="157029"/>
                </a:cubicBezTo>
                <a:cubicBezTo>
                  <a:pt x="142220" y="157029"/>
                  <a:pt x="142220" y="157029"/>
                  <a:pt x="161665" y="88385"/>
                </a:cubicBezTo>
                <a:cubicBezTo>
                  <a:pt x="161665" y="88385"/>
                  <a:pt x="161665" y="88385"/>
                  <a:pt x="90107" y="20130"/>
                </a:cubicBezTo>
                <a:cubicBezTo>
                  <a:pt x="100704" y="16815"/>
                  <a:pt x="111497" y="15157"/>
                  <a:pt x="122234" y="15041"/>
                </a:cubicBezTo>
                <a:close/>
                <a:moveTo>
                  <a:pt x="531841" y="0"/>
                </a:moveTo>
                <a:cubicBezTo>
                  <a:pt x="531841" y="0"/>
                  <a:pt x="531841" y="0"/>
                  <a:pt x="622984" y="87684"/>
                </a:cubicBezTo>
                <a:cubicBezTo>
                  <a:pt x="622984" y="87684"/>
                  <a:pt x="622984" y="87684"/>
                  <a:pt x="463289" y="247465"/>
                </a:cubicBezTo>
                <a:cubicBezTo>
                  <a:pt x="450436" y="247465"/>
                  <a:pt x="434077" y="250582"/>
                  <a:pt x="424339" y="257207"/>
                </a:cubicBezTo>
                <a:lnTo>
                  <a:pt x="362409" y="198751"/>
                </a:lnTo>
                <a:cubicBezTo>
                  <a:pt x="372147" y="189009"/>
                  <a:pt x="375263" y="172641"/>
                  <a:pt x="375263" y="159391"/>
                </a:cubicBezTo>
                <a:cubicBezTo>
                  <a:pt x="375263" y="159391"/>
                  <a:pt x="375263" y="159391"/>
                  <a:pt x="5318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9" name="iş1îḍe"/>
          <p:cNvSpPr/>
          <p:nvPr/>
        </p:nvSpPr>
        <p:spPr bwMode="auto">
          <a:xfrm>
            <a:off x="6722249" y="1547810"/>
            <a:ext cx="671202" cy="671200"/>
          </a:xfrm>
          <a:prstGeom prst="ellipse">
            <a:avLst/>
          </a:pr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sz="2000" b="1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0" name="ïśľíde"/>
          <p:cNvSpPr/>
          <p:nvPr/>
        </p:nvSpPr>
        <p:spPr bwMode="auto">
          <a:xfrm>
            <a:off x="6884149" y="1744234"/>
            <a:ext cx="347401" cy="314846"/>
          </a:xfrm>
          <a:custGeom>
            <a:avLst/>
            <a:gdLst>
              <a:gd name="connsiteX0" fmla="*/ 496512 w 622984"/>
              <a:gd name="connsiteY0" fmla="*/ 492841 h 564606"/>
              <a:gd name="connsiteX1" fmla="*/ 473955 w 622984"/>
              <a:gd name="connsiteY1" fmla="*/ 515853 h 564606"/>
              <a:gd name="connsiteX2" fmla="*/ 496512 w 622984"/>
              <a:gd name="connsiteY2" fmla="*/ 535354 h 564606"/>
              <a:gd name="connsiteX3" fmla="*/ 519457 w 622984"/>
              <a:gd name="connsiteY3" fmla="*/ 515853 h 564606"/>
              <a:gd name="connsiteX4" fmla="*/ 496512 w 622984"/>
              <a:gd name="connsiteY4" fmla="*/ 492841 h 564606"/>
              <a:gd name="connsiteX5" fmla="*/ 249694 w 622984"/>
              <a:gd name="connsiteY5" fmla="*/ 352049 h 564606"/>
              <a:gd name="connsiteX6" fmla="*/ 272741 w 622984"/>
              <a:gd name="connsiteY6" fmla="*/ 374570 h 564606"/>
              <a:gd name="connsiteX7" fmla="*/ 171569 w 622984"/>
              <a:gd name="connsiteY7" fmla="*/ 475137 h 564606"/>
              <a:gd name="connsiteX8" fmla="*/ 177819 w 622984"/>
              <a:gd name="connsiteY8" fmla="*/ 481738 h 564606"/>
              <a:gd name="connsiteX9" fmla="*/ 155163 w 622984"/>
              <a:gd name="connsiteY9" fmla="*/ 510860 h 564606"/>
              <a:gd name="connsiteX10" fmla="*/ 73522 w 622984"/>
              <a:gd name="connsiteY10" fmla="*/ 562891 h 564606"/>
              <a:gd name="connsiteX11" fmla="*/ 60241 w 622984"/>
              <a:gd name="connsiteY11" fmla="*/ 550077 h 564606"/>
              <a:gd name="connsiteX12" fmla="*/ 112585 w 622984"/>
              <a:gd name="connsiteY12" fmla="*/ 468925 h 564606"/>
              <a:gd name="connsiteX13" fmla="*/ 141882 w 622984"/>
              <a:gd name="connsiteY13" fmla="*/ 446015 h 564606"/>
              <a:gd name="connsiteX14" fmla="*/ 148522 w 622984"/>
              <a:gd name="connsiteY14" fmla="*/ 452616 h 564606"/>
              <a:gd name="connsiteX15" fmla="*/ 122234 w 622984"/>
              <a:gd name="connsiteY15" fmla="*/ 15041 h 564606"/>
              <a:gd name="connsiteX16" fmla="*/ 210667 w 622984"/>
              <a:gd name="connsiteY16" fmla="*/ 52502 h 564606"/>
              <a:gd name="connsiteX17" fmla="*/ 242946 w 622984"/>
              <a:gd name="connsiteY17" fmla="*/ 173410 h 564606"/>
              <a:gd name="connsiteX18" fmla="*/ 532291 w 622984"/>
              <a:gd name="connsiteY18" fmla="*/ 463589 h 564606"/>
              <a:gd name="connsiteX19" fmla="*/ 532291 w 622984"/>
              <a:gd name="connsiteY19" fmla="*/ 545105 h 564606"/>
              <a:gd name="connsiteX20" fmla="*/ 493400 w 622984"/>
              <a:gd name="connsiteY20" fmla="*/ 564606 h 564606"/>
              <a:gd name="connsiteX21" fmla="*/ 451010 w 622984"/>
              <a:gd name="connsiteY21" fmla="*/ 545105 h 564606"/>
              <a:gd name="connsiteX22" fmla="*/ 161665 w 622984"/>
              <a:gd name="connsiteY22" fmla="*/ 258046 h 564606"/>
              <a:gd name="connsiteX23" fmla="*/ 34882 w 622984"/>
              <a:gd name="connsiteY23" fmla="*/ 225674 h 564606"/>
              <a:gd name="connsiteX24" fmla="*/ 5715 w 622984"/>
              <a:gd name="connsiteY24" fmla="*/ 104766 h 564606"/>
              <a:gd name="connsiteX25" fmla="*/ 74162 w 622984"/>
              <a:gd name="connsiteY25" fmla="*/ 176530 h 564606"/>
              <a:gd name="connsiteX26" fmla="*/ 142220 w 622984"/>
              <a:gd name="connsiteY26" fmla="*/ 157029 h 564606"/>
              <a:gd name="connsiteX27" fmla="*/ 161665 w 622984"/>
              <a:gd name="connsiteY27" fmla="*/ 88385 h 564606"/>
              <a:gd name="connsiteX28" fmla="*/ 90107 w 622984"/>
              <a:gd name="connsiteY28" fmla="*/ 20130 h 564606"/>
              <a:gd name="connsiteX29" fmla="*/ 122234 w 622984"/>
              <a:gd name="connsiteY29" fmla="*/ 15041 h 564606"/>
              <a:gd name="connsiteX30" fmla="*/ 531841 w 622984"/>
              <a:gd name="connsiteY30" fmla="*/ 0 h 564606"/>
              <a:gd name="connsiteX31" fmla="*/ 622984 w 622984"/>
              <a:gd name="connsiteY31" fmla="*/ 87684 h 564606"/>
              <a:gd name="connsiteX32" fmla="*/ 463289 w 622984"/>
              <a:gd name="connsiteY32" fmla="*/ 247465 h 564606"/>
              <a:gd name="connsiteX33" fmla="*/ 424339 w 622984"/>
              <a:gd name="connsiteY33" fmla="*/ 257207 h 564606"/>
              <a:gd name="connsiteX34" fmla="*/ 362409 w 622984"/>
              <a:gd name="connsiteY34" fmla="*/ 198751 h 564606"/>
              <a:gd name="connsiteX35" fmla="*/ 375263 w 622984"/>
              <a:gd name="connsiteY35" fmla="*/ 159391 h 564606"/>
              <a:gd name="connsiteX36" fmla="*/ 531841 w 622984"/>
              <a:gd name="connsiteY36" fmla="*/ 0 h 56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84" h="564606">
                <a:moveTo>
                  <a:pt x="496512" y="492841"/>
                </a:moveTo>
                <a:cubicBezTo>
                  <a:pt x="483678" y="492841"/>
                  <a:pt x="473955" y="502592"/>
                  <a:pt x="473955" y="515853"/>
                </a:cubicBezTo>
                <a:cubicBezTo>
                  <a:pt x="473955" y="525604"/>
                  <a:pt x="483678" y="535354"/>
                  <a:pt x="496512" y="535354"/>
                </a:cubicBezTo>
                <a:cubicBezTo>
                  <a:pt x="509734" y="535354"/>
                  <a:pt x="519457" y="525604"/>
                  <a:pt x="519457" y="515853"/>
                </a:cubicBezTo>
                <a:cubicBezTo>
                  <a:pt x="519457" y="502592"/>
                  <a:pt x="509734" y="492841"/>
                  <a:pt x="496512" y="492841"/>
                </a:cubicBezTo>
                <a:close/>
                <a:moveTo>
                  <a:pt x="249694" y="352049"/>
                </a:moveTo>
                <a:lnTo>
                  <a:pt x="272741" y="374570"/>
                </a:lnTo>
                <a:lnTo>
                  <a:pt x="171569" y="475137"/>
                </a:lnTo>
                <a:lnTo>
                  <a:pt x="177819" y="481738"/>
                </a:lnTo>
                <a:lnTo>
                  <a:pt x="155163" y="510860"/>
                </a:lnTo>
                <a:lnTo>
                  <a:pt x="73522" y="562891"/>
                </a:lnTo>
                <a:lnTo>
                  <a:pt x="60241" y="550077"/>
                </a:lnTo>
                <a:lnTo>
                  <a:pt x="112585" y="468925"/>
                </a:lnTo>
                <a:lnTo>
                  <a:pt x="141882" y="446015"/>
                </a:lnTo>
                <a:lnTo>
                  <a:pt x="148522" y="452616"/>
                </a:lnTo>
                <a:close/>
                <a:moveTo>
                  <a:pt x="122234" y="15041"/>
                </a:moveTo>
                <a:cubicBezTo>
                  <a:pt x="154446" y="14694"/>
                  <a:pt x="186166" y="28223"/>
                  <a:pt x="210667" y="52502"/>
                </a:cubicBezTo>
                <a:cubicBezTo>
                  <a:pt x="242946" y="85264"/>
                  <a:pt x="256169" y="130897"/>
                  <a:pt x="242946" y="173410"/>
                </a:cubicBezTo>
                <a:lnTo>
                  <a:pt x="532291" y="463589"/>
                </a:lnTo>
                <a:cubicBezTo>
                  <a:pt x="555236" y="486211"/>
                  <a:pt x="555236" y="522093"/>
                  <a:pt x="532291" y="545105"/>
                </a:cubicBezTo>
                <a:cubicBezTo>
                  <a:pt x="522568" y="557976"/>
                  <a:pt x="506234" y="564606"/>
                  <a:pt x="493400" y="564606"/>
                </a:cubicBezTo>
                <a:cubicBezTo>
                  <a:pt x="477066" y="564606"/>
                  <a:pt x="460733" y="557976"/>
                  <a:pt x="451010" y="545105"/>
                </a:cubicBezTo>
                <a:cubicBezTo>
                  <a:pt x="451010" y="545105"/>
                  <a:pt x="451010" y="545105"/>
                  <a:pt x="161665" y="258046"/>
                </a:cubicBezTo>
                <a:cubicBezTo>
                  <a:pt x="119275" y="270917"/>
                  <a:pt x="70662" y="261556"/>
                  <a:pt x="34882" y="225674"/>
                </a:cubicBezTo>
                <a:cubicBezTo>
                  <a:pt x="2215" y="192911"/>
                  <a:pt x="-7508" y="147278"/>
                  <a:pt x="5715" y="104766"/>
                </a:cubicBezTo>
                <a:cubicBezTo>
                  <a:pt x="5715" y="104766"/>
                  <a:pt x="5715" y="104766"/>
                  <a:pt x="74162" y="176530"/>
                </a:cubicBezTo>
                <a:cubicBezTo>
                  <a:pt x="74162" y="176530"/>
                  <a:pt x="74162" y="176530"/>
                  <a:pt x="142220" y="157029"/>
                </a:cubicBezTo>
                <a:cubicBezTo>
                  <a:pt x="142220" y="157029"/>
                  <a:pt x="142220" y="157029"/>
                  <a:pt x="161665" y="88385"/>
                </a:cubicBezTo>
                <a:cubicBezTo>
                  <a:pt x="161665" y="88385"/>
                  <a:pt x="161665" y="88385"/>
                  <a:pt x="90107" y="20130"/>
                </a:cubicBezTo>
                <a:cubicBezTo>
                  <a:pt x="100704" y="16815"/>
                  <a:pt x="111497" y="15157"/>
                  <a:pt x="122234" y="15041"/>
                </a:cubicBezTo>
                <a:close/>
                <a:moveTo>
                  <a:pt x="531841" y="0"/>
                </a:moveTo>
                <a:cubicBezTo>
                  <a:pt x="531841" y="0"/>
                  <a:pt x="531841" y="0"/>
                  <a:pt x="622984" y="87684"/>
                </a:cubicBezTo>
                <a:cubicBezTo>
                  <a:pt x="622984" y="87684"/>
                  <a:pt x="622984" y="87684"/>
                  <a:pt x="463289" y="247465"/>
                </a:cubicBezTo>
                <a:cubicBezTo>
                  <a:pt x="450436" y="247465"/>
                  <a:pt x="434077" y="250582"/>
                  <a:pt x="424339" y="257207"/>
                </a:cubicBezTo>
                <a:lnTo>
                  <a:pt x="362409" y="198751"/>
                </a:lnTo>
                <a:cubicBezTo>
                  <a:pt x="372147" y="189009"/>
                  <a:pt x="375263" y="172641"/>
                  <a:pt x="375263" y="159391"/>
                </a:cubicBezTo>
                <a:cubicBezTo>
                  <a:pt x="375263" y="159391"/>
                  <a:pt x="375263" y="159391"/>
                  <a:pt x="5318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35010" y="557156"/>
            <a:ext cx="3111018" cy="103423"/>
            <a:chOff x="335010" y="811799"/>
            <a:chExt cx="3111018" cy="103423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35010" y="863511"/>
              <a:ext cx="2402652" cy="0"/>
            </a:xfrm>
            <a:prstGeom prst="line">
              <a:avLst/>
            </a:prstGeom>
            <a:ln>
              <a:solidFill>
                <a:srgbClr val="1D50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2951399" y="811799"/>
              <a:ext cx="103423" cy="103423"/>
            </a:xfrm>
            <a:prstGeom prst="ellipse">
              <a:avLst/>
            </a:prstGeom>
            <a:solidFill>
              <a:srgbClr val="1D505F"/>
            </a:solidFill>
            <a:ln>
              <a:solidFill>
                <a:srgbClr val="1D505F"/>
              </a:solidFill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147002" y="811799"/>
              <a:ext cx="103423" cy="103423"/>
            </a:xfrm>
            <a:prstGeom prst="ellipse">
              <a:avLst/>
            </a:prstGeom>
            <a:solidFill>
              <a:srgbClr val="1D505F"/>
            </a:solidFill>
            <a:ln>
              <a:solidFill>
                <a:srgbClr val="1D505F"/>
              </a:solidFill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342605" y="811799"/>
              <a:ext cx="103423" cy="103423"/>
            </a:xfrm>
            <a:prstGeom prst="ellipse">
              <a:avLst/>
            </a:prstGeom>
            <a:solidFill>
              <a:srgbClr val="1D505F"/>
            </a:solidFill>
            <a:ln>
              <a:solidFill>
                <a:srgbClr val="1D505F"/>
              </a:solidFill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739775" y="1879600"/>
            <a:ext cx="4918075" cy="4292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For the ED mode,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first compare the runtimes when (the edit distance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threshold) is set to 0, which means only traditional INDs are being discovered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then set (the edit distance threshold) = 1, allowing sINDs with an edit distance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of up to 1 for each value. Sawfish continues to perform well in terms of runtime compared to the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baseline for the CENSUS, WIKIPEDIA, and TPC-H datasets.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Overall, Sawfish shows efficient sIND discovery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capabilities, especially for larger datasets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32525" y="2639695"/>
            <a:ext cx="546671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For the JAC mode,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compare the performance of Sawfish, the baseline, and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Binder when (Jaccard similarity threshold) is set to 1.0.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376670" y="5266055"/>
            <a:ext cx="50114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In conclusion, Sawfish demonstrates efficient sIND discovery compared to the baselines in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terms of runtime for both the ED and JAC modes across different datasets.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132580" y="428625"/>
            <a:ext cx="7054215" cy="645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compare with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baselines</a:t>
            </a:r>
            <a:endParaRPr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  <p:custDataLst>
      <p:tags r:id="rId2"/>
    </p:custData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iṡľiḍè"/>
          <p:cNvSpPr/>
          <p:nvPr/>
        </p:nvSpPr>
        <p:spPr bwMode="auto">
          <a:xfrm flipH="1">
            <a:off x="6096000" y="1906411"/>
            <a:ext cx="1785819" cy="3575937"/>
          </a:xfrm>
          <a:custGeom>
            <a:avLst/>
            <a:gdLst>
              <a:gd name="connsiteX0" fmla="*/ 708664 w 708664"/>
              <a:gd name="connsiteY0" fmla="*/ 0 h 1419035"/>
              <a:gd name="connsiteX1" fmla="*/ 708664 w 708664"/>
              <a:gd name="connsiteY1" fmla="*/ 1419035 h 1419035"/>
              <a:gd name="connsiteX2" fmla="*/ 566602 w 708664"/>
              <a:gd name="connsiteY2" fmla="*/ 1404713 h 1419035"/>
              <a:gd name="connsiteX3" fmla="*/ 0 w 708664"/>
              <a:gd name="connsiteY3" fmla="*/ 709517 h 1419035"/>
              <a:gd name="connsiteX4" fmla="*/ 566602 w 708664"/>
              <a:gd name="connsiteY4" fmla="*/ 14321 h 1419035"/>
              <a:gd name="connsiteX0-1" fmla="*/ 708664 w 800104"/>
              <a:gd name="connsiteY0-2" fmla="*/ 1419035 h 1510475"/>
              <a:gd name="connsiteX1-3" fmla="*/ 566602 w 800104"/>
              <a:gd name="connsiteY1-4" fmla="*/ 1404713 h 1510475"/>
              <a:gd name="connsiteX2-5" fmla="*/ 0 w 800104"/>
              <a:gd name="connsiteY2-6" fmla="*/ 709517 h 1510475"/>
              <a:gd name="connsiteX3-7" fmla="*/ 566602 w 800104"/>
              <a:gd name="connsiteY3-8" fmla="*/ 14321 h 1510475"/>
              <a:gd name="connsiteX4-9" fmla="*/ 708664 w 800104"/>
              <a:gd name="connsiteY4-10" fmla="*/ 0 h 1510475"/>
              <a:gd name="connsiteX5" fmla="*/ 800104 w 800104"/>
              <a:gd name="connsiteY5" fmla="*/ 1510475 h 1510475"/>
              <a:gd name="connsiteX0-11" fmla="*/ 708664 w 708664"/>
              <a:gd name="connsiteY0-12" fmla="*/ 1419035 h 1419035"/>
              <a:gd name="connsiteX1-13" fmla="*/ 566602 w 708664"/>
              <a:gd name="connsiteY1-14" fmla="*/ 1404713 h 1419035"/>
              <a:gd name="connsiteX2-15" fmla="*/ 0 w 708664"/>
              <a:gd name="connsiteY2-16" fmla="*/ 709517 h 1419035"/>
              <a:gd name="connsiteX3-17" fmla="*/ 566602 w 708664"/>
              <a:gd name="connsiteY3-18" fmla="*/ 14321 h 1419035"/>
              <a:gd name="connsiteX4-19" fmla="*/ 708664 w 708664"/>
              <a:gd name="connsiteY4-20" fmla="*/ 0 h 1419035"/>
              <a:gd name="connsiteX0-21" fmla="*/ 708664 w 708664"/>
              <a:gd name="connsiteY0-22" fmla="*/ 1419035 h 1419035"/>
              <a:gd name="connsiteX1-23" fmla="*/ 566602 w 708664"/>
              <a:gd name="connsiteY1-24" fmla="*/ 1404713 h 1419035"/>
              <a:gd name="connsiteX2-25" fmla="*/ 0 w 708664"/>
              <a:gd name="connsiteY2-26" fmla="*/ 709517 h 1419035"/>
              <a:gd name="connsiteX3-27" fmla="*/ 566602 w 708664"/>
              <a:gd name="connsiteY3-28" fmla="*/ 14321 h 1419035"/>
              <a:gd name="connsiteX4-29" fmla="*/ 708664 w 708664"/>
              <a:gd name="connsiteY4-30" fmla="*/ 0 h 1419035"/>
              <a:gd name="connsiteX0-31" fmla="*/ 708664 w 708664"/>
              <a:gd name="connsiteY0-32" fmla="*/ 1419035 h 1419035"/>
              <a:gd name="connsiteX1-33" fmla="*/ 566602 w 708664"/>
              <a:gd name="connsiteY1-34" fmla="*/ 1404713 h 1419035"/>
              <a:gd name="connsiteX2-35" fmla="*/ 0 w 708664"/>
              <a:gd name="connsiteY2-36" fmla="*/ 709517 h 1419035"/>
              <a:gd name="connsiteX3-37" fmla="*/ 566602 w 708664"/>
              <a:gd name="connsiteY3-38" fmla="*/ 14321 h 1419035"/>
              <a:gd name="connsiteX4-39" fmla="*/ 708664 w 708664"/>
              <a:gd name="connsiteY4-40" fmla="*/ 0 h 14190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08664" h="1419035">
                <a:moveTo>
                  <a:pt x="708664" y="1419035"/>
                </a:moveTo>
                <a:cubicBezTo>
                  <a:pt x="605157" y="1411921"/>
                  <a:pt x="613956" y="1409487"/>
                  <a:pt x="566602" y="1404713"/>
                </a:cubicBezTo>
                <a:cubicBezTo>
                  <a:pt x="243243" y="1338545"/>
                  <a:pt x="0" y="1052437"/>
                  <a:pt x="0" y="709517"/>
                </a:cubicBezTo>
                <a:cubicBezTo>
                  <a:pt x="0" y="366598"/>
                  <a:pt x="243243" y="80490"/>
                  <a:pt x="566602" y="14321"/>
                </a:cubicBezTo>
                <a:cubicBezTo>
                  <a:pt x="709884" y="-6831"/>
                  <a:pt x="661310" y="4774"/>
                  <a:pt x="708664" y="0"/>
                </a:cubicBezTo>
              </a:path>
            </a:pathLst>
          </a:custGeom>
          <a:ln w="25400" cap="rnd">
            <a:solidFill>
              <a:schemeClr val="bg1">
                <a:lumMod val="75000"/>
              </a:schemeClr>
            </a:solidFill>
            <a:prstDash val="dash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4" name="íSļïḑe"/>
          <p:cNvSpPr/>
          <p:nvPr/>
        </p:nvSpPr>
        <p:spPr bwMode="auto">
          <a:xfrm>
            <a:off x="4310181" y="1906411"/>
            <a:ext cx="1785819" cy="3575937"/>
          </a:xfrm>
          <a:custGeom>
            <a:avLst/>
            <a:gdLst>
              <a:gd name="connsiteX0" fmla="*/ 708664 w 708664"/>
              <a:gd name="connsiteY0" fmla="*/ 0 h 1419035"/>
              <a:gd name="connsiteX1" fmla="*/ 708664 w 708664"/>
              <a:gd name="connsiteY1" fmla="*/ 1419035 h 1419035"/>
              <a:gd name="connsiteX2" fmla="*/ 566602 w 708664"/>
              <a:gd name="connsiteY2" fmla="*/ 1404713 h 1419035"/>
              <a:gd name="connsiteX3" fmla="*/ 0 w 708664"/>
              <a:gd name="connsiteY3" fmla="*/ 709517 h 1419035"/>
              <a:gd name="connsiteX4" fmla="*/ 566602 w 708664"/>
              <a:gd name="connsiteY4" fmla="*/ 14321 h 1419035"/>
              <a:gd name="connsiteX0-1" fmla="*/ 708664 w 800104"/>
              <a:gd name="connsiteY0-2" fmla="*/ 1419035 h 1510475"/>
              <a:gd name="connsiteX1-3" fmla="*/ 566602 w 800104"/>
              <a:gd name="connsiteY1-4" fmla="*/ 1404713 h 1510475"/>
              <a:gd name="connsiteX2-5" fmla="*/ 0 w 800104"/>
              <a:gd name="connsiteY2-6" fmla="*/ 709517 h 1510475"/>
              <a:gd name="connsiteX3-7" fmla="*/ 566602 w 800104"/>
              <a:gd name="connsiteY3-8" fmla="*/ 14321 h 1510475"/>
              <a:gd name="connsiteX4-9" fmla="*/ 708664 w 800104"/>
              <a:gd name="connsiteY4-10" fmla="*/ 0 h 1510475"/>
              <a:gd name="connsiteX5" fmla="*/ 800104 w 800104"/>
              <a:gd name="connsiteY5" fmla="*/ 1510475 h 1510475"/>
              <a:gd name="connsiteX0-11" fmla="*/ 708664 w 708664"/>
              <a:gd name="connsiteY0-12" fmla="*/ 1419035 h 1419035"/>
              <a:gd name="connsiteX1-13" fmla="*/ 566602 w 708664"/>
              <a:gd name="connsiteY1-14" fmla="*/ 1404713 h 1419035"/>
              <a:gd name="connsiteX2-15" fmla="*/ 0 w 708664"/>
              <a:gd name="connsiteY2-16" fmla="*/ 709517 h 1419035"/>
              <a:gd name="connsiteX3-17" fmla="*/ 566602 w 708664"/>
              <a:gd name="connsiteY3-18" fmla="*/ 14321 h 1419035"/>
              <a:gd name="connsiteX4-19" fmla="*/ 708664 w 708664"/>
              <a:gd name="connsiteY4-20" fmla="*/ 0 h 1419035"/>
              <a:gd name="connsiteX0-21" fmla="*/ 708664 w 708664"/>
              <a:gd name="connsiteY0-22" fmla="*/ 1419035 h 1419035"/>
              <a:gd name="connsiteX1-23" fmla="*/ 566602 w 708664"/>
              <a:gd name="connsiteY1-24" fmla="*/ 1404713 h 1419035"/>
              <a:gd name="connsiteX2-25" fmla="*/ 0 w 708664"/>
              <a:gd name="connsiteY2-26" fmla="*/ 709517 h 1419035"/>
              <a:gd name="connsiteX3-27" fmla="*/ 566602 w 708664"/>
              <a:gd name="connsiteY3-28" fmla="*/ 14321 h 1419035"/>
              <a:gd name="connsiteX4-29" fmla="*/ 708664 w 708664"/>
              <a:gd name="connsiteY4-30" fmla="*/ 0 h 1419035"/>
              <a:gd name="connsiteX0-31" fmla="*/ 708664 w 708664"/>
              <a:gd name="connsiteY0-32" fmla="*/ 1419035 h 1419035"/>
              <a:gd name="connsiteX1-33" fmla="*/ 566602 w 708664"/>
              <a:gd name="connsiteY1-34" fmla="*/ 1404713 h 1419035"/>
              <a:gd name="connsiteX2-35" fmla="*/ 0 w 708664"/>
              <a:gd name="connsiteY2-36" fmla="*/ 709517 h 1419035"/>
              <a:gd name="connsiteX3-37" fmla="*/ 566602 w 708664"/>
              <a:gd name="connsiteY3-38" fmla="*/ 14321 h 1419035"/>
              <a:gd name="connsiteX4-39" fmla="*/ 708664 w 708664"/>
              <a:gd name="connsiteY4-40" fmla="*/ 0 h 14190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08664" h="1419035">
                <a:moveTo>
                  <a:pt x="708664" y="1419035"/>
                </a:moveTo>
                <a:cubicBezTo>
                  <a:pt x="605157" y="1411921"/>
                  <a:pt x="613956" y="1409487"/>
                  <a:pt x="566602" y="1404713"/>
                </a:cubicBezTo>
                <a:cubicBezTo>
                  <a:pt x="243243" y="1338545"/>
                  <a:pt x="0" y="1052437"/>
                  <a:pt x="0" y="709517"/>
                </a:cubicBezTo>
                <a:cubicBezTo>
                  <a:pt x="0" y="366598"/>
                  <a:pt x="243243" y="80490"/>
                  <a:pt x="566602" y="14321"/>
                </a:cubicBezTo>
                <a:cubicBezTo>
                  <a:pt x="709884" y="-6831"/>
                  <a:pt x="661310" y="4774"/>
                  <a:pt x="708664" y="0"/>
                </a:cubicBezTo>
              </a:path>
            </a:pathLst>
          </a:custGeom>
          <a:ln w="25400" cap="rnd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1" name="ïŝḷide"/>
          <p:cNvSpPr/>
          <p:nvPr/>
        </p:nvSpPr>
        <p:spPr>
          <a:xfrm>
            <a:off x="7449096" y="3361255"/>
            <a:ext cx="666249" cy="666247"/>
          </a:xfrm>
          <a:prstGeom prst="ellipse">
            <a:avLst/>
          </a:pr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 sz="2000" b="1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2" name="işľíḑè"/>
          <p:cNvSpPr/>
          <p:nvPr/>
        </p:nvSpPr>
        <p:spPr bwMode="auto">
          <a:xfrm>
            <a:off x="7612034" y="3528861"/>
            <a:ext cx="340373" cy="331036"/>
          </a:xfrm>
          <a:custGeom>
            <a:avLst/>
            <a:gdLst>
              <a:gd name="connsiteX0" fmla="*/ 443971 w 581388"/>
              <a:gd name="connsiteY0" fmla="*/ 441285 h 565441"/>
              <a:gd name="connsiteX1" fmla="*/ 429555 w 581388"/>
              <a:gd name="connsiteY1" fmla="*/ 455593 h 565441"/>
              <a:gd name="connsiteX2" fmla="*/ 429555 w 581388"/>
              <a:gd name="connsiteY2" fmla="*/ 472479 h 565441"/>
              <a:gd name="connsiteX3" fmla="*/ 412735 w 581388"/>
              <a:gd name="connsiteY3" fmla="*/ 472479 h 565441"/>
              <a:gd name="connsiteX4" fmla="*/ 398407 w 581388"/>
              <a:gd name="connsiteY4" fmla="*/ 486788 h 565441"/>
              <a:gd name="connsiteX5" fmla="*/ 412735 w 581388"/>
              <a:gd name="connsiteY5" fmla="*/ 501097 h 565441"/>
              <a:gd name="connsiteX6" fmla="*/ 429555 w 581388"/>
              <a:gd name="connsiteY6" fmla="*/ 501097 h 565441"/>
              <a:gd name="connsiteX7" fmla="*/ 429555 w 581388"/>
              <a:gd name="connsiteY7" fmla="*/ 517983 h 565441"/>
              <a:gd name="connsiteX8" fmla="*/ 443971 w 581388"/>
              <a:gd name="connsiteY8" fmla="*/ 532291 h 565441"/>
              <a:gd name="connsiteX9" fmla="*/ 458299 w 581388"/>
              <a:gd name="connsiteY9" fmla="*/ 517983 h 565441"/>
              <a:gd name="connsiteX10" fmla="*/ 458299 w 581388"/>
              <a:gd name="connsiteY10" fmla="*/ 501097 h 565441"/>
              <a:gd name="connsiteX11" fmla="*/ 475119 w 581388"/>
              <a:gd name="connsiteY11" fmla="*/ 501097 h 565441"/>
              <a:gd name="connsiteX12" fmla="*/ 489536 w 581388"/>
              <a:gd name="connsiteY12" fmla="*/ 486788 h 565441"/>
              <a:gd name="connsiteX13" fmla="*/ 475119 w 581388"/>
              <a:gd name="connsiteY13" fmla="*/ 472479 h 565441"/>
              <a:gd name="connsiteX14" fmla="*/ 458299 w 581388"/>
              <a:gd name="connsiteY14" fmla="*/ 472479 h 565441"/>
              <a:gd name="connsiteX15" fmla="*/ 458299 w 581388"/>
              <a:gd name="connsiteY15" fmla="*/ 455593 h 565441"/>
              <a:gd name="connsiteX16" fmla="*/ 443971 w 581388"/>
              <a:gd name="connsiteY16" fmla="*/ 441285 h 565441"/>
              <a:gd name="connsiteX17" fmla="*/ 443971 w 581388"/>
              <a:gd name="connsiteY17" fmla="*/ 407868 h 565441"/>
              <a:gd name="connsiteX18" fmla="*/ 522819 w 581388"/>
              <a:gd name="connsiteY18" fmla="*/ 486699 h 565441"/>
              <a:gd name="connsiteX19" fmla="*/ 443971 w 581388"/>
              <a:gd name="connsiteY19" fmla="*/ 565441 h 565441"/>
              <a:gd name="connsiteX20" fmla="*/ 365035 w 581388"/>
              <a:gd name="connsiteY20" fmla="*/ 486699 h 565441"/>
              <a:gd name="connsiteX21" fmla="*/ 443971 w 581388"/>
              <a:gd name="connsiteY21" fmla="*/ 407868 h 565441"/>
              <a:gd name="connsiteX22" fmla="*/ 581388 w 581388"/>
              <a:gd name="connsiteY22" fmla="*/ 125254 h 565441"/>
              <a:gd name="connsiteX23" fmla="*/ 581388 w 581388"/>
              <a:gd name="connsiteY23" fmla="*/ 430968 h 565441"/>
              <a:gd name="connsiteX24" fmla="*/ 575336 w 581388"/>
              <a:gd name="connsiteY24" fmla="*/ 446609 h 565441"/>
              <a:gd name="connsiteX25" fmla="*/ 443800 w 581388"/>
              <a:gd name="connsiteY25" fmla="*/ 349562 h 565441"/>
              <a:gd name="connsiteX26" fmla="*/ 314933 w 581388"/>
              <a:gd name="connsiteY26" fmla="*/ 439411 h 565441"/>
              <a:gd name="connsiteX27" fmla="*/ 314933 w 581388"/>
              <a:gd name="connsiteY27" fmla="*/ 221856 h 565441"/>
              <a:gd name="connsiteX28" fmla="*/ 0 w 581388"/>
              <a:gd name="connsiteY28" fmla="*/ 125113 h 565441"/>
              <a:gd name="connsiteX29" fmla="*/ 266384 w 581388"/>
              <a:gd name="connsiteY29" fmla="*/ 221806 h 565441"/>
              <a:gd name="connsiteX30" fmla="*/ 266384 w 581388"/>
              <a:gd name="connsiteY30" fmla="*/ 544413 h 565441"/>
              <a:gd name="connsiteX31" fmla="*/ 15842 w 581388"/>
              <a:gd name="connsiteY31" fmla="*/ 453586 h 565441"/>
              <a:gd name="connsiteX32" fmla="*/ 0 w 581388"/>
              <a:gd name="connsiteY32" fmla="*/ 430834 h 565441"/>
              <a:gd name="connsiteX33" fmla="*/ 290720 w 581388"/>
              <a:gd name="connsiteY33" fmla="*/ 0 h 565441"/>
              <a:gd name="connsiteX34" fmla="*/ 556831 w 581388"/>
              <a:gd name="connsiteY34" fmla="*/ 82562 h 565441"/>
              <a:gd name="connsiteX35" fmla="*/ 290720 w 581388"/>
              <a:gd name="connsiteY35" fmla="*/ 179166 h 565441"/>
              <a:gd name="connsiteX36" fmla="*/ 24698 w 581388"/>
              <a:gd name="connsiteY36" fmla="*/ 82562 h 56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81388" h="565441">
                <a:moveTo>
                  <a:pt x="443971" y="441285"/>
                </a:moveTo>
                <a:cubicBezTo>
                  <a:pt x="435962" y="441285"/>
                  <a:pt x="429555" y="447684"/>
                  <a:pt x="429555" y="455593"/>
                </a:cubicBezTo>
                <a:lnTo>
                  <a:pt x="429555" y="472479"/>
                </a:lnTo>
                <a:lnTo>
                  <a:pt x="412735" y="472479"/>
                </a:lnTo>
                <a:cubicBezTo>
                  <a:pt x="404815" y="472479"/>
                  <a:pt x="398407" y="478878"/>
                  <a:pt x="398407" y="486788"/>
                </a:cubicBezTo>
                <a:cubicBezTo>
                  <a:pt x="398407" y="494698"/>
                  <a:pt x="404815" y="501097"/>
                  <a:pt x="412735" y="501097"/>
                </a:cubicBezTo>
                <a:lnTo>
                  <a:pt x="429555" y="501097"/>
                </a:lnTo>
                <a:lnTo>
                  <a:pt x="429555" y="517983"/>
                </a:lnTo>
                <a:cubicBezTo>
                  <a:pt x="429555" y="525892"/>
                  <a:pt x="435962" y="532291"/>
                  <a:pt x="443971" y="532291"/>
                </a:cubicBezTo>
                <a:cubicBezTo>
                  <a:pt x="451892" y="532291"/>
                  <a:pt x="458299" y="525892"/>
                  <a:pt x="458299" y="517983"/>
                </a:cubicBezTo>
                <a:lnTo>
                  <a:pt x="458299" y="501097"/>
                </a:lnTo>
                <a:lnTo>
                  <a:pt x="475119" y="501097"/>
                </a:lnTo>
                <a:cubicBezTo>
                  <a:pt x="483128" y="501097"/>
                  <a:pt x="489536" y="494698"/>
                  <a:pt x="489536" y="486788"/>
                </a:cubicBezTo>
                <a:cubicBezTo>
                  <a:pt x="489536" y="478878"/>
                  <a:pt x="483128" y="472479"/>
                  <a:pt x="475119" y="472479"/>
                </a:cubicBezTo>
                <a:lnTo>
                  <a:pt x="458299" y="472479"/>
                </a:lnTo>
                <a:lnTo>
                  <a:pt x="458299" y="455593"/>
                </a:lnTo>
                <a:cubicBezTo>
                  <a:pt x="458299" y="447684"/>
                  <a:pt x="451892" y="441285"/>
                  <a:pt x="443971" y="441285"/>
                </a:cubicBezTo>
                <a:close/>
                <a:moveTo>
                  <a:pt x="443971" y="407868"/>
                </a:moveTo>
                <a:cubicBezTo>
                  <a:pt x="487489" y="407868"/>
                  <a:pt x="522819" y="443151"/>
                  <a:pt x="522819" y="486699"/>
                </a:cubicBezTo>
                <a:cubicBezTo>
                  <a:pt x="522819" y="530158"/>
                  <a:pt x="487489" y="565441"/>
                  <a:pt x="443971" y="565441"/>
                </a:cubicBezTo>
                <a:cubicBezTo>
                  <a:pt x="400365" y="565441"/>
                  <a:pt x="365035" y="530158"/>
                  <a:pt x="365035" y="486699"/>
                </a:cubicBezTo>
                <a:cubicBezTo>
                  <a:pt x="365035" y="443151"/>
                  <a:pt x="400365" y="407868"/>
                  <a:pt x="443971" y="407868"/>
                </a:cubicBezTo>
                <a:close/>
                <a:moveTo>
                  <a:pt x="581388" y="125254"/>
                </a:moveTo>
                <a:lnTo>
                  <a:pt x="581388" y="430968"/>
                </a:lnTo>
                <a:cubicBezTo>
                  <a:pt x="581388" y="436922"/>
                  <a:pt x="578985" y="442343"/>
                  <a:pt x="575336" y="446609"/>
                </a:cubicBezTo>
                <a:cubicBezTo>
                  <a:pt x="558071" y="390443"/>
                  <a:pt x="505652" y="349562"/>
                  <a:pt x="443800" y="349562"/>
                </a:cubicBezTo>
                <a:cubicBezTo>
                  <a:pt x="384706" y="349562"/>
                  <a:pt x="334423" y="386977"/>
                  <a:pt x="314933" y="439411"/>
                </a:cubicBezTo>
                <a:lnTo>
                  <a:pt x="314933" y="221856"/>
                </a:lnTo>
                <a:close/>
                <a:moveTo>
                  <a:pt x="0" y="125113"/>
                </a:moveTo>
                <a:lnTo>
                  <a:pt x="266384" y="221806"/>
                </a:lnTo>
                <a:lnTo>
                  <a:pt x="266384" y="544413"/>
                </a:lnTo>
                <a:lnTo>
                  <a:pt x="15842" y="453586"/>
                </a:lnTo>
                <a:cubicBezTo>
                  <a:pt x="6408" y="450120"/>
                  <a:pt x="0" y="440966"/>
                  <a:pt x="0" y="430834"/>
                </a:cubicBezTo>
                <a:close/>
                <a:moveTo>
                  <a:pt x="290720" y="0"/>
                </a:moveTo>
                <a:lnTo>
                  <a:pt x="556831" y="82562"/>
                </a:lnTo>
                <a:lnTo>
                  <a:pt x="290720" y="179166"/>
                </a:lnTo>
                <a:lnTo>
                  <a:pt x="24698" y="82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9" name="ïsľíďé"/>
          <p:cNvSpPr/>
          <p:nvPr/>
        </p:nvSpPr>
        <p:spPr>
          <a:xfrm>
            <a:off x="4028417" y="3361255"/>
            <a:ext cx="666249" cy="666247"/>
          </a:xfrm>
          <a:prstGeom prst="ellipse">
            <a:avLst/>
          </a:pr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 sz="2000" b="1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0" name="iṡľîḑe"/>
          <p:cNvSpPr/>
          <p:nvPr/>
        </p:nvSpPr>
        <p:spPr bwMode="auto">
          <a:xfrm>
            <a:off x="4191355" y="3528861"/>
            <a:ext cx="340373" cy="331036"/>
          </a:xfrm>
          <a:custGeom>
            <a:avLst/>
            <a:gdLst>
              <a:gd name="connsiteX0" fmla="*/ 443971 w 581388"/>
              <a:gd name="connsiteY0" fmla="*/ 441285 h 565441"/>
              <a:gd name="connsiteX1" fmla="*/ 429555 w 581388"/>
              <a:gd name="connsiteY1" fmla="*/ 455593 h 565441"/>
              <a:gd name="connsiteX2" fmla="*/ 429555 w 581388"/>
              <a:gd name="connsiteY2" fmla="*/ 472479 h 565441"/>
              <a:gd name="connsiteX3" fmla="*/ 412735 w 581388"/>
              <a:gd name="connsiteY3" fmla="*/ 472479 h 565441"/>
              <a:gd name="connsiteX4" fmla="*/ 398407 w 581388"/>
              <a:gd name="connsiteY4" fmla="*/ 486788 h 565441"/>
              <a:gd name="connsiteX5" fmla="*/ 412735 w 581388"/>
              <a:gd name="connsiteY5" fmla="*/ 501097 h 565441"/>
              <a:gd name="connsiteX6" fmla="*/ 429555 w 581388"/>
              <a:gd name="connsiteY6" fmla="*/ 501097 h 565441"/>
              <a:gd name="connsiteX7" fmla="*/ 429555 w 581388"/>
              <a:gd name="connsiteY7" fmla="*/ 517983 h 565441"/>
              <a:gd name="connsiteX8" fmla="*/ 443971 w 581388"/>
              <a:gd name="connsiteY8" fmla="*/ 532291 h 565441"/>
              <a:gd name="connsiteX9" fmla="*/ 458299 w 581388"/>
              <a:gd name="connsiteY9" fmla="*/ 517983 h 565441"/>
              <a:gd name="connsiteX10" fmla="*/ 458299 w 581388"/>
              <a:gd name="connsiteY10" fmla="*/ 501097 h 565441"/>
              <a:gd name="connsiteX11" fmla="*/ 475119 w 581388"/>
              <a:gd name="connsiteY11" fmla="*/ 501097 h 565441"/>
              <a:gd name="connsiteX12" fmla="*/ 489536 w 581388"/>
              <a:gd name="connsiteY12" fmla="*/ 486788 h 565441"/>
              <a:gd name="connsiteX13" fmla="*/ 475119 w 581388"/>
              <a:gd name="connsiteY13" fmla="*/ 472479 h 565441"/>
              <a:gd name="connsiteX14" fmla="*/ 458299 w 581388"/>
              <a:gd name="connsiteY14" fmla="*/ 472479 h 565441"/>
              <a:gd name="connsiteX15" fmla="*/ 458299 w 581388"/>
              <a:gd name="connsiteY15" fmla="*/ 455593 h 565441"/>
              <a:gd name="connsiteX16" fmla="*/ 443971 w 581388"/>
              <a:gd name="connsiteY16" fmla="*/ 441285 h 565441"/>
              <a:gd name="connsiteX17" fmla="*/ 443971 w 581388"/>
              <a:gd name="connsiteY17" fmla="*/ 407868 h 565441"/>
              <a:gd name="connsiteX18" fmla="*/ 522819 w 581388"/>
              <a:gd name="connsiteY18" fmla="*/ 486699 h 565441"/>
              <a:gd name="connsiteX19" fmla="*/ 443971 w 581388"/>
              <a:gd name="connsiteY19" fmla="*/ 565441 h 565441"/>
              <a:gd name="connsiteX20" fmla="*/ 365035 w 581388"/>
              <a:gd name="connsiteY20" fmla="*/ 486699 h 565441"/>
              <a:gd name="connsiteX21" fmla="*/ 443971 w 581388"/>
              <a:gd name="connsiteY21" fmla="*/ 407868 h 565441"/>
              <a:gd name="connsiteX22" fmla="*/ 581388 w 581388"/>
              <a:gd name="connsiteY22" fmla="*/ 125254 h 565441"/>
              <a:gd name="connsiteX23" fmla="*/ 581388 w 581388"/>
              <a:gd name="connsiteY23" fmla="*/ 430968 h 565441"/>
              <a:gd name="connsiteX24" fmla="*/ 575336 w 581388"/>
              <a:gd name="connsiteY24" fmla="*/ 446609 h 565441"/>
              <a:gd name="connsiteX25" fmla="*/ 443800 w 581388"/>
              <a:gd name="connsiteY25" fmla="*/ 349562 h 565441"/>
              <a:gd name="connsiteX26" fmla="*/ 314933 w 581388"/>
              <a:gd name="connsiteY26" fmla="*/ 439411 h 565441"/>
              <a:gd name="connsiteX27" fmla="*/ 314933 w 581388"/>
              <a:gd name="connsiteY27" fmla="*/ 221856 h 565441"/>
              <a:gd name="connsiteX28" fmla="*/ 0 w 581388"/>
              <a:gd name="connsiteY28" fmla="*/ 125113 h 565441"/>
              <a:gd name="connsiteX29" fmla="*/ 266384 w 581388"/>
              <a:gd name="connsiteY29" fmla="*/ 221806 h 565441"/>
              <a:gd name="connsiteX30" fmla="*/ 266384 w 581388"/>
              <a:gd name="connsiteY30" fmla="*/ 544413 h 565441"/>
              <a:gd name="connsiteX31" fmla="*/ 15842 w 581388"/>
              <a:gd name="connsiteY31" fmla="*/ 453586 h 565441"/>
              <a:gd name="connsiteX32" fmla="*/ 0 w 581388"/>
              <a:gd name="connsiteY32" fmla="*/ 430834 h 565441"/>
              <a:gd name="connsiteX33" fmla="*/ 290720 w 581388"/>
              <a:gd name="connsiteY33" fmla="*/ 0 h 565441"/>
              <a:gd name="connsiteX34" fmla="*/ 556831 w 581388"/>
              <a:gd name="connsiteY34" fmla="*/ 82562 h 565441"/>
              <a:gd name="connsiteX35" fmla="*/ 290720 w 581388"/>
              <a:gd name="connsiteY35" fmla="*/ 179166 h 565441"/>
              <a:gd name="connsiteX36" fmla="*/ 24698 w 581388"/>
              <a:gd name="connsiteY36" fmla="*/ 82562 h 56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81388" h="565441">
                <a:moveTo>
                  <a:pt x="443971" y="441285"/>
                </a:moveTo>
                <a:cubicBezTo>
                  <a:pt x="435962" y="441285"/>
                  <a:pt x="429555" y="447684"/>
                  <a:pt x="429555" y="455593"/>
                </a:cubicBezTo>
                <a:lnTo>
                  <a:pt x="429555" y="472479"/>
                </a:lnTo>
                <a:lnTo>
                  <a:pt x="412735" y="472479"/>
                </a:lnTo>
                <a:cubicBezTo>
                  <a:pt x="404815" y="472479"/>
                  <a:pt x="398407" y="478878"/>
                  <a:pt x="398407" y="486788"/>
                </a:cubicBezTo>
                <a:cubicBezTo>
                  <a:pt x="398407" y="494698"/>
                  <a:pt x="404815" y="501097"/>
                  <a:pt x="412735" y="501097"/>
                </a:cubicBezTo>
                <a:lnTo>
                  <a:pt x="429555" y="501097"/>
                </a:lnTo>
                <a:lnTo>
                  <a:pt x="429555" y="517983"/>
                </a:lnTo>
                <a:cubicBezTo>
                  <a:pt x="429555" y="525892"/>
                  <a:pt x="435962" y="532291"/>
                  <a:pt x="443971" y="532291"/>
                </a:cubicBezTo>
                <a:cubicBezTo>
                  <a:pt x="451892" y="532291"/>
                  <a:pt x="458299" y="525892"/>
                  <a:pt x="458299" y="517983"/>
                </a:cubicBezTo>
                <a:lnTo>
                  <a:pt x="458299" y="501097"/>
                </a:lnTo>
                <a:lnTo>
                  <a:pt x="475119" y="501097"/>
                </a:lnTo>
                <a:cubicBezTo>
                  <a:pt x="483128" y="501097"/>
                  <a:pt x="489536" y="494698"/>
                  <a:pt x="489536" y="486788"/>
                </a:cubicBezTo>
                <a:cubicBezTo>
                  <a:pt x="489536" y="478878"/>
                  <a:pt x="483128" y="472479"/>
                  <a:pt x="475119" y="472479"/>
                </a:cubicBezTo>
                <a:lnTo>
                  <a:pt x="458299" y="472479"/>
                </a:lnTo>
                <a:lnTo>
                  <a:pt x="458299" y="455593"/>
                </a:lnTo>
                <a:cubicBezTo>
                  <a:pt x="458299" y="447684"/>
                  <a:pt x="451892" y="441285"/>
                  <a:pt x="443971" y="441285"/>
                </a:cubicBezTo>
                <a:close/>
                <a:moveTo>
                  <a:pt x="443971" y="407868"/>
                </a:moveTo>
                <a:cubicBezTo>
                  <a:pt x="487489" y="407868"/>
                  <a:pt x="522819" y="443151"/>
                  <a:pt x="522819" y="486699"/>
                </a:cubicBezTo>
                <a:cubicBezTo>
                  <a:pt x="522819" y="530158"/>
                  <a:pt x="487489" y="565441"/>
                  <a:pt x="443971" y="565441"/>
                </a:cubicBezTo>
                <a:cubicBezTo>
                  <a:pt x="400365" y="565441"/>
                  <a:pt x="365035" y="530158"/>
                  <a:pt x="365035" y="486699"/>
                </a:cubicBezTo>
                <a:cubicBezTo>
                  <a:pt x="365035" y="443151"/>
                  <a:pt x="400365" y="407868"/>
                  <a:pt x="443971" y="407868"/>
                </a:cubicBezTo>
                <a:close/>
                <a:moveTo>
                  <a:pt x="581388" y="125254"/>
                </a:moveTo>
                <a:lnTo>
                  <a:pt x="581388" y="430968"/>
                </a:lnTo>
                <a:cubicBezTo>
                  <a:pt x="581388" y="436922"/>
                  <a:pt x="578985" y="442343"/>
                  <a:pt x="575336" y="446609"/>
                </a:cubicBezTo>
                <a:cubicBezTo>
                  <a:pt x="558071" y="390443"/>
                  <a:pt x="505652" y="349562"/>
                  <a:pt x="443800" y="349562"/>
                </a:cubicBezTo>
                <a:cubicBezTo>
                  <a:pt x="384706" y="349562"/>
                  <a:pt x="334423" y="386977"/>
                  <a:pt x="314933" y="439411"/>
                </a:cubicBezTo>
                <a:lnTo>
                  <a:pt x="314933" y="221856"/>
                </a:lnTo>
                <a:close/>
                <a:moveTo>
                  <a:pt x="0" y="125113"/>
                </a:moveTo>
                <a:lnTo>
                  <a:pt x="266384" y="221806"/>
                </a:lnTo>
                <a:lnTo>
                  <a:pt x="266384" y="544413"/>
                </a:lnTo>
                <a:lnTo>
                  <a:pt x="15842" y="453586"/>
                </a:lnTo>
                <a:cubicBezTo>
                  <a:pt x="6408" y="450120"/>
                  <a:pt x="0" y="440966"/>
                  <a:pt x="0" y="430834"/>
                </a:cubicBezTo>
                <a:close/>
                <a:moveTo>
                  <a:pt x="290720" y="0"/>
                </a:moveTo>
                <a:lnTo>
                  <a:pt x="556831" y="82562"/>
                </a:lnTo>
                <a:lnTo>
                  <a:pt x="290720" y="179166"/>
                </a:lnTo>
                <a:lnTo>
                  <a:pt x="24698" y="82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7" name="îṥļiḍé"/>
          <p:cNvSpPr/>
          <p:nvPr/>
        </p:nvSpPr>
        <p:spPr>
          <a:xfrm>
            <a:off x="7064906" y="2148215"/>
            <a:ext cx="666249" cy="666247"/>
          </a:xfrm>
          <a:prstGeom prst="ellipse">
            <a:avLst/>
          </a:pr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en-US" sz="2000" b="1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8" name="ïslídê"/>
          <p:cNvSpPr/>
          <p:nvPr/>
        </p:nvSpPr>
        <p:spPr bwMode="auto">
          <a:xfrm>
            <a:off x="7227844" y="2315821"/>
            <a:ext cx="340373" cy="331036"/>
          </a:xfrm>
          <a:custGeom>
            <a:avLst/>
            <a:gdLst>
              <a:gd name="connsiteX0" fmla="*/ 443971 w 581388"/>
              <a:gd name="connsiteY0" fmla="*/ 441285 h 565441"/>
              <a:gd name="connsiteX1" fmla="*/ 429555 w 581388"/>
              <a:gd name="connsiteY1" fmla="*/ 455593 h 565441"/>
              <a:gd name="connsiteX2" fmla="*/ 429555 w 581388"/>
              <a:gd name="connsiteY2" fmla="*/ 472479 h 565441"/>
              <a:gd name="connsiteX3" fmla="*/ 412735 w 581388"/>
              <a:gd name="connsiteY3" fmla="*/ 472479 h 565441"/>
              <a:gd name="connsiteX4" fmla="*/ 398407 w 581388"/>
              <a:gd name="connsiteY4" fmla="*/ 486788 h 565441"/>
              <a:gd name="connsiteX5" fmla="*/ 412735 w 581388"/>
              <a:gd name="connsiteY5" fmla="*/ 501097 h 565441"/>
              <a:gd name="connsiteX6" fmla="*/ 429555 w 581388"/>
              <a:gd name="connsiteY6" fmla="*/ 501097 h 565441"/>
              <a:gd name="connsiteX7" fmla="*/ 429555 w 581388"/>
              <a:gd name="connsiteY7" fmla="*/ 517983 h 565441"/>
              <a:gd name="connsiteX8" fmla="*/ 443971 w 581388"/>
              <a:gd name="connsiteY8" fmla="*/ 532291 h 565441"/>
              <a:gd name="connsiteX9" fmla="*/ 458299 w 581388"/>
              <a:gd name="connsiteY9" fmla="*/ 517983 h 565441"/>
              <a:gd name="connsiteX10" fmla="*/ 458299 w 581388"/>
              <a:gd name="connsiteY10" fmla="*/ 501097 h 565441"/>
              <a:gd name="connsiteX11" fmla="*/ 475119 w 581388"/>
              <a:gd name="connsiteY11" fmla="*/ 501097 h 565441"/>
              <a:gd name="connsiteX12" fmla="*/ 489536 w 581388"/>
              <a:gd name="connsiteY12" fmla="*/ 486788 h 565441"/>
              <a:gd name="connsiteX13" fmla="*/ 475119 w 581388"/>
              <a:gd name="connsiteY13" fmla="*/ 472479 h 565441"/>
              <a:gd name="connsiteX14" fmla="*/ 458299 w 581388"/>
              <a:gd name="connsiteY14" fmla="*/ 472479 h 565441"/>
              <a:gd name="connsiteX15" fmla="*/ 458299 w 581388"/>
              <a:gd name="connsiteY15" fmla="*/ 455593 h 565441"/>
              <a:gd name="connsiteX16" fmla="*/ 443971 w 581388"/>
              <a:gd name="connsiteY16" fmla="*/ 441285 h 565441"/>
              <a:gd name="connsiteX17" fmla="*/ 443971 w 581388"/>
              <a:gd name="connsiteY17" fmla="*/ 407868 h 565441"/>
              <a:gd name="connsiteX18" fmla="*/ 522819 w 581388"/>
              <a:gd name="connsiteY18" fmla="*/ 486699 h 565441"/>
              <a:gd name="connsiteX19" fmla="*/ 443971 w 581388"/>
              <a:gd name="connsiteY19" fmla="*/ 565441 h 565441"/>
              <a:gd name="connsiteX20" fmla="*/ 365035 w 581388"/>
              <a:gd name="connsiteY20" fmla="*/ 486699 h 565441"/>
              <a:gd name="connsiteX21" fmla="*/ 443971 w 581388"/>
              <a:gd name="connsiteY21" fmla="*/ 407868 h 565441"/>
              <a:gd name="connsiteX22" fmla="*/ 581388 w 581388"/>
              <a:gd name="connsiteY22" fmla="*/ 125254 h 565441"/>
              <a:gd name="connsiteX23" fmla="*/ 581388 w 581388"/>
              <a:gd name="connsiteY23" fmla="*/ 430968 h 565441"/>
              <a:gd name="connsiteX24" fmla="*/ 575336 w 581388"/>
              <a:gd name="connsiteY24" fmla="*/ 446609 h 565441"/>
              <a:gd name="connsiteX25" fmla="*/ 443800 w 581388"/>
              <a:gd name="connsiteY25" fmla="*/ 349562 h 565441"/>
              <a:gd name="connsiteX26" fmla="*/ 314933 w 581388"/>
              <a:gd name="connsiteY26" fmla="*/ 439411 h 565441"/>
              <a:gd name="connsiteX27" fmla="*/ 314933 w 581388"/>
              <a:gd name="connsiteY27" fmla="*/ 221856 h 565441"/>
              <a:gd name="connsiteX28" fmla="*/ 0 w 581388"/>
              <a:gd name="connsiteY28" fmla="*/ 125113 h 565441"/>
              <a:gd name="connsiteX29" fmla="*/ 266384 w 581388"/>
              <a:gd name="connsiteY29" fmla="*/ 221806 h 565441"/>
              <a:gd name="connsiteX30" fmla="*/ 266384 w 581388"/>
              <a:gd name="connsiteY30" fmla="*/ 544413 h 565441"/>
              <a:gd name="connsiteX31" fmla="*/ 15842 w 581388"/>
              <a:gd name="connsiteY31" fmla="*/ 453586 h 565441"/>
              <a:gd name="connsiteX32" fmla="*/ 0 w 581388"/>
              <a:gd name="connsiteY32" fmla="*/ 430834 h 565441"/>
              <a:gd name="connsiteX33" fmla="*/ 290720 w 581388"/>
              <a:gd name="connsiteY33" fmla="*/ 0 h 565441"/>
              <a:gd name="connsiteX34" fmla="*/ 556831 w 581388"/>
              <a:gd name="connsiteY34" fmla="*/ 82562 h 565441"/>
              <a:gd name="connsiteX35" fmla="*/ 290720 w 581388"/>
              <a:gd name="connsiteY35" fmla="*/ 179166 h 565441"/>
              <a:gd name="connsiteX36" fmla="*/ 24698 w 581388"/>
              <a:gd name="connsiteY36" fmla="*/ 82562 h 56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81388" h="565441">
                <a:moveTo>
                  <a:pt x="443971" y="441285"/>
                </a:moveTo>
                <a:cubicBezTo>
                  <a:pt x="435962" y="441285"/>
                  <a:pt x="429555" y="447684"/>
                  <a:pt x="429555" y="455593"/>
                </a:cubicBezTo>
                <a:lnTo>
                  <a:pt x="429555" y="472479"/>
                </a:lnTo>
                <a:lnTo>
                  <a:pt x="412735" y="472479"/>
                </a:lnTo>
                <a:cubicBezTo>
                  <a:pt x="404815" y="472479"/>
                  <a:pt x="398407" y="478878"/>
                  <a:pt x="398407" y="486788"/>
                </a:cubicBezTo>
                <a:cubicBezTo>
                  <a:pt x="398407" y="494698"/>
                  <a:pt x="404815" y="501097"/>
                  <a:pt x="412735" y="501097"/>
                </a:cubicBezTo>
                <a:lnTo>
                  <a:pt x="429555" y="501097"/>
                </a:lnTo>
                <a:lnTo>
                  <a:pt x="429555" y="517983"/>
                </a:lnTo>
                <a:cubicBezTo>
                  <a:pt x="429555" y="525892"/>
                  <a:pt x="435962" y="532291"/>
                  <a:pt x="443971" y="532291"/>
                </a:cubicBezTo>
                <a:cubicBezTo>
                  <a:pt x="451892" y="532291"/>
                  <a:pt x="458299" y="525892"/>
                  <a:pt x="458299" y="517983"/>
                </a:cubicBezTo>
                <a:lnTo>
                  <a:pt x="458299" y="501097"/>
                </a:lnTo>
                <a:lnTo>
                  <a:pt x="475119" y="501097"/>
                </a:lnTo>
                <a:cubicBezTo>
                  <a:pt x="483128" y="501097"/>
                  <a:pt x="489536" y="494698"/>
                  <a:pt x="489536" y="486788"/>
                </a:cubicBezTo>
                <a:cubicBezTo>
                  <a:pt x="489536" y="478878"/>
                  <a:pt x="483128" y="472479"/>
                  <a:pt x="475119" y="472479"/>
                </a:cubicBezTo>
                <a:lnTo>
                  <a:pt x="458299" y="472479"/>
                </a:lnTo>
                <a:lnTo>
                  <a:pt x="458299" y="455593"/>
                </a:lnTo>
                <a:cubicBezTo>
                  <a:pt x="458299" y="447684"/>
                  <a:pt x="451892" y="441285"/>
                  <a:pt x="443971" y="441285"/>
                </a:cubicBezTo>
                <a:close/>
                <a:moveTo>
                  <a:pt x="443971" y="407868"/>
                </a:moveTo>
                <a:cubicBezTo>
                  <a:pt x="487489" y="407868"/>
                  <a:pt x="522819" y="443151"/>
                  <a:pt x="522819" y="486699"/>
                </a:cubicBezTo>
                <a:cubicBezTo>
                  <a:pt x="522819" y="530158"/>
                  <a:pt x="487489" y="565441"/>
                  <a:pt x="443971" y="565441"/>
                </a:cubicBezTo>
                <a:cubicBezTo>
                  <a:pt x="400365" y="565441"/>
                  <a:pt x="365035" y="530158"/>
                  <a:pt x="365035" y="486699"/>
                </a:cubicBezTo>
                <a:cubicBezTo>
                  <a:pt x="365035" y="443151"/>
                  <a:pt x="400365" y="407868"/>
                  <a:pt x="443971" y="407868"/>
                </a:cubicBezTo>
                <a:close/>
                <a:moveTo>
                  <a:pt x="581388" y="125254"/>
                </a:moveTo>
                <a:lnTo>
                  <a:pt x="581388" y="430968"/>
                </a:lnTo>
                <a:cubicBezTo>
                  <a:pt x="581388" y="436922"/>
                  <a:pt x="578985" y="442343"/>
                  <a:pt x="575336" y="446609"/>
                </a:cubicBezTo>
                <a:cubicBezTo>
                  <a:pt x="558071" y="390443"/>
                  <a:pt x="505652" y="349562"/>
                  <a:pt x="443800" y="349562"/>
                </a:cubicBezTo>
                <a:cubicBezTo>
                  <a:pt x="384706" y="349562"/>
                  <a:pt x="334423" y="386977"/>
                  <a:pt x="314933" y="439411"/>
                </a:cubicBezTo>
                <a:lnTo>
                  <a:pt x="314933" y="221856"/>
                </a:lnTo>
                <a:close/>
                <a:moveTo>
                  <a:pt x="0" y="125113"/>
                </a:moveTo>
                <a:lnTo>
                  <a:pt x="266384" y="221806"/>
                </a:lnTo>
                <a:lnTo>
                  <a:pt x="266384" y="544413"/>
                </a:lnTo>
                <a:lnTo>
                  <a:pt x="15842" y="453586"/>
                </a:lnTo>
                <a:cubicBezTo>
                  <a:pt x="6408" y="450120"/>
                  <a:pt x="0" y="440966"/>
                  <a:pt x="0" y="430834"/>
                </a:cubicBezTo>
                <a:close/>
                <a:moveTo>
                  <a:pt x="290720" y="0"/>
                </a:moveTo>
                <a:lnTo>
                  <a:pt x="556831" y="82562"/>
                </a:lnTo>
                <a:lnTo>
                  <a:pt x="290720" y="179166"/>
                </a:lnTo>
                <a:lnTo>
                  <a:pt x="24698" y="82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5" name="îSḻiḑê"/>
          <p:cNvSpPr/>
          <p:nvPr/>
        </p:nvSpPr>
        <p:spPr>
          <a:xfrm>
            <a:off x="4396519" y="2148215"/>
            <a:ext cx="666249" cy="666247"/>
          </a:xfrm>
          <a:prstGeom prst="ellipse">
            <a:avLst/>
          </a:pr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en-US" sz="2000" b="1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6" name="íŝḻïḍe"/>
          <p:cNvSpPr/>
          <p:nvPr/>
        </p:nvSpPr>
        <p:spPr bwMode="auto">
          <a:xfrm>
            <a:off x="4559457" y="2315821"/>
            <a:ext cx="340373" cy="331036"/>
          </a:xfrm>
          <a:custGeom>
            <a:avLst/>
            <a:gdLst>
              <a:gd name="connsiteX0" fmla="*/ 443971 w 581388"/>
              <a:gd name="connsiteY0" fmla="*/ 441285 h 565441"/>
              <a:gd name="connsiteX1" fmla="*/ 429555 w 581388"/>
              <a:gd name="connsiteY1" fmla="*/ 455593 h 565441"/>
              <a:gd name="connsiteX2" fmla="*/ 429555 w 581388"/>
              <a:gd name="connsiteY2" fmla="*/ 472479 h 565441"/>
              <a:gd name="connsiteX3" fmla="*/ 412735 w 581388"/>
              <a:gd name="connsiteY3" fmla="*/ 472479 h 565441"/>
              <a:gd name="connsiteX4" fmla="*/ 398407 w 581388"/>
              <a:gd name="connsiteY4" fmla="*/ 486788 h 565441"/>
              <a:gd name="connsiteX5" fmla="*/ 412735 w 581388"/>
              <a:gd name="connsiteY5" fmla="*/ 501097 h 565441"/>
              <a:gd name="connsiteX6" fmla="*/ 429555 w 581388"/>
              <a:gd name="connsiteY6" fmla="*/ 501097 h 565441"/>
              <a:gd name="connsiteX7" fmla="*/ 429555 w 581388"/>
              <a:gd name="connsiteY7" fmla="*/ 517983 h 565441"/>
              <a:gd name="connsiteX8" fmla="*/ 443971 w 581388"/>
              <a:gd name="connsiteY8" fmla="*/ 532291 h 565441"/>
              <a:gd name="connsiteX9" fmla="*/ 458299 w 581388"/>
              <a:gd name="connsiteY9" fmla="*/ 517983 h 565441"/>
              <a:gd name="connsiteX10" fmla="*/ 458299 w 581388"/>
              <a:gd name="connsiteY10" fmla="*/ 501097 h 565441"/>
              <a:gd name="connsiteX11" fmla="*/ 475119 w 581388"/>
              <a:gd name="connsiteY11" fmla="*/ 501097 h 565441"/>
              <a:gd name="connsiteX12" fmla="*/ 489536 w 581388"/>
              <a:gd name="connsiteY12" fmla="*/ 486788 h 565441"/>
              <a:gd name="connsiteX13" fmla="*/ 475119 w 581388"/>
              <a:gd name="connsiteY13" fmla="*/ 472479 h 565441"/>
              <a:gd name="connsiteX14" fmla="*/ 458299 w 581388"/>
              <a:gd name="connsiteY14" fmla="*/ 472479 h 565441"/>
              <a:gd name="connsiteX15" fmla="*/ 458299 w 581388"/>
              <a:gd name="connsiteY15" fmla="*/ 455593 h 565441"/>
              <a:gd name="connsiteX16" fmla="*/ 443971 w 581388"/>
              <a:gd name="connsiteY16" fmla="*/ 441285 h 565441"/>
              <a:gd name="connsiteX17" fmla="*/ 443971 w 581388"/>
              <a:gd name="connsiteY17" fmla="*/ 407868 h 565441"/>
              <a:gd name="connsiteX18" fmla="*/ 522819 w 581388"/>
              <a:gd name="connsiteY18" fmla="*/ 486699 h 565441"/>
              <a:gd name="connsiteX19" fmla="*/ 443971 w 581388"/>
              <a:gd name="connsiteY19" fmla="*/ 565441 h 565441"/>
              <a:gd name="connsiteX20" fmla="*/ 365035 w 581388"/>
              <a:gd name="connsiteY20" fmla="*/ 486699 h 565441"/>
              <a:gd name="connsiteX21" fmla="*/ 443971 w 581388"/>
              <a:gd name="connsiteY21" fmla="*/ 407868 h 565441"/>
              <a:gd name="connsiteX22" fmla="*/ 581388 w 581388"/>
              <a:gd name="connsiteY22" fmla="*/ 125254 h 565441"/>
              <a:gd name="connsiteX23" fmla="*/ 581388 w 581388"/>
              <a:gd name="connsiteY23" fmla="*/ 430968 h 565441"/>
              <a:gd name="connsiteX24" fmla="*/ 575336 w 581388"/>
              <a:gd name="connsiteY24" fmla="*/ 446609 h 565441"/>
              <a:gd name="connsiteX25" fmla="*/ 443800 w 581388"/>
              <a:gd name="connsiteY25" fmla="*/ 349562 h 565441"/>
              <a:gd name="connsiteX26" fmla="*/ 314933 w 581388"/>
              <a:gd name="connsiteY26" fmla="*/ 439411 h 565441"/>
              <a:gd name="connsiteX27" fmla="*/ 314933 w 581388"/>
              <a:gd name="connsiteY27" fmla="*/ 221856 h 565441"/>
              <a:gd name="connsiteX28" fmla="*/ 0 w 581388"/>
              <a:gd name="connsiteY28" fmla="*/ 125113 h 565441"/>
              <a:gd name="connsiteX29" fmla="*/ 266384 w 581388"/>
              <a:gd name="connsiteY29" fmla="*/ 221806 h 565441"/>
              <a:gd name="connsiteX30" fmla="*/ 266384 w 581388"/>
              <a:gd name="connsiteY30" fmla="*/ 544413 h 565441"/>
              <a:gd name="connsiteX31" fmla="*/ 15842 w 581388"/>
              <a:gd name="connsiteY31" fmla="*/ 453586 h 565441"/>
              <a:gd name="connsiteX32" fmla="*/ 0 w 581388"/>
              <a:gd name="connsiteY32" fmla="*/ 430834 h 565441"/>
              <a:gd name="connsiteX33" fmla="*/ 290720 w 581388"/>
              <a:gd name="connsiteY33" fmla="*/ 0 h 565441"/>
              <a:gd name="connsiteX34" fmla="*/ 556831 w 581388"/>
              <a:gd name="connsiteY34" fmla="*/ 82562 h 565441"/>
              <a:gd name="connsiteX35" fmla="*/ 290720 w 581388"/>
              <a:gd name="connsiteY35" fmla="*/ 179166 h 565441"/>
              <a:gd name="connsiteX36" fmla="*/ 24698 w 581388"/>
              <a:gd name="connsiteY36" fmla="*/ 82562 h 56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81388" h="565441">
                <a:moveTo>
                  <a:pt x="443971" y="441285"/>
                </a:moveTo>
                <a:cubicBezTo>
                  <a:pt x="435962" y="441285"/>
                  <a:pt x="429555" y="447684"/>
                  <a:pt x="429555" y="455593"/>
                </a:cubicBezTo>
                <a:lnTo>
                  <a:pt x="429555" y="472479"/>
                </a:lnTo>
                <a:lnTo>
                  <a:pt x="412735" y="472479"/>
                </a:lnTo>
                <a:cubicBezTo>
                  <a:pt x="404815" y="472479"/>
                  <a:pt x="398407" y="478878"/>
                  <a:pt x="398407" y="486788"/>
                </a:cubicBezTo>
                <a:cubicBezTo>
                  <a:pt x="398407" y="494698"/>
                  <a:pt x="404815" y="501097"/>
                  <a:pt x="412735" y="501097"/>
                </a:cubicBezTo>
                <a:lnTo>
                  <a:pt x="429555" y="501097"/>
                </a:lnTo>
                <a:lnTo>
                  <a:pt x="429555" y="517983"/>
                </a:lnTo>
                <a:cubicBezTo>
                  <a:pt x="429555" y="525892"/>
                  <a:pt x="435962" y="532291"/>
                  <a:pt x="443971" y="532291"/>
                </a:cubicBezTo>
                <a:cubicBezTo>
                  <a:pt x="451892" y="532291"/>
                  <a:pt x="458299" y="525892"/>
                  <a:pt x="458299" y="517983"/>
                </a:cubicBezTo>
                <a:lnTo>
                  <a:pt x="458299" y="501097"/>
                </a:lnTo>
                <a:lnTo>
                  <a:pt x="475119" y="501097"/>
                </a:lnTo>
                <a:cubicBezTo>
                  <a:pt x="483128" y="501097"/>
                  <a:pt x="489536" y="494698"/>
                  <a:pt x="489536" y="486788"/>
                </a:cubicBezTo>
                <a:cubicBezTo>
                  <a:pt x="489536" y="478878"/>
                  <a:pt x="483128" y="472479"/>
                  <a:pt x="475119" y="472479"/>
                </a:cubicBezTo>
                <a:lnTo>
                  <a:pt x="458299" y="472479"/>
                </a:lnTo>
                <a:lnTo>
                  <a:pt x="458299" y="455593"/>
                </a:lnTo>
                <a:cubicBezTo>
                  <a:pt x="458299" y="447684"/>
                  <a:pt x="451892" y="441285"/>
                  <a:pt x="443971" y="441285"/>
                </a:cubicBezTo>
                <a:close/>
                <a:moveTo>
                  <a:pt x="443971" y="407868"/>
                </a:moveTo>
                <a:cubicBezTo>
                  <a:pt x="487489" y="407868"/>
                  <a:pt x="522819" y="443151"/>
                  <a:pt x="522819" y="486699"/>
                </a:cubicBezTo>
                <a:cubicBezTo>
                  <a:pt x="522819" y="530158"/>
                  <a:pt x="487489" y="565441"/>
                  <a:pt x="443971" y="565441"/>
                </a:cubicBezTo>
                <a:cubicBezTo>
                  <a:pt x="400365" y="565441"/>
                  <a:pt x="365035" y="530158"/>
                  <a:pt x="365035" y="486699"/>
                </a:cubicBezTo>
                <a:cubicBezTo>
                  <a:pt x="365035" y="443151"/>
                  <a:pt x="400365" y="407868"/>
                  <a:pt x="443971" y="407868"/>
                </a:cubicBezTo>
                <a:close/>
                <a:moveTo>
                  <a:pt x="581388" y="125254"/>
                </a:moveTo>
                <a:lnTo>
                  <a:pt x="581388" y="430968"/>
                </a:lnTo>
                <a:cubicBezTo>
                  <a:pt x="581388" y="436922"/>
                  <a:pt x="578985" y="442343"/>
                  <a:pt x="575336" y="446609"/>
                </a:cubicBezTo>
                <a:cubicBezTo>
                  <a:pt x="558071" y="390443"/>
                  <a:pt x="505652" y="349562"/>
                  <a:pt x="443800" y="349562"/>
                </a:cubicBezTo>
                <a:cubicBezTo>
                  <a:pt x="384706" y="349562"/>
                  <a:pt x="334423" y="386977"/>
                  <a:pt x="314933" y="439411"/>
                </a:cubicBezTo>
                <a:lnTo>
                  <a:pt x="314933" y="221856"/>
                </a:lnTo>
                <a:close/>
                <a:moveTo>
                  <a:pt x="0" y="125113"/>
                </a:moveTo>
                <a:lnTo>
                  <a:pt x="266384" y="221806"/>
                </a:lnTo>
                <a:lnTo>
                  <a:pt x="266384" y="544413"/>
                </a:lnTo>
                <a:lnTo>
                  <a:pt x="15842" y="453586"/>
                </a:lnTo>
                <a:cubicBezTo>
                  <a:pt x="6408" y="450120"/>
                  <a:pt x="0" y="440966"/>
                  <a:pt x="0" y="430834"/>
                </a:cubicBezTo>
                <a:close/>
                <a:moveTo>
                  <a:pt x="290720" y="0"/>
                </a:moveTo>
                <a:lnTo>
                  <a:pt x="556831" y="82562"/>
                </a:lnTo>
                <a:lnTo>
                  <a:pt x="290720" y="179166"/>
                </a:lnTo>
                <a:lnTo>
                  <a:pt x="24698" y="82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3" name="is1ïḓe"/>
          <p:cNvSpPr/>
          <p:nvPr/>
        </p:nvSpPr>
        <p:spPr>
          <a:xfrm>
            <a:off x="4447102" y="4594384"/>
            <a:ext cx="666249" cy="666247"/>
          </a:xfrm>
          <a:prstGeom prst="ellipse">
            <a:avLst/>
          </a:pr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en-US" sz="2000" b="1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4" name="îslïḍé"/>
          <p:cNvSpPr/>
          <p:nvPr/>
        </p:nvSpPr>
        <p:spPr bwMode="auto">
          <a:xfrm>
            <a:off x="4610040" y="4761990"/>
            <a:ext cx="340373" cy="331036"/>
          </a:xfrm>
          <a:custGeom>
            <a:avLst/>
            <a:gdLst>
              <a:gd name="connsiteX0" fmla="*/ 443971 w 581388"/>
              <a:gd name="connsiteY0" fmla="*/ 441285 h 565441"/>
              <a:gd name="connsiteX1" fmla="*/ 429555 w 581388"/>
              <a:gd name="connsiteY1" fmla="*/ 455593 h 565441"/>
              <a:gd name="connsiteX2" fmla="*/ 429555 w 581388"/>
              <a:gd name="connsiteY2" fmla="*/ 472479 h 565441"/>
              <a:gd name="connsiteX3" fmla="*/ 412735 w 581388"/>
              <a:gd name="connsiteY3" fmla="*/ 472479 h 565441"/>
              <a:gd name="connsiteX4" fmla="*/ 398407 w 581388"/>
              <a:gd name="connsiteY4" fmla="*/ 486788 h 565441"/>
              <a:gd name="connsiteX5" fmla="*/ 412735 w 581388"/>
              <a:gd name="connsiteY5" fmla="*/ 501097 h 565441"/>
              <a:gd name="connsiteX6" fmla="*/ 429555 w 581388"/>
              <a:gd name="connsiteY6" fmla="*/ 501097 h 565441"/>
              <a:gd name="connsiteX7" fmla="*/ 429555 w 581388"/>
              <a:gd name="connsiteY7" fmla="*/ 517983 h 565441"/>
              <a:gd name="connsiteX8" fmla="*/ 443971 w 581388"/>
              <a:gd name="connsiteY8" fmla="*/ 532291 h 565441"/>
              <a:gd name="connsiteX9" fmla="*/ 458299 w 581388"/>
              <a:gd name="connsiteY9" fmla="*/ 517983 h 565441"/>
              <a:gd name="connsiteX10" fmla="*/ 458299 w 581388"/>
              <a:gd name="connsiteY10" fmla="*/ 501097 h 565441"/>
              <a:gd name="connsiteX11" fmla="*/ 475119 w 581388"/>
              <a:gd name="connsiteY11" fmla="*/ 501097 h 565441"/>
              <a:gd name="connsiteX12" fmla="*/ 489536 w 581388"/>
              <a:gd name="connsiteY12" fmla="*/ 486788 h 565441"/>
              <a:gd name="connsiteX13" fmla="*/ 475119 w 581388"/>
              <a:gd name="connsiteY13" fmla="*/ 472479 h 565441"/>
              <a:gd name="connsiteX14" fmla="*/ 458299 w 581388"/>
              <a:gd name="connsiteY14" fmla="*/ 472479 h 565441"/>
              <a:gd name="connsiteX15" fmla="*/ 458299 w 581388"/>
              <a:gd name="connsiteY15" fmla="*/ 455593 h 565441"/>
              <a:gd name="connsiteX16" fmla="*/ 443971 w 581388"/>
              <a:gd name="connsiteY16" fmla="*/ 441285 h 565441"/>
              <a:gd name="connsiteX17" fmla="*/ 443971 w 581388"/>
              <a:gd name="connsiteY17" fmla="*/ 407868 h 565441"/>
              <a:gd name="connsiteX18" fmla="*/ 522819 w 581388"/>
              <a:gd name="connsiteY18" fmla="*/ 486699 h 565441"/>
              <a:gd name="connsiteX19" fmla="*/ 443971 w 581388"/>
              <a:gd name="connsiteY19" fmla="*/ 565441 h 565441"/>
              <a:gd name="connsiteX20" fmla="*/ 365035 w 581388"/>
              <a:gd name="connsiteY20" fmla="*/ 486699 h 565441"/>
              <a:gd name="connsiteX21" fmla="*/ 443971 w 581388"/>
              <a:gd name="connsiteY21" fmla="*/ 407868 h 565441"/>
              <a:gd name="connsiteX22" fmla="*/ 581388 w 581388"/>
              <a:gd name="connsiteY22" fmla="*/ 125254 h 565441"/>
              <a:gd name="connsiteX23" fmla="*/ 581388 w 581388"/>
              <a:gd name="connsiteY23" fmla="*/ 430968 h 565441"/>
              <a:gd name="connsiteX24" fmla="*/ 575336 w 581388"/>
              <a:gd name="connsiteY24" fmla="*/ 446609 h 565441"/>
              <a:gd name="connsiteX25" fmla="*/ 443800 w 581388"/>
              <a:gd name="connsiteY25" fmla="*/ 349562 h 565441"/>
              <a:gd name="connsiteX26" fmla="*/ 314933 w 581388"/>
              <a:gd name="connsiteY26" fmla="*/ 439411 h 565441"/>
              <a:gd name="connsiteX27" fmla="*/ 314933 w 581388"/>
              <a:gd name="connsiteY27" fmla="*/ 221856 h 565441"/>
              <a:gd name="connsiteX28" fmla="*/ 0 w 581388"/>
              <a:gd name="connsiteY28" fmla="*/ 125113 h 565441"/>
              <a:gd name="connsiteX29" fmla="*/ 266384 w 581388"/>
              <a:gd name="connsiteY29" fmla="*/ 221806 h 565441"/>
              <a:gd name="connsiteX30" fmla="*/ 266384 w 581388"/>
              <a:gd name="connsiteY30" fmla="*/ 544413 h 565441"/>
              <a:gd name="connsiteX31" fmla="*/ 15842 w 581388"/>
              <a:gd name="connsiteY31" fmla="*/ 453586 h 565441"/>
              <a:gd name="connsiteX32" fmla="*/ 0 w 581388"/>
              <a:gd name="connsiteY32" fmla="*/ 430834 h 565441"/>
              <a:gd name="connsiteX33" fmla="*/ 290720 w 581388"/>
              <a:gd name="connsiteY33" fmla="*/ 0 h 565441"/>
              <a:gd name="connsiteX34" fmla="*/ 556831 w 581388"/>
              <a:gd name="connsiteY34" fmla="*/ 82562 h 565441"/>
              <a:gd name="connsiteX35" fmla="*/ 290720 w 581388"/>
              <a:gd name="connsiteY35" fmla="*/ 179166 h 565441"/>
              <a:gd name="connsiteX36" fmla="*/ 24698 w 581388"/>
              <a:gd name="connsiteY36" fmla="*/ 82562 h 56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81388" h="565441">
                <a:moveTo>
                  <a:pt x="443971" y="441285"/>
                </a:moveTo>
                <a:cubicBezTo>
                  <a:pt x="435962" y="441285"/>
                  <a:pt x="429555" y="447684"/>
                  <a:pt x="429555" y="455593"/>
                </a:cubicBezTo>
                <a:lnTo>
                  <a:pt x="429555" y="472479"/>
                </a:lnTo>
                <a:lnTo>
                  <a:pt x="412735" y="472479"/>
                </a:lnTo>
                <a:cubicBezTo>
                  <a:pt x="404815" y="472479"/>
                  <a:pt x="398407" y="478878"/>
                  <a:pt x="398407" y="486788"/>
                </a:cubicBezTo>
                <a:cubicBezTo>
                  <a:pt x="398407" y="494698"/>
                  <a:pt x="404815" y="501097"/>
                  <a:pt x="412735" y="501097"/>
                </a:cubicBezTo>
                <a:lnTo>
                  <a:pt x="429555" y="501097"/>
                </a:lnTo>
                <a:lnTo>
                  <a:pt x="429555" y="517983"/>
                </a:lnTo>
                <a:cubicBezTo>
                  <a:pt x="429555" y="525892"/>
                  <a:pt x="435962" y="532291"/>
                  <a:pt x="443971" y="532291"/>
                </a:cubicBezTo>
                <a:cubicBezTo>
                  <a:pt x="451892" y="532291"/>
                  <a:pt x="458299" y="525892"/>
                  <a:pt x="458299" y="517983"/>
                </a:cubicBezTo>
                <a:lnTo>
                  <a:pt x="458299" y="501097"/>
                </a:lnTo>
                <a:lnTo>
                  <a:pt x="475119" y="501097"/>
                </a:lnTo>
                <a:cubicBezTo>
                  <a:pt x="483128" y="501097"/>
                  <a:pt x="489536" y="494698"/>
                  <a:pt x="489536" y="486788"/>
                </a:cubicBezTo>
                <a:cubicBezTo>
                  <a:pt x="489536" y="478878"/>
                  <a:pt x="483128" y="472479"/>
                  <a:pt x="475119" y="472479"/>
                </a:cubicBezTo>
                <a:lnTo>
                  <a:pt x="458299" y="472479"/>
                </a:lnTo>
                <a:lnTo>
                  <a:pt x="458299" y="455593"/>
                </a:lnTo>
                <a:cubicBezTo>
                  <a:pt x="458299" y="447684"/>
                  <a:pt x="451892" y="441285"/>
                  <a:pt x="443971" y="441285"/>
                </a:cubicBezTo>
                <a:close/>
                <a:moveTo>
                  <a:pt x="443971" y="407868"/>
                </a:moveTo>
                <a:cubicBezTo>
                  <a:pt x="487489" y="407868"/>
                  <a:pt x="522819" y="443151"/>
                  <a:pt x="522819" y="486699"/>
                </a:cubicBezTo>
                <a:cubicBezTo>
                  <a:pt x="522819" y="530158"/>
                  <a:pt x="487489" y="565441"/>
                  <a:pt x="443971" y="565441"/>
                </a:cubicBezTo>
                <a:cubicBezTo>
                  <a:pt x="400365" y="565441"/>
                  <a:pt x="365035" y="530158"/>
                  <a:pt x="365035" y="486699"/>
                </a:cubicBezTo>
                <a:cubicBezTo>
                  <a:pt x="365035" y="443151"/>
                  <a:pt x="400365" y="407868"/>
                  <a:pt x="443971" y="407868"/>
                </a:cubicBezTo>
                <a:close/>
                <a:moveTo>
                  <a:pt x="581388" y="125254"/>
                </a:moveTo>
                <a:lnTo>
                  <a:pt x="581388" y="430968"/>
                </a:lnTo>
                <a:cubicBezTo>
                  <a:pt x="581388" y="436922"/>
                  <a:pt x="578985" y="442343"/>
                  <a:pt x="575336" y="446609"/>
                </a:cubicBezTo>
                <a:cubicBezTo>
                  <a:pt x="558071" y="390443"/>
                  <a:pt x="505652" y="349562"/>
                  <a:pt x="443800" y="349562"/>
                </a:cubicBezTo>
                <a:cubicBezTo>
                  <a:pt x="384706" y="349562"/>
                  <a:pt x="334423" y="386977"/>
                  <a:pt x="314933" y="439411"/>
                </a:cubicBezTo>
                <a:lnTo>
                  <a:pt x="314933" y="221856"/>
                </a:lnTo>
                <a:close/>
                <a:moveTo>
                  <a:pt x="0" y="125113"/>
                </a:moveTo>
                <a:lnTo>
                  <a:pt x="266384" y="221806"/>
                </a:lnTo>
                <a:lnTo>
                  <a:pt x="266384" y="544413"/>
                </a:lnTo>
                <a:lnTo>
                  <a:pt x="15842" y="453586"/>
                </a:lnTo>
                <a:cubicBezTo>
                  <a:pt x="6408" y="450120"/>
                  <a:pt x="0" y="440966"/>
                  <a:pt x="0" y="430834"/>
                </a:cubicBezTo>
                <a:close/>
                <a:moveTo>
                  <a:pt x="290720" y="0"/>
                </a:moveTo>
                <a:lnTo>
                  <a:pt x="556831" y="82562"/>
                </a:lnTo>
                <a:lnTo>
                  <a:pt x="290720" y="179166"/>
                </a:lnTo>
                <a:lnTo>
                  <a:pt x="24698" y="82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1" name="í$ľîḍè"/>
          <p:cNvSpPr/>
          <p:nvPr/>
        </p:nvSpPr>
        <p:spPr>
          <a:xfrm>
            <a:off x="7005085" y="4594384"/>
            <a:ext cx="666249" cy="666247"/>
          </a:xfrm>
          <a:prstGeom prst="ellipse">
            <a:avLst/>
          </a:pr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en-US" sz="2000" b="1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2" name="iṥ1íḓê"/>
          <p:cNvSpPr/>
          <p:nvPr/>
        </p:nvSpPr>
        <p:spPr bwMode="auto">
          <a:xfrm>
            <a:off x="7168023" y="4761990"/>
            <a:ext cx="340373" cy="331036"/>
          </a:xfrm>
          <a:custGeom>
            <a:avLst/>
            <a:gdLst>
              <a:gd name="connsiteX0" fmla="*/ 443971 w 581388"/>
              <a:gd name="connsiteY0" fmla="*/ 441285 h 565441"/>
              <a:gd name="connsiteX1" fmla="*/ 429555 w 581388"/>
              <a:gd name="connsiteY1" fmla="*/ 455593 h 565441"/>
              <a:gd name="connsiteX2" fmla="*/ 429555 w 581388"/>
              <a:gd name="connsiteY2" fmla="*/ 472479 h 565441"/>
              <a:gd name="connsiteX3" fmla="*/ 412735 w 581388"/>
              <a:gd name="connsiteY3" fmla="*/ 472479 h 565441"/>
              <a:gd name="connsiteX4" fmla="*/ 398407 w 581388"/>
              <a:gd name="connsiteY4" fmla="*/ 486788 h 565441"/>
              <a:gd name="connsiteX5" fmla="*/ 412735 w 581388"/>
              <a:gd name="connsiteY5" fmla="*/ 501097 h 565441"/>
              <a:gd name="connsiteX6" fmla="*/ 429555 w 581388"/>
              <a:gd name="connsiteY6" fmla="*/ 501097 h 565441"/>
              <a:gd name="connsiteX7" fmla="*/ 429555 w 581388"/>
              <a:gd name="connsiteY7" fmla="*/ 517983 h 565441"/>
              <a:gd name="connsiteX8" fmla="*/ 443971 w 581388"/>
              <a:gd name="connsiteY8" fmla="*/ 532291 h 565441"/>
              <a:gd name="connsiteX9" fmla="*/ 458299 w 581388"/>
              <a:gd name="connsiteY9" fmla="*/ 517983 h 565441"/>
              <a:gd name="connsiteX10" fmla="*/ 458299 w 581388"/>
              <a:gd name="connsiteY10" fmla="*/ 501097 h 565441"/>
              <a:gd name="connsiteX11" fmla="*/ 475119 w 581388"/>
              <a:gd name="connsiteY11" fmla="*/ 501097 h 565441"/>
              <a:gd name="connsiteX12" fmla="*/ 489536 w 581388"/>
              <a:gd name="connsiteY12" fmla="*/ 486788 h 565441"/>
              <a:gd name="connsiteX13" fmla="*/ 475119 w 581388"/>
              <a:gd name="connsiteY13" fmla="*/ 472479 h 565441"/>
              <a:gd name="connsiteX14" fmla="*/ 458299 w 581388"/>
              <a:gd name="connsiteY14" fmla="*/ 472479 h 565441"/>
              <a:gd name="connsiteX15" fmla="*/ 458299 w 581388"/>
              <a:gd name="connsiteY15" fmla="*/ 455593 h 565441"/>
              <a:gd name="connsiteX16" fmla="*/ 443971 w 581388"/>
              <a:gd name="connsiteY16" fmla="*/ 441285 h 565441"/>
              <a:gd name="connsiteX17" fmla="*/ 443971 w 581388"/>
              <a:gd name="connsiteY17" fmla="*/ 407868 h 565441"/>
              <a:gd name="connsiteX18" fmla="*/ 522819 w 581388"/>
              <a:gd name="connsiteY18" fmla="*/ 486699 h 565441"/>
              <a:gd name="connsiteX19" fmla="*/ 443971 w 581388"/>
              <a:gd name="connsiteY19" fmla="*/ 565441 h 565441"/>
              <a:gd name="connsiteX20" fmla="*/ 365035 w 581388"/>
              <a:gd name="connsiteY20" fmla="*/ 486699 h 565441"/>
              <a:gd name="connsiteX21" fmla="*/ 443971 w 581388"/>
              <a:gd name="connsiteY21" fmla="*/ 407868 h 565441"/>
              <a:gd name="connsiteX22" fmla="*/ 581388 w 581388"/>
              <a:gd name="connsiteY22" fmla="*/ 125254 h 565441"/>
              <a:gd name="connsiteX23" fmla="*/ 581388 w 581388"/>
              <a:gd name="connsiteY23" fmla="*/ 430968 h 565441"/>
              <a:gd name="connsiteX24" fmla="*/ 575336 w 581388"/>
              <a:gd name="connsiteY24" fmla="*/ 446609 h 565441"/>
              <a:gd name="connsiteX25" fmla="*/ 443800 w 581388"/>
              <a:gd name="connsiteY25" fmla="*/ 349562 h 565441"/>
              <a:gd name="connsiteX26" fmla="*/ 314933 w 581388"/>
              <a:gd name="connsiteY26" fmla="*/ 439411 h 565441"/>
              <a:gd name="connsiteX27" fmla="*/ 314933 w 581388"/>
              <a:gd name="connsiteY27" fmla="*/ 221856 h 565441"/>
              <a:gd name="connsiteX28" fmla="*/ 0 w 581388"/>
              <a:gd name="connsiteY28" fmla="*/ 125113 h 565441"/>
              <a:gd name="connsiteX29" fmla="*/ 266384 w 581388"/>
              <a:gd name="connsiteY29" fmla="*/ 221806 h 565441"/>
              <a:gd name="connsiteX30" fmla="*/ 266384 w 581388"/>
              <a:gd name="connsiteY30" fmla="*/ 544413 h 565441"/>
              <a:gd name="connsiteX31" fmla="*/ 15842 w 581388"/>
              <a:gd name="connsiteY31" fmla="*/ 453586 h 565441"/>
              <a:gd name="connsiteX32" fmla="*/ 0 w 581388"/>
              <a:gd name="connsiteY32" fmla="*/ 430834 h 565441"/>
              <a:gd name="connsiteX33" fmla="*/ 290720 w 581388"/>
              <a:gd name="connsiteY33" fmla="*/ 0 h 565441"/>
              <a:gd name="connsiteX34" fmla="*/ 556831 w 581388"/>
              <a:gd name="connsiteY34" fmla="*/ 82562 h 565441"/>
              <a:gd name="connsiteX35" fmla="*/ 290720 w 581388"/>
              <a:gd name="connsiteY35" fmla="*/ 179166 h 565441"/>
              <a:gd name="connsiteX36" fmla="*/ 24698 w 581388"/>
              <a:gd name="connsiteY36" fmla="*/ 82562 h 56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81388" h="565441">
                <a:moveTo>
                  <a:pt x="443971" y="441285"/>
                </a:moveTo>
                <a:cubicBezTo>
                  <a:pt x="435962" y="441285"/>
                  <a:pt x="429555" y="447684"/>
                  <a:pt x="429555" y="455593"/>
                </a:cubicBezTo>
                <a:lnTo>
                  <a:pt x="429555" y="472479"/>
                </a:lnTo>
                <a:lnTo>
                  <a:pt x="412735" y="472479"/>
                </a:lnTo>
                <a:cubicBezTo>
                  <a:pt x="404815" y="472479"/>
                  <a:pt x="398407" y="478878"/>
                  <a:pt x="398407" y="486788"/>
                </a:cubicBezTo>
                <a:cubicBezTo>
                  <a:pt x="398407" y="494698"/>
                  <a:pt x="404815" y="501097"/>
                  <a:pt x="412735" y="501097"/>
                </a:cubicBezTo>
                <a:lnTo>
                  <a:pt x="429555" y="501097"/>
                </a:lnTo>
                <a:lnTo>
                  <a:pt x="429555" y="517983"/>
                </a:lnTo>
                <a:cubicBezTo>
                  <a:pt x="429555" y="525892"/>
                  <a:pt x="435962" y="532291"/>
                  <a:pt x="443971" y="532291"/>
                </a:cubicBezTo>
                <a:cubicBezTo>
                  <a:pt x="451892" y="532291"/>
                  <a:pt x="458299" y="525892"/>
                  <a:pt x="458299" y="517983"/>
                </a:cubicBezTo>
                <a:lnTo>
                  <a:pt x="458299" y="501097"/>
                </a:lnTo>
                <a:lnTo>
                  <a:pt x="475119" y="501097"/>
                </a:lnTo>
                <a:cubicBezTo>
                  <a:pt x="483128" y="501097"/>
                  <a:pt x="489536" y="494698"/>
                  <a:pt x="489536" y="486788"/>
                </a:cubicBezTo>
                <a:cubicBezTo>
                  <a:pt x="489536" y="478878"/>
                  <a:pt x="483128" y="472479"/>
                  <a:pt x="475119" y="472479"/>
                </a:cubicBezTo>
                <a:lnTo>
                  <a:pt x="458299" y="472479"/>
                </a:lnTo>
                <a:lnTo>
                  <a:pt x="458299" y="455593"/>
                </a:lnTo>
                <a:cubicBezTo>
                  <a:pt x="458299" y="447684"/>
                  <a:pt x="451892" y="441285"/>
                  <a:pt x="443971" y="441285"/>
                </a:cubicBezTo>
                <a:close/>
                <a:moveTo>
                  <a:pt x="443971" y="407868"/>
                </a:moveTo>
                <a:cubicBezTo>
                  <a:pt x="487489" y="407868"/>
                  <a:pt x="522819" y="443151"/>
                  <a:pt x="522819" y="486699"/>
                </a:cubicBezTo>
                <a:cubicBezTo>
                  <a:pt x="522819" y="530158"/>
                  <a:pt x="487489" y="565441"/>
                  <a:pt x="443971" y="565441"/>
                </a:cubicBezTo>
                <a:cubicBezTo>
                  <a:pt x="400365" y="565441"/>
                  <a:pt x="365035" y="530158"/>
                  <a:pt x="365035" y="486699"/>
                </a:cubicBezTo>
                <a:cubicBezTo>
                  <a:pt x="365035" y="443151"/>
                  <a:pt x="400365" y="407868"/>
                  <a:pt x="443971" y="407868"/>
                </a:cubicBezTo>
                <a:close/>
                <a:moveTo>
                  <a:pt x="581388" y="125254"/>
                </a:moveTo>
                <a:lnTo>
                  <a:pt x="581388" y="430968"/>
                </a:lnTo>
                <a:cubicBezTo>
                  <a:pt x="581388" y="436922"/>
                  <a:pt x="578985" y="442343"/>
                  <a:pt x="575336" y="446609"/>
                </a:cubicBezTo>
                <a:cubicBezTo>
                  <a:pt x="558071" y="390443"/>
                  <a:pt x="505652" y="349562"/>
                  <a:pt x="443800" y="349562"/>
                </a:cubicBezTo>
                <a:cubicBezTo>
                  <a:pt x="384706" y="349562"/>
                  <a:pt x="334423" y="386977"/>
                  <a:pt x="314933" y="439411"/>
                </a:cubicBezTo>
                <a:lnTo>
                  <a:pt x="314933" y="221856"/>
                </a:lnTo>
                <a:close/>
                <a:moveTo>
                  <a:pt x="0" y="125113"/>
                </a:moveTo>
                <a:lnTo>
                  <a:pt x="266384" y="221806"/>
                </a:lnTo>
                <a:lnTo>
                  <a:pt x="266384" y="544413"/>
                </a:lnTo>
                <a:lnTo>
                  <a:pt x="15842" y="453586"/>
                </a:lnTo>
                <a:cubicBezTo>
                  <a:pt x="6408" y="450120"/>
                  <a:pt x="0" y="440966"/>
                  <a:pt x="0" y="430834"/>
                </a:cubicBezTo>
                <a:close/>
                <a:moveTo>
                  <a:pt x="290720" y="0"/>
                </a:moveTo>
                <a:lnTo>
                  <a:pt x="556831" y="82562"/>
                </a:lnTo>
                <a:lnTo>
                  <a:pt x="290720" y="179166"/>
                </a:lnTo>
                <a:lnTo>
                  <a:pt x="24698" y="82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9" name="îşḻîḍê"/>
          <p:cNvSpPr/>
          <p:nvPr/>
        </p:nvSpPr>
        <p:spPr>
          <a:xfrm>
            <a:off x="5879374" y="5242222"/>
            <a:ext cx="433252" cy="433251"/>
          </a:xfrm>
          <a:prstGeom prst="ellipse">
            <a:avLst/>
          </a:pr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7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 sz="2000" b="1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0" name="iṥlíďè"/>
          <p:cNvSpPr/>
          <p:nvPr/>
        </p:nvSpPr>
        <p:spPr>
          <a:xfrm>
            <a:off x="5996552" y="5381581"/>
            <a:ext cx="198896" cy="154532"/>
          </a:xfrm>
          <a:custGeom>
            <a:avLst/>
            <a:gdLst>
              <a:gd name="connsiteX0" fmla="*/ 453146 w 608558"/>
              <a:gd name="connsiteY0" fmla="*/ 0 h 400600"/>
              <a:gd name="connsiteX1" fmla="*/ 601522 w 608558"/>
              <a:gd name="connsiteY1" fmla="*/ 0 h 400600"/>
              <a:gd name="connsiteX2" fmla="*/ 607511 w 608558"/>
              <a:gd name="connsiteY2" fmla="*/ 9687 h 400600"/>
              <a:gd name="connsiteX3" fmla="*/ 447073 w 608558"/>
              <a:gd name="connsiteY3" fmla="*/ 188761 h 400600"/>
              <a:gd name="connsiteX4" fmla="*/ 447073 w 608558"/>
              <a:gd name="connsiteY4" fmla="*/ 208218 h 400600"/>
              <a:gd name="connsiteX5" fmla="*/ 607511 w 608558"/>
              <a:gd name="connsiteY5" fmla="*/ 390914 h 400600"/>
              <a:gd name="connsiteX6" fmla="*/ 601522 w 608558"/>
              <a:gd name="connsiteY6" fmla="*/ 400600 h 400600"/>
              <a:gd name="connsiteX7" fmla="*/ 453146 w 608558"/>
              <a:gd name="connsiteY7" fmla="*/ 400600 h 400600"/>
              <a:gd name="connsiteX8" fmla="*/ 437372 w 608558"/>
              <a:gd name="connsiteY8" fmla="*/ 390914 h 400600"/>
              <a:gd name="connsiteX9" fmla="*/ 277018 w 608558"/>
              <a:gd name="connsiteY9" fmla="*/ 208218 h 400600"/>
              <a:gd name="connsiteX10" fmla="*/ 277018 w 608558"/>
              <a:gd name="connsiteY10" fmla="*/ 188761 h 400600"/>
              <a:gd name="connsiteX11" fmla="*/ 412404 w 608558"/>
              <a:gd name="connsiteY11" fmla="*/ 37651 h 400600"/>
              <a:gd name="connsiteX12" fmla="*/ 453146 w 608558"/>
              <a:gd name="connsiteY12" fmla="*/ 0 h 400600"/>
              <a:gd name="connsiteX13" fmla="*/ 178152 w 608558"/>
              <a:gd name="connsiteY13" fmla="*/ 0 h 400600"/>
              <a:gd name="connsiteX14" fmla="*/ 326528 w 608558"/>
              <a:gd name="connsiteY14" fmla="*/ 0 h 400600"/>
              <a:gd name="connsiteX15" fmla="*/ 332517 w 608558"/>
              <a:gd name="connsiteY15" fmla="*/ 9687 h 400600"/>
              <a:gd name="connsiteX16" fmla="*/ 172163 w 608558"/>
              <a:gd name="connsiteY16" fmla="*/ 188761 h 400600"/>
              <a:gd name="connsiteX17" fmla="*/ 172163 w 608558"/>
              <a:gd name="connsiteY17" fmla="*/ 208218 h 400600"/>
              <a:gd name="connsiteX18" fmla="*/ 332517 w 608558"/>
              <a:gd name="connsiteY18" fmla="*/ 390914 h 400600"/>
              <a:gd name="connsiteX19" fmla="*/ 326528 w 608558"/>
              <a:gd name="connsiteY19" fmla="*/ 400600 h 400600"/>
              <a:gd name="connsiteX20" fmla="*/ 178152 w 608558"/>
              <a:gd name="connsiteY20" fmla="*/ 400600 h 400600"/>
              <a:gd name="connsiteX21" fmla="*/ 162378 w 608558"/>
              <a:gd name="connsiteY21" fmla="*/ 390914 h 400600"/>
              <a:gd name="connsiteX22" fmla="*/ 2024 w 608558"/>
              <a:gd name="connsiteY22" fmla="*/ 208218 h 400600"/>
              <a:gd name="connsiteX23" fmla="*/ 2024 w 608558"/>
              <a:gd name="connsiteY23" fmla="*/ 188761 h 400600"/>
              <a:gd name="connsiteX24" fmla="*/ 153521 w 608558"/>
              <a:gd name="connsiteY24" fmla="*/ 19710 h 400600"/>
              <a:gd name="connsiteX25" fmla="*/ 178152 w 608558"/>
              <a:gd name="connsiteY25" fmla="*/ 0 h 4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8558" h="400600">
                <a:moveTo>
                  <a:pt x="453146" y="0"/>
                </a:moveTo>
                <a:lnTo>
                  <a:pt x="601522" y="0"/>
                </a:lnTo>
                <a:cubicBezTo>
                  <a:pt x="607511" y="0"/>
                  <a:pt x="610210" y="4380"/>
                  <a:pt x="607511" y="9687"/>
                </a:cubicBezTo>
                <a:lnTo>
                  <a:pt x="447073" y="188761"/>
                </a:lnTo>
                <a:cubicBezTo>
                  <a:pt x="444458" y="194151"/>
                  <a:pt x="444458" y="202827"/>
                  <a:pt x="447073" y="208218"/>
                </a:cubicBezTo>
                <a:lnTo>
                  <a:pt x="607511" y="390914"/>
                </a:lnTo>
                <a:cubicBezTo>
                  <a:pt x="610210" y="396304"/>
                  <a:pt x="607511" y="400600"/>
                  <a:pt x="601522" y="400600"/>
                </a:cubicBezTo>
                <a:lnTo>
                  <a:pt x="453146" y="400600"/>
                </a:lnTo>
                <a:cubicBezTo>
                  <a:pt x="447157" y="400600"/>
                  <a:pt x="440071" y="396304"/>
                  <a:pt x="437372" y="390914"/>
                </a:cubicBezTo>
                <a:lnTo>
                  <a:pt x="277018" y="208218"/>
                </a:lnTo>
                <a:cubicBezTo>
                  <a:pt x="274319" y="202827"/>
                  <a:pt x="274319" y="194151"/>
                  <a:pt x="277018" y="188761"/>
                </a:cubicBezTo>
                <a:cubicBezTo>
                  <a:pt x="277862" y="187076"/>
                  <a:pt x="396630" y="55255"/>
                  <a:pt x="412404" y="37651"/>
                </a:cubicBezTo>
                <a:cubicBezTo>
                  <a:pt x="421345" y="27628"/>
                  <a:pt x="439397" y="0"/>
                  <a:pt x="453146" y="0"/>
                </a:cubicBezTo>
                <a:close/>
                <a:moveTo>
                  <a:pt x="178152" y="0"/>
                </a:moveTo>
                <a:lnTo>
                  <a:pt x="326528" y="0"/>
                </a:lnTo>
                <a:cubicBezTo>
                  <a:pt x="332517" y="0"/>
                  <a:pt x="335216" y="4380"/>
                  <a:pt x="332517" y="9687"/>
                </a:cubicBezTo>
                <a:lnTo>
                  <a:pt x="172163" y="188761"/>
                </a:lnTo>
                <a:cubicBezTo>
                  <a:pt x="169464" y="194151"/>
                  <a:pt x="169464" y="202827"/>
                  <a:pt x="172163" y="208218"/>
                </a:cubicBezTo>
                <a:lnTo>
                  <a:pt x="332517" y="390914"/>
                </a:lnTo>
                <a:cubicBezTo>
                  <a:pt x="335216" y="396220"/>
                  <a:pt x="332517" y="400600"/>
                  <a:pt x="326528" y="400600"/>
                </a:cubicBezTo>
                <a:lnTo>
                  <a:pt x="178152" y="400600"/>
                </a:lnTo>
                <a:cubicBezTo>
                  <a:pt x="172163" y="400600"/>
                  <a:pt x="165077" y="396220"/>
                  <a:pt x="162378" y="390914"/>
                </a:cubicBezTo>
                <a:lnTo>
                  <a:pt x="2024" y="208218"/>
                </a:lnTo>
                <a:cubicBezTo>
                  <a:pt x="-675" y="202827"/>
                  <a:pt x="-675" y="194151"/>
                  <a:pt x="2024" y="188761"/>
                </a:cubicBezTo>
                <a:cubicBezTo>
                  <a:pt x="26065" y="161975"/>
                  <a:pt x="144917" y="29565"/>
                  <a:pt x="153521" y="19710"/>
                </a:cubicBezTo>
                <a:cubicBezTo>
                  <a:pt x="159932" y="12214"/>
                  <a:pt x="166849" y="0"/>
                  <a:pt x="178152" y="0"/>
                </a:cubicBez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7" name="îşliḑê"/>
          <p:cNvSpPr/>
          <p:nvPr/>
        </p:nvSpPr>
        <p:spPr>
          <a:xfrm>
            <a:off x="5879374" y="1714964"/>
            <a:ext cx="433252" cy="433251"/>
          </a:xfrm>
          <a:prstGeom prst="ellipse">
            <a:avLst/>
          </a:pr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7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 sz="2000" b="1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8" name="îṧļíḓè"/>
          <p:cNvSpPr/>
          <p:nvPr/>
        </p:nvSpPr>
        <p:spPr>
          <a:xfrm>
            <a:off x="5996552" y="1854323"/>
            <a:ext cx="198896" cy="154532"/>
          </a:xfrm>
          <a:custGeom>
            <a:avLst/>
            <a:gdLst>
              <a:gd name="connsiteX0" fmla="*/ 453146 w 608558"/>
              <a:gd name="connsiteY0" fmla="*/ 0 h 400600"/>
              <a:gd name="connsiteX1" fmla="*/ 601522 w 608558"/>
              <a:gd name="connsiteY1" fmla="*/ 0 h 400600"/>
              <a:gd name="connsiteX2" fmla="*/ 607511 w 608558"/>
              <a:gd name="connsiteY2" fmla="*/ 9687 h 400600"/>
              <a:gd name="connsiteX3" fmla="*/ 447073 w 608558"/>
              <a:gd name="connsiteY3" fmla="*/ 188761 h 400600"/>
              <a:gd name="connsiteX4" fmla="*/ 447073 w 608558"/>
              <a:gd name="connsiteY4" fmla="*/ 208218 h 400600"/>
              <a:gd name="connsiteX5" fmla="*/ 607511 w 608558"/>
              <a:gd name="connsiteY5" fmla="*/ 390914 h 400600"/>
              <a:gd name="connsiteX6" fmla="*/ 601522 w 608558"/>
              <a:gd name="connsiteY6" fmla="*/ 400600 h 400600"/>
              <a:gd name="connsiteX7" fmla="*/ 453146 w 608558"/>
              <a:gd name="connsiteY7" fmla="*/ 400600 h 400600"/>
              <a:gd name="connsiteX8" fmla="*/ 437372 w 608558"/>
              <a:gd name="connsiteY8" fmla="*/ 390914 h 400600"/>
              <a:gd name="connsiteX9" fmla="*/ 277018 w 608558"/>
              <a:gd name="connsiteY9" fmla="*/ 208218 h 400600"/>
              <a:gd name="connsiteX10" fmla="*/ 277018 w 608558"/>
              <a:gd name="connsiteY10" fmla="*/ 188761 h 400600"/>
              <a:gd name="connsiteX11" fmla="*/ 412404 w 608558"/>
              <a:gd name="connsiteY11" fmla="*/ 37651 h 400600"/>
              <a:gd name="connsiteX12" fmla="*/ 453146 w 608558"/>
              <a:gd name="connsiteY12" fmla="*/ 0 h 400600"/>
              <a:gd name="connsiteX13" fmla="*/ 178152 w 608558"/>
              <a:gd name="connsiteY13" fmla="*/ 0 h 400600"/>
              <a:gd name="connsiteX14" fmla="*/ 326528 w 608558"/>
              <a:gd name="connsiteY14" fmla="*/ 0 h 400600"/>
              <a:gd name="connsiteX15" fmla="*/ 332517 w 608558"/>
              <a:gd name="connsiteY15" fmla="*/ 9687 h 400600"/>
              <a:gd name="connsiteX16" fmla="*/ 172163 w 608558"/>
              <a:gd name="connsiteY16" fmla="*/ 188761 h 400600"/>
              <a:gd name="connsiteX17" fmla="*/ 172163 w 608558"/>
              <a:gd name="connsiteY17" fmla="*/ 208218 h 400600"/>
              <a:gd name="connsiteX18" fmla="*/ 332517 w 608558"/>
              <a:gd name="connsiteY18" fmla="*/ 390914 h 400600"/>
              <a:gd name="connsiteX19" fmla="*/ 326528 w 608558"/>
              <a:gd name="connsiteY19" fmla="*/ 400600 h 400600"/>
              <a:gd name="connsiteX20" fmla="*/ 178152 w 608558"/>
              <a:gd name="connsiteY20" fmla="*/ 400600 h 400600"/>
              <a:gd name="connsiteX21" fmla="*/ 162378 w 608558"/>
              <a:gd name="connsiteY21" fmla="*/ 390914 h 400600"/>
              <a:gd name="connsiteX22" fmla="*/ 2024 w 608558"/>
              <a:gd name="connsiteY22" fmla="*/ 208218 h 400600"/>
              <a:gd name="connsiteX23" fmla="*/ 2024 w 608558"/>
              <a:gd name="connsiteY23" fmla="*/ 188761 h 400600"/>
              <a:gd name="connsiteX24" fmla="*/ 153521 w 608558"/>
              <a:gd name="connsiteY24" fmla="*/ 19710 h 400600"/>
              <a:gd name="connsiteX25" fmla="*/ 178152 w 608558"/>
              <a:gd name="connsiteY25" fmla="*/ 0 h 4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8558" h="400600">
                <a:moveTo>
                  <a:pt x="453146" y="0"/>
                </a:moveTo>
                <a:lnTo>
                  <a:pt x="601522" y="0"/>
                </a:lnTo>
                <a:cubicBezTo>
                  <a:pt x="607511" y="0"/>
                  <a:pt x="610210" y="4380"/>
                  <a:pt x="607511" y="9687"/>
                </a:cubicBezTo>
                <a:lnTo>
                  <a:pt x="447073" y="188761"/>
                </a:lnTo>
                <a:cubicBezTo>
                  <a:pt x="444458" y="194151"/>
                  <a:pt x="444458" y="202827"/>
                  <a:pt x="447073" y="208218"/>
                </a:cubicBezTo>
                <a:lnTo>
                  <a:pt x="607511" y="390914"/>
                </a:lnTo>
                <a:cubicBezTo>
                  <a:pt x="610210" y="396304"/>
                  <a:pt x="607511" y="400600"/>
                  <a:pt x="601522" y="400600"/>
                </a:cubicBezTo>
                <a:lnTo>
                  <a:pt x="453146" y="400600"/>
                </a:lnTo>
                <a:cubicBezTo>
                  <a:pt x="447157" y="400600"/>
                  <a:pt x="440071" y="396304"/>
                  <a:pt x="437372" y="390914"/>
                </a:cubicBezTo>
                <a:lnTo>
                  <a:pt x="277018" y="208218"/>
                </a:lnTo>
                <a:cubicBezTo>
                  <a:pt x="274319" y="202827"/>
                  <a:pt x="274319" y="194151"/>
                  <a:pt x="277018" y="188761"/>
                </a:cubicBezTo>
                <a:cubicBezTo>
                  <a:pt x="277862" y="187076"/>
                  <a:pt x="396630" y="55255"/>
                  <a:pt x="412404" y="37651"/>
                </a:cubicBezTo>
                <a:cubicBezTo>
                  <a:pt x="421345" y="27628"/>
                  <a:pt x="439397" y="0"/>
                  <a:pt x="453146" y="0"/>
                </a:cubicBezTo>
                <a:close/>
                <a:moveTo>
                  <a:pt x="178152" y="0"/>
                </a:moveTo>
                <a:lnTo>
                  <a:pt x="326528" y="0"/>
                </a:lnTo>
                <a:cubicBezTo>
                  <a:pt x="332517" y="0"/>
                  <a:pt x="335216" y="4380"/>
                  <a:pt x="332517" y="9687"/>
                </a:cubicBezTo>
                <a:lnTo>
                  <a:pt x="172163" y="188761"/>
                </a:lnTo>
                <a:cubicBezTo>
                  <a:pt x="169464" y="194151"/>
                  <a:pt x="169464" y="202827"/>
                  <a:pt x="172163" y="208218"/>
                </a:cubicBezTo>
                <a:lnTo>
                  <a:pt x="332517" y="390914"/>
                </a:lnTo>
                <a:cubicBezTo>
                  <a:pt x="335216" y="396220"/>
                  <a:pt x="332517" y="400600"/>
                  <a:pt x="326528" y="400600"/>
                </a:cubicBezTo>
                <a:lnTo>
                  <a:pt x="178152" y="400600"/>
                </a:lnTo>
                <a:cubicBezTo>
                  <a:pt x="172163" y="400600"/>
                  <a:pt x="165077" y="396220"/>
                  <a:pt x="162378" y="390914"/>
                </a:cubicBezTo>
                <a:lnTo>
                  <a:pt x="2024" y="208218"/>
                </a:lnTo>
                <a:cubicBezTo>
                  <a:pt x="-675" y="202827"/>
                  <a:pt x="-675" y="194151"/>
                  <a:pt x="2024" y="188761"/>
                </a:cubicBezTo>
                <a:cubicBezTo>
                  <a:pt x="26065" y="161975"/>
                  <a:pt x="144917" y="29565"/>
                  <a:pt x="153521" y="19710"/>
                </a:cubicBezTo>
                <a:cubicBezTo>
                  <a:pt x="159932" y="12214"/>
                  <a:pt x="166849" y="0"/>
                  <a:pt x="178152" y="0"/>
                </a:cubicBez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35010" y="557156"/>
            <a:ext cx="3111018" cy="103423"/>
            <a:chOff x="335010" y="811799"/>
            <a:chExt cx="3111018" cy="103423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335010" y="863511"/>
              <a:ext cx="2402652" cy="0"/>
            </a:xfrm>
            <a:prstGeom prst="line">
              <a:avLst/>
            </a:prstGeom>
            <a:ln>
              <a:solidFill>
                <a:srgbClr val="1D50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2951399" y="811799"/>
              <a:ext cx="103423" cy="103423"/>
            </a:xfrm>
            <a:prstGeom prst="ellipse">
              <a:avLst/>
            </a:prstGeom>
            <a:solidFill>
              <a:srgbClr val="1D505F"/>
            </a:solidFill>
            <a:ln>
              <a:solidFill>
                <a:srgbClr val="1D505F"/>
              </a:solidFill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147002" y="811799"/>
              <a:ext cx="103423" cy="103423"/>
            </a:xfrm>
            <a:prstGeom prst="ellipse">
              <a:avLst/>
            </a:prstGeom>
            <a:solidFill>
              <a:srgbClr val="1D505F"/>
            </a:solidFill>
            <a:ln>
              <a:solidFill>
                <a:srgbClr val="1D505F"/>
              </a:solidFill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342605" y="811799"/>
              <a:ext cx="103423" cy="103423"/>
            </a:xfrm>
            <a:prstGeom prst="ellipse">
              <a:avLst/>
            </a:prstGeom>
            <a:solidFill>
              <a:srgbClr val="1D505F"/>
            </a:solidFill>
            <a:ln>
              <a:solidFill>
                <a:srgbClr val="1D505F"/>
              </a:solidFill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41" name="iṩļïḓè"/>
          <p:cNvSpPr txBox="1"/>
          <p:nvPr/>
        </p:nvSpPr>
        <p:spPr bwMode="auto">
          <a:xfrm>
            <a:off x="5062855" y="3035935"/>
            <a:ext cx="2053590" cy="1457325"/>
          </a:xfrm>
          <a:prstGeom prst="rect">
            <a:avLst/>
          </a:prstGeom>
          <a:solidFill>
            <a:srgbClr val="1D505F"/>
          </a:solidFill>
          <a:ln w="9525">
            <a:solidFill>
              <a:srgbClr val="1D505F"/>
            </a:solidFill>
            <a:miter lim="800000"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indent="0" algn="ctr" fontAlgn="auto">
              <a:spcBef>
                <a:spcPct val="0"/>
              </a:spcBef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based on real-world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indent="0" algn="ctr" fontAlgn="auto">
              <a:spcBef>
                <a:spcPct val="0"/>
              </a:spcBef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datasets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0360" y="935355"/>
            <a:ext cx="3707130" cy="2717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In this experiment, the authors conduct a case study to investigate whether the discovered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Similarity Inclusion Dependencies (sINDs) can indicate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joinability in the presence of typos or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other data errors. They use a subset of the 2015 Web Table Corpus (WTC), which consists of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automatically crawled web tables.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288915" y="373380"/>
            <a:ext cx="515048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Using Sawfish in the ED mode with an edit distance threshold 1, the authors discover 1044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sINDs that consist only of strings and are not INDs.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18770" y="4927600"/>
            <a:ext cx="40779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Overall, the case study demonstrates that sINDs discovered by Sawfish can indicate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joinability heterogeneous datasets, even in the presence of data errors or typos.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223250" y="1433830"/>
            <a:ext cx="3968750" cy="2352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l"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Further analysis of the sINDs reveals that the number of coincidental sINDs can be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significantly reduced by applying certain criteria, such as a minimum number of characters in the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dependent values and a maximum portion of dependent values that match similarly to a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referenced value.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223250" y="4090670"/>
            <a:ext cx="4077970" cy="2353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50000"/>
              </a:lnSpc>
            </a:pP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Another example involves tables containing data about college athletes, where</a:t>
            </a:r>
            <a:endParaRPr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indent="0" algn="l" fontAlgn="auto">
              <a:lnSpc>
                <a:spcPct val="150000"/>
              </a:lnSpc>
            </a:pP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different columns contain abbreviations of student categories. Although they do not form a</a:t>
            </a:r>
            <a:endParaRPr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indent="0" algn="l" fontAlgn="auto">
              <a:lnSpc>
                <a:spcPct val="150000"/>
              </a:lnSpc>
            </a:pP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traditional IND, they still belong to the same domain, and joining these values would be</a:t>
            </a:r>
            <a:endParaRPr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indent="0" algn="l" fontAlgn="auto">
              <a:lnSpc>
                <a:spcPct val="150000"/>
              </a:lnSpc>
            </a:pP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meaningful for comparisons</a:t>
            </a:r>
            <a:endParaRPr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  <p:custDataLst>
      <p:tags r:id="rId3"/>
    </p:custData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  <p:bldP spid="42" grpId="0"/>
      <p:bldP spid="43" grpId="0"/>
      <p:bldP spid="44" grpId="0"/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ṥļide"/>
          <p:cNvSpPr/>
          <p:nvPr/>
        </p:nvSpPr>
        <p:spPr>
          <a:xfrm>
            <a:off x="6179370" y="1085263"/>
            <a:ext cx="4686935" cy="4686935"/>
          </a:xfrm>
          <a:prstGeom prst="donut">
            <a:avLst>
              <a:gd name="adj" fmla="val 11888"/>
            </a:avLst>
          </a:pr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7" name="iṡḻïḑé"/>
          <p:cNvSpPr/>
          <p:nvPr/>
        </p:nvSpPr>
        <p:spPr bwMode="auto">
          <a:xfrm>
            <a:off x="1943891" y="2225674"/>
            <a:ext cx="404813" cy="57150"/>
          </a:xfrm>
          <a:prstGeom prst="rect">
            <a:avLst/>
          </a:pr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10" name="îs1ïḑe"/>
          <p:cNvGrpSpPr/>
          <p:nvPr/>
        </p:nvGrpSpPr>
        <p:grpSpPr>
          <a:xfrm>
            <a:off x="5593289" y="5015393"/>
            <a:ext cx="5859098" cy="122919"/>
            <a:chOff x="-1348120" y="5777968"/>
            <a:chExt cx="9361040" cy="187524"/>
          </a:xfrm>
        </p:grpSpPr>
        <p:sp>
          <p:nvSpPr>
            <p:cNvPr id="18" name="íşḻïḓê"/>
            <p:cNvSpPr/>
            <p:nvPr/>
          </p:nvSpPr>
          <p:spPr>
            <a:xfrm flipV="1">
              <a:off x="-1348120" y="5928916"/>
              <a:ext cx="9361040" cy="36576"/>
            </a:xfrm>
            <a:prstGeom prst="trapezoid">
              <a:avLst>
                <a:gd name="adj" fmla="val 814192"/>
              </a:avLst>
            </a:prstGeom>
            <a:solidFill>
              <a:srgbClr val="80808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9" name="îśḻïďê"/>
            <p:cNvSpPr/>
            <p:nvPr/>
          </p:nvSpPr>
          <p:spPr>
            <a:xfrm>
              <a:off x="-1348120" y="5777968"/>
              <a:ext cx="9361040" cy="15109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grpSp>
        <p:nvGrpSpPr>
          <p:cNvPr id="11" name="ïṡļïďé"/>
          <p:cNvGrpSpPr/>
          <p:nvPr/>
        </p:nvGrpSpPr>
        <p:grpSpPr>
          <a:xfrm>
            <a:off x="6092358" y="1898589"/>
            <a:ext cx="4860960" cy="3080807"/>
            <a:chOff x="-375492" y="1139528"/>
            <a:chExt cx="7415785" cy="4700016"/>
          </a:xfrm>
        </p:grpSpPr>
        <p:grpSp>
          <p:nvGrpSpPr>
            <p:cNvPr id="13" name="is1iḍe"/>
            <p:cNvGrpSpPr/>
            <p:nvPr/>
          </p:nvGrpSpPr>
          <p:grpSpPr>
            <a:xfrm>
              <a:off x="-375492" y="1139528"/>
              <a:ext cx="7415785" cy="4700016"/>
              <a:chOff x="-375492" y="1139528"/>
              <a:chExt cx="7415785" cy="4700016"/>
            </a:xfrm>
          </p:grpSpPr>
          <p:sp>
            <p:nvSpPr>
              <p:cNvPr id="15" name="iṧlíḑê"/>
              <p:cNvSpPr/>
              <p:nvPr/>
            </p:nvSpPr>
            <p:spPr>
              <a:xfrm>
                <a:off x="-375492" y="1139528"/>
                <a:ext cx="7415784" cy="4700016"/>
              </a:xfrm>
              <a:custGeom>
                <a:avLst/>
                <a:gdLst>
                  <a:gd name="connsiteX0" fmla="*/ 224028 w 7415784"/>
                  <a:gd name="connsiteY0" fmla="*/ 269748 h 4700016"/>
                  <a:gd name="connsiteX1" fmla="*/ 224028 w 7415784"/>
                  <a:gd name="connsiteY1" fmla="*/ 4430268 h 4700016"/>
                  <a:gd name="connsiteX2" fmla="*/ 7191756 w 7415784"/>
                  <a:gd name="connsiteY2" fmla="*/ 4430268 h 4700016"/>
                  <a:gd name="connsiteX3" fmla="*/ 7191756 w 7415784"/>
                  <a:gd name="connsiteY3" fmla="*/ 269748 h 4700016"/>
                  <a:gd name="connsiteX4" fmla="*/ 266867 w 7415784"/>
                  <a:gd name="connsiteY4" fmla="*/ 0 h 4700016"/>
                  <a:gd name="connsiteX5" fmla="*/ 7148917 w 7415784"/>
                  <a:gd name="connsiteY5" fmla="*/ 0 h 4700016"/>
                  <a:gd name="connsiteX6" fmla="*/ 7415784 w 7415784"/>
                  <a:gd name="connsiteY6" fmla="*/ 266867 h 4700016"/>
                  <a:gd name="connsiteX7" fmla="*/ 7415784 w 7415784"/>
                  <a:gd name="connsiteY7" fmla="*/ 4433149 h 4700016"/>
                  <a:gd name="connsiteX8" fmla="*/ 7148917 w 7415784"/>
                  <a:gd name="connsiteY8" fmla="*/ 4700016 h 4700016"/>
                  <a:gd name="connsiteX9" fmla="*/ 266867 w 7415784"/>
                  <a:gd name="connsiteY9" fmla="*/ 4700016 h 4700016"/>
                  <a:gd name="connsiteX10" fmla="*/ 0 w 7415784"/>
                  <a:gd name="connsiteY10" fmla="*/ 4433149 h 4700016"/>
                  <a:gd name="connsiteX11" fmla="*/ 0 w 7415784"/>
                  <a:gd name="connsiteY11" fmla="*/ 266867 h 4700016"/>
                  <a:gd name="connsiteX12" fmla="*/ 266867 w 7415784"/>
                  <a:gd name="connsiteY12" fmla="*/ 0 h 4700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415784" h="4700016">
                    <a:moveTo>
                      <a:pt x="224028" y="269748"/>
                    </a:moveTo>
                    <a:lnTo>
                      <a:pt x="224028" y="4430268"/>
                    </a:lnTo>
                    <a:lnTo>
                      <a:pt x="7191756" y="4430268"/>
                    </a:lnTo>
                    <a:lnTo>
                      <a:pt x="7191756" y="269748"/>
                    </a:lnTo>
                    <a:close/>
                    <a:moveTo>
                      <a:pt x="266867" y="0"/>
                    </a:moveTo>
                    <a:lnTo>
                      <a:pt x="7148917" y="0"/>
                    </a:lnTo>
                    <a:cubicBezTo>
                      <a:pt x="7296304" y="0"/>
                      <a:pt x="7415784" y="119480"/>
                      <a:pt x="7415784" y="266867"/>
                    </a:cubicBezTo>
                    <a:lnTo>
                      <a:pt x="7415784" y="4433149"/>
                    </a:lnTo>
                    <a:cubicBezTo>
                      <a:pt x="7415784" y="4580536"/>
                      <a:pt x="7296304" y="4700016"/>
                      <a:pt x="7148917" y="4700016"/>
                    </a:cubicBezTo>
                    <a:lnTo>
                      <a:pt x="266867" y="4700016"/>
                    </a:lnTo>
                    <a:cubicBezTo>
                      <a:pt x="119480" y="4700016"/>
                      <a:pt x="0" y="4580536"/>
                      <a:pt x="0" y="4433149"/>
                    </a:cubicBezTo>
                    <a:lnTo>
                      <a:pt x="0" y="266867"/>
                    </a:lnTo>
                    <a:cubicBezTo>
                      <a:pt x="0" y="119480"/>
                      <a:pt x="119480" y="0"/>
                      <a:pt x="266867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0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6" name="iSḻíďe"/>
              <p:cNvSpPr/>
              <p:nvPr/>
            </p:nvSpPr>
            <p:spPr>
              <a:xfrm>
                <a:off x="-358011" y="1160080"/>
                <a:ext cx="7380820" cy="4658913"/>
              </a:xfrm>
              <a:custGeom>
                <a:avLst/>
                <a:gdLst>
                  <a:gd name="connsiteX0" fmla="*/ 252028 w 7380820"/>
                  <a:gd name="connsiteY0" fmla="*/ 295230 h 4658912"/>
                  <a:gd name="connsiteX1" fmla="*/ 252028 w 7380820"/>
                  <a:gd name="connsiteY1" fmla="*/ 4363682 h 4658912"/>
                  <a:gd name="connsiteX2" fmla="*/ 7128792 w 7380820"/>
                  <a:gd name="connsiteY2" fmla="*/ 4363682 h 4658912"/>
                  <a:gd name="connsiteX3" fmla="*/ 7128792 w 7380820"/>
                  <a:gd name="connsiteY3" fmla="*/ 295230 h 4658912"/>
                  <a:gd name="connsiteX4" fmla="*/ 264533 w 7380820"/>
                  <a:gd name="connsiteY4" fmla="*/ 0 h 4658912"/>
                  <a:gd name="connsiteX5" fmla="*/ 7116287 w 7380820"/>
                  <a:gd name="connsiteY5" fmla="*/ 0 h 4658912"/>
                  <a:gd name="connsiteX6" fmla="*/ 7380820 w 7380820"/>
                  <a:gd name="connsiteY6" fmla="*/ 264533 h 4658912"/>
                  <a:gd name="connsiteX7" fmla="*/ 7380820 w 7380820"/>
                  <a:gd name="connsiteY7" fmla="*/ 4394379 h 4658912"/>
                  <a:gd name="connsiteX8" fmla="*/ 7116287 w 7380820"/>
                  <a:gd name="connsiteY8" fmla="*/ 4658912 h 4658912"/>
                  <a:gd name="connsiteX9" fmla="*/ 264533 w 7380820"/>
                  <a:gd name="connsiteY9" fmla="*/ 4658912 h 4658912"/>
                  <a:gd name="connsiteX10" fmla="*/ 0 w 7380820"/>
                  <a:gd name="connsiteY10" fmla="*/ 4394379 h 4658912"/>
                  <a:gd name="connsiteX11" fmla="*/ 0 w 7380820"/>
                  <a:gd name="connsiteY11" fmla="*/ 264533 h 4658912"/>
                  <a:gd name="connsiteX12" fmla="*/ 264533 w 7380820"/>
                  <a:gd name="connsiteY12" fmla="*/ 0 h 465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80820" h="4658912">
                    <a:moveTo>
                      <a:pt x="252028" y="295230"/>
                    </a:moveTo>
                    <a:lnTo>
                      <a:pt x="252028" y="4363682"/>
                    </a:lnTo>
                    <a:lnTo>
                      <a:pt x="7128792" y="4363682"/>
                    </a:lnTo>
                    <a:lnTo>
                      <a:pt x="7128792" y="295230"/>
                    </a:lnTo>
                    <a:close/>
                    <a:moveTo>
                      <a:pt x="264533" y="0"/>
                    </a:moveTo>
                    <a:lnTo>
                      <a:pt x="7116287" y="0"/>
                    </a:lnTo>
                    <a:cubicBezTo>
                      <a:pt x="7262385" y="0"/>
                      <a:pt x="7380820" y="118435"/>
                      <a:pt x="7380820" y="264533"/>
                    </a:cubicBezTo>
                    <a:lnTo>
                      <a:pt x="7380820" y="4394379"/>
                    </a:lnTo>
                    <a:cubicBezTo>
                      <a:pt x="7380820" y="4540477"/>
                      <a:pt x="7262385" y="4658912"/>
                      <a:pt x="7116287" y="4658912"/>
                    </a:cubicBezTo>
                    <a:lnTo>
                      <a:pt x="264533" y="4658912"/>
                    </a:lnTo>
                    <a:cubicBezTo>
                      <a:pt x="118435" y="4658912"/>
                      <a:pt x="0" y="4540477"/>
                      <a:pt x="0" y="4394379"/>
                    </a:cubicBezTo>
                    <a:lnTo>
                      <a:pt x="0" y="264533"/>
                    </a:lnTo>
                    <a:cubicBezTo>
                      <a:pt x="0" y="118435"/>
                      <a:pt x="118435" y="0"/>
                      <a:pt x="26453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0" dirty="0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7" name="íṥḻíḓe" hidden="1"/>
              <p:cNvSpPr/>
              <p:nvPr/>
            </p:nvSpPr>
            <p:spPr>
              <a:xfrm>
                <a:off x="4509683" y="1139528"/>
                <a:ext cx="2530610" cy="4700016"/>
              </a:xfrm>
              <a:custGeom>
                <a:avLst/>
                <a:gdLst>
                  <a:gd name="connsiteX0" fmla="*/ 0 w 2530610"/>
                  <a:gd name="connsiteY0" fmla="*/ 0 h 4700016"/>
                  <a:gd name="connsiteX1" fmla="*/ 2263743 w 2530610"/>
                  <a:gd name="connsiteY1" fmla="*/ 0 h 4700016"/>
                  <a:gd name="connsiteX2" fmla="*/ 2530610 w 2530610"/>
                  <a:gd name="connsiteY2" fmla="*/ 266867 h 4700016"/>
                  <a:gd name="connsiteX3" fmla="*/ 2530610 w 2530610"/>
                  <a:gd name="connsiteY3" fmla="*/ 4433149 h 4700016"/>
                  <a:gd name="connsiteX4" fmla="*/ 2263743 w 2530610"/>
                  <a:gd name="connsiteY4" fmla="*/ 4700016 h 4700016"/>
                  <a:gd name="connsiteX5" fmla="*/ 1961175 w 2530610"/>
                  <a:gd name="connsiteY5" fmla="*/ 4700016 h 4700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30610" h="4700016">
                    <a:moveTo>
                      <a:pt x="0" y="0"/>
                    </a:moveTo>
                    <a:lnTo>
                      <a:pt x="2263743" y="0"/>
                    </a:lnTo>
                    <a:cubicBezTo>
                      <a:pt x="2411130" y="0"/>
                      <a:pt x="2530610" y="119480"/>
                      <a:pt x="2530610" y="266867"/>
                    </a:cubicBezTo>
                    <a:lnTo>
                      <a:pt x="2530610" y="4433149"/>
                    </a:lnTo>
                    <a:cubicBezTo>
                      <a:pt x="2530610" y="4580536"/>
                      <a:pt x="2411130" y="4700016"/>
                      <a:pt x="2263743" y="4700016"/>
                    </a:cubicBezTo>
                    <a:lnTo>
                      <a:pt x="1961175" y="470001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3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0" dirty="0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sp>
          <p:nvSpPr>
            <p:cNvPr id="14" name="ïśḻïḓe"/>
            <p:cNvSpPr/>
            <p:nvPr/>
          </p:nvSpPr>
          <p:spPr>
            <a:xfrm>
              <a:off x="3260392" y="1241052"/>
              <a:ext cx="144016" cy="144016"/>
            </a:xfrm>
            <a:prstGeom prst="ellipse">
              <a:avLst/>
            </a:prstGeom>
            <a:gradFill flip="none" rotWithShape="1">
              <a:gsLst>
                <a:gs pos="17000">
                  <a:schemeClr val="tx1"/>
                </a:gs>
                <a:gs pos="34000">
                  <a:srgbClr val="000000">
                    <a:lumMod val="84000"/>
                    <a:lumOff val="16000"/>
                  </a:srgbClr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12" name="iṥḻiḑé"/>
          <p:cNvSpPr/>
          <p:nvPr/>
        </p:nvSpPr>
        <p:spPr>
          <a:xfrm>
            <a:off x="6256023" y="2079090"/>
            <a:ext cx="4515875" cy="2699819"/>
          </a:xfrm>
          <a:prstGeom prst="rect">
            <a:avLst/>
          </a:prstGeom>
          <a:blipFill>
            <a:blip r:embed="rId1" cstate="screen"/>
            <a:stretch>
              <a:fillRect/>
            </a:stretch>
          </a:blip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" name="ïŝ1îḋe"/>
          <p:cNvSpPr/>
          <p:nvPr/>
        </p:nvSpPr>
        <p:spPr bwMode="auto">
          <a:xfrm>
            <a:off x="1232954" y="2042931"/>
            <a:ext cx="236220" cy="2835275"/>
          </a:xfrm>
          <a:prstGeom prst="rect">
            <a:avLst/>
          </a:pr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42745" y="2153920"/>
            <a:ext cx="42760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153A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Analysis and Critique</a:t>
            </a:r>
            <a:endParaRPr lang="zh-CN" altLang="en-US" sz="6000" b="1" dirty="0">
              <a:solidFill>
                <a:srgbClr val="153A4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943891" y="4810478"/>
            <a:ext cx="2402652" cy="0"/>
          </a:xfrm>
          <a:prstGeom prst="line">
            <a:avLst/>
          </a:prstGeom>
          <a:ln>
            <a:solidFill>
              <a:srgbClr val="1D50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4560280" y="4758766"/>
            <a:ext cx="103423" cy="103423"/>
          </a:xfrm>
          <a:prstGeom prst="ellipse">
            <a:avLst/>
          </a:prstGeom>
          <a:solidFill>
            <a:srgbClr val="1D505F"/>
          </a:solidFill>
          <a:ln>
            <a:solidFill>
              <a:srgbClr val="1D505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755883" y="4758766"/>
            <a:ext cx="103423" cy="103423"/>
          </a:xfrm>
          <a:prstGeom prst="ellipse">
            <a:avLst/>
          </a:prstGeom>
          <a:solidFill>
            <a:srgbClr val="1D505F"/>
          </a:solidFill>
          <a:ln>
            <a:solidFill>
              <a:srgbClr val="1D505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951486" y="4758766"/>
            <a:ext cx="103423" cy="103423"/>
          </a:xfrm>
          <a:prstGeom prst="ellipse">
            <a:avLst/>
          </a:prstGeom>
          <a:solidFill>
            <a:srgbClr val="1D505F"/>
          </a:solidFill>
          <a:ln>
            <a:solidFill>
              <a:srgbClr val="1D505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  <p:custDataLst>
      <p:tags r:id="rId2"/>
    </p:custData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bldLvl="0" animBg="1"/>
      <p:bldP spid="24" grpId="0" bldLvl="0" animBg="1"/>
      <p:bldP spid="25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ļïḑé"/>
          <p:cNvSpPr/>
          <p:nvPr/>
        </p:nvSpPr>
        <p:spPr>
          <a:xfrm>
            <a:off x="2186270" y="3007350"/>
            <a:ext cx="3946806" cy="3402419"/>
          </a:xfrm>
          <a:prstGeom prst="triangle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810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dirty="0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" name="iślïḓé"/>
          <p:cNvSpPr/>
          <p:nvPr/>
        </p:nvSpPr>
        <p:spPr>
          <a:xfrm rot="10800000">
            <a:off x="3250354" y="4110007"/>
            <a:ext cx="1944369" cy="1676180"/>
          </a:xfrm>
          <a:prstGeom prst="triangle">
            <a:avLst/>
          </a:pr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6" name="îşļiḋê"/>
          <p:cNvSpPr/>
          <p:nvPr/>
        </p:nvSpPr>
        <p:spPr>
          <a:xfrm rot="10800000">
            <a:off x="4254415" y="4831245"/>
            <a:ext cx="695710" cy="694660"/>
          </a:xfrm>
          <a:custGeom>
            <a:avLst/>
            <a:gdLst>
              <a:gd name="T0" fmla="*/ 5916 w 6827"/>
              <a:gd name="T1" fmla="*/ 2503 h 6827"/>
              <a:gd name="T2" fmla="*/ 5014 w 6827"/>
              <a:gd name="T3" fmla="*/ 3300 h 6827"/>
              <a:gd name="T4" fmla="*/ 1813 w 6827"/>
              <a:gd name="T5" fmla="*/ 3300 h 6827"/>
              <a:gd name="T6" fmla="*/ 1462 w 6827"/>
              <a:gd name="T7" fmla="*/ 2691 h 6827"/>
              <a:gd name="T8" fmla="*/ 2736 w 6827"/>
              <a:gd name="T9" fmla="*/ 1516 h 6827"/>
              <a:gd name="T10" fmla="*/ 3413 w 6827"/>
              <a:gd name="T11" fmla="*/ 1820 h 6827"/>
              <a:gd name="T12" fmla="*/ 4324 w 6827"/>
              <a:gd name="T13" fmla="*/ 910 h 6827"/>
              <a:gd name="T14" fmla="*/ 3413 w 6827"/>
              <a:gd name="T15" fmla="*/ 0 h 6827"/>
              <a:gd name="T16" fmla="*/ 2503 w 6827"/>
              <a:gd name="T17" fmla="*/ 910 h 6827"/>
              <a:gd name="T18" fmla="*/ 2605 w 6827"/>
              <a:gd name="T19" fmla="*/ 1327 h 6827"/>
              <a:gd name="T20" fmla="*/ 1256 w 6827"/>
              <a:gd name="T21" fmla="*/ 2572 h 6827"/>
              <a:gd name="T22" fmla="*/ 910 w 6827"/>
              <a:gd name="T23" fmla="*/ 2503 h 6827"/>
              <a:gd name="T24" fmla="*/ 0 w 6827"/>
              <a:gd name="T25" fmla="*/ 3413 h 6827"/>
              <a:gd name="T26" fmla="*/ 910 w 6827"/>
              <a:gd name="T27" fmla="*/ 4324 h 6827"/>
              <a:gd name="T28" fmla="*/ 1813 w 6827"/>
              <a:gd name="T29" fmla="*/ 3527 h 6827"/>
              <a:gd name="T30" fmla="*/ 5014 w 6827"/>
              <a:gd name="T31" fmla="*/ 3527 h 6827"/>
              <a:gd name="T32" fmla="*/ 5365 w 6827"/>
              <a:gd name="T33" fmla="*/ 4135 h 6827"/>
              <a:gd name="T34" fmla="*/ 4091 w 6827"/>
              <a:gd name="T35" fmla="*/ 5311 h 6827"/>
              <a:gd name="T36" fmla="*/ 3413 w 6827"/>
              <a:gd name="T37" fmla="*/ 5006 h 6827"/>
              <a:gd name="T38" fmla="*/ 2503 w 6827"/>
              <a:gd name="T39" fmla="*/ 5916 h 6827"/>
              <a:gd name="T40" fmla="*/ 3413 w 6827"/>
              <a:gd name="T41" fmla="*/ 6827 h 6827"/>
              <a:gd name="T42" fmla="*/ 4324 w 6827"/>
              <a:gd name="T43" fmla="*/ 5916 h 6827"/>
              <a:gd name="T44" fmla="*/ 4222 w 6827"/>
              <a:gd name="T45" fmla="*/ 5500 h 6827"/>
              <a:gd name="T46" fmla="*/ 5571 w 6827"/>
              <a:gd name="T47" fmla="*/ 4255 h 6827"/>
              <a:gd name="T48" fmla="*/ 5916 w 6827"/>
              <a:gd name="T49" fmla="*/ 4324 h 6827"/>
              <a:gd name="T50" fmla="*/ 6827 w 6827"/>
              <a:gd name="T51" fmla="*/ 3413 h 6827"/>
              <a:gd name="T52" fmla="*/ 5916 w 6827"/>
              <a:gd name="T53" fmla="*/ 2503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827" h="6827">
                <a:moveTo>
                  <a:pt x="5916" y="2503"/>
                </a:moveTo>
                <a:cubicBezTo>
                  <a:pt x="5453" y="2503"/>
                  <a:pt x="5070" y="2851"/>
                  <a:pt x="5014" y="3300"/>
                </a:cubicBezTo>
                <a:lnTo>
                  <a:pt x="1813" y="3300"/>
                </a:lnTo>
                <a:cubicBezTo>
                  <a:pt x="1782" y="3052"/>
                  <a:pt x="1651" y="2836"/>
                  <a:pt x="1462" y="2691"/>
                </a:cubicBezTo>
                <a:lnTo>
                  <a:pt x="2736" y="1516"/>
                </a:lnTo>
                <a:cubicBezTo>
                  <a:pt x="2902" y="1702"/>
                  <a:pt x="3144" y="1820"/>
                  <a:pt x="3413" y="1820"/>
                </a:cubicBezTo>
                <a:cubicBezTo>
                  <a:pt x="3915" y="1820"/>
                  <a:pt x="4324" y="1412"/>
                  <a:pt x="4324" y="910"/>
                </a:cubicBezTo>
                <a:cubicBezTo>
                  <a:pt x="4324" y="408"/>
                  <a:pt x="3915" y="0"/>
                  <a:pt x="3413" y="0"/>
                </a:cubicBezTo>
                <a:cubicBezTo>
                  <a:pt x="2911" y="0"/>
                  <a:pt x="2503" y="408"/>
                  <a:pt x="2503" y="910"/>
                </a:cubicBezTo>
                <a:cubicBezTo>
                  <a:pt x="2503" y="1060"/>
                  <a:pt x="2540" y="1202"/>
                  <a:pt x="2605" y="1327"/>
                </a:cubicBezTo>
                <a:lnTo>
                  <a:pt x="1256" y="2572"/>
                </a:lnTo>
                <a:cubicBezTo>
                  <a:pt x="1149" y="2528"/>
                  <a:pt x="1033" y="2503"/>
                  <a:pt x="910" y="2503"/>
                </a:cubicBezTo>
                <a:cubicBezTo>
                  <a:pt x="408" y="2503"/>
                  <a:pt x="0" y="2911"/>
                  <a:pt x="0" y="3413"/>
                </a:cubicBezTo>
                <a:cubicBezTo>
                  <a:pt x="0" y="3915"/>
                  <a:pt x="408" y="4324"/>
                  <a:pt x="910" y="4324"/>
                </a:cubicBezTo>
                <a:cubicBezTo>
                  <a:pt x="1374" y="4324"/>
                  <a:pt x="1756" y="3975"/>
                  <a:pt x="1813" y="3527"/>
                </a:cubicBezTo>
                <a:lnTo>
                  <a:pt x="5014" y="3527"/>
                </a:lnTo>
                <a:cubicBezTo>
                  <a:pt x="5045" y="3775"/>
                  <a:pt x="5176" y="3991"/>
                  <a:pt x="5365" y="4135"/>
                </a:cubicBezTo>
                <a:lnTo>
                  <a:pt x="4091" y="5311"/>
                </a:lnTo>
                <a:cubicBezTo>
                  <a:pt x="3924" y="5125"/>
                  <a:pt x="3683" y="5006"/>
                  <a:pt x="3413" y="5006"/>
                </a:cubicBezTo>
                <a:cubicBezTo>
                  <a:pt x="2911" y="5006"/>
                  <a:pt x="2503" y="5415"/>
                  <a:pt x="2503" y="5916"/>
                </a:cubicBezTo>
                <a:cubicBezTo>
                  <a:pt x="2503" y="6418"/>
                  <a:pt x="2911" y="6827"/>
                  <a:pt x="3413" y="6827"/>
                </a:cubicBezTo>
                <a:cubicBezTo>
                  <a:pt x="3915" y="6827"/>
                  <a:pt x="4324" y="6418"/>
                  <a:pt x="4324" y="5916"/>
                </a:cubicBezTo>
                <a:cubicBezTo>
                  <a:pt x="4324" y="5766"/>
                  <a:pt x="4286" y="5625"/>
                  <a:pt x="4222" y="5500"/>
                </a:cubicBezTo>
                <a:lnTo>
                  <a:pt x="5571" y="4255"/>
                </a:lnTo>
                <a:cubicBezTo>
                  <a:pt x="5677" y="4299"/>
                  <a:pt x="5794" y="4324"/>
                  <a:pt x="5916" y="4324"/>
                </a:cubicBezTo>
                <a:cubicBezTo>
                  <a:pt x="6418" y="4324"/>
                  <a:pt x="6827" y="3915"/>
                  <a:pt x="6827" y="3413"/>
                </a:cubicBezTo>
                <a:cubicBezTo>
                  <a:pt x="6827" y="2911"/>
                  <a:pt x="6418" y="2503"/>
                  <a:pt x="5916" y="2503"/>
                </a:cubicBezTo>
                <a:close/>
              </a:path>
            </a:pathLst>
          </a:custGeom>
          <a:solidFill>
            <a:schemeClr val="bg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3765"/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7" name="îsļîḍé"/>
          <p:cNvSpPr/>
          <p:nvPr/>
        </p:nvSpPr>
        <p:spPr>
          <a:xfrm rot="10800000">
            <a:off x="5071800" y="2844378"/>
            <a:ext cx="488420" cy="487682"/>
          </a:xfrm>
          <a:custGeom>
            <a:avLst/>
            <a:gdLst>
              <a:gd name="T0" fmla="*/ 5916 w 6827"/>
              <a:gd name="T1" fmla="*/ 2503 h 6827"/>
              <a:gd name="T2" fmla="*/ 5014 w 6827"/>
              <a:gd name="T3" fmla="*/ 3300 h 6827"/>
              <a:gd name="T4" fmla="*/ 1813 w 6827"/>
              <a:gd name="T5" fmla="*/ 3300 h 6827"/>
              <a:gd name="T6" fmla="*/ 1462 w 6827"/>
              <a:gd name="T7" fmla="*/ 2691 h 6827"/>
              <a:gd name="T8" fmla="*/ 2736 w 6827"/>
              <a:gd name="T9" fmla="*/ 1516 h 6827"/>
              <a:gd name="T10" fmla="*/ 3413 w 6827"/>
              <a:gd name="T11" fmla="*/ 1820 h 6827"/>
              <a:gd name="T12" fmla="*/ 4324 w 6827"/>
              <a:gd name="T13" fmla="*/ 910 h 6827"/>
              <a:gd name="T14" fmla="*/ 3413 w 6827"/>
              <a:gd name="T15" fmla="*/ 0 h 6827"/>
              <a:gd name="T16" fmla="*/ 2503 w 6827"/>
              <a:gd name="T17" fmla="*/ 910 h 6827"/>
              <a:gd name="T18" fmla="*/ 2605 w 6827"/>
              <a:gd name="T19" fmla="*/ 1327 h 6827"/>
              <a:gd name="T20" fmla="*/ 1256 w 6827"/>
              <a:gd name="T21" fmla="*/ 2572 h 6827"/>
              <a:gd name="T22" fmla="*/ 910 w 6827"/>
              <a:gd name="T23" fmla="*/ 2503 h 6827"/>
              <a:gd name="T24" fmla="*/ 0 w 6827"/>
              <a:gd name="T25" fmla="*/ 3413 h 6827"/>
              <a:gd name="T26" fmla="*/ 910 w 6827"/>
              <a:gd name="T27" fmla="*/ 4324 h 6827"/>
              <a:gd name="T28" fmla="*/ 1813 w 6827"/>
              <a:gd name="T29" fmla="*/ 3527 h 6827"/>
              <a:gd name="T30" fmla="*/ 5014 w 6827"/>
              <a:gd name="T31" fmla="*/ 3527 h 6827"/>
              <a:gd name="T32" fmla="*/ 5365 w 6827"/>
              <a:gd name="T33" fmla="*/ 4135 h 6827"/>
              <a:gd name="T34" fmla="*/ 4091 w 6827"/>
              <a:gd name="T35" fmla="*/ 5311 h 6827"/>
              <a:gd name="T36" fmla="*/ 3413 w 6827"/>
              <a:gd name="T37" fmla="*/ 5006 h 6827"/>
              <a:gd name="T38" fmla="*/ 2503 w 6827"/>
              <a:gd name="T39" fmla="*/ 5916 h 6827"/>
              <a:gd name="T40" fmla="*/ 3413 w 6827"/>
              <a:gd name="T41" fmla="*/ 6827 h 6827"/>
              <a:gd name="T42" fmla="*/ 4324 w 6827"/>
              <a:gd name="T43" fmla="*/ 5916 h 6827"/>
              <a:gd name="T44" fmla="*/ 4222 w 6827"/>
              <a:gd name="T45" fmla="*/ 5500 h 6827"/>
              <a:gd name="T46" fmla="*/ 5571 w 6827"/>
              <a:gd name="T47" fmla="*/ 4255 h 6827"/>
              <a:gd name="T48" fmla="*/ 5916 w 6827"/>
              <a:gd name="T49" fmla="*/ 4324 h 6827"/>
              <a:gd name="T50" fmla="*/ 6827 w 6827"/>
              <a:gd name="T51" fmla="*/ 3413 h 6827"/>
              <a:gd name="T52" fmla="*/ 5916 w 6827"/>
              <a:gd name="T53" fmla="*/ 2503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827" h="6827">
                <a:moveTo>
                  <a:pt x="5916" y="2503"/>
                </a:moveTo>
                <a:cubicBezTo>
                  <a:pt x="5453" y="2503"/>
                  <a:pt x="5070" y="2851"/>
                  <a:pt x="5014" y="3300"/>
                </a:cubicBezTo>
                <a:lnTo>
                  <a:pt x="1813" y="3300"/>
                </a:lnTo>
                <a:cubicBezTo>
                  <a:pt x="1782" y="3052"/>
                  <a:pt x="1651" y="2836"/>
                  <a:pt x="1462" y="2691"/>
                </a:cubicBezTo>
                <a:lnTo>
                  <a:pt x="2736" y="1516"/>
                </a:lnTo>
                <a:cubicBezTo>
                  <a:pt x="2902" y="1702"/>
                  <a:pt x="3144" y="1820"/>
                  <a:pt x="3413" y="1820"/>
                </a:cubicBezTo>
                <a:cubicBezTo>
                  <a:pt x="3915" y="1820"/>
                  <a:pt x="4324" y="1412"/>
                  <a:pt x="4324" y="910"/>
                </a:cubicBezTo>
                <a:cubicBezTo>
                  <a:pt x="4324" y="408"/>
                  <a:pt x="3915" y="0"/>
                  <a:pt x="3413" y="0"/>
                </a:cubicBezTo>
                <a:cubicBezTo>
                  <a:pt x="2911" y="0"/>
                  <a:pt x="2503" y="408"/>
                  <a:pt x="2503" y="910"/>
                </a:cubicBezTo>
                <a:cubicBezTo>
                  <a:pt x="2503" y="1060"/>
                  <a:pt x="2540" y="1202"/>
                  <a:pt x="2605" y="1327"/>
                </a:cubicBezTo>
                <a:lnTo>
                  <a:pt x="1256" y="2572"/>
                </a:lnTo>
                <a:cubicBezTo>
                  <a:pt x="1149" y="2528"/>
                  <a:pt x="1033" y="2503"/>
                  <a:pt x="910" y="2503"/>
                </a:cubicBezTo>
                <a:cubicBezTo>
                  <a:pt x="408" y="2503"/>
                  <a:pt x="0" y="2911"/>
                  <a:pt x="0" y="3413"/>
                </a:cubicBezTo>
                <a:cubicBezTo>
                  <a:pt x="0" y="3915"/>
                  <a:pt x="408" y="4324"/>
                  <a:pt x="910" y="4324"/>
                </a:cubicBezTo>
                <a:cubicBezTo>
                  <a:pt x="1374" y="4324"/>
                  <a:pt x="1756" y="3975"/>
                  <a:pt x="1813" y="3527"/>
                </a:cubicBezTo>
                <a:lnTo>
                  <a:pt x="5014" y="3527"/>
                </a:lnTo>
                <a:cubicBezTo>
                  <a:pt x="5045" y="3775"/>
                  <a:pt x="5176" y="3991"/>
                  <a:pt x="5365" y="4135"/>
                </a:cubicBezTo>
                <a:lnTo>
                  <a:pt x="4091" y="5311"/>
                </a:lnTo>
                <a:cubicBezTo>
                  <a:pt x="3924" y="5125"/>
                  <a:pt x="3683" y="5006"/>
                  <a:pt x="3413" y="5006"/>
                </a:cubicBezTo>
                <a:cubicBezTo>
                  <a:pt x="2911" y="5006"/>
                  <a:pt x="2503" y="5415"/>
                  <a:pt x="2503" y="5916"/>
                </a:cubicBezTo>
                <a:cubicBezTo>
                  <a:pt x="2503" y="6418"/>
                  <a:pt x="2911" y="6827"/>
                  <a:pt x="3413" y="6827"/>
                </a:cubicBezTo>
                <a:cubicBezTo>
                  <a:pt x="3915" y="6827"/>
                  <a:pt x="4324" y="6418"/>
                  <a:pt x="4324" y="5916"/>
                </a:cubicBezTo>
                <a:cubicBezTo>
                  <a:pt x="4324" y="5766"/>
                  <a:pt x="4286" y="5625"/>
                  <a:pt x="4222" y="5500"/>
                </a:cubicBezTo>
                <a:lnTo>
                  <a:pt x="5571" y="4255"/>
                </a:lnTo>
                <a:cubicBezTo>
                  <a:pt x="5677" y="4299"/>
                  <a:pt x="5794" y="4324"/>
                  <a:pt x="5916" y="4324"/>
                </a:cubicBezTo>
                <a:cubicBezTo>
                  <a:pt x="6418" y="4324"/>
                  <a:pt x="6827" y="3915"/>
                  <a:pt x="6827" y="3413"/>
                </a:cubicBezTo>
                <a:cubicBezTo>
                  <a:pt x="6827" y="2911"/>
                  <a:pt x="6418" y="2503"/>
                  <a:pt x="5916" y="2503"/>
                </a:cubicBezTo>
                <a:close/>
              </a:path>
            </a:pathLst>
          </a:custGeom>
          <a:solidFill>
            <a:schemeClr val="bg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3765"/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8" name="iṥḻiḓé"/>
          <p:cNvSpPr/>
          <p:nvPr/>
        </p:nvSpPr>
        <p:spPr>
          <a:xfrm rot="10800000">
            <a:off x="3999283" y="4231509"/>
            <a:ext cx="488420" cy="487682"/>
          </a:xfrm>
          <a:custGeom>
            <a:avLst/>
            <a:gdLst>
              <a:gd name="T0" fmla="*/ 5916 w 6827"/>
              <a:gd name="T1" fmla="*/ 2503 h 6827"/>
              <a:gd name="T2" fmla="*/ 5014 w 6827"/>
              <a:gd name="T3" fmla="*/ 3300 h 6827"/>
              <a:gd name="T4" fmla="*/ 1813 w 6827"/>
              <a:gd name="T5" fmla="*/ 3300 h 6827"/>
              <a:gd name="T6" fmla="*/ 1462 w 6827"/>
              <a:gd name="T7" fmla="*/ 2691 h 6827"/>
              <a:gd name="T8" fmla="*/ 2736 w 6827"/>
              <a:gd name="T9" fmla="*/ 1516 h 6827"/>
              <a:gd name="T10" fmla="*/ 3413 w 6827"/>
              <a:gd name="T11" fmla="*/ 1820 h 6827"/>
              <a:gd name="T12" fmla="*/ 4324 w 6827"/>
              <a:gd name="T13" fmla="*/ 910 h 6827"/>
              <a:gd name="T14" fmla="*/ 3413 w 6827"/>
              <a:gd name="T15" fmla="*/ 0 h 6827"/>
              <a:gd name="T16" fmla="*/ 2503 w 6827"/>
              <a:gd name="T17" fmla="*/ 910 h 6827"/>
              <a:gd name="T18" fmla="*/ 2605 w 6827"/>
              <a:gd name="T19" fmla="*/ 1327 h 6827"/>
              <a:gd name="T20" fmla="*/ 1256 w 6827"/>
              <a:gd name="T21" fmla="*/ 2572 h 6827"/>
              <a:gd name="T22" fmla="*/ 910 w 6827"/>
              <a:gd name="T23" fmla="*/ 2503 h 6827"/>
              <a:gd name="T24" fmla="*/ 0 w 6827"/>
              <a:gd name="T25" fmla="*/ 3413 h 6827"/>
              <a:gd name="T26" fmla="*/ 910 w 6827"/>
              <a:gd name="T27" fmla="*/ 4324 h 6827"/>
              <a:gd name="T28" fmla="*/ 1813 w 6827"/>
              <a:gd name="T29" fmla="*/ 3527 h 6827"/>
              <a:gd name="T30" fmla="*/ 5014 w 6827"/>
              <a:gd name="T31" fmla="*/ 3527 h 6827"/>
              <a:gd name="T32" fmla="*/ 5365 w 6827"/>
              <a:gd name="T33" fmla="*/ 4135 h 6827"/>
              <a:gd name="T34" fmla="*/ 4091 w 6827"/>
              <a:gd name="T35" fmla="*/ 5311 h 6827"/>
              <a:gd name="T36" fmla="*/ 3413 w 6827"/>
              <a:gd name="T37" fmla="*/ 5006 h 6827"/>
              <a:gd name="T38" fmla="*/ 2503 w 6827"/>
              <a:gd name="T39" fmla="*/ 5916 h 6827"/>
              <a:gd name="T40" fmla="*/ 3413 w 6827"/>
              <a:gd name="T41" fmla="*/ 6827 h 6827"/>
              <a:gd name="T42" fmla="*/ 4324 w 6827"/>
              <a:gd name="T43" fmla="*/ 5916 h 6827"/>
              <a:gd name="T44" fmla="*/ 4222 w 6827"/>
              <a:gd name="T45" fmla="*/ 5500 h 6827"/>
              <a:gd name="T46" fmla="*/ 5571 w 6827"/>
              <a:gd name="T47" fmla="*/ 4255 h 6827"/>
              <a:gd name="T48" fmla="*/ 5916 w 6827"/>
              <a:gd name="T49" fmla="*/ 4324 h 6827"/>
              <a:gd name="T50" fmla="*/ 6827 w 6827"/>
              <a:gd name="T51" fmla="*/ 3413 h 6827"/>
              <a:gd name="T52" fmla="*/ 5916 w 6827"/>
              <a:gd name="T53" fmla="*/ 2503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827" h="6827">
                <a:moveTo>
                  <a:pt x="5916" y="2503"/>
                </a:moveTo>
                <a:cubicBezTo>
                  <a:pt x="5453" y="2503"/>
                  <a:pt x="5070" y="2851"/>
                  <a:pt x="5014" y="3300"/>
                </a:cubicBezTo>
                <a:lnTo>
                  <a:pt x="1813" y="3300"/>
                </a:lnTo>
                <a:cubicBezTo>
                  <a:pt x="1782" y="3052"/>
                  <a:pt x="1651" y="2836"/>
                  <a:pt x="1462" y="2691"/>
                </a:cubicBezTo>
                <a:lnTo>
                  <a:pt x="2736" y="1516"/>
                </a:lnTo>
                <a:cubicBezTo>
                  <a:pt x="2902" y="1702"/>
                  <a:pt x="3144" y="1820"/>
                  <a:pt x="3413" y="1820"/>
                </a:cubicBezTo>
                <a:cubicBezTo>
                  <a:pt x="3915" y="1820"/>
                  <a:pt x="4324" y="1412"/>
                  <a:pt x="4324" y="910"/>
                </a:cubicBezTo>
                <a:cubicBezTo>
                  <a:pt x="4324" y="408"/>
                  <a:pt x="3915" y="0"/>
                  <a:pt x="3413" y="0"/>
                </a:cubicBezTo>
                <a:cubicBezTo>
                  <a:pt x="2911" y="0"/>
                  <a:pt x="2503" y="408"/>
                  <a:pt x="2503" y="910"/>
                </a:cubicBezTo>
                <a:cubicBezTo>
                  <a:pt x="2503" y="1060"/>
                  <a:pt x="2540" y="1202"/>
                  <a:pt x="2605" y="1327"/>
                </a:cubicBezTo>
                <a:lnTo>
                  <a:pt x="1256" y="2572"/>
                </a:lnTo>
                <a:cubicBezTo>
                  <a:pt x="1149" y="2528"/>
                  <a:pt x="1033" y="2503"/>
                  <a:pt x="910" y="2503"/>
                </a:cubicBezTo>
                <a:cubicBezTo>
                  <a:pt x="408" y="2503"/>
                  <a:pt x="0" y="2911"/>
                  <a:pt x="0" y="3413"/>
                </a:cubicBezTo>
                <a:cubicBezTo>
                  <a:pt x="0" y="3915"/>
                  <a:pt x="408" y="4324"/>
                  <a:pt x="910" y="4324"/>
                </a:cubicBezTo>
                <a:cubicBezTo>
                  <a:pt x="1374" y="4324"/>
                  <a:pt x="1756" y="3975"/>
                  <a:pt x="1813" y="3527"/>
                </a:cubicBezTo>
                <a:lnTo>
                  <a:pt x="5014" y="3527"/>
                </a:lnTo>
                <a:cubicBezTo>
                  <a:pt x="5045" y="3775"/>
                  <a:pt x="5176" y="3991"/>
                  <a:pt x="5365" y="4135"/>
                </a:cubicBezTo>
                <a:lnTo>
                  <a:pt x="4091" y="5311"/>
                </a:lnTo>
                <a:cubicBezTo>
                  <a:pt x="3924" y="5125"/>
                  <a:pt x="3683" y="5006"/>
                  <a:pt x="3413" y="5006"/>
                </a:cubicBezTo>
                <a:cubicBezTo>
                  <a:pt x="2911" y="5006"/>
                  <a:pt x="2503" y="5415"/>
                  <a:pt x="2503" y="5916"/>
                </a:cubicBezTo>
                <a:cubicBezTo>
                  <a:pt x="2503" y="6418"/>
                  <a:pt x="2911" y="6827"/>
                  <a:pt x="3413" y="6827"/>
                </a:cubicBezTo>
                <a:cubicBezTo>
                  <a:pt x="3915" y="6827"/>
                  <a:pt x="4324" y="6418"/>
                  <a:pt x="4324" y="5916"/>
                </a:cubicBezTo>
                <a:cubicBezTo>
                  <a:pt x="4324" y="5766"/>
                  <a:pt x="4286" y="5625"/>
                  <a:pt x="4222" y="5500"/>
                </a:cubicBezTo>
                <a:lnTo>
                  <a:pt x="5571" y="4255"/>
                </a:lnTo>
                <a:cubicBezTo>
                  <a:pt x="5677" y="4299"/>
                  <a:pt x="5794" y="4324"/>
                  <a:pt x="5916" y="4324"/>
                </a:cubicBezTo>
                <a:cubicBezTo>
                  <a:pt x="6418" y="4324"/>
                  <a:pt x="6827" y="3915"/>
                  <a:pt x="6827" y="3413"/>
                </a:cubicBezTo>
                <a:cubicBezTo>
                  <a:pt x="6827" y="2911"/>
                  <a:pt x="6418" y="2503"/>
                  <a:pt x="5916" y="2503"/>
                </a:cubicBezTo>
                <a:close/>
              </a:path>
            </a:pathLst>
          </a:custGeom>
          <a:solidFill>
            <a:schemeClr val="bg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3765"/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" name="îŝḷïḑe"/>
          <p:cNvSpPr/>
          <p:nvPr/>
        </p:nvSpPr>
        <p:spPr>
          <a:xfrm rot="10800000">
            <a:off x="6043983" y="4464554"/>
            <a:ext cx="488420" cy="487682"/>
          </a:xfrm>
          <a:custGeom>
            <a:avLst/>
            <a:gdLst>
              <a:gd name="T0" fmla="*/ 5916 w 6827"/>
              <a:gd name="T1" fmla="*/ 2503 h 6827"/>
              <a:gd name="T2" fmla="*/ 5014 w 6827"/>
              <a:gd name="T3" fmla="*/ 3300 h 6827"/>
              <a:gd name="T4" fmla="*/ 1813 w 6827"/>
              <a:gd name="T5" fmla="*/ 3300 h 6827"/>
              <a:gd name="T6" fmla="*/ 1462 w 6827"/>
              <a:gd name="T7" fmla="*/ 2691 h 6827"/>
              <a:gd name="T8" fmla="*/ 2736 w 6827"/>
              <a:gd name="T9" fmla="*/ 1516 h 6827"/>
              <a:gd name="T10" fmla="*/ 3413 w 6827"/>
              <a:gd name="T11" fmla="*/ 1820 h 6827"/>
              <a:gd name="T12" fmla="*/ 4324 w 6827"/>
              <a:gd name="T13" fmla="*/ 910 h 6827"/>
              <a:gd name="T14" fmla="*/ 3413 w 6827"/>
              <a:gd name="T15" fmla="*/ 0 h 6827"/>
              <a:gd name="T16" fmla="*/ 2503 w 6827"/>
              <a:gd name="T17" fmla="*/ 910 h 6827"/>
              <a:gd name="T18" fmla="*/ 2605 w 6827"/>
              <a:gd name="T19" fmla="*/ 1327 h 6827"/>
              <a:gd name="T20" fmla="*/ 1256 w 6827"/>
              <a:gd name="T21" fmla="*/ 2572 h 6827"/>
              <a:gd name="T22" fmla="*/ 910 w 6827"/>
              <a:gd name="T23" fmla="*/ 2503 h 6827"/>
              <a:gd name="T24" fmla="*/ 0 w 6827"/>
              <a:gd name="T25" fmla="*/ 3413 h 6827"/>
              <a:gd name="T26" fmla="*/ 910 w 6827"/>
              <a:gd name="T27" fmla="*/ 4324 h 6827"/>
              <a:gd name="T28" fmla="*/ 1813 w 6827"/>
              <a:gd name="T29" fmla="*/ 3527 h 6827"/>
              <a:gd name="T30" fmla="*/ 5014 w 6827"/>
              <a:gd name="T31" fmla="*/ 3527 h 6827"/>
              <a:gd name="T32" fmla="*/ 5365 w 6827"/>
              <a:gd name="T33" fmla="*/ 4135 h 6827"/>
              <a:gd name="T34" fmla="*/ 4091 w 6827"/>
              <a:gd name="T35" fmla="*/ 5311 h 6827"/>
              <a:gd name="T36" fmla="*/ 3413 w 6827"/>
              <a:gd name="T37" fmla="*/ 5006 h 6827"/>
              <a:gd name="T38" fmla="*/ 2503 w 6827"/>
              <a:gd name="T39" fmla="*/ 5916 h 6827"/>
              <a:gd name="T40" fmla="*/ 3413 w 6827"/>
              <a:gd name="T41" fmla="*/ 6827 h 6827"/>
              <a:gd name="T42" fmla="*/ 4324 w 6827"/>
              <a:gd name="T43" fmla="*/ 5916 h 6827"/>
              <a:gd name="T44" fmla="*/ 4222 w 6827"/>
              <a:gd name="T45" fmla="*/ 5500 h 6827"/>
              <a:gd name="T46" fmla="*/ 5571 w 6827"/>
              <a:gd name="T47" fmla="*/ 4255 h 6827"/>
              <a:gd name="T48" fmla="*/ 5916 w 6827"/>
              <a:gd name="T49" fmla="*/ 4324 h 6827"/>
              <a:gd name="T50" fmla="*/ 6827 w 6827"/>
              <a:gd name="T51" fmla="*/ 3413 h 6827"/>
              <a:gd name="T52" fmla="*/ 5916 w 6827"/>
              <a:gd name="T53" fmla="*/ 2503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827" h="6827">
                <a:moveTo>
                  <a:pt x="5916" y="2503"/>
                </a:moveTo>
                <a:cubicBezTo>
                  <a:pt x="5453" y="2503"/>
                  <a:pt x="5070" y="2851"/>
                  <a:pt x="5014" y="3300"/>
                </a:cubicBezTo>
                <a:lnTo>
                  <a:pt x="1813" y="3300"/>
                </a:lnTo>
                <a:cubicBezTo>
                  <a:pt x="1782" y="3052"/>
                  <a:pt x="1651" y="2836"/>
                  <a:pt x="1462" y="2691"/>
                </a:cubicBezTo>
                <a:lnTo>
                  <a:pt x="2736" y="1516"/>
                </a:lnTo>
                <a:cubicBezTo>
                  <a:pt x="2902" y="1702"/>
                  <a:pt x="3144" y="1820"/>
                  <a:pt x="3413" y="1820"/>
                </a:cubicBezTo>
                <a:cubicBezTo>
                  <a:pt x="3915" y="1820"/>
                  <a:pt x="4324" y="1412"/>
                  <a:pt x="4324" y="910"/>
                </a:cubicBezTo>
                <a:cubicBezTo>
                  <a:pt x="4324" y="408"/>
                  <a:pt x="3915" y="0"/>
                  <a:pt x="3413" y="0"/>
                </a:cubicBezTo>
                <a:cubicBezTo>
                  <a:pt x="2911" y="0"/>
                  <a:pt x="2503" y="408"/>
                  <a:pt x="2503" y="910"/>
                </a:cubicBezTo>
                <a:cubicBezTo>
                  <a:pt x="2503" y="1060"/>
                  <a:pt x="2540" y="1202"/>
                  <a:pt x="2605" y="1327"/>
                </a:cubicBezTo>
                <a:lnTo>
                  <a:pt x="1256" y="2572"/>
                </a:lnTo>
                <a:cubicBezTo>
                  <a:pt x="1149" y="2528"/>
                  <a:pt x="1033" y="2503"/>
                  <a:pt x="910" y="2503"/>
                </a:cubicBezTo>
                <a:cubicBezTo>
                  <a:pt x="408" y="2503"/>
                  <a:pt x="0" y="2911"/>
                  <a:pt x="0" y="3413"/>
                </a:cubicBezTo>
                <a:cubicBezTo>
                  <a:pt x="0" y="3915"/>
                  <a:pt x="408" y="4324"/>
                  <a:pt x="910" y="4324"/>
                </a:cubicBezTo>
                <a:cubicBezTo>
                  <a:pt x="1374" y="4324"/>
                  <a:pt x="1756" y="3975"/>
                  <a:pt x="1813" y="3527"/>
                </a:cubicBezTo>
                <a:lnTo>
                  <a:pt x="5014" y="3527"/>
                </a:lnTo>
                <a:cubicBezTo>
                  <a:pt x="5045" y="3775"/>
                  <a:pt x="5176" y="3991"/>
                  <a:pt x="5365" y="4135"/>
                </a:cubicBezTo>
                <a:lnTo>
                  <a:pt x="4091" y="5311"/>
                </a:lnTo>
                <a:cubicBezTo>
                  <a:pt x="3924" y="5125"/>
                  <a:pt x="3683" y="5006"/>
                  <a:pt x="3413" y="5006"/>
                </a:cubicBezTo>
                <a:cubicBezTo>
                  <a:pt x="2911" y="5006"/>
                  <a:pt x="2503" y="5415"/>
                  <a:pt x="2503" y="5916"/>
                </a:cubicBezTo>
                <a:cubicBezTo>
                  <a:pt x="2503" y="6418"/>
                  <a:pt x="2911" y="6827"/>
                  <a:pt x="3413" y="6827"/>
                </a:cubicBezTo>
                <a:cubicBezTo>
                  <a:pt x="3915" y="6827"/>
                  <a:pt x="4324" y="6418"/>
                  <a:pt x="4324" y="5916"/>
                </a:cubicBezTo>
                <a:cubicBezTo>
                  <a:pt x="4324" y="5766"/>
                  <a:pt x="4286" y="5625"/>
                  <a:pt x="4222" y="5500"/>
                </a:cubicBezTo>
                <a:lnTo>
                  <a:pt x="5571" y="4255"/>
                </a:lnTo>
                <a:cubicBezTo>
                  <a:pt x="5677" y="4299"/>
                  <a:pt x="5794" y="4324"/>
                  <a:pt x="5916" y="4324"/>
                </a:cubicBezTo>
                <a:cubicBezTo>
                  <a:pt x="6418" y="4324"/>
                  <a:pt x="6827" y="3915"/>
                  <a:pt x="6827" y="3413"/>
                </a:cubicBezTo>
                <a:cubicBezTo>
                  <a:pt x="6827" y="2911"/>
                  <a:pt x="6418" y="2503"/>
                  <a:pt x="5916" y="2503"/>
                </a:cubicBezTo>
                <a:close/>
              </a:path>
            </a:pathLst>
          </a:custGeom>
          <a:solidFill>
            <a:schemeClr val="bg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3765"/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135810" y="4642520"/>
            <a:ext cx="331013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35010" y="557156"/>
            <a:ext cx="3111018" cy="103423"/>
            <a:chOff x="335010" y="811799"/>
            <a:chExt cx="3111018" cy="103423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335010" y="863511"/>
              <a:ext cx="2402652" cy="0"/>
            </a:xfrm>
            <a:prstGeom prst="line">
              <a:avLst/>
            </a:prstGeom>
            <a:ln>
              <a:solidFill>
                <a:srgbClr val="1D50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2951399" y="811799"/>
              <a:ext cx="103423" cy="103423"/>
            </a:xfrm>
            <a:prstGeom prst="ellipse">
              <a:avLst/>
            </a:prstGeom>
            <a:solidFill>
              <a:srgbClr val="1D505F"/>
            </a:solidFill>
            <a:ln>
              <a:solidFill>
                <a:srgbClr val="1D505F"/>
              </a:solidFill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147002" y="811799"/>
              <a:ext cx="103423" cy="103423"/>
            </a:xfrm>
            <a:prstGeom prst="ellipse">
              <a:avLst/>
            </a:prstGeom>
            <a:solidFill>
              <a:srgbClr val="1D505F"/>
            </a:solidFill>
            <a:ln>
              <a:solidFill>
                <a:srgbClr val="1D505F"/>
              </a:solidFill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342605" y="811799"/>
              <a:ext cx="103423" cy="103423"/>
            </a:xfrm>
            <a:prstGeom prst="ellipse">
              <a:avLst/>
            </a:prstGeom>
            <a:solidFill>
              <a:srgbClr val="1D505F"/>
            </a:solidFill>
            <a:ln>
              <a:solidFill>
                <a:srgbClr val="1D505F"/>
              </a:solidFill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17" name="iṩļïḓè"/>
          <p:cNvSpPr txBox="1"/>
          <p:nvPr/>
        </p:nvSpPr>
        <p:spPr bwMode="auto">
          <a:xfrm>
            <a:off x="340277" y="5525935"/>
            <a:ext cx="1721363" cy="412248"/>
          </a:xfrm>
          <a:prstGeom prst="rect">
            <a:avLst/>
          </a:prstGeom>
          <a:solidFill>
            <a:srgbClr val="1D505F"/>
          </a:solidFill>
          <a:ln w="9525">
            <a:solidFill>
              <a:srgbClr val="1D505F"/>
            </a:solidFill>
            <a:miter lim="800000"/>
          </a:ln>
        </p:spPr>
        <p:txBody>
          <a:bodyPr wrap="square" lIns="91440" tIns="45720" rIns="91440" bIns="45720" anchor="ctr" anchorCtr="0">
            <a:normAutofit fontScale="7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dist">
              <a:spcBef>
                <a:spcPct val="0"/>
              </a:spcBef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Analysis and Critique</a:t>
            </a:r>
            <a:endParaRPr lang="en-US" altLang="zh-CN" sz="16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5640" y="1317625"/>
            <a:ext cx="5186680" cy="24409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The presentation and organization of the paper are clear and logical, making it easy for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readers to follow the proposed methodology and understand the experimental results.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The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authors provide sufficient background information on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sINDs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and related work, allowing readers to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grasp the context and significance of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the research.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5" name="íš1ide"/>
          <p:cNvSpPr/>
          <p:nvPr/>
        </p:nvSpPr>
        <p:spPr>
          <a:xfrm>
            <a:off x="6043652" y="2176888"/>
            <a:ext cx="211032" cy="210960"/>
          </a:xfrm>
          <a:prstGeom prst="ellipse">
            <a:avLst/>
          </a:pr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6" name="îṡļiḓê"/>
          <p:cNvSpPr/>
          <p:nvPr/>
        </p:nvSpPr>
        <p:spPr>
          <a:xfrm>
            <a:off x="6043652" y="923398"/>
            <a:ext cx="211032" cy="210960"/>
          </a:xfrm>
          <a:prstGeom prst="ellipse">
            <a:avLst/>
          </a:pr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96355" y="1207770"/>
            <a:ext cx="4869815" cy="807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The paper makes several significant contributions to the field of data mining and database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management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336665" y="2481580"/>
            <a:ext cx="5855335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However, it would have been beneficial to include a more detailed discussion on the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limitations and potential challenges of the proposed algorithm. The proposed method heavily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relies on the definition and selection of similarity measures, which can be subjective and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domain-specific. Future research should focus on developing standardized similarity measures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that can be applied across different domains. Additionally, a comparison with state-of-the-art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methods for SID discovery would have further strengthened the paper's contribution.the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evaluation of the proposed method could be further strengthened by comparing it with a wider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range of existing approaches and conducting experiments on larger datasets.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22" grpId="0"/>
      <p:bldP spid="27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ṥļide"/>
          <p:cNvSpPr/>
          <p:nvPr/>
        </p:nvSpPr>
        <p:spPr>
          <a:xfrm>
            <a:off x="6179370" y="1085263"/>
            <a:ext cx="4686935" cy="4686935"/>
          </a:xfrm>
          <a:prstGeom prst="donut">
            <a:avLst>
              <a:gd name="adj" fmla="val 11888"/>
            </a:avLst>
          </a:pr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7" name="iṡḻïḑé"/>
          <p:cNvSpPr/>
          <p:nvPr/>
        </p:nvSpPr>
        <p:spPr bwMode="auto">
          <a:xfrm>
            <a:off x="1943891" y="2225674"/>
            <a:ext cx="404813" cy="57150"/>
          </a:xfrm>
          <a:prstGeom prst="rect">
            <a:avLst/>
          </a:pr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10" name="îs1ïḑe"/>
          <p:cNvGrpSpPr/>
          <p:nvPr/>
        </p:nvGrpSpPr>
        <p:grpSpPr>
          <a:xfrm>
            <a:off x="5593289" y="5015393"/>
            <a:ext cx="5859098" cy="122919"/>
            <a:chOff x="-1348120" y="5777968"/>
            <a:chExt cx="9361040" cy="187524"/>
          </a:xfrm>
        </p:grpSpPr>
        <p:sp>
          <p:nvSpPr>
            <p:cNvPr id="18" name="íşḻïḓê"/>
            <p:cNvSpPr/>
            <p:nvPr/>
          </p:nvSpPr>
          <p:spPr>
            <a:xfrm flipV="1">
              <a:off x="-1348120" y="5928916"/>
              <a:ext cx="9361040" cy="36576"/>
            </a:xfrm>
            <a:prstGeom prst="trapezoid">
              <a:avLst>
                <a:gd name="adj" fmla="val 814192"/>
              </a:avLst>
            </a:prstGeom>
            <a:solidFill>
              <a:srgbClr val="80808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9" name="îśḻïďê"/>
            <p:cNvSpPr/>
            <p:nvPr/>
          </p:nvSpPr>
          <p:spPr>
            <a:xfrm>
              <a:off x="-1348120" y="5777968"/>
              <a:ext cx="9361040" cy="15109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grpSp>
        <p:nvGrpSpPr>
          <p:cNvPr id="11" name="ïṡļïďé"/>
          <p:cNvGrpSpPr/>
          <p:nvPr/>
        </p:nvGrpSpPr>
        <p:grpSpPr>
          <a:xfrm>
            <a:off x="6092358" y="1898589"/>
            <a:ext cx="4860960" cy="3080807"/>
            <a:chOff x="-375492" y="1139528"/>
            <a:chExt cx="7415785" cy="4700016"/>
          </a:xfrm>
        </p:grpSpPr>
        <p:grpSp>
          <p:nvGrpSpPr>
            <p:cNvPr id="13" name="is1iḍe"/>
            <p:cNvGrpSpPr/>
            <p:nvPr/>
          </p:nvGrpSpPr>
          <p:grpSpPr>
            <a:xfrm>
              <a:off x="-375492" y="1139528"/>
              <a:ext cx="7415785" cy="4700016"/>
              <a:chOff x="-375492" y="1139528"/>
              <a:chExt cx="7415785" cy="4700016"/>
            </a:xfrm>
          </p:grpSpPr>
          <p:sp>
            <p:nvSpPr>
              <p:cNvPr id="15" name="iṧlíḑê"/>
              <p:cNvSpPr/>
              <p:nvPr/>
            </p:nvSpPr>
            <p:spPr>
              <a:xfrm>
                <a:off x="-375492" y="1139528"/>
                <a:ext cx="7415784" cy="4700016"/>
              </a:xfrm>
              <a:custGeom>
                <a:avLst/>
                <a:gdLst>
                  <a:gd name="connsiteX0" fmla="*/ 224028 w 7415784"/>
                  <a:gd name="connsiteY0" fmla="*/ 269748 h 4700016"/>
                  <a:gd name="connsiteX1" fmla="*/ 224028 w 7415784"/>
                  <a:gd name="connsiteY1" fmla="*/ 4430268 h 4700016"/>
                  <a:gd name="connsiteX2" fmla="*/ 7191756 w 7415784"/>
                  <a:gd name="connsiteY2" fmla="*/ 4430268 h 4700016"/>
                  <a:gd name="connsiteX3" fmla="*/ 7191756 w 7415784"/>
                  <a:gd name="connsiteY3" fmla="*/ 269748 h 4700016"/>
                  <a:gd name="connsiteX4" fmla="*/ 266867 w 7415784"/>
                  <a:gd name="connsiteY4" fmla="*/ 0 h 4700016"/>
                  <a:gd name="connsiteX5" fmla="*/ 7148917 w 7415784"/>
                  <a:gd name="connsiteY5" fmla="*/ 0 h 4700016"/>
                  <a:gd name="connsiteX6" fmla="*/ 7415784 w 7415784"/>
                  <a:gd name="connsiteY6" fmla="*/ 266867 h 4700016"/>
                  <a:gd name="connsiteX7" fmla="*/ 7415784 w 7415784"/>
                  <a:gd name="connsiteY7" fmla="*/ 4433149 h 4700016"/>
                  <a:gd name="connsiteX8" fmla="*/ 7148917 w 7415784"/>
                  <a:gd name="connsiteY8" fmla="*/ 4700016 h 4700016"/>
                  <a:gd name="connsiteX9" fmla="*/ 266867 w 7415784"/>
                  <a:gd name="connsiteY9" fmla="*/ 4700016 h 4700016"/>
                  <a:gd name="connsiteX10" fmla="*/ 0 w 7415784"/>
                  <a:gd name="connsiteY10" fmla="*/ 4433149 h 4700016"/>
                  <a:gd name="connsiteX11" fmla="*/ 0 w 7415784"/>
                  <a:gd name="connsiteY11" fmla="*/ 266867 h 4700016"/>
                  <a:gd name="connsiteX12" fmla="*/ 266867 w 7415784"/>
                  <a:gd name="connsiteY12" fmla="*/ 0 h 4700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415784" h="4700016">
                    <a:moveTo>
                      <a:pt x="224028" y="269748"/>
                    </a:moveTo>
                    <a:lnTo>
                      <a:pt x="224028" y="4430268"/>
                    </a:lnTo>
                    <a:lnTo>
                      <a:pt x="7191756" y="4430268"/>
                    </a:lnTo>
                    <a:lnTo>
                      <a:pt x="7191756" y="269748"/>
                    </a:lnTo>
                    <a:close/>
                    <a:moveTo>
                      <a:pt x="266867" y="0"/>
                    </a:moveTo>
                    <a:lnTo>
                      <a:pt x="7148917" y="0"/>
                    </a:lnTo>
                    <a:cubicBezTo>
                      <a:pt x="7296304" y="0"/>
                      <a:pt x="7415784" y="119480"/>
                      <a:pt x="7415784" y="266867"/>
                    </a:cubicBezTo>
                    <a:lnTo>
                      <a:pt x="7415784" y="4433149"/>
                    </a:lnTo>
                    <a:cubicBezTo>
                      <a:pt x="7415784" y="4580536"/>
                      <a:pt x="7296304" y="4700016"/>
                      <a:pt x="7148917" y="4700016"/>
                    </a:cubicBezTo>
                    <a:lnTo>
                      <a:pt x="266867" y="4700016"/>
                    </a:lnTo>
                    <a:cubicBezTo>
                      <a:pt x="119480" y="4700016"/>
                      <a:pt x="0" y="4580536"/>
                      <a:pt x="0" y="4433149"/>
                    </a:cubicBezTo>
                    <a:lnTo>
                      <a:pt x="0" y="266867"/>
                    </a:lnTo>
                    <a:cubicBezTo>
                      <a:pt x="0" y="119480"/>
                      <a:pt x="119480" y="0"/>
                      <a:pt x="266867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0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6" name="iSḻíďe"/>
              <p:cNvSpPr/>
              <p:nvPr/>
            </p:nvSpPr>
            <p:spPr>
              <a:xfrm>
                <a:off x="-358011" y="1160080"/>
                <a:ext cx="7380820" cy="4658913"/>
              </a:xfrm>
              <a:custGeom>
                <a:avLst/>
                <a:gdLst>
                  <a:gd name="connsiteX0" fmla="*/ 252028 w 7380820"/>
                  <a:gd name="connsiteY0" fmla="*/ 295230 h 4658912"/>
                  <a:gd name="connsiteX1" fmla="*/ 252028 w 7380820"/>
                  <a:gd name="connsiteY1" fmla="*/ 4363682 h 4658912"/>
                  <a:gd name="connsiteX2" fmla="*/ 7128792 w 7380820"/>
                  <a:gd name="connsiteY2" fmla="*/ 4363682 h 4658912"/>
                  <a:gd name="connsiteX3" fmla="*/ 7128792 w 7380820"/>
                  <a:gd name="connsiteY3" fmla="*/ 295230 h 4658912"/>
                  <a:gd name="connsiteX4" fmla="*/ 264533 w 7380820"/>
                  <a:gd name="connsiteY4" fmla="*/ 0 h 4658912"/>
                  <a:gd name="connsiteX5" fmla="*/ 7116287 w 7380820"/>
                  <a:gd name="connsiteY5" fmla="*/ 0 h 4658912"/>
                  <a:gd name="connsiteX6" fmla="*/ 7380820 w 7380820"/>
                  <a:gd name="connsiteY6" fmla="*/ 264533 h 4658912"/>
                  <a:gd name="connsiteX7" fmla="*/ 7380820 w 7380820"/>
                  <a:gd name="connsiteY7" fmla="*/ 4394379 h 4658912"/>
                  <a:gd name="connsiteX8" fmla="*/ 7116287 w 7380820"/>
                  <a:gd name="connsiteY8" fmla="*/ 4658912 h 4658912"/>
                  <a:gd name="connsiteX9" fmla="*/ 264533 w 7380820"/>
                  <a:gd name="connsiteY9" fmla="*/ 4658912 h 4658912"/>
                  <a:gd name="connsiteX10" fmla="*/ 0 w 7380820"/>
                  <a:gd name="connsiteY10" fmla="*/ 4394379 h 4658912"/>
                  <a:gd name="connsiteX11" fmla="*/ 0 w 7380820"/>
                  <a:gd name="connsiteY11" fmla="*/ 264533 h 4658912"/>
                  <a:gd name="connsiteX12" fmla="*/ 264533 w 7380820"/>
                  <a:gd name="connsiteY12" fmla="*/ 0 h 465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80820" h="4658912">
                    <a:moveTo>
                      <a:pt x="252028" y="295230"/>
                    </a:moveTo>
                    <a:lnTo>
                      <a:pt x="252028" y="4363682"/>
                    </a:lnTo>
                    <a:lnTo>
                      <a:pt x="7128792" y="4363682"/>
                    </a:lnTo>
                    <a:lnTo>
                      <a:pt x="7128792" y="295230"/>
                    </a:lnTo>
                    <a:close/>
                    <a:moveTo>
                      <a:pt x="264533" y="0"/>
                    </a:moveTo>
                    <a:lnTo>
                      <a:pt x="7116287" y="0"/>
                    </a:lnTo>
                    <a:cubicBezTo>
                      <a:pt x="7262385" y="0"/>
                      <a:pt x="7380820" y="118435"/>
                      <a:pt x="7380820" y="264533"/>
                    </a:cubicBezTo>
                    <a:lnTo>
                      <a:pt x="7380820" y="4394379"/>
                    </a:lnTo>
                    <a:cubicBezTo>
                      <a:pt x="7380820" y="4540477"/>
                      <a:pt x="7262385" y="4658912"/>
                      <a:pt x="7116287" y="4658912"/>
                    </a:cubicBezTo>
                    <a:lnTo>
                      <a:pt x="264533" y="4658912"/>
                    </a:lnTo>
                    <a:cubicBezTo>
                      <a:pt x="118435" y="4658912"/>
                      <a:pt x="0" y="4540477"/>
                      <a:pt x="0" y="4394379"/>
                    </a:cubicBezTo>
                    <a:lnTo>
                      <a:pt x="0" y="264533"/>
                    </a:lnTo>
                    <a:cubicBezTo>
                      <a:pt x="0" y="118435"/>
                      <a:pt x="118435" y="0"/>
                      <a:pt x="26453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0" dirty="0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7" name="íṥḻíḓe" hidden="1"/>
              <p:cNvSpPr/>
              <p:nvPr/>
            </p:nvSpPr>
            <p:spPr>
              <a:xfrm>
                <a:off x="4509683" y="1139528"/>
                <a:ext cx="2530610" cy="4700016"/>
              </a:xfrm>
              <a:custGeom>
                <a:avLst/>
                <a:gdLst>
                  <a:gd name="connsiteX0" fmla="*/ 0 w 2530610"/>
                  <a:gd name="connsiteY0" fmla="*/ 0 h 4700016"/>
                  <a:gd name="connsiteX1" fmla="*/ 2263743 w 2530610"/>
                  <a:gd name="connsiteY1" fmla="*/ 0 h 4700016"/>
                  <a:gd name="connsiteX2" fmla="*/ 2530610 w 2530610"/>
                  <a:gd name="connsiteY2" fmla="*/ 266867 h 4700016"/>
                  <a:gd name="connsiteX3" fmla="*/ 2530610 w 2530610"/>
                  <a:gd name="connsiteY3" fmla="*/ 4433149 h 4700016"/>
                  <a:gd name="connsiteX4" fmla="*/ 2263743 w 2530610"/>
                  <a:gd name="connsiteY4" fmla="*/ 4700016 h 4700016"/>
                  <a:gd name="connsiteX5" fmla="*/ 1961175 w 2530610"/>
                  <a:gd name="connsiteY5" fmla="*/ 4700016 h 4700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30610" h="4700016">
                    <a:moveTo>
                      <a:pt x="0" y="0"/>
                    </a:moveTo>
                    <a:lnTo>
                      <a:pt x="2263743" y="0"/>
                    </a:lnTo>
                    <a:cubicBezTo>
                      <a:pt x="2411130" y="0"/>
                      <a:pt x="2530610" y="119480"/>
                      <a:pt x="2530610" y="266867"/>
                    </a:cubicBezTo>
                    <a:lnTo>
                      <a:pt x="2530610" y="4433149"/>
                    </a:lnTo>
                    <a:cubicBezTo>
                      <a:pt x="2530610" y="4580536"/>
                      <a:pt x="2411130" y="4700016"/>
                      <a:pt x="2263743" y="4700016"/>
                    </a:cubicBezTo>
                    <a:lnTo>
                      <a:pt x="1961175" y="470001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3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0" dirty="0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sp>
          <p:nvSpPr>
            <p:cNvPr id="14" name="ïśḻïḓe"/>
            <p:cNvSpPr/>
            <p:nvPr/>
          </p:nvSpPr>
          <p:spPr>
            <a:xfrm>
              <a:off x="3260392" y="1241052"/>
              <a:ext cx="144016" cy="144016"/>
            </a:xfrm>
            <a:prstGeom prst="ellipse">
              <a:avLst/>
            </a:prstGeom>
            <a:gradFill flip="none" rotWithShape="1">
              <a:gsLst>
                <a:gs pos="17000">
                  <a:schemeClr val="tx1"/>
                </a:gs>
                <a:gs pos="34000">
                  <a:srgbClr val="000000">
                    <a:lumMod val="84000"/>
                    <a:lumOff val="16000"/>
                  </a:srgbClr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12" name="iṥḻiḑé"/>
          <p:cNvSpPr/>
          <p:nvPr/>
        </p:nvSpPr>
        <p:spPr>
          <a:xfrm>
            <a:off x="6256023" y="2079090"/>
            <a:ext cx="4515875" cy="2699819"/>
          </a:xfrm>
          <a:prstGeom prst="rect">
            <a:avLst/>
          </a:prstGeom>
          <a:blipFill>
            <a:blip r:embed="rId1" cstate="screen"/>
            <a:stretch>
              <a:fillRect/>
            </a:stretch>
          </a:blip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" name="ïŝ1îḋe"/>
          <p:cNvSpPr/>
          <p:nvPr/>
        </p:nvSpPr>
        <p:spPr bwMode="auto">
          <a:xfrm>
            <a:off x="1232954" y="2042931"/>
            <a:ext cx="236220" cy="2835275"/>
          </a:xfrm>
          <a:prstGeom prst="rect">
            <a:avLst/>
          </a:pr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17980" y="3028315"/>
            <a:ext cx="4787900" cy="22517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6000" b="1" dirty="0">
                <a:solidFill>
                  <a:srgbClr val="153A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Conclusion</a:t>
            </a:r>
            <a:endParaRPr lang="zh-CN" altLang="en-US" sz="6000" b="1" dirty="0">
              <a:solidFill>
                <a:srgbClr val="153A4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943891" y="4810478"/>
            <a:ext cx="2402652" cy="0"/>
          </a:xfrm>
          <a:prstGeom prst="line">
            <a:avLst/>
          </a:prstGeom>
          <a:ln>
            <a:solidFill>
              <a:srgbClr val="1D50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4560280" y="4758766"/>
            <a:ext cx="103423" cy="103423"/>
          </a:xfrm>
          <a:prstGeom prst="ellipse">
            <a:avLst/>
          </a:prstGeom>
          <a:solidFill>
            <a:srgbClr val="1D505F"/>
          </a:solidFill>
          <a:ln>
            <a:solidFill>
              <a:srgbClr val="1D505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755883" y="4758766"/>
            <a:ext cx="103423" cy="103423"/>
          </a:xfrm>
          <a:prstGeom prst="ellipse">
            <a:avLst/>
          </a:prstGeom>
          <a:solidFill>
            <a:srgbClr val="1D505F"/>
          </a:solidFill>
          <a:ln>
            <a:solidFill>
              <a:srgbClr val="1D505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951486" y="4758766"/>
            <a:ext cx="103423" cy="103423"/>
          </a:xfrm>
          <a:prstGeom prst="ellipse">
            <a:avLst/>
          </a:prstGeom>
          <a:solidFill>
            <a:srgbClr val="1D505F"/>
          </a:solidFill>
          <a:ln>
            <a:solidFill>
              <a:srgbClr val="1D505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  <p:custDataLst>
      <p:tags r:id="rId2"/>
    </p:custData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bldLvl="0" animBg="1"/>
      <p:bldP spid="24" grpId="0" bldLvl="0" animBg="1"/>
      <p:bldP spid="25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72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5400000">
            <a:off x="2667001" y="-2666998"/>
            <a:ext cx="6858000" cy="12192002"/>
          </a:xfrm>
          <a:prstGeom prst="rect">
            <a:avLst/>
          </a:prstGeom>
          <a:ln>
            <a:noFill/>
          </a:ln>
        </p:spPr>
      </p:pic>
      <p:sp>
        <p:nvSpPr>
          <p:cNvPr id="5" name="iconfont-11910-5686862"/>
          <p:cNvSpPr>
            <a:spLocks noChangeAspect="1"/>
          </p:cNvSpPr>
          <p:nvPr/>
        </p:nvSpPr>
        <p:spPr bwMode="auto">
          <a:xfrm rot="16200000">
            <a:off x="571240" y="5915087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6" name="iconfont-1054-809968"/>
          <p:cNvSpPr>
            <a:spLocks noChangeAspect="1"/>
          </p:cNvSpPr>
          <p:nvPr/>
        </p:nvSpPr>
        <p:spPr bwMode="auto">
          <a:xfrm>
            <a:off x="603752" y="799336"/>
            <a:ext cx="304842" cy="304842"/>
          </a:xfrm>
          <a:custGeom>
            <a:avLst/>
            <a:gdLst>
              <a:gd name="T0" fmla="*/ 7991 w 12800"/>
              <a:gd name="T1" fmla="*/ 4785 h 12800"/>
              <a:gd name="T2" fmla="*/ 7237 w 12800"/>
              <a:gd name="T3" fmla="*/ 4281 h 12800"/>
              <a:gd name="T4" fmla="*/ 6348 w 12800"/>
              <a:gd name="T5" fmla="*/ 4105 h 12800"/>
              <a:gd name="T6" fmla="*/ 5458 w 12800"/>
              <a:gd name="T7" fmla="*/ 4281 h 12800"/>
              <a:gd name="T8" fmla="*/ 4704 w 12800"/>
              <a:gd name="T9" fmla="*/ 4785 h 12800"/>
              <a:gd name="T10" fmla="*/ 4200 w 12800"/>
              <a:gd name="T11" fmla="*/ 5538 h 12800"/>
              <a:gd name="T12" fmla="*/ 4023 w 12800"/>
              <a:gd name="T13" fmla="*/ 6426 h 12800"/>
              <a:gd name="T14" fmla="*/ 4200 w 12800"/>
              <a:gd name="T15" fmla="*/ 7314 h 12800"/>
              <a:gd name="T16" fmla="*/ 4704 w 12800"/>
              <a:gd name="T17" fmla="*/ 8067 h 12800"/>
              <a:gd name="T18" fmla="*/ 5458 w 12800"/>
              <a:gd name="T19" fmla="*/ 8571 h 12800"/>
              <a:gd name="T20" fmla="*/ 6348 w 12800"/>
              <a:gd name="T21" fmla="*/ 8747 h 12800"/>
              <a:gd name="T22" fmla="*/ 7237 w 12800"/>
              <a:gd name="T23" fmla="*/ 8571 h 12800"/>
              <a:gd name="T24" fmla="*/ 7991 w 12800"/>
              <a:gd name="T25" fmla="*/ 8067 h 12800"/>
              <a:gd name="T26" fmla="*/ 8495 w 12800"/>
              <a:gd name="T27" fmla="*/ 7314 h 12800"/>
              <a:gd name="T28" fmla="*/ 8672 w 12800"/>
              <a:gd name="T29" fmla="*/ 6426 h 12800"/>
              <a:gd name="T30" fmla="*/ 8495 w 12800"/>
              <a:gd name="T31" fmla="*/ 5538 h 12800"/>
              <a:gd name="T32" fmla="*/ 7991 w 12800"/>
              <a:gd name="T33" fmla="*/ 4785 h 12800"/>
              <a:gd name="T34" fmla="*/ 11482 w 12800"/>
              <a:gd name="T35" fmla="*/ 5844 h 12800"/>
              <a:gd name="T36" fmla="*/ 6947 w 12800"/>
              <a:gd name="T37" fmla="*/ 1317 h 12800"/>
              <a:gd name="T38" fmla="*/ 6947 w 12800"/>
              <a:gd name="T39" fmla="*/ 0 h 12800"/>
              <a:gd name="T40" fmla="*/ 5880 w 12800"/>
              <a:gd name="T41" fmla="*/ 0 h 12800"/>
              <a:gd name="T42" fmla="*/ 5880 w 12800"/>
              <a:gd name="T43" fmla="*/ 1334 h 12800"/>
              <a:gd name="T44" fmla="*/ 1318 w 12800"/>
              <a:gd name="T45" fmla="*/ 5844 h 12800"/>
              <a:gd name="T46" fmla="*/ 0 w 12800"/>
              <a:gd name="T47" fmla="*/ 5844 h 12800"/>
              <a:gd name="T48" fmla="*/ 0 w 12800"/>
              <a:gd name="T49" fmla="*/ 6933 h 12800"/>
              <a:gd name="T50" fmla="*/ 1318 w 12800"/>
              <a:gd name="T51" fmla="*/ 6933 h 12800"/>
              <a:gd name="T52" fmla="*/ 5857 w 12800"/>
              <a:gd name="T53" fmla="*/ 11466 h 12800"/>
              <a:gd name="T54" fmla="*/ 5857 w 12800"/>
              <a:gd name="T55" fmla="*/ 12800 h 12800"/>
              <a:gd name="T56" fmla="*/ 6947 w 12800"/>
              <a:gd name="T57" fmla="*/ 12800 h 12800"/>
              <a:gd name="T58" fmla="*/ 6947 w 12800"/>
              <a:gd name="T59" fmla="*/ 11483 h 12800"/>
              <a:gd name="T60" fmla="*/ 11482 w 12800"/>
              <a:gd name="T61" fmla="*/ 6933 h 12800"/>
              <a:gd name="T62" fmla="*/ 12800 w 12800"/>
              <a:gd name="T63" fmla="*/ 6933 h 12800"/>
              <a:gd name="T64" fmla="*/ 12800 w 12800"/>
              <a:gd name="T65" fmla="*/ 5844 h 12800"/>
              <a:gd name="T66" fmla="*/ 11482 w 12800"/>
              <a:gd name="T67" fmla="*/ 5844 h 12800"/>
              <a:gd name="T68" fmla="*/ 6400 w 12800"/>
              <a:gd name="T69" fmla="*/ 10589 h 12800"/>
              <a:gd name="T70" fmla="*/ 2214 w 12800"/>
              <a:gd name="T71" fmla="*/ 6409 h 12800"/>
              <a:gd name="T72" fmla="*/ 6400 w 12800"/>
              <a:gd name="T73" fmla="*/ 2206 h 12800"/>
              <a:gd name="T74" fmla="*/ 10586 w 12800"/>
              <a:gd name="T75" fmla="*/ 6409 h 12800"/>
              <a:gd name="T76" fmla="*/ 6400 w 12800"/>
              <a:gd name="T77" fmla="*/ 10589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00" h="12800">
                <a:moveTo>
                  <a:pt x="7991" y="4785"/>
                </a:moveTo>
                <a:cubicBezTo>
                  <a:pt x="7776" y="4570"/>
                  <a:pt x="7518" y="4398"/>
                  <a:pt x="7237" y="4281"/>
                </a:cubicBezTo>
                <a:cubicBezTo>
                  <a:pt x="6956" y="4165"/>
                  <a:pt x="6652" y="4105"/>
                  <a:pt x="6348" y="4105"/>
                </a:cubicBezTo>
                <a:cubicBezTo>
                  <a:pt x="6043" y="4105"/>
                  <a:pt x="5739" y="4165"/>
                  <a:pt x="5458" y="4281"/>
                </a:cubicBezTo>
                <a:cubicBezTo>
                  <a:pt x="5177" y="4398"/>
                  <a:pt x="4919" y="4570"/>
                  <a:pt x="4704" y="4785"/>
                </a:cubicBezTo>
                <a:cubicBezTo>
                  <a:pt x="4489" y="4999"/>
                  <a:pt x="4317" y="5257"/>
                  <a:pt x="4200" y="5538"/>
                </a:cubicBezTo>
                <a:cubicBezTo>
                  <a:pt x="4084" y="5819"/>
                  <a:pt x="4023" y="6122"/>
                  <a:pt x="4023" y="6426"/>
                </a:cubicBezTo>
                <a:cubicBezTo>
                  <a:pt x="4023" y="6730"/>
                  <a:pt x="4084" y="7033"/>
                  <a:pt x="4200" y="7314"/>
                </a:cubicBezTo>
                <a:cubicBezTo>
                  <a:pt x="4317" y="7595"/>
                  <a:pt x="4489" y="7853"/>
                  <a:pt x="4704" y="8067"/>
                </a:cubicBezTo>
                <a:cubicBezTo>
                  <a:pt x="4919" y="8282"/>
                  <a:pt x="5177" y="8454"/>
                  <a:pt x="5458" y="8571"/>
                </a:cubicBezTo>
                <a:cubicBezTo>
                  <a:pt x="5739" y="8687"/>
                  <a:pt x="6043" y="8747"/>
                  <a:pt x="6348" y="8747"/>
                </a:cubicBezTo>
                <a:cubicBezTo>
                  <a:pt x="6652" y="8747"/>
                  <a:pt x="6956" y="8687"/>
                  <a:pt x="7237" y="8571"/>
                </a:cubicBezTo>
                <a:cubicBezTo>
                  <a:pt x="7518" y="8454"/>
                  <a:pt x="7776" y="8282"/>
                  <a:pt x="7991" y="8067"/>
                </a:cubicBezTo>
                <a:cubicBezTo>
                  <a:pt x="8206" y="7853"/>
                  <a:pt x="8379" y="7595"/>
                  <a:pt x="8495" y="7314"/>
                </a:cubicBezTo>
                <a:cubicBezTo>
                  <a:pt x="8611" y="7034"/>
                  <a:pt x="8672" y="6730"/>
                  <a:pt x="8672" y="6426"/>
                </a:cubicBezTo>
                <a:cubicBezTo>
                  <a:pt x="8672" y="6122"/>
                  <a:pt x="8611" y="5819"/>
                  <a:pt x="8495" y="5538"/>
                </a:cubicBezTo>
                <a:cubicBezTo>
                  <a:pt x="8379" y="5257"/>
                  <a:pt x="8207" y="5000"/>
                  <a:pt x="7991" y="4785"/>
                </a:cubicBezTo>
                <a:close/>
                <a:moveTo>
                  <a:pt x="11482" y="5844"/>
                </a:moveTo>
                <a:cubicBezTo>
                  <a:pt x="11274" y="3350"/>
                  <a:pt x="9445" y="1490"/>
                  <a:pt x="6947" y="1317"/>
                </a:cubicBezTo>
                <a:lnTo>
                  <a:pt x="6947" y="0"/>
                </a:lnTo>
                <a:lnTo>
                  <a:pt x="5880" y="0"/>
                </a:lnTo>
                <a:lnTo>
                  <a:pt x="5880" y="1334"/>
                </a:lnTo>
                <a:cubicBezTo>
                  <a:pt x="3452" y="1559"/>
                  <a:pt x="1526" y="3402"/>
                  <a:pt x="1318" y="5844"/>
                </a:cubicBezTo>
                <a:lnTo>
                  <a:pt x="0" y="5844"/>
                </a:lnTo>
                <a:lnTo>
                  <a:pt x="0" y="6933"/>
                </a:lnTo>
                <a:lnTo>
                  <a:pt x="1318" y="6933"/>
                </a:lnTo>
                <a:cubicBezTo>
                  <a:pt x="1526" y="9375"/>
                  <a:pt x="3429" y="11224"/>
                  <a:pt x="5857" y="11466"/>
                </a:cubicBezTo>
                <a:lnTo>
                  <a:pt x="5857" y="12800"/>
                </a:lnTo>
                <a:lnTo>
                  <a:pt x="6947" y="12800"/>
                </a:lnTo>
                <a:lnTo>
                  <a:pt x="6947" y="11483"/>
                </a:lnTo>
                <a:cubicBezTo>
                  <a:pt x="9444" y="11310"/>
                  <a:pt x="11274" y="9427"/>
                  <a:pt x="11482" y="6933"/>
                </a:cubicBezTo>
                <a:lnTo>
                  <a:pt x="12800" y="6933"/>
                </a:lnTo>
                <a:lnTo>
                  <a:pt x="12800" y="5844"/>
                </a:lnTo>
                <a:lnTo>
                  <a:pt x="11482" y="5844"/>
                </a:lnTo>
                <a:close/>
                <a:moveTo>
                  <a:pt x="6400" y="10589"/>
                </a:moveTo>
                <a:cubicBezTo>
                  <a:pt x="4093" y="10589"/>
                  <a:pt x="2214" y="8695"/>
                  <a:pt x="2214" y="6409"/>
                </a:cubicBezTo>
                <a:cubicBezTo>
                  <a:pt x="2214" y="4122"/>
                  <a:pt x="4111" y="2206"/>
                  <a:pt x="6400" y="2206"/>
                </a:cubicBezTo>
                <a:cubicBezTo>
                  <a:pt x="8707" y="2206"/>
                  <a:pt x="10586" y="4122"/>
                  <a:pt x="10586" y="6409"/>
                </a:cubicBezTo>
                <a:cubicBezTo>
                  <a:pt x="10586" y="8695"/>
                  <a:pt x="8707" y="10589"/>
                  <a:pt x="6400" y="1058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82857" y="2949681"/>
            <a:ext cx="6488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THANK YOU</a:t>
            </a:r>
            <a:endParaRPr lang="zh-CN" alt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988032" y="1731612"/>
            <a:ext cx="2402652" cy="0"/>
          </a:xfrm>
          <a:prstGeom prst="lin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7592847" y="1708957"/>
            <a:ext cx="103423" cy="1034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rgbClr val="1D505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788450" y="1708957"/>
            <a:ext cx="103423" cy="1034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rgbClr val="1D505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984053" y="1708957"/>
            <a:ext cx="103423" cy="1034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rgbClr val="1D505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4" name="iṩļïḓè"/>
          <p:cNvSpPr txBox="1"/>
          <p:nvPr/>
        </p:nvSpPr>
        <p:spPr bwMode="auto">
          <a:xfrm>
            <a:off x="5328676" y="1554545"/>
            <a:ext cx="1721363" cy="41224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 wrap="square" lIns="91440" tIns="45720" rIns="91440" bIns="45720" anchor="ctr" anchorCtr="0">
            <a:normAutofit fontScale="90000"/>
          </a:bodyPr>
          <a:lstStyle>
            <a:defPPr>
              <a:defRPr lang="en-US"/>
            </a:defPPr>
            <a:lvl1pPr algn="dist" defTabSz="914400">
              <a:spcBef>
                <a:spcPct val="0"/>
              </a:spcBef>
              <a:defRPr sz="1600">
                <a:solidFill>
                  <a:srgbClr val="1D505F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  <a:lvl2pPr defTabSz="914400"/>
            <a:lvl3pPr defTabSz="914400"/>
            <a:lvl4pPr defTabSz="914400"/>
            <a:lvl5pPr defTabSz="914400"/>
            <a:lvl6pPr defTabSz="914400"/>
            <a:lvl7pPr defTabSz="914400"/>
            <a:lvl8pPr defTabSz="914400"/>
            <a:lvl9pPr defTabSz="914400"/>
          </a:lstStyle>
          <a:p>
            <a:r>
              <a:rPr lang="en-US" altLang="zh-CN" dirty="0">
                <a:sym typeface="Arial" panose="020B0604020202020204"/>
              </a:rPr>
              <a:t>cs520-f23-group9</a:t>
            </a:r>
            <a:endParaRPr lang="en-US" altLang="zh-CN" dirty="0">
              <a:sym typeface="Arial" panose="020B0604020202020204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315329" y="1708957"/>
            <a:ext cx="103423" cy="1034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rgbClr val="1D505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510932" y="1708957"/>
            <a:ext cx="103423" cy="1034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rgbClr val="1D505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706535" y="1708957"/>
            <a:ext cx="103423" cy="1034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rgbClr val="1D505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076316" y="6155201"/>
            <a:ext cx="103423" cy="1034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1271919" y="6155201"/>
            <a:ext cx="103423" cy="1034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1467522" y="6155201"/>
            <a:ext cx="103423" cy="1034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3" name="iṡḻïḑé"/>
          <p:cNvSpPr/>
          <p:nvPr/>
        </p:nvSpPr>
        <p:spPr bwMode="auto">
          <a:xfrm>
            <a:off x="11076316" y="951757"/>
            <a:ext cx="404813" cy="57150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rnd">
            <a:solidFill>
              <a:schemeClr val="bg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 bldLvl="0" animBg="1"/>
      <p:bldP spid="20" grpId="0" bldLvl="0" animBg="1"/>
      <p:bldP spid="2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/>
          <a:srcRect b="56793"/>
          <a:stretch>
            <a:fillRect/>
          </a:stretch>
        </p:blipFill>
        <p:spPr>
          <a:xfrm rot="16200000">
            <a:off x="-1028223" y="1028221"/>
            <a:ext cx="6858001" cy="4801555"/>
          </a:xfrm>
          <a:prstGeom prst="rect">
            <a:avLst/>
          </a:prstGeom>
        </p:spPr>
      </p:pic>
      <p:sp>
        <p:nvSpPr>
          <p:cNvPr id="4" name="iconfont-11910-5686862"/>
          <p:cNvSpPr>
            <a:spLocks noChangeAspect="1"/>
          </p:cNvSpPr>
          <p:nvPr/>
        </p:nvSpPr>
        <p:spPr bwMode="auto">
          <a:xfrm rot="16200000">
            <a:off x="11173650" y="5938236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rgbClr val="1D505F"/>
          </a:solidFill>
          <a:ln>
            <a:solidFill>
              <a:srgbClr val="1D505F"/>
            </a:solidFill>
          </a:ln>
        </p:spPr>
        <p:txBody>
          <a:bodyPr/>
          <a:lstStyle/>
          <a:p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" name="iconfont-1054-809968"/>
          <p:cNvSpPr>
            <a:spLocks noChangeAspect="1"/>
          </p:cNvSpPr>
          <p:nvPr/>
        </p:nvSpPr>
        <p:spPr bwMode="auto">
          <a:xfrm>
            <a:off x="11206162" y="822485"/>
            <a:ext cx="304842" cy="304842"/>
          </a:xfrm>
          <a:custGeom>
            <a:avLst/>
            <a:gdLst>
              <a:gd name="T0" fmla="*/ 7991 w 12800"/>
              <a:gd name="T1" fmla="*/ 4785 h 12800"/>
              <a:gd name="T2" fmla="*/ 7237 w 12800"/>
              <a:gd name="T3" fmla="*/ 4281 h 12800"/>
              <a:gd name="T4" fmla="*/ 6348 w 12800"/>
              <a:gd name="T5" fmla="*/ 4105 h 12800"/>
              <a:gd name="T6" fmla="*/ 5458 w 12800"/>
              <a:gd name="T7" fmla="*/ 4281 h 12800"/>
              <a:gd name="T8" fmla="*/ 4704 w 12800"/>
              <a:gd name="T9" fmla="*/ 4785 h 12800"/>
              <a:gd name="T10" fmla="*/ 4200 w 12800"/>
              <a:gd name="T11" fmla="*/ 5538 h 12800"/>
              <a:gd name="T12" fmla="*/ 4023 w 12800"/>
              <a:gd name="T13" fmla="*/ 6426 h 12800"/>
              <a:gd name="T14" fmla="*/ 4200 w 12800"/>
              <a:gd name="T15" fmla="*/ 7314 h 12800"/>
              <a:gd name="T16" fmla="*/ 4704 w 12800"/>
              <a:gd name="T17" fmla="*/ 8067 h 12800"/>
              <a:gd name="T18" fmla="*/ 5458 w 12800"/>
              <a:gd name="T19" fmla="*/ 8571 h 12800"/>
              <a:gd name="T20" fmla="*/ 6348 w 12800"/>
              <a:gd name="T21" fmla="*/ 8747 h 12800"/>
              <a:gd name="T22" fmla="*/ 7237 w 12800"/>
              <a:gd name="T23" fmla="*/ 8571 h 12800"/>
              <a:gd name="T24" fmla="*/ 7991 w 12800"/>
              <a:gd name="T25" fmla="*/ 8067 h 12800"/>
              <a:gd name="T26" fmla="*/ 8495 w 12800"/>
              <a:gd name="T27" fmla="*/ 7314 h 12800"/>
              <a:gd name="T28" fmla="*/ 8672 w 12800"/>
              <a:gd name="T29" fmla="*/ 6426 h 12800"/>
              <a:gd name="T30" fmla="*/ 8495 w 12800"/>
              <a:gd name="T31" fmla="*/ 5538 h 12800"/>
              <a:gd name="T32" fmla="*/ 7991 w 12800"/>
              <a:gd name="T33" fmla="*/ 4785 h 12800"/>
              <a:gd name="T34" fmla="*/ 11482 w 12800"/>
              <a:gd name="T35" fmla="*/ 5844 h 12800"/>
              <a:gd name="T36" fmla="*/ 6947 w 12800"/>
              <a:gd name="T37" fmla="*/ 1317 h 12800"/>
              <a:gd name="T38" fmla="*/ 6947 w 12800"/>
              <a:gd name="T39" fmla="*/ 0 h 12800"/>
              <a:gd name="T40" fmla="*/ 5880 w 12800"/>
              <a:gd name="T41" fmla="*/ 0 h 12800"/>
              <a:gd name="T42" fmla="*/ 5880 w 12800"/>
              <a:gd name="T43" fmla="*/ 1334 h 12800"/>
              <a:gd name="T44" fmla="*/ 1318 w 12800"/>
              <a:gd name="T45" fmla="*/ 5844 h 12800"/>
              <a:gd name="T46" fmla="*/ 0 w 12800"/>
              <a:gd name="T47" fmla="*/ 5844 h 12800"/>
              <a:gd name="T48" fmla="*/ 0 w 12800"/>
              <a:gd name="T49" fmla="*/ 6933 h 12800"/>
              <a:gd name="T50" fmla="*/ 1318 w 12800"/>
              <a:gd name="T51" fmla="*/ 6933 h 12800"/>
              <a:gd name="T52" fmla="*/ 5857 w 12800"/>
              <a:gd name="T53" fmla="*/ 11466 h 12800"/>
              <a:gd name="T54" fmla="*/ 5857 w 12800"/>
              <a:gd name="T55" fmla="*/ 12800 h 12800"/>
              <a:gd name="T56" fmla="*/ 6947 w 12800"/>
              <a:gd name="T57" fmla="*/ 12800 h 12800"/>
              <a:gd name="T58" fmla="*/ 6947 w 12800"/>
              <a:gd name="T59" fmla="*/ 11483 h 12800"/>
              <a:gd name="T60" fmla="*/ 11482 w 12800"/>
              <a:gd name="T61" fmla="*/ 6933 h 12800"/>
              <a:gd name="T62" fmla="*/ 12800 w 12800"/>
              <a:gd name="T63" fmla="*/ 6933 h 12800"/>
              <a:gd name="T64" fmla="*/ 12800 w 12800"/>
              <a:gd name="T65" fmla="*/ 5844 h 12800"/>
              <a:gd name="T66" fmla="*/ 11482 w 12800"/>
              <a:gd name="T67" fmla="*/ 5844 h 12800"/>
              <a:gd name="T68" fmla="*/ 6400 w 12800"/>
              <a:gd name="T69" fmla="*/ 10589 h 12800"/>
              <a:gd name="T70" fmla="*/ 2214 w 12800"/>
              <a:gd name="T71" fmla="*/ 6409 h 12800"/>
              <a:gd name="T72" fmla="*/ 6400 w 12800"/>
              <a:gd name="T73" fmla="*/ 2206 h 12800"/>
              <a:gd name="T74" fmla="*/ 10586 w 12800"/>
              <a:gd name="T75" fmla="*/ 6409 h 12800"/>
              <a:gd name="T76" fmla="*/ 6400 w 12800"/>
              <a:gd name="T77" fmla="*/ 10589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00" h="12800">
                <a:moveTo>
                  <a:pt x="7991" y="4785"/>
                </a:moveTo>
                <a:cubicBezTo>
                  <a:pt x="7776" y="4570"/>
                  <a:pt x="7518" y="4398"/>
                  <a:pt x="7237" y="4281"/>
                </a:cubicBezTo>
                <a:cubicBezTo>
                  <a:pt x="6956" y="4165"/>
                  <a:pt x="6652" y="4105"/>
                  <a:pt x="6348" y="4105"/>
                </a:cubicBezTo>
                <a:cubicBezTo>
                  <a:pt x="6043" y="4105"/>
                  <a:pt x="5739" y="4165"/>
                  <a:pt x="5458" y="4281"/>
                </a:cubicBezTo>
                <a:cubicBezTo>
                  <a:pt x="5177" y="4398"/>
                  <a:pt x="4919" y="4570"/>
                  <a:pt x="4704" y="4785"/>
                </a:cubicBezTo>
                <a:cubicBezTo>
                  <a:pt x="4489" y="4999"/>
                  <a:pt x="4317" y="5257"/>
                  <a:pt x="4200" y="5538"/>
                </a:cubicBezTo>
                <a:cubicBezTo>
                  <a:pt x="4084" y="5819"/>
                  <a:pt x="4023" y="6122"/>
                  <a:pt x="4023" y="6426"/>
                </a:cubicBezTo>
                <a:cubicBezTo>
                  <a:pt x="4023" y="6730"/>
                  <a:pt x="4084" y="7033"/>
                  <a:pt x="4200" y="7314"/>
                </a:cubicBezTo>
                <a:cubicBezTo>
                  <a:pt x="4317" y="7595"/>
                  <a:pt x="4489" y="7853"/>
                  <a:pt x="4704" y="8067"/>
                </a:cubicBezTo>
                <a:cubicBezTo>
                  <a:pt x="4919" y="8282"/>
                  <a:pt x="5177" y="8454"/>
                  <a:pt x="5458" y="8571"/>
                </a:cubicBezTo>
                <a:cubicBezTo>
                  <a:pt x="5739" y="8687"/>
                  <a:pt x="6043" y="8747"/>
                  <a:pt x="6348" y="8747"/>
                </a:cubicBezTo>
                <a:cubicBezTo>
                  <a:pt x="6652" y="8747"/>
                  <a:pt x="6956" y="8687"/>
                  <a:pt x="7237" y="8571"/>
                </a:cubicBezTo>
                <a:cubicBezTo>
                  <a:pt x="7518" y="8454"/>
                  <a:pt x="7776" y="8282"/>
                  <a:pt x="7991" y="8067"/>
                </a:cubicBezTo>
                <a:cubicBezTo>
                  <a:pt x="8206" y="7853"/>
                  <a:pt x="8379" y="7595"/>
                  <a:pt x="8495" y="7314"/>
                </a:cubicBezTo>
                <a:cubicBezTo>
                  <a:pt x="8611" y="7034"/>
                  <a:pt x="8672" y="6730"/>
                  <a:pt x="8672" y="6426"/>
                </a:cubicBezTo>
                <a:cubicBezTo>
                  <a:pt x="8672" y="6122"/>
                  <a:pt x="8611" y="5819"/>
                  <a:pt x="8495" y="5538"/>
                </a:cubicBezTo>
                <a:cubicBezTo>
                  <a:pt x="8379" y="5257"/>
                  <a:pt x="8207" y="5000"/>
                  <a:pt x="7991" y="4785"/>
                </a:cubicBezTo>
                <a:close/>
                <a:moveTo>
                  <a:pt x="11482" y="5844"/>
                </a:moveTo>
                <a:cubicBezTo>
                  <a:pt x="11274" y="3350"/>
                  <a:pt x="9445" y="1490"/>
                  <a:pt x="6947" y="1317"/>
                </a:cubicBezTo>
                <a:lnTo>
                  <a:pt x="6947" y="0"/>
                </a:lnTo>
                <a:lnTo>
                  <a:pt x="5880" y="0"/>
                </a:lnTo>
                <a:lnTo>
                  <a:pt x="5880" y="1334"/>
                </a:lnTo>
                <a:cubicBezTo>
                  <a:pt x="3452" y="1559"/>
                  <a:pt x="1526" y="3402"/>
                  <a:pt x="1318" y="5844"/>
                </a:cubicBezTo>
                <a:lnTo>
                  <a:pt x="0" y="5844"/>
                </a:lnTo>
                <a:lnTo>
                  <a:pt x="0" y="6933"/>
                </a:lnTo>
                <a:lnTo>
                  <a:pt x="1318" y="6933"/>
                </a:lnTo>
                <a:cubicBezTo>
                  <a:pt x="1526" y="9375"/>
                  <a:pt x="3429" y="11224"/>
                  <a:pt x="5857" y="11466"/>
                </a:cubicBezTo>
                <a:lnTo>
                  <a:pt x="5857" y="12800"/>
                </a:lnTo>
                <a:lnTo>
                  <a:pt x="6947" y="12800"/>
                </a:lnTo>
                <a:lnTo>
                  <a:pt x="6947" y="11483"/>
                </a:lnTo>
                <a:cubicBezTo>
                  <a:pt x="9444" y="11310"/>
                  <a:pt x="11274" y="9427"/>
                  <a:pt x="11482" y="6933"/>
                </a:cubicBezTo>
                <a:lnTo>
                  <a:pt x="12800" y="6933"/>
                </a:lnTo>
                <a:lnTo>
                  <a:pt x="12800" y="5844"/>
                </a:lnTo>
                <a:lnTo>
                  <a:pt x="11482" y="5844"/>
                </a:lnTo>
                <a:close/>
                <a:moveTo>
                  <a:pt x="6400" y="10589"/>
                </a:moveTo>
                <a:cubicBezTo>
                  <a:pt x="4093" y="10589"/>
                  <a:pt x="2214" y="8695"/>
                  <a:pt x="2214" y="6409"/>
                </a:cubicBezTo>
                <a:cubicBezTo>
                  <a:pt x="2214" y="4122"/>
                  <a:pt x="4111" y="2206"/>
                  <a:pt x="6400" y="2206"/>
                </a:cubicBezTo>
                <a:cubicBezTo>
                  <a:pt x="8707" y="2206"/>
                  <a:pt x="10586" y="4122"/>
                  <a:pt x="10586" y="6409"/>
                </a:cubicBezTo>
                <a:cubicBezTo>
                  <a:pt x="10586" y="8695"/>
                  <a:pt x="8707" y="10589"/>
                  <a:pt x="6400" y="10589"/>
                </a:cubicBezTo>
                <a:close/>
              </a:path>
            </a:pathLst>
          </a:custGeom>
          <a:solidFill>
            <a:srgbClr val="1D505F"/>
          </a:solidFill>
          <a:ln>
            <a:solidFill>
              <a:srgbClr val="1D505F"/>
            </a:solidFill>
          </a:ln>
        </p:spPr>
        <p:txBody>
          <a:bodyPr/>
          <a:lstStyle/>
          <a:p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" name="îṣḷidê"/>
          <p:cNvSpPr txBox="1"/>
          <p:nvPr/>
        </p:nvSpPr>
        <p:spPr>
          <a:xfrm>
            <a:off x="5087237" y="1225429"/>
            <a:ext cx="822417" cy="69825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buSzPct val="25000"/>
            </a:pPr>
            <a:r>
              <a:rPr lang="en-US" sz="2800" b="1">
                <a:solidFill>
                  <a:srgbClr val="153A4A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</a:t>
            </a:r>
            <a:r>
              <a:rPr lang="en-US" sz="100" b="1">
                <a:solidFill>
                  <a:srgbClr val="153A4A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lang="en-US" sz="2800" b="1">
                <a:solidFill>
                  <a:srgbClr val="153A4A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1</a:t>
            </a:r>
            <a:endParaRPr lang="en-US" sz="2800" b="1" dirty="0">
              <a:solidFill>
                <a:srgbClr val="153A4A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118421" y="2228662"/>
            <a:ext cx="468272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141919" y="3536872"/>
            <a:ext cx="468272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ïşļíḑé"/>
          <p:cNvSpPr txBox="1"/>
          <p:nvPr/>
        </p:nvSpPr>
        <p:spPr>
          <a:xfrm>
            <a:off x="5115291" y="2533638"/>
            <a:ext cx="822417" cy="69825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buSzPct val="25000"/>
            </a:pPr>
            <a:r>
              <a:rPr lang="en-US" sz="2800" b="1">
                <a:solidFill>
                  <a:srgbClr val="153A4A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</a:t>
            </a:r>
            <a:r>
              <a:rPr lang="en-US" sz="100" b="1">
                <a:solidFill>
                  <a:srgbClr val="153A4A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lang="en-US" sz="2800" b="1">
                <a:solidFill>
                  <a:srgbClr val="153A4A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2</a:t>
            </a:r>
            <a:endParaRPr lang="en-US" sz="2800" b="1" dirty="0">
              <a:solidFill>
                <a:srgbClr val="153A4A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6" name="ïṥlíḓè"/>
          <p:cNvSpPr txBox="1"/>
          <p:nvPr/>
        </p:nvSpPr>
        <p:spPr>
          <a:xfrm>
            <a:off x="5143344" y="3841846"/>
            <a:ext cx="822417" cy="69825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buSzPct val="25000"/>
            </a:pPr>
            <a:r>
              <a:rPr lang="en-US" sz="2800" b="1">
                <a:solidFill>
                  <a:srgbClr val="153A4A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</a:t>
            </a:r>
            <a:r>
              <a:rPr lang="en-US" sz="100" b="1">
                <a:solidFill>
                  <a:srgbClr val="153A4A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lang="en-US" sz="2800" b="1">
                <a:solidFill>
                  <a:srgbClr val="153A4A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3</a:t>
            </a:r>
            <a:endParaRPr lang="en-US" sz="2800" b="1" dirty="0">
              <a:solidFill>
                <a:srgbClr val="153A4A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118421" y="4845081"/>
            <a:ext cx="468272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ïṥḻïḍè"/>
          <p:cNvSpPr txBox="1"/>
          <p:nvPr/>
        </p:nvSpPr>
        <p:spPr>
          <a:xfrm>
            <a:off x="5119846" y="5150056"/>
            <a:ext cx="822417" cy="69825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buSzPct val="25000"/>
            </a:pPr>
            <a:r>
              <a:rPr lang="en-US" sz="2800" b="1">
                <a:solidFill>
                  <a:srgbClr val="153A4A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</a:t>
            </a:r>
            <a:r>
              <a:rPr lang="en-US" sz="100" b="1">
                <a:solidFill>
                  <a:srgbClr val="153A4A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lang="en-US" sz="2800" b="1">
                <a:solidFill>
                  <a:srgbClr val="153A4A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4</a:t>
            </a:r>
            <a:endParaRPr lang="en-US" sz="2800" b="1" dirty="0">
              <a:solidFill>
                <a:srgbClr val="153A4A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1" name="ïṥlïḍe"/>
          <p:cNvSpPr txBox="1"/>
          <p:nvPr/>
        </p:nvSpPr>
        <p:spPr>
          <a:xfrm>
            <a:off x="6066155" y="1256665"/>
            <a:ext cx="5977255" cy="544830"/>
          </a:xfrm>
          <a:prstGeom prst="rect">
            <a:avLst/>
          </a:prstGeom>
          <a:solidFill>
            <a:srgbClr val="1D505F"/>
          </a:solidFill>
          <a:ln w="38100">
            <a:solidFill>
              <a:srgbClr val="1D505F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en-US"/>
            </a:defPPr>
            <a:lvl1pPr algn="ctr" defTabSz="914400">
              <a:defRPr sz="2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endParaRPr lang="en-US" altLang="zh-CN" dirty="0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2" name="işliḑé"/>
          <p:cNvSpPr/>
          <p:nvPr/>
        </p:nvSpPr>
        <p:spPr>
          <a:xfrm>
            <a:off x="11363555" y="1469429"/>
            <a:ext cx="147973" cy="147973"/>
          </a:xfrm>
          <a:prstGeom prst="chevron">
            <a:avLst/>
          </a:prstGeom>
          <a:solidFill>
            <a:schemeClr val="bg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rgbClr val="7D81C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69460" y="1275715"/>
            <a:ext cx="45034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01.Introduction</a:t>
            </a:r>
            <a:endParaRPr lang="en-US" altLang="zh-CN" sz="24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4" name="ïṥlïḍe"/>
          <p:cNvSpPr txBox="1"/>
          <p:nvPr/>
        </p:nvSpPr>
        <p:spPr>
          <a:xfrm>
            <a:off x="6066155" y="2546350"/>
            <a:ext cx="5976620" cy="544830"/>
          </a:xfrm>
          <a:prstGeom prst="rect">
            <a:avLst/>
          </a:prstGeom>
          <a:solidFill>
            <a:srgbClr val="1D505F"/>
          </a:solidFill>
          <a:ln w="38100">
            <a:solidFill>
              <a:srgbClr val="1D505F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en-US"/>
            </a:defPPr>
            <a:lvl1pPr algn="ctr" defTabSz="914400">
              <a:defRPr sz="2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endParaRPr lang="en-US" altLang="zh-CN" dirty="0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5" name="işliḑé"/>
          <p:cNvSpPr/>
          <p:nvPr/>
        </p:nvSpPr>
        <p:spPr>
          <a:xfrm>
            <a:off x="11367847" y="2756819"/>
            <a:ext cx="147973" cy="147973"/>
          </a:xfrm>
          <a:prstGeom prst="chevron">
            <a:avLst/>
          </a:prstGeom>
          <a:solidFill>
            <a:schemeClr val="bg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rgbClr val="7D81C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480560" y="2565400"/>
            <a:ext cx="6670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02.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Summary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And 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Experiments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7" name="ïṥlïḍe"/>
          <p:cNvSpPr txBox="1"/>
          <p:nvPr/>
        </p:nvSpPr>
        <p:spPr>
          <a:xfrm>
            <a:off x="6137275" y="3841750"/>
            <a:ext cx="5906135" cy="544830"/>
          </a:xfrm>
          <a:prstGeom prst="rect">
            <a:avLst/>
          </a:prstGeom>
          <a:solidFill>
            <a:srgbClr val="1D505F"/>
          </a:solidFill>
          <a:ln w="38100">
            <a:solidFill>
              <a:srgbClr val="1D505F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en-US"/>
            </a:defPPr>
            <a:lvl1pPr algn="ctr" defTabSz="914400">
              <a:defRPr sz="2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endParaRPr lang="en-US" altLang="zh-CN" dirty="0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8" name="işliḑé"/>
          <p:cNvSpPr/>
          <p:nvPr/>
        </p:nvSpPr>
        <p:spPr>
          <a:xfrm>
            <a:off x="11357707" y="4040405"/>
            <a:ext cx="147973" cy="147973"/>
          </a:xfrm>
          <a:prstGeom prst="chevron">
            <a:avLst/>
          </a:prstGeom>
          <a:solidFill>
            <a:schemeClr val="bg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rgbClr val="7D81C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914390" y="3873500"/>
            <a:ext cx="4429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03.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Analysis and Critique</a:t>
            </a:r>
            <a:endParaRPr lang="zh-CN" altLang="en-US" sz="24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0" name="ïṥlïḍe"/>
          <p:cNvSpPr txBox="1"/>
          <p:nvPr/>
        </p:nvSpPr>
        <p:spPr>
          <a:xfrm>
            <a:off x="6122670" y="5125085"/>
            <a:ext cx="5920105" cy="544830"/>
          </a:xfrm>
          <a:prstGeom prst="rect">
            <a:avLst/>
          </a:prstGeom>
          <a:solidFill>
            <a:srgbClr val="1D505F"/>
          </a:solidFill>
          <a:ln w="38100">
            <a:solidFill>
              <a:srgbClr val="1D505F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en-US"/>
            </a:defPPr>
            <a:lvl1pPr algn="ctr" defTabSz="914400">
              <a:defRPr sz="2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endParaRPr lang="en-US" altLang="zh-CN" dirty="0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1" name="işliḑé"/>
          <p:cNvSpPr/>
          <p:nvPr/>
        </p:nvSpPr>
        <p:spPr>
          <a:xfrm>
            <a:off x="11363402" y="5324521"/>
            <a:ext cx="147973" cy="147973"/>
          </a:xfrm>
          <a:prstGeom prst="chevron">
            <a:avLst/>
          </a:prstGeom>
          <a:solidFill>
            <a:schemeClr val="bg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rgbClr val="7D81C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890260" y="5160010"/>
            <a:ext cx="3107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04.Conclusion</a:t>
            </a:r>
            <a:endParaRPr lang="en-US" altLang="zh-CN" sz="24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3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9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ṥļide"/>
          <p:cNvSpPr/>
          <p:nvPr/>
        </p:nvSpPr>
        <p:spPr>
          <a:xfrm>
            <a:off x="6179370" y="1085263"/>
            <a:ext cx="4686935" cy="4686935"/>
          </a:xfrm>
          <a:prstGeom prst="donut">
            <a:avLst>
              <a:gd name="adj" fmla="val 11888"/>
            </a:avLst>
          </a:pr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7" name="iṡḻïḑé"/>
          <p:cNvSpPr/>
          <p:nvPr/>
        </p:nvSpPr>
        <p:spPr bwMode="auto">
          <a:xfrm>
            <a:off x="1943891" y="2225674"/>
            <a:ext cx="404813" cy="57150"/>
          </a:xfrm>
          <a:prstGeom prst="rect">
            <a:avLst/>
          </a:pr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10" name="îs1ïḑe"/>
          <p:cNvGrpSpPr/>
          <p:nvPr/>
        </p:nvGrpSpPr>
        <p:grpSpPr>
          <a:xfrm>
            <a:off x="5593289" y="5015393"/>
            <a:ext cx="5859098" cy="122919"/>
            <a:chOff x="-1348120" y="5777968"/>
            <a:chExt cx="9361040" cy="187524"/>
          </a:xfrm>
        </p:grpSpPr>
        <p:sp>
          <p:nvSpPr>
            <p:cNvPr id="18" name="íşḻïḓê"/>
            <p:cNvSpPr/>
            <p:nvPr/>
          </p:nvSpPr>
          <p:spPr>
            <a:xfrm flipV="1">
              <a:off x="-1348120" y="5928916"/>
              <a:ext cx="9361040" cy="36576"/>
            </a:xfrm>
            <a:prstGeom prst="trapezoid">
              <a:avLst>
                <a:gd name="adj" fmla="val 814192"/>
              </a:avLst>
            </a:prstGeom>
            <a:solidFill>
              <a:srgbClr val="80808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9" name="îśḻïďê"/>
            <p:cNvSpPr/>
            <p:nvPr/>
          </p:nvSpPr>
          <p:spPr>
            <a:xfrm>
              <a:off x="-1348120" y="5777968"/>
              <a:ext cx="9361040" cy="15109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grpSp>
        <p:nvGrpSpPr>
          <p:cNvPr id="11" name="ïṡļïďé"/>
          <p:cNvGrpSpPr/>
          <p:nvPr/>
        </p:nvGrpSpPr>
        <p:grpSpPr>
          <a:xfrm>
            <a:off x="6092358" y="1898589"/>
            <a:ext cx="4860960" cy="3080807"/>
            <a:chOff x="-375492" y="1139528"/>
            <a:chExt cx="7415785" cy="4700016"/>
          </a:xfrm>
        </p:grpSpPr>
        <p:grpSp>
          <p:nvGrpSpPr>
            <p:cNvPr id="13" name="is1iḍe"/>
            <p:cNvGrpSpPr/>
            <p:nvPr/>
          </p:nvGrpSpPr>
          <p:grpSpPr>
            <a:xfrm>
              <a:off x="-375492" y="1139528"/>
              <a:ext cx="7415785" cy="4700016"/>
              <a:chOff x="-375492" y="1139528"/>
              <a:chExt cx="7415785" cy="4700016"/>
            </a:xfrm>
          </p:grpSpPr>
          <p:sp>
            <p:nvSpPr>
              <p:cNvPr id="15" name="iṧlíḑê"/>
              <p:cNvSpPr/>
              <p:nvPr/>
            </p:nvSpPr>
            <p:spPr>
              <a:xfrm>
                <a:off x="-375492" y="1139528"/>
                <a:ext cx="7415784" cy="4700016"/>
              </a:xfrm>
              <a:custGeom>
                <a:avLst/>
                <a:gdLst>
                  <a:gd name="connsiteX0" fmla="*/ 224028 w 7415784"/>
                  <a:gd name="connsiteY0" fmla="*/ 269748 h 4700016"/>
                  <a:gd name="connsiteX1" fmla="*/ 224028 w 7415784"/>
                  <a:gd name="connsiteY1" fmla="*/ 4430268 h 4700016"/>
                  <a:gd name="connsiteX2" fmla="*/ 7191756 w 7415784"/>
                  <a:gd name="connsiteY2" fmla="*/ 4430268 h 4700016"/>
                  <a:gd name="connsiteX3" fmla="*/ 7191756 w 7415784"/>
                  <a:gd name="connsiteY3" fmla="*/ 269748 h 4700016"/>
                  <a:gd name="connsiteX4" fmla="*/ 266867 w 7415784"/>
                  <a:gd name="connsiteY4" fmla="*/ 0 h 4700016"/>
                  <a:gd name="connsiteX5" fmla="*/ 7148917 w 7415784"/>
                  <a:gd name="connsiteY5" fmla="*/ 0 h 4700016"/>
                  <a:gd name="connsiteX6" fmla="*/ 7415784 w 7415784"/>
                  <a:gd name="connsiteY6" fmla="*/ 266867 h 4700016"/>
                  <a:gd name="connsiteX7" fmla="*/ 7415784 w 7415784"/>
                  <a:gd name="connsiteY7" fmla="*/ 4433149 h 4700016"/>
                  <a:gd name="connsiteX8" fmla="*/ 7148917 w 7415784"/>
                  <a:gd name="connsiteY8" fmla="*/ 4700016 h 4700016"/>
                  <a:gd name="connsiteX9" fmla="*/ 266867 w 7415784"/>
                  <a:gd name="connsiteY9" fmla="*/ 4700016 h 4700016"/>
                  <a:gd name="connsiteX10" fmla="*/ 0 w 7415784"/>
                  <a:gd name="connsiteY10" fmla="*/ 4433149 h 4700016"/>
                  <a:gd name="connsiteX11" fmla="*/ 0 w 7415784"/>
                  <a:gd name="connsiteY11" fmla="*/ 266867 h 4700016"/>
                  <a:gd name="connsiteX12" fmla="*/ 266867 w 7415784"/>
                  <a:gd name="connsiteY12" fmla="*/ 0 h 4700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415784" h="4700016">
                    <a:moveTo>
                      <a:pt x="224028" y="269748"/>
                    </a:moveTo>
                    <a:lnTo>
                      <a:pt x="224028" y="4430268"/>
                    </a:lnTo>
                    <a:lnTo>
                      <a:pt x="7191756" y="4430268"/>
                    </a:lnTo>
                    <a:lnTo>
                      <a:pt x="7191756" y="269748"/>
                    </a:lnTo>
                    <a:close/>
                    <a:moveTo>
                      <a:pt x="266867" y="0"/>
                    </a:moveTo>
                    <a:lnTo>
                      <a:pt x="7148917" y="0"/>
                    </a:lnTo>
                    <a:cubicBezTo>
                      <a:pt x="7296304" y="0"/>
                      <a:pt x="7415784" y="119480"/>
                      <a:pt x="7415784" y="266867"/>
                    </a:cubicBezTo>
                    <a:lnTo>
                      <a:pt x="7415784" y="4433149"/>
                    </a:lnTo>
                    <a:cubicBezTo>
                      <a:pt x="7415784" y="4580536"/>
                      <a:pt x="7296304" y="4700016"/>
                      <a:pt x="7148917" y="4700016"/>
                    </a:cubicBezTo>
                    <a:lnTo>
                      <a:pt x="266867" y="4700016"/>
                    </a:lnTo>
                    <a:cubicBezTo>
                      <a:pt x="119480" y="4700016"/>
                      <a:pt x="0" y="4580536"/>
                      <a:pt x="0" y="4433149"/>
                    </a:cubicBezTo>
                    <a:lnTo>
                      <a:pt x="0" y="266867"/>
                    </a:lnTo>
                    <a:cubicBezTo>
                      <a:pt x="0" y="119480"/>
                      <a:pt x="119480" y="0"/>
                      <a:pt x="266867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0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6" name="iSḻíďe"/>
              <p:cNvSpPr/>
              <p:nvPr/>
            </p:nvSpPr>
            <p:spPr>
              <a:xfrm>
                <a:off x="-358011" y="1160080"/>
                <a:ext cx="7380820" cy="4658913"/>
              </a:xfrm>
              <a:custGeom>
                <a:avLst/>
                <a:gdLst>
                  <a:gd name="connsiteX0" fmla="*/ 252028 w 7380820"/>
                  <a:gd name="connsiteY0" fmla="*/ 295230 h 4658912"/>
                  <a:gd name="connsiteX1" fmla="*/ 252028 w 7380820"/>
                  <a:gd name="connsiteY1" fmla="*/ 4363682 h 4658912"/>
                  <a:gd name="connsiteX2" fmla="*/ 7128792 w 7380820"/>
                  <a:gd name="connsiteY2" fmla="*/ 4363682 h 4658912"/>
                  <a:gd name="connsiteX3" fmla="*/ 7128792 w 7380820"/>
                  <a:gd name="connsiteY3" fmla="*/ 295230 h 4658912"/>
                  <a:gd name="connsiteX4" fmla="*/ 264533 w 7380820"/>
                  <a:gd name="connsiteY4" fmla="*/ 0 h 4658912"/>
                  <a:gd name="connsiteX5" fmla="*/ 7116287 w 7380820"/>
                  <a:gd name="connsiteY5" fmla="*/ 0 h 4658912"/>
                  <a:gd name="connsiteX6" fmla="*/ 7380820 w 7380820"/>
                  <a:gd name="connsiteY6" fmla="*/ 264533 h 4658912"/>
                  <a:gd name="connsiteX7" fmla="*/ 7380820 w 7380820"/>
                  <a:gd name="connsiteY7" fmla="*/ 4394379 h 4658912"/>
                  <a:gd name="connsiteX8" fmla="*/ 7116287 w 7380820"/>
                  <a:gd name="connsiteY8" fmla="*/ 4658912 h 4658912"/>
                  <a:gd name="connsiteX9" fmla="*/ 264533 w 7380820"/>
                  <a:gd name="connsiteY9" fmla="*/ 4658912 h 4658912"/>
                  <a:gd name="connsiteX10" fmla="*/ 0 w 7380820"/>
                  <a:gd name="connsiteY10" fmla="*/ 4394379 h 4658912"/>
                  <a:gd name="connsiteX11" fmla="*/ 0 w 7380820"/>
                  <a:gd name="connsiteY11" fmla="*/ 264533 h 4658912"/>
                  <a:gd name="connsiteX12" fmla="*/ 264533 w 7380820"/>
                  <a:gd name="connsiteY12" fmla="*/ 0 h 465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80820" h="4658912">
                    <a:moveTo>
                      <a:pt x="252028" y="295230"/>
                    </a:moveTo>
                    <a:lnTo>
                      <a:pt x="252028" y="4363682"/>
                    </a:lnTo>
                    <a:lnTo>
                      <a:pt x="7128792" y="4363682"/>
                    </a:lnTo>
                    <a:lnTo>
                      <a:pt x="7128792" y="295230"/>
                    </a:lnTo>
                    <a:close/>
                    <a:moveTo>
                      <a:pt x="264533" y="0"/>
                    </a:moveTo>
                    <a:lnTo>
                      <a:pt x="7116287" y="0"/>
                    </a:lnTo>
                    <a:cubicBezTo>
                      <a:pt x="7262385" y="0"/>
                      <a:pt x="7380820" y="118435"/>
                      <a:pt x="7380820" y="264533"/>
                    </a:cubicBezTo>
                    <a:lnTo>
                      <a:pt x="7380820" y="4394379"/>
                    </a:lnTo>
                    <a:cubicBezTo>
                      <a:pt x="7380820" y="4540477"/>
                      <a:pt x="7262385" y="4658912"/>
                      <a:pt x="7116287" y="4658912"/>
                    </a:cubicBezTo>
                    <a:lnTo>
                      <a:pt x="264533" y="4658912"/>
                    </a:lnTo>
                    <a:cubicBezTo>
                      <a:pt x="118435" y="4658912"/>
                      <a:pt x="0" y="4540477"/>
                      <a:pt x="0" y="4394379"/>
                    </a:cubicBezTo>
                    <a:lnTo>
                      <a:pt x="0" y="264533"/>
                    </a:lnTo>
                    <a:cubicBezTo>
                      <a:pt x="0" y="118435"/>
                      <a:pt x="118435" y="0"/>
                      <a:pt x="26453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0" dirty="0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7" name="íṥḻíḓe" hidden="1"/>
              <p:cNvSpPr/>
              <p:nvPr/>
            </p:nvSpPr>
            <p:spPr>
              <a:xfrm>
                <a:off x="4509683" y="1139528"/>
                <a:ext cx="2530610" cy="4700016"/>
              </a:xfrm>
              <a:custGeom>
                <a:avLst/>
                <a:gdLst>
                  <a:gd name="connsiteX0" fmla="*/ 0 w 2530610"/>
                  <a:gd name="connsiteY0" fmla="*/ 0 h 4700016"/>
                  <a:gd name="connsiteX1" fmla="*/ 2263743 w 2530610"/>
                  <a:gd name="connsiteY1" fmla="*/ 0 h 4700016"/>
                  <a:gd name="connsiteX2" fmla="*/ 2530610 w 2530610"/>
                  <a:gd name="connsiteY2" fmla="*/ 266867 h 4700016"/>
                  <a:gd name="connsiteX3" fmla="*/ 2530610 w 2530610"/>
                  <a:gd name="connsiteY3" fmla="*/ 4433149 h 4700016"/>
                  <a:gd name="connsiteX4" fmla="*/ 2263743 w 2530610"/>
                  <a:gd name="connsiteY4" fmla="*/ 4700016 h 4700016"/>
                  <a:gd name="connsiteX5" fmla="*/ 1961175 w 2530610"/>
                  <a:gd name="connsiteY5" fmla="*/ 4700016 h 4700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30610" h="4700016">
                    <a:moveTo>
                      <a:pt x="0" y="0"/>
                    </a:moveTo>
                    <a:lnTo>
                      <a:pt x="2263743" y="0"/>
                    </a:lnTo>
                    <a:cubicBezTo>
                      <a:pt x="2411130" y="0"/>
                      <a:pt x="2530610" y="119480"/>
                      <a:pt x="2530610" y="266867"/>
                    </a:cubicBezTo>
                    <a:lnTo>
                      <a:pt x="2530610" y="4433149"/>
                    </a:lnTo>
                    <a:cubicBezTo>
                      <a:pt x="2530610" y="4580536"/>
                      <a:pt x="2411130" y="4700016"/>
                      <a:pt x="2263743" y="4700016"/>
                    </a:cubicBezTo>
                    <a:lnTo>
                      <a:pt x="1961175" y="470001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3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0" dirty="0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sp>
          <p:nvSpPr>
            <p:cNvPr id="14" name="ïśḻïḓe"/>
            <p:cNvSpPr/>
            <p:nvPr/>
          </p:nvSpPr>
          <p:spPr>
            <a:xfrm>
              <a:off x="3260392" y="1241052"/>
              <a:ext cx="144016" cy="144016"/>
            </a:xfrm>
            <a:prstGeom prst="ellipse">
              <a:avLst/>
            </a:prstGeom>
            <a:gradFill flip="none" rotWithShape="1">
              <a:gsLst>
                <a:gs pos="17000">
                  <a:schemeClr val="tx1"/>
                </a:gs>
                <a:gs pos="34000">
                  <a:srgbClr val="000000">
                    <a:lumMod val="84000"/>
                    <a:lumOff val="16000"/>
                  </a:srgbClr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12" name="iṥḻiḑé"/>
          <p:cNvSpPr/>
          <p:nvPr/>
        </p:nvSpPr>
        <p:spPr>
          <a:xfrm>
            <a:off x="6256023" y="2079090"/>
            <a:ext cx="4515875" cy="2699819"/>
          </a:xfrm>
          <a:prstGeom prst="rect">
            <a:avLst/>
          </a:prstGeom>
          <a:blipFill>
            <a:blip r:embed="rId1" cstate="screen"/>
            <a:stretch>
              <a:fillRect/>
            </a:stretch>
          </a:blip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" name="ïŝ1îḋe"/>
          <p:cNvSpPr/>
          <p:nvPr/>
        </p:nvSpPr>
        <p:spPr bwMode="auto">
          <a:xfrm>
            <a:off x="1232954" y="2042931"/>
            <a:ext cx="236220" cy="2835275"/>
          </a:xfrm>
          <a:prstGeom prst="rect">
            <a:avLst/>
          </a:pr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69390" y="3013075"/>
            <a:ext cx="54336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153A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Introduction</a:t>
            </a:r>
            <a:endParaRPr lang="zh-CN" altLang="en-US" sz="6000" b="1" dirty="0">
              <a:solidFill>
                <a:srgbClr val="153A4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943891" y="4810478"/>
            <a:ext cx="2402652" cy="0"/>
          </a:xfrm>
          <a:prstGeom prst="line">
            <a:avLst/>
          </a:prstGeom>
          <a:ln>
            <a:solidFill>
              <a:srgbClr val="1D50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4560280" y="4758766"/>
            <a:ext cx="103423" cy="103423"/>
          </a:xfrm>
          <a:prstGeom prst="ellipse">
            <a:avLst/>
          </a:prstGeom>
          <a:solidFill>
            <a:srgbClr val="1D505F"/>
          </a:solidFill>
          <a:ln>
            <a:solidFill>
              <a:srgbClr val="1D505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755883" y="4758766"/>
            <a:ext cx="103423" cy="103423"/>
          </a:xfrm>
          <a:prstGeom prst="ellipse">
            <a:avLst/>
          </a:prstGeom>
          <a:solidFill>
            <a:srgbClr val="1D505F"/>
          </a:solidFill>
          <a:ln>
            <a:solidFill>
              <a:srgbClr val="1D505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951486" y="4758766"/>
            <a:ext cx="103423" cy="103423"/>
          </a:xfrm>
          <a:prstGeom prst="ellipse">
            <a:avLst/>
          </a:prstGeom>
          <a:solidFill>
            <a:srgbClr val="1D505F"/>
          </a:solidFill>
          <a:ln>
            <a:solidFill>
              <a:srgbClr val="1D505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  <p:custDataLst>
      <p:tags r:id="rId2"/>
    </p:custData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ṥļide"/>
          <p:cNvSpPr/>
          <p:nvPr/>
        </p:nvSpPr>
        <p:spPr>
          <a:xfrm>
            <a:off x="6179370" y="1085263"/>
            <a:ext cx="4686935" cy="4686935"/>
          </a:xfrm>
          <a:prstGeom prst="donut">
            <a:avLst>
              <a:gd name="adj" fmla="val 11888"/>
            </a:avLst>
          </a:pr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7" name="iṡḻïḑé"/>
          <p:cNvSpPr/>
          <p:nvPr/>
        </p:nvSpPr>
        <p:spPr bwMode="auto">
          <a:xfrm>
            <a:off x="1943891" y="2225674"/>
            <a:ext cx="404813" cy="57150"/>
          </a:xfrm>
          <a:prstGeom prst="rect">
            <a:avLst/>
          </a:pr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10" name="îs1ïḑe"/>
          <p:cNvGrpSpPr/>
          <p:nvPr/>
        </p:nvGrpSpPr>
        <p:grpSpPr>
          <a:xfrm>
            <a:off x="5593289" y="5015393"/>
            <a:ext cx="5859098" cy="122919"/>
            <a:chOff x="-1348120" y="5777968"/>
            <a:chExt cx="9361040" cy="187524"/>
          </a:xfrm>
        </p:grpSpPr>
        <p:sp>
          <p:nvSpPr>
            <p:cNvPr id="18" name="íşḻïḓê"/>
            <p:cNvSpPr/>
            <p:nvPr/>
          </p:nvSpPr>
          <p:spPr>
            <a:xfrm flipV="1">
              <a:off x="-1348120" y="5928916"/>
              <a:ext cx="9361040" cy="36576"/>
            </a:xfrm>
            <a:prstGeom prst="trapezoid">
              <a:avLst>
                <a:gd name="adj" fmla="val 814192"/>
              </a:avLst>
            </a:prstGeom>
            <a:solidFill>
              <a:srgbClr val="80808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9" name="îśḻïďê"/>
            <p:cNvSpPr/>
            <p:nvPr/>
          </p:nvSpPr>
          <p:spPr>
            <a:xfrm>
              <a:off x="-1348120" y="5777968"/>
              <a:ext cx="9361040" cy="15109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grpSp>
        <p:nvGrpSpPr>
          <p:cNvPr id="11" name="ïṡļïďé"/>
          <p:cNvGrpSpPr/>
          <p:nvPr/>
        </p:nvGrpSpPr>
        <p:grpSpPr>
          <a:xfrm>
            <a:off x="6092358" y="1898589"/>
            <a:ext cx="4860960" cy="3080807"/>
            <a:chOff x="-375492" y="1139528"/>
            <a:chExt cx="7415785" cy="4700016"/>
          </a:xfrm>
        </p:grpSpPr>
        <p:grpSp>
          <p:nvGrpSpPr>
            <p:cNvPr id="13" name="is1iḍe"/>
            <p:cNvGrpSpPr/>
            <p:nvPr/>
          </p:nvGrpSpPr>
          <p:grpSpPr>
            <a:xfrm>
              <a:off x="-375492" y="1139528"/>
              <a:ext cx="7415785" cy="4700016"/>
              <a:chOff x="-375492" y="1139528"/>
              <a:chExt cx="7415785" cy="4700016"/>
            </a:xfrm>
          </p:grpSpPr>
          <p:sp>
            <p:nvSpPr>
              <p:cNvPr id="15" name="iṧlíḑê"/>
              <p:cNvSpPr/>
              <p:nvPr/>
            </p:nvSpPr>
            <p:spPr>
              <a:xfrm>
                <a:off x="-375492" y="1139528"/>
                <a:ext cx="7415784" cy="4700016"/>
              </a:xfrm>
              <a:custGeom>
                <a:avLst/>
                <a:gdLst>
                  <a:gd name="connsiteX0" fmla="*/ 224028 w 7415784"/>
                  <a:gd name="connsiteY0" fmla="*/ 269748 h 4700016"/>
                  <a:gd name="connsiteX1" fmla="*/ 224028 w 7415784"/>
                  <a:gd name="connsiteY1" fmla="*/ 4430268 h 4700016"/>
                  <a:gd name="connsiteX2" fmla="*/ 7191756 w 7415784"/>
                  <a:gd name="connsiteY2" fmla="*/ 4430268 h 4700016"/>
                  <a:gd name="connsiteX3" fmla="*/ 7191756 w 7415784"/>
                  <a:gd name="connsiteY3" fmla="*/ 269748 h 4700016"/>
                  <a:gd name="connsiteX4" fmla="*/ 266867 w 7415784"/>
                  <a:gd name="connsiteY4" fmla="*/ 0 h 4700016"/>
                  <a:gd name="connsiteX5" fmla="*/ 7148917 w 7415784"/>
                  <a:gd name="connsiteY5" fmla="*/ 0 h 4700016"/>
                  <a:gd name="connsiteX6" fmla="*/ 7415784 w 7415784"/>
                  <a:gd name="connsiteY6" fmla="*/ 266867 h 4700016"/>
                  <a:gd name="connsiteX7" fmla="*/ 7415784 w 7415784"/>
                  <a:gd name="connsiteY7" fmla="*/ 4433149 h 4700016"/>
                  <a:gd name="connsiteX8" fmla="*/ 7148917 w 7415784"/>
                  <a:gd name="connsiteY8" fmla="*/ 4700016 h 4700016"/>
                  <a:gd name="connsiteX9" fmla="*/ 266867 w 7415784"/>
                  <a:gd name="connsiteY9" fmla="*/ 4700016 h 4700016"/>
                  <a:gd name="connsiteX10" fmla="*/ 0 w 7415784"/>
                  <a:gd name="connsiteY10" fmla="*/ 4433149 h 4700016"/>
                  <a:gd name="connsiteX11" fmla="*/ 0 w 7415784"/>
                  <a:gd name="connsiteY11" fmla="*/ 266867 h 4700016"/>
                  <a:gd name="connsiteX12" fmla="*/ 266867 w 7415784"/>
                  <a:gd name="connsiteY12" fmla="*/ 0 h 4700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415784" h="4700016">
                    <a:moveTo>
                      <a:pt x="224028" y="269748"/>
                    </a:moveTo>
                    <a:lnTo>
                      <a:pt x="224028" y="4430268"/>
                    </a:lnTo>
                    <a:lnTo>
                      <a:pt x="7191756" y="4430268"/>
                    </a:lnTo>
                    <a:lnTo>
                      <a:pt x="7191756" y="269748"/>
                    </a:lnTo>
                    <a:close/>
                    <a:moveTo>
                      <a:pt x="266867" y="0"/>
                    </a:moveTo>
                    <a:lnTo>
                      <a:pt x="7148917" y="0"/>
                    </a:lnTo>
                    <a:cubicBezTo>
                      <a:pt x="7296304" y="0"/>
                      <a:pt x="7415784" y="119480"/>
                      <a:pt x="7415784" y="266867"/>
                    </a:cubicBezTo>
                    <a:lnTo>
                      <a:pt x="7415784" y="4433149"/>
                    </a:lnTo>
                    <a:cubicBezTo>
                      <a:pt x="7415784" y="4580536"/>
                      <a:pt x="7296304" y="4700016"/>
                      <a:pt x="7148917" y="4700016"/>
                    </a:cubicBezTo>
                    <a:lnTo>
                      <a:pt x="266867" y="4700016"/>
                    </a:lnTo>
                    <a:cubicBezTo>
                      <a:pt x="119480" y="4700016"/>
                      <a:pt x="0" y="4580536"/>
                      <a:pt x="0" y="4433149"/>
                    </a:cubicBezTo>
                    <a:lnTo>
                      <a:pt x="0" y="266867"/>
                    </a:lnTo>
                    <a:cubicBezTo>
                      <a:pt x="0" y="119480"/>
                      <a:pt x="119480" y="0"/>
                      <a:pt x="266867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0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6" name="iSḻíďe"/>
              <p:cNvSpPr/>
              <p:nvPr/>
            </p:nvSpPr>
            <p:spPr>
              <a:xfrm>
                <a:off x="-358011" y="1160080"/>
                <a:ext cx="7380820" cy="4658913"/>
              </a:xfrm>
              <a:custGeom>
                <a:avLst/>
                <a:gdLst>
                  <a:gd name="connsiteX0" fmla="*/ 252028 w 7380820"/>
                  <a:gd name="connsiteY0" fmla="*/ 295230 h 4658912"/>
                  <a:gd name="connsiteX1" fmla="*/ 252028 w 7380820"/>
                  <a:gd name="connsiteY1" fmla="*/ 4363682 h 4658912"/>
                  <a:gd name="connsiteX2" fmla="*/ 7128792 w 7380820"/>
                  <a:gd name="connsiteY2" fmla="*/ 4363682 h 4658912"/>
                  <a:gd name="connsiteX3" fmla="*/ 7128792 w 7380820"/>
                  <a:gd name="connsiteY3" fmla="*/ 295230 h 4658912"/>
                  <a:gd name="connsiteX4" fmla="*/ 264533 w 7380820"/>
                  <a:gd name="connsiteY4" fmla="*/ 0 h 4658912"/>
                  <a:gd name="connsiteX5" fmla="*/ 7116287 w 7380820"/>
                  <a:gd name="connsiteY5" fmla="*/ 0 h 4658912"/>
                  <a:gd name="connsiteX6" fmla="*/ 7380820 w 7380820"/>
                  <a:gd name="connsiteY6" fmla="*/ 264533 h 4658912"/>
                  <a:gd name="connsiteX7" fmla="*/ 7380820 w 7380820"/>
                  <a:gd name="connsiteY7" fmla="*/ 4394379 h 4658912"/>
                  <a:gd name="connsiteX8" fmla="*/ 7116287 w 7380820"/>
                  <a:gd name="connsiteY8" fmla="*/ 4658912 h 4658912"/>
                  <a:gd name="connsiteX9" fmla="*/ 264533 w 7380820"/>
                  <a:gd name="connsiteY9" fmla="*/ 4658912 h 4658912"/>
                  <a:gd name="connsiteX10" fmla="*/ 0 w 7380820"/>
                  <a:gd name="connsiteY10" fmla="*/ 4394379 h 4658912"/>
                  <a:gd name="connsiteX11" fmla="*/ 0 w 7380820"/>
                  <a:gd name="connsiteY11" fmla="*/ 264533 h 4658912"/>
                  <a:gd name="connsiteX12" fmla="*/ 264533 w 7380820"/>
                  <a:gd name="connsiteY12" fmla="*/ 0 h 465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80820" h="4658912">
                    <a:moveTo>
                      <a:pt x="252028" y="295230"/>
                    </a:moveTo>
                    <a:lnTo>
                      <a:pt x="252028" y="4363682"/>
                    </a:lnTo>
                    <a:lnTo>
                      <a:pt x="7128792" y="4363682"/>
                    </a:lnTo>
                    <a:lnTo>
                      <a:pt x="7128792" y="295230"/>
                    </a:lnTo>
                    <a:close/>
                    <a:moveTo>
                      <a:pt x="264533" y="0"/>
                    </a:moveTo>
                    <a:lnTo>
                      <a:pt x="7116287" y="0"/>
                    </a:lnTo>
                    <a:cubicBezTo>
                      <a:pt x="7262385" y="0"/>
                      <a:pt x="7380820" y="118435"/>
                      <a:pt x="7380820" y="264533"/>
                    </a:cubicBezTo>
                    <a:lnTo>
                      <a:pt x="7380820" y="4394379"/>
                    </a:lnTo>
                    <a:cubicBezTo>
                      <a:pt x="7380820" y="4540477"/>
                      <a:pt x="7262385" y="4658912"/>
                      <a:pt x="7116287" y="4658912"/>
                    </a:cubicBezTo>
                    <a:lnTo>
                      <a:pt x="264533" y="4658912"/>
                    </a:lnTo>
                    <a:cubicBezTo>
                      <a:pt x="118435" y="4658912"/>
                      <a:pt x="0" y="4540477"/>
                      <a:pt x="0" y="4394379"/>
                    </a:cubicBezTo>
                    <a:lnTo>
                      <a:pt x="0" y="264533"/>
                    </a:lnTo>
                    <a:cubicBezTo>
                      <a:pt x="0" y="118435"/>
                      <a:pt x="118435" y="0"/>
                      <a:pt x="26453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0" dirty="0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7" name="íṥḻíḓe" hidden="1"/>
              <p:cNvSpPr/>
              <p:nvPr/>
            </p:nvSpPr>
            <p:spPr>
              <a:xfrm>
                <a:off x="4509683" y="1139528"/>
                <a:ext cx="2530610" cy="4700016"/>
              </a:xfrm>
              <a:custGeom>
                <a:avLst/>
                <a:gdLst>
                  <a:gd name="connsiteX0" fmla="*/ 0 w 2530610"/>
                  <a:gd name="connsiteY0" fmla="*/ 0 h 4700016"/>
                  <a:gd name="connsiteX1" fmla="*/ 2263743 w 2530610"/>
                  <a:gd name="connsiteY1" fmla="*/ 0 h 4700016"/>
                  <a:gd name="connsiteX2" fmla="*/ 2530610 w 2530610"/>
                  <a:gd name="connsiteY2" fmla="*/ 266867 h 4700016"/>
                  <a:gd name="connsiteX3" fmla="*/ 2530610 w 2530610"/>
                  <a:gd name="connsiteY3" fmla="*/ 4433149 h 4700016"/>
                  <a:gd name="connsiteX4" fmla="*/ 2263743 w 2530610"/>
                  <a:gd name="connsiteY4" fmla="*/ 4700016 h 4700016"/>
                  <a:gd name="connsiteX5" fmla="*/ 1961175 w 2530610"/>
                  <a:gd name="connsiteY5" fmla="*/ 4700016 h 4700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30610" h="4700016">
                    <a:moveTo>
                      <a:pt x="0" y="0"/>
                    </a:moveTo>
                    <a:lnTo>
                      <a:pt x="2263743" y="0"/>
                    </a:lnTo>
                    <a:cubicBezTo>
                      <a:pt x="2411130" y="0"/>
                      <a:pt x="2530610" y="119480"/>
                      <a:pt x="2530610" y="266867"/>
                    </a:cubicBezTo>
                    <a:lnTo>
                      <a:pt x="2530610" y="4433149"/>
                    </a:lnTo>
                    <a:cubicBezTo>
                      <a:pt x="2530610" y="4580536"/>
                      <a:pt x="2411130" y="4700016"/>
                      <a:pt x="2263743" y="4700016"/>
                    </a:cubicBezTo>
                    <a:lnTo>
                      <a:pt x="1961175" y="470001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3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0" dirty="0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sp>
          <p:nvSpPr>
            <p:cNvPr id="14" name="ïśḻïḓe"/>
            <p:cNvSpPr/>
            <p:nvPr/>
          </p:nvSpPr>
          <p:spPr>
            <a:xfrm>
              <a:off x="3260392" y="1241052"/>
              <a:ext cx="144016" cy="144016"/>
            </a:xfrm>
            <a:prstGeom prst="ellipse">
              <a:avLst/>
            </a:prstGeom>
            <a:gradFill flip="none" rotWithShape="1">
              <a:gsLst>
                <a:gs pos="17000">
                  <a:schemeClr val="tx1"/>
                </a:gs>
                <a:gs pos="34000">
                  <a:srgbClr val="000000">
                    <a:lumMod val="84000"/>
                    <a:lumOff val="16000"/>
                  </a:srgbClr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12" name="iṥḻiḑé"/>
          <p:cNvSpPr/>
          <p:nvPr/>
        </p:nvSpPr>
        <p:spPr>
          <a:xfrm>
            <a:off x="6256023" y="2079090"/>
            <a:ext cx="4515875" cy="2699819"/>
          </a:xfrm>
          <a:prstGeom prst="rect">
            <a:avLst/>
          </a:prstGeom>
          <a:blipFill>
            <a:blip r:embed="rId1" cstate="screen"/>
            <a:stretch>
              <a:fillRect/>
            </a:stretch>
          </a:blip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" name="ïŝ1îḋe"/>
          <p:cNvSpPr/>
          <p:nvPr/>
        </p:nvSpPr>
        <p:spPr bwMode="auto">
          <a:xfrm>
            <a:off x="1232954" y="2042931"/>
            <a:ext cx="236220" cy="2835275"/>
          </a:xfrm>
          <a:prstGeom prst="rect">
            <a:avLst/>
          </a:pr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42745" y="3039745"/>
            <a:ext cx="42760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153A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Summary </a:t>
            </a:r>
            <a:endParaRPr lang="zh-CN" altLang="en-US" sz="6000" b="1" dirty="0">
              <a:solidFill>
                <a:srgbClr val="153A4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943891" y="4810478"/>
            <a:ext cx="2402652" cy="0"/>
          </a:xfrm>
          <a:prstGeom prst="line">
            <a:avLst/>
          </a:prstGeom>
          <a:ln>
            <a:solidFill>
              <a:srgbClr val="1D50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4560280" y="4758766"/>
            <a:ext cx="103423" cy="103423"/>
          </a:xfrm>
          <a:prstGeom prst="ellipse">
            <a:avLst/>
          </a:prstGeom>
          <a:solidFill>
            <a:srgbClr val="1D505F"/>
          </a:solidFill>
          <a:ln>
            <a:solidFill>
              <a:srgbClr val="1D505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755883" y="4758766"/>
            <a:ext cx="103423" cy="103423"/>
          </a:xfrm>
          <a:prstGeom prst="ellipse">
            <a:avLst/>
          </a:prstGeom>
          <a:solidFill>
            <a:srgbClr val="1D505F"/>
          </a:solidFill>
          <a:ln>
            <a:solidFill>
              <a:srgbClr val="1D505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951486" y="4758766"/>
            <a:ext cx="103423" cy="103423"/>
          </a:xfrm>
          <a:prstGeom prst="ellipse">
            <a:avLst/>
          </a:prstGeom>
          <a:solidFill>
            <a:srgbClr val="1D505F"/>
          </a:solidFill>
          <a:ln>
            <a:solidFill>
              <a:srgbClr val="1D505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  <p:custDataLst>
      <p:tags r:id="rId2"/>
    </p:custData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bldLvl="0" animBg="1"/>
      <p:bldP spid="24" grpId="0" bldLvl="0" animBg="1"/>
      <p:bldP spid="2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ṥlïďe"/>
          <p:cNvSpPr/>
          <p:nvPr/>
        </p:nvSpPr>
        <p:spPr>
          <a:xfrm>
            <a:off x="863050" y="1604987"/>
            <a:ext cx="10845800" cy="941457"/>
          </a:xfrm>
          <a:prstGeom prst="rect">
            <a:avLst/>
          </a:pr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4203273" y="2107162"/>
            <a:ext cx="79828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190441" y="2107162"/>
            <a:ext cx="79828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ḻïḋe"/>
          <p:cNvSpPr/>
          <p:nvPr/>
        </p:nvSpPr>
        <p:spPr bwMode="auto">
          <a:xfrm>
            <a:off x="2776855" y="3430766"/>
            <a:ext cx="1967194" cy="1988324"/>
          </a:xfrm>
          <a:prstGeom prst="rect">
            <a:avLst/>
          </a:pr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5" name="ïşḷíḓe"/>
          <p:cNvSpPr/>
          <p:nvPr/>
        </p:nvSpPr>
        <p:spPr bwMode="auto">
          <a:xfrm>
            <a:off x="3457723" y="3169920"/>
            <a:ext cx="605459" cy="600812"/>
          </a:xfrm>
          <a:prstGeom prst="rect">
            <a:avLst/>
          </a:prstGeom>
          <a:solidFill>
            <a:srgbClr val="1D505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b="1" dirty="0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</a:t>
            </a:r>
            <a:r>
              <a:rPr lang="en-US" altLang="zh-CN" sz="100" b="1" dirty="0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lang="en-US" altLang="zh-CN" b="1" dirty="0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1</a:t>
            </a:r>
            <a:endParaRPr lang="zh-CN" altLang="en-US" b="1" dirty="0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9" name="ïsľíḓe"/>
          <p:cNvSpPr/>
          <p:nvPr/>
        </p:nvSpPr>
        <p:spPr bwMode="auto">
          <a:xfrm>
            <a:off x="5247051" y="3430766"/>
            <a:ext cx="1967194" cy="1988324"/>
          </a:xfrm>
          <a:prstGeom prst="rect">
            <a:avLst/>
          </a:pr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1" name="íṥḷidé"/>
          <p:cNvSpPr/>
          <p:nvPr/>
        </p:nvSpPr>
        <p:spPr bwMode="auto">
          <a:xfrm>
            <a:off x="5927919" y="3169920"/>
            <a:ext cx="605459" cy="600812"/>
          </a:xfrm>
          <a:prstGeom prst="rect">
            <a:avLst/>
          </a:prstGeom>
          <a:solidFill>
            <a:srgbClr val="1D505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b="1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0 2</a:t>
            </a:r>
            <a:endParaRPr lang="zh-CN" altLang="en-US" b="1" dirty="0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4" name="ïṥḷîḍê"/>
          <p:cNvSpPr/>
          <p:nvPr/>
        </p:nvSpPr>
        <p:spPr bwMode="auto">
          <a:xfrm>
            <a:off x="7696859" y="3430766"/>
            <a:ext cx="1967194" cy="1988324"/>
          </a:xfrm>
          <a:prstGeom prst="rect">
            <a:avLst/>
          </a:pr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6" name="i$ľiḑê"/>
          <p:cNvSpPr/>
          <p:nvPr/>
        </p:nvSpPr>
        <p:spPr bwMode="auto">
          <a:xfrm>
            <a:off x="8377727" y="3169920"/>
            <a:ext cx="605459" cy="600812"/>
          </a:xfrm>
          <a:prstGeom prst="rect">
            <a:avLst/>
          </a:prstGeom>
          <a:solidFill>
            <a:srgbClr val="1D505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b="1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0 3</a:t>
            </a:r>
            <a:endParaRPr lang="zh-CN" altLang="en-US" b="1" dirty="0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3" name="íṧľîdê"/>
          <p:cNvSpPr/>
          <p:nvPr/>
        </p:nvSpPr>
        <p:spPr>
          <a:xfrm flipH="1">
            <a:off x="4056380" y="3169920"/>
            <a:ext cx="285750" cy="266065"/>
          </a:xfrm>
          <a:custGeom>
            <a:avLst/>
            <a:gdLst>
              <a:gd name="connsiteX0" fmla="*/ 0 w 450"/>
              <a:gd name="connsiteY0" fmla="*/ 419 h 419"/>
              <a:gd name="connsiteX1" fmla="*/ 442 w 450"/>
              <a:gd name="connsiteY1" fmla="*/ 0 h 419"/>
              <a:gd name="connsiteX2" fmla="*/ 450 w 450"/>
              <a:gd name="connsiteY2" fmla="*/ 419 h 419"/>
              <a:gd name="connsiteX3" fmla="*/ 0 w 450"/>
              <a:gd name="connsiteY3" fmla="*/ 419 h 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" h="419">
                <a:moveTo>
                  <a:pt x="0" y="419"/>
                </a:moveTo>
                <a:lnTo>
                  <a:pt x="442" y="0"/>
                </a:lnTo>
                <a:lnTo>
                  <a:pt x="450" y="419"/>
                </a:lnTo>
                <a:lnTo>
                  <a:pt x="0" y="41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4" name="íṧ1ïḑé"/>
          <p:cNvSpPr/>
          <p:nvPr/>
        </p:nvSpPr>
        <p:spPr>
          <a:xfrm flipH="1">
            <a:off x="6530975" y="3168015"/>
            <a:ext cx="285750" cy="266065"/>
          </a:xfrm>
          <a:custGeom>
            <a:avLst/>
            <a:gdLst>
              <a:gd name="connsiteX0" fmla="*/ 0 w 450"/>
              <a:gd name="connsiteY0" fmla="*/ 419 h 419"/>
              <a:gd name="connsiteX1" fmla="*/ 442 w 450"/>
              <a:gd name="connsiteY1" fmla="*/ 0 h 419"/>
              <a:gd name="connsiteX2" fmla="*/ 450 w 450"/>
              <a:gd name="connsiteY2" fmla="*/ 419 h 419"/>
              <a:gd name="connsiteX3" fmla="*/ 0 w 450"/>
              <a:gd name="connsiteY3" fmla="*/ 419 h 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" h="419">
                <a:moveTo>
                  <a:pt x="0" y="419"/>
                </a:moveTo>
                <a:lnTo>
                  <a:pt x="442" y="0"/>
                </a:lnTo>
                <a:lnTo>
                  <a:pt x="450" y="419"/>
                </a:lnTo>
                <a:lnTo>
                  <a:pt x="0" y="41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1" name="ïṧ1îḍè"/>
          <p:cNvSpPr/>
          <p:nvPr/>
        </p:nvSpPr>
        <p:spPr>
          <a:xfrm flipH="1">
            <a:off x="8984615" y="3165475"/>
            <a:ext cx="285750" cy="266065"/>
          </a:xfrm>
          <a:custGeom>
            <a:avLst/>
            <a:gdLst>
              <a:gd name="connsiteX0" fmla="*/ 0 w 450"/>
              <a:gd name="connsiteY0" fmla="*/ 419 h 419"/>
              <a:gd name="connsiteX1" fmla="*/ 442 w 450"/>
              <a:gd name="connsiteY1" fmla="*/ 0 h 419"/>
              <a:gd name="connsiteX2" fmla="*/ 450 w 450"/>
              <a:gd name="connsiteY2" fmla="*/ 419 h 419"/>
              <a:gd name="connsiteX3" fmla="*/ 0 w 450"/>
              <a:gd name="connsiteY3" fmla="*/ 419 h 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" h="419">
                <a:moveTo>
                  <a:pt x="0" y="419"/>
                </a:moveTo>
                <a:lnTo>
                  <a:pt x="442" y="0"/>
                </a:lnTo>
                <a:lnTo>
                  <a:pt x="450" y="419"/>
                </a:lnTo>
                <a:lnTo>
                  <a:pt x="0" y="41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875136" y="3866763"/>
            <a:ext cx="185180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Inclusion Dependencies</a:t>
            </a:r>
            <a:endParaRPr lang="zh-CN" altLang="en-US" sz="14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304747" y="3908717"/>
            <a:ext cx="185180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similarity Inclusion Dependencies</a:t>
            </a:r>
            <a:endParaRPr lang="zh-CN" altLang="en-US" sz="14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63021" y="3908717"/>
            <a:ext cx="1851802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sINDs discovered by The Sawfish Algorithm</a:t>
            </a:r>
            <a:endParaRPr lang="zh-CN" altLang="en-US" sz="14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7" name="iṩļïḓè"/>
          <p:cNvSpPr txBox="1"/>
          <p:nvPr/>
        </p:nvSpPr>
        <p:spPr bwMode="auto">
          <a:xfrm>
            <a:off x="5235318" y="1909853"/>
            <a:ext cx="1721363" cy="412248"/>
          </a:xfrm>
          <a:prstGeom prst="rect">
            <a:avLst/>
          </a:prstGeom>
          <a:solidFill>
            <a:srgbClr val="1D505F"/>
          </a:solidFill>
          <a:ln w="9525">
            <a:solidFill>
              <a:srgbClr val="1D505F"/>
            </a:solidFill>
            <a:miter lim="800000"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dist">
              <a:spcBef>
                <a:spcPct val="0"/>
              </a:spcBef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The concept</a:t>
            </a:r>
            <a:endParaRPr lang="en-US" altLang="zh-CN" sz="16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35010" y="557156"/>
            <a:ext cx="3111018" cy="103423"/>
            <a:chOff x="335010" y="811799"/>
            <a:chExt cx="3111018" cy="103423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335010" y="863511"/>
              <a:ext cx="2402652" cy="0"/>
            </a:xfrm>
            <a:prstGeom prst="line">
              <a:avLst/>
            </a:prstGeom>
            <a:ln>
              <a:solidFill>
                <a:srgbClr val="1D50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2951399" y="811799"/>
              <a:ext cx="103423" cy="103423"/>
            </a:xfrm>
            <a:prstGeom prst="ellipse">
              <a:avLst/>
            </a:prstGeom>
            <a:solidFill>
              <a:srgbClr val="1D505F"/>
            </a:solidFill>
            <a:ln>
              <a:solidFill>
                <a:srgbClr val="1D505F"/>
              </a:solidFill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147002" y="811799"/>
              <a:ext cx="103423" cy="103423"/>
            </a:xfrm>
            <a:prstGeom prst="ellipse">
              <a:avLst/>
            </a:prstGeom>
            <a:solidFill>
              <a:srgbClr val="1D505F"/>
            </a:solidFill>
            <a:ln>
              <a:solidFill>
                <a:srgbClr val="1D505F"/>
              </a:solidFill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342605" y="811799"/>
              <a:ext cx="103423" cy="103423"/>
            </a:xfrm>
            <a:prstGeom prst="ellipse">
              <a:avLst/>
            </a:prstGeom>
            <a:solidFill>
              <a:srgbClr val="1D505F"/>
            </a:solidFill>
            <a:ln>
              <a:solidFill>
                <a:srgbClr val="1D505F"/>
              </a:solidFill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4" grpId="0" bldLvl="0" animBg="1"/>
      <p:bldP spid="35" grpId="0" bldLvl="0" animBg="1"/>
      <p:bldP spid="29" grpId="0" bldLvl="0" animBg="1"/>
      <p:bldP spid="31" grpId="0" bldLvl="0" animBg="1"/>
      <p:bldP spid="24" grpId="0" bldLvl="0" animBg="1"/>
      <p:bldP spid="26" grpId="0" bldLvl="0" animBg="1"/>
      <p:bldP spid="13" grpId="0" bldLvl="0" animBg="1"/>
      <p:bldP spid="14" grpId="0" bldLvl="0" animBg="1"/>
      <p:bldP spid="11" grpId="0" bldLvl="0" animBg="1"/>
      <p:bldP spid="20" grpId="0"/>
      <p:bldP spid="22" grpId="0"/>
      <p:bldP spid="23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flipH="1" flipV="1">
            <a:off x="7319645" y="2549525"/>
            <a:ext cx="110934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8966835" y="2574290"/>
            <a:ext cx="110934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íśļîḑé"/>
          <p:cNvSpPr/>
          <p:nvPr/>
        </p:nvSpPr>
        <p:spPr>
          <a:xfrm rot="1440000">
            <a:off x="1796413" y="-1500625"/>
            <a:ext cx="5133975" cy="9859645"/>
          </a:xfrm>
          <a:custGeom>
            <a:avLst/>
            <a:gdLst>
              <a:gd name="connsiteX0" fmla="*/ 0 w 8085"/>
              <a:gd name="connsiteY0" fmla="*/ 15527 h 15527"/>
              <a:gd name="connsiteX1" fmla="*/ 1650 w 8085"/>
              <a:gd name="connsiteY1" fmla="*/ 2853 h 15527"/>
              <a:gd name="connsiteX2" fmla="*/ 8085 w 8085"/>
              <a:gd name="connsiteY2" fmla="*/ 0 h 15527"/>
              <a:gd name="connsiteX3" fmla="*/ 6395 w 8085"/>
              <a:gd name="connsiteY3" fmla="*/ 12683 h 15527"/>
              <a:gd name="connsiteX4" fmla="*/ 0 w 8085"/>
              <a:gd name="connsiteY4" fmla="*/ 15527 h 15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5" h="15527">
                <a:moveTo>
                  <a:pt x="0" y="15527"/>
                </a:moveTo>
                <a:lnTo>
                  <a:pt x="1650" y="2853"/>
                </a:lnTo>
                <a:lnTo>
                  <a:pt x="8085" y="0"/>
                </a:lnTo>
                <a:lnTo>
                  <a:pt x="6395" y="12683"/>
                </a:lnTo>
                <a:lnTo>
                  <a:pt x="0" y="15527"/>
                </a:lnTo>
                <a:close/>
              </a:path>
            </a:pathLst>
          </a:custGeom>
          <a:blipFill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lvl="0" algn="ctr"/>
            <a:endParaRPr lang="zh-CN" altLang="en-US" dirty="0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" name="îśḻïdé"/>
          <p:cNvSpPr/>
          <p:nvPr/>
        </p:nvSpPr>
        <p:spPr>
          <a:xfrm>
            <a:off x="-11429" y="5414449"/>
            <a:ext cx="5360338" cy="1462481"/>
          </a:xfrm>
          <a:custGeom>
            <a:avLst/>
            <a:gdLst>
              <a:gd name="connsiteX0" fmla="*/ 0 w 6816"/>
              <a:gd name="connsiteY0" fmla="*/ 2297 h 2388"/>
              <a:gd name="connsiteX1" fmla="*/ 5626 w 6816"/>
              <a:gd name="connsiteY1" fmla="*/ 0 h 2388"/>
              <a:gd name="connsiteX2" fmla="*/ 6816 w 6816"/>
              <a:gd name="connsiteY2" fmla="*/ 2388 h 2388"/>
              <a:gd name="connsiteX3" fmla="*/ 0 w 6816"/>
              <a:gd name="connsiteY3" fmla="*/ 2297 h 2388"/>
              <a:gd name="connsiteX0-1" fmla="*/ 0 w 10704"/>
              <a:gd name="connsiteY0-2" fmla="*/ 9619 h 10000"/>
              <a:gd name="connsiteX1-3" fmla="*/ 8254 w 10704"/>
              <a:gd name="connsiteY1-4" fmla="*/ 0 h 10000"/>
              <a:gd name="connsiteX2-5" fmla="*/ 10704 w 10704"/>
              <a:gd name="connsiteY2-6" fmla="*/ 10000 h 10000"/>
              <a:gd name="connsiteX3-7" fmla="*/ 0 w 10704"/>
              <a:gd name="connsiteY3-8" fmla="*/ 9619 h 10000"/>
              <a:gd name="connsiteX0-9" fmla="*/ 0 w 12333"/>
              <a:gd name="connsiteY0-10" fmla="*/ 9368 h 9749"/>
              <a:gd name="connsiteX1-11" fmla="*/ 12333 w 12333"/>
              <a:gd name="connsiteY1-12" fmla="*/ 0 h 9749"/>
              <a:gd name="connsiteX2-13" fmla="*/ 10704 w 12333"/>
              <a:gd name="connsiteY2-14" fmla="*/ 9749 h 9749"/>
              <a:gd name="connsiteX3-15" fmla="*/ 0 w 12333"/>
              <a:gd name="connsiteY3-16" fmla="*/ 9368 h 9749"/>
              <a:gd name="connsiteX0-17" fmla="*/ 0 w 10000"/>
              <a:gd name="connsiteY0-18" fmla="*/ 9609 h 9828"/>
              <a:gd name="connsiteX1-19" fmla="*/ 10000 w 10000"/>
              <a:gd name="connsiteY1-20" fmla="*/ 0 h 9828"/>
              <a:gd name="connsiteX2-21" fmla="*/ 8489 w 10000"/>
              <a:gd name="connsiteY2-22" fmla="*/ 9828 h 9828"/>
              <a:gd name="connsiteX3-23" fmla="*/ 0 w 10000"/>
              <a:gd name="connsiteY3-24" fmla="*/ 9609 h 9828"/>
              <a:gd name="connsiteX0-25" fmla="*/ 0 w 10024"/>
              <a:gd name="connsiteY0-26" fmla="*/ 9843 h 10066"/>
              <a:gd name="connsiteX1-27" fmla="*/ 10024 w 10024"/>
              <a:gd name="connsiteY1-28" fmla="*/ 0 h 10066"/>
              <a:gd name="connsiteX2-29" fmla="*/ 8489 w 10024"/>
              <a:gd name="connsiteY2-30" fmla="*/ 10066 h 10066"/>
              <a:gd name="connsiteX3-31" fmla="*/ 0 w 10024"/>
              <a:gd name="connsiteY3-32" fmla="*/ 9843 h 10066"/>
              <a:gd name="connsiteX0-33" fmla="*/ 0 w 10042"/>
              <a:gd name="connsiteY0-34" fmla="*/ 9843 h 10066"/>
              <a:gd name="connsiteX1-35" fmla="*/ 10042 w 10042"/>
              <a:gd name="connsiteY1-36" fmla="*/ 0 h 10066"/>
              <a:gd name="connsiteX2-37" fmla="*/ 8489 w 10042"/>
              <a:gd name="connsiteY2-38" fmla="*/ 10066 h 10066"/>
              <a:gd name="connsiteX3-39" fmla="*/ 0 w 10042"/>
              <a:gd name="connsiteY3-40" fmla="*/ 9843 h 1006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042" h="10066">
                <a:moveTo>
                  <a:pt x="0" y="9843"/>
                </a:moveTo>
                <a:lnTo>
                  <a:pt x="10042" y="0"/>
                </a:lnTo>
                <a:lnTo>
                  <a:pt x="8489" y="10066"/>
                </a:lnTo>
                <a:lnTo>
                  <a:pt x="0" y="9843"/>
                </a:lnTo>
                <a:close/>
              </a:path>
            </a:pathLst>
          </a:cu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3765"/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3" name="ïṥ1íḓè"/>
          <p:cNvSpPr/>
          <p:nvPr/>
        </p:nvSpPr>
        <p:spPr>
          <a:xfrm flipH="1" flipV="1">
            <a:off x="4307840" y="-64770"/>
            <a:ext cx="2164080" cy="758190"/>
          </a:xfrm>
          <a:custGeom>
            <a:avLst/>
            <a:gdLst>
              <a:gd name="connsiteX0" fmla="*/ 0 w 6816"/>
              <a:gd name="connsiteY0" fmla="*/ 2297 h 2388"/>
              <a:gd name="connsiteX1" fmla="*/ 5626 w 6816"/>
              <a:gd name="connsiteY1" fmla="*/ 0 h 2388"/>
              <a:gd name="connsiteX2" fmla="*/ 6816 w 6816"/>
              <a:gd name="connsiteY2" fmla="*/ 2388 h 2388"/>
              <a:gd name="connsiteX3" fmla="*/ 0 w 6816"/>
              <a:gd name="connsiteY3" fmla="*/ 2297 h 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6" h="2388">
                <a:moveTo>
                  <a:pt x="0" y="2297"/>
                </a:moveTo>
                <a:lnTo>
                  <a:pt x="5626" y="0"/>
                </a:lnTo>
                <a:lnTo>
                  <a:pt x="6816" y="2388"/>
                </a:lnTo>
                <a:lnTo>
                  <a:pt x="0" y="2297"/>
                </a:lnTo>
                <a:close/>
              </a:path>
            </a:pathLst>
          </a:cu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3765"/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4" name="ïslïdê"/>
          <p:cNvSpPr/>
          <p:nvPr/>
        </p:nvSpPr>
        <p:spPr>
          <a:xfrm flipH="1" flipV="1">
            <a:off x="3892232" y="-78740"/>
            <a:ext cx="793433" cy="772160"/>
          </a:xfrm>
          <a:custGeom>
            <a:avLst/>
            <a:gdLst>
              <a:gd name="connsiteX0" fmla="*/ 0 w 2499"/>
              <a:gd name="connsiteY0" fmla="*/ 0 h 2432"/>
              <a:gd name="connsiteX1" fmla="*/ 2499 w 2499"/>
              <a:gd name="connsiteY1" fmla="*/ 500 h 2432"/>
              <a:gd name="connsiteX2" fmla="*/ 1237 w 2499"/>
              <a:gd name="connsiteY2" fmla="*/ 2432 h 2432"/>
              <a:gd name="connsiteX3" fmla="*/ 0 w 2499"/>
              <a:gd name="connsiteY3" fmla="*/ 0 h 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9" h="2432">
                <a:moveTo>
                  <a:pt x="0" y="0"/>
                </a:moveTo>
                <a:lnTo>
                  <a:pt x="2499" y="500"/>
                </a:lnTo>
                <a:lnTo>
                  <a:pt x="1237" y="2432"/>
                </a:lnTo>
                <a:lnTo>
                  <a:pt x="0" y="0"/>
                </a:lnTo>
                <a:close/>
              </a:path>
            </a:pathLst>
          </a:cu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zh-CN" altLang="en-US" sz="2000" b="1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4" name="íşḻïďé"/>
          <p:cNvSpPr/>
          <p:nvPr/>
        </p:nvSpPr>
        <p:spPr>
          <a:xfrm>
            <a:off x="6783705" y="2148205"/>
            <a:ext cx="852170" cy="852170"/>
          </a:xfrm>
          <a:prstGeom prst="ellipse">
            <a:avLst/>
          </a:pr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en-US" sz="2000" b="1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6" name="ísľíḓè"/>
          <p:cNvSpPr/>
          <p:nvPr/>
        </p:nvSpPr>
        <p:spPr bwMode="auto">
          <a:xfrm>
            <a:off x="6985635" y="2371090"/>
            <a:ext cx="448945" cy="406400"/>
          </a:xfrm>
          <a:custGeom>
            <a:avLst/>
            <a:gdLst>
              <a:gd name="connsiteX0" fmla="*/ 496512 w 622984"/>
              <a:gd name="connsiteY0" fmla="*/ 492841 h 564606"/>
              <a:gd name="connsiteX1" fmla="*/ 473955 w 622984"/>
              <a:gd name="connsiteY1" fmla="*/ 515853 h 564606"/>
              <a:gd name="connsiteX2" fmla="*/ 496512 w 622984"/>
              <a:gd name="connsiteY2" fmla="*/ 535354 h 564606"/>
              <a:gd name="connsiteX3" fmla="*/ 519457 w 622984"/>
              <a:gd name="connsiteY3" fmla="*/ 515853 h 564606"/>
              <a:gd name="connsiteX4" fmla="*/ 496512 w 622984"/>
              <a:gd name="connsiteY4" fmla="*/ 492841 h 564606"/>
              <a:gd name="connsiteX5" fmla="*/ 249694 w 622984"/>
              <a:gd name="connsiteY5" fmla="*/ 352049 h 564606"/>
              <a:gd name="connsiteX6" fmla="*/ 272741 w 622984"/>
              <a:gd name="connsiteY6" fmla="*/ 374570 h 564606"/>
              <a:gd name="connsiteX7" fmla="*/ 171569 w 622984"/>
              <a:gd name="connsiteY7" fmla="*/ 475137 h 564606"/>
              <a:gd name="connsiteX8" fmla="*/ 177819 w 622984"/>
              <a:gd name="connsiteY8" fmla="*/ 481738 h 564606"/>
              <a:gd name="connsiteX9" fmla="*/ 155163 w 622984"/>
              <a:gd name="connsiteY9" fmla="*/ 510860 h 564606"/>
              <a:gd name="connsiteX10" fmla="*/ 73522 w 622984"/>
              <a:gd name="connsiteY10" fmla="*/ 562891 h 564606"/>
              <a:gd name="connsiteX11" fmla="*/ 60241 w 622984"/>
              <a:gd name="connsiteY11" fmla="*/ 550077 h 564606"/>
              <a:gd name="connsiteX12" fmla="*/ 112585 w 622984"/>
              <a:gd name="connsiteY12" fmla="*/ 468925 h 564606"/>
              <a:gd name="connsiteX13" fmla="*/ 141882 w 622984"/>
              <a:gd name="connsiteY13" fmla="*/ 446015 h 564606"/>
              <a:gd name="connsiteX14" fmla="*/ 148522 w 622984"/>
              <a:gd name="connsiteY14" fmla="*/ 452616 h 564606"/>
              <a:gd name="connsiteX15" fmla="*/ 122234 w 622984"/>
              <a:gd name="connsiteY15" fmla="*/ 15041 h 564606"/>
              <a:gd name="connsiteX16" fmla="*/ 210667 w 622984"/>
              <a:gd name="connsiteY16" fmla="*/ 52502 h 564606"/>
              <a:gd name="connsiteX17" fmla="*/ 242946 w 622984"/>
              <a:gd name="connsiteY17" fmla="*/ 173410 h 564606"/>
              <a:gd name="connsiteX18" fmla="*/ 532291 w 622984"/>
              <a:gd name="connsiteY18" fmla="*/ 463589 h 564606"/>
              <a:gd name="connsiteX19" fmla="*/ 532291 w 622984"/>
              <a:gd name="connsiteY19" fmla="*/ 545105 h 564606"/>
              <a:gd name="connsiteX20" fmla="*/ 493400 w 622984"/>
              <a:gd name="connsiteY20" fmla="*/ 564606 h 564606"/>
              <a:gd name="connsiteX21" fmla="*/ 451010 w 622984"/>
              <a:gd name="connsiteY21" fmla="*/ 545105 h 564606"/>
              <a:gd name="connsiteX22" fmla="*/ 161665 w 622984"/>
              <a:gd name="connsiteY22" fmla="*/ 258046 h 564606"/>
              <a:gd name="connsiteX23" fmla="*/ 34882 w 622984"/>
              <a:gd name="connsiteY23" fmla="*/ 225674 h 564606"/>
              <a:gd name="connsiteX24" fmla="*/ 5715 w 622984"/>
              <a:gd name="connsiteY24" fmla="*/ 104766 h 564606"/>
              <a:gd name="connsiteX25" fmla="*/ 74162 w 622984"/>
              <a:gd name="connsiteY25" fmla="*/ 176530 h 564606"/>
              <a:gd name="connsiteX26" fmla="*/ 142220 w 622984"/>
              <a:gd name="connsiteY26" fmla="*/ 157029 h 564606"/>
              <a:gd name="connsiteX27" fmla="*/ 161665 w 622984"/>
              <a:gd name="connsiteY27" fmla="*/ 88385 h 564606"/>
              <a:gd name="connsiteX28" fmla="*/ 90107 w 622984"/>
              <a:gd name="connsiteY28" fmla="*/ 20130 h 564606"/>
              <a:gd name="connsiteX29" fmla="*/ 122234 w 622984"/>
              <a:gd name="connsiteY29" fmla="*/ 15041 h 564606"/>
              <a:gd name="connsiteX30" fmla="*/ 531841 w 622984"/>
              <a:gd name="connsiteY30" fmla="*/ 0 h 564606"/>
              <a:gd name="connsiteX31" fmla="*/ 622984 w 622984"/>
              <a:gd name="connsiteY31" fmla="*/ 87684 h 564606"/>
              <a:gd name="connsiteX32" fmla="*/ 463289 w 622984"/>
              <a:gd name="connsiteY32" fmla="*/ 247465 h 564606"/>
              <a:gd name="connsiteX33" fmla="*/ 424339 w 622984"/>
              <a:gd name="connsiteY33" fmla="*/ 257207 h 564606"/>
              <a:gd name="connsiteX34" fmla="*/ 362409 w 622984"/>
              <a:gd name="connsiteY34" fmla="*/ 198751 h 564606"/>
              <a:gd name="connsiteX35" fmla="*/ 375263 w 622984"/>
              <a:gd name="connsiteY35" fmla="*/ 159391 h 564606"/>
              <a:gd name="connsiteX36" fmla="*/ 531841 w 622984"/>
              <a:gd name="connsiteY36" fmla="*/ 0 h 56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84" h="564606">
                <a:moveTo>
                  <a:pt x="496512" y="492841"/>
                </a:moveTo>
                <a:cubicBezTo>
                  <a:pt x="483678" y="492841"/>
                  <a:pt x="473955" y="502592"/>
                  <a:pt x="473955" y="515853"/>
                </a:cubicBezTo>
                <a:cubicBezTo>
                  <a:pt x="473955" y="525604"/>
                  <a:pt x="483678" y="535354"/>
                  <a:pt x="496512" y="535354"/>
                </a:cubicBezTo>
                <a:cubicBezTo>
                  <a:pt x="509734" y="535354"/>
                  <a:pt x="519457" y="525604"/>
                  <a:pt x="519457" y="515853"/>
                </a:cubicBezTo>
                <a:cubicBezTo>
                  <a:pt x="519457" y="502592"/>
                  <a:pt x="509734" y="492841"/>
                  <a:pt x="496512" y="492841"/>
                </a:cubicBezTo>
                <a:close/>
                <a:moveTo>
                  <a:pt x="249694" y="352049"/>
                </a:moveTo>
                <a:lnTo>
                  <a:pt x="272741" y="374570"/>
                </a:lnTo>
                <a:lnTo>
                  <a:pt x="171569" y="475137"/>
                </a:lnTo>
                <a:lnTo>
                  <a:pt x="177819" y="481738"/>
                </a:lnTo>
                <a:lnTo>
                  <a:pt x="155163" y="510860"/>
                </a:lnTo>
                <a:lnTo>
                  <a:pt x="73522" y="562891"/>
                </a:lnTo>
                <a:lnTo>
                  <a:pt x="60241" y="550077"/>
                </a:lnTo>
                <a:lnTo>
                  <a:pt x="112585" y="468925"/>
                </a:lnTo>
                <a:lnTo>
                  <a:pt x="141882" y="446015"/>
                </a:lnTo>
                <a:lnTo>
                  <a:pt x="148522" y="452616"/>
                </a:lnTo>
                <a:close/>
                <a:moveTo>
                  <a:pt x="122234" y="15041"/>
                </a:moveTo>
                <a:cubicBezTo>
                  <a:pt x="154446" y="14694"/>
                  <a:pt x="186166" y="28223"/>
                  <a:pt x="210667" y="52502"/>
                </a:cubicBezTo>
                <a:cubicBezTo>
                  <a:pt x="242946" y="85264"/>
                  <a:pt x="256169" y="130897"/>
                  <a:pt x="242946" y="173410"/>
                </a:cubicBezTo>
                <a:lnTo>
                  <a:pt x="532291" y="463589"/>
                </a:lnTo>
                <a:cubicBezTo>
                  <a:pt x="555236" y="486211"/>
                  <a:pt x="555236" y="522093"/>
                  <a:pt x="532291" y="545105"/>
                </a:cubicBezTo>
                <a:cubicBezTo>
                  <a:pt x="522568" y="557976"/>
                  <a:pt x="506234" y="564606"/>
                  <a:pt x="493400" y="564606"/>
                </a:cubicBezTo>
                <a:cubicBezTo>
                  <a:pt x="477066" y="564606"/>
                  <a:pt x="460733" y="557976"/>
                  <a:pt x="451010" y="545105"/>
                </a:cubicBezTo>
                <a:cubicBezTo>
                  <a:pt x="451010" y="545105"/>
                  <a:pt x="451010" y="545105"/>
                  <a:pt x="161665" y="258046"/>
                </a:cubicBezTo>
                <a:cubicBezTo>
                  <a:pt x="119275" y="270917"/>
                  <a:pt x="70662" y="261556"/>
                  <a:pt x="34882" y="225674"/>
                </a:cubicBezTo>
                <a:cubicBezTo>
                  <a:pt x="2215" y="192911"/>
                  <a:pt x="-7508" y="147278"/>
                  <a:pt x="5715" y="104766"/>
                </a:cubicBezTo>
                <a:cubicBezTo>
                  <a:pt x="5715" y="104766"/>
                  <a:pt x="5715" y="104766"/>
                  <a:pt x="74162" y="176530"/>
                </a:cubicBezTo>
                <a:cubicBezTo>
                  <a:pt x="74162" y="176530"/>
                  <a:pt x="74162" y="176530"/>
                  <a:pt x="142220" y="157029"/>
                </a:cubicBezTo>
                <a:cubicBezTo>
                  <a:pt x="142220" y="157029"/>
                  <a:pt x="142220" y="157029"/>
                  <a:pt x="161665" y="88385"/>
                </a:cubicBezTo>
                <a:cubicBezTo>
                  <a:pt x="161665" y="88385"/>
                  <a:pt x="161665" y="88385"/>
                  <a:pt x="90107" y="20130"/>
                </a:cubicBezTo>
                <a:cubicBezTo>
                  <a:pt x="100704" y="16815"/>
                  <a:pt x="111497" y="15157"/>
                  <a:pt x="122234" y="15041"/>
                </a:cubicBezTo>
                <a:close/>
                <a:moveTo>
                  <a:pt x="531841" y="0"/>
                </a:moveTo>
                <a:cubicBezTo>
                  <a:pt x="531841" y="0"/>
                  <a:pt x="531841" y="0"/>
                  <a:pt x="622984" y="87684"/>
                </a:cubicBezTo>
                <a:cubicBezTo>
                  <a:pt x="622984" y="87684"/>
                  <a:pt x="622984" y="87684"/>
                  <a:pt x="463289" y="247465"/>
                </a:cubicBezTo>
                <a:cubicBezTo>
                  <a:pt x="450436" y="247465"/>
                  <a:pt x="434077" y="250582"/>
                  <a:pt x="424339" y="257207"/>
                </a:cubicBezTo>
                <a:lnTo>
                  <a:pt x="362409" y="198751"/>
                </a:lnTo>
                <a:cubicBezTo>
                  <a:pt x="372147" y="189009"/>
                  <a:pt x="375263" y="172641"/>
                  <a:pt x="375263" y="159391"/>
                </a:cubicBezTo>
                <a:cubicBezTo>
                  <a:pt x="375263" y="159391"/>
                  <a:pt x="375263" y="159391"/>
                  <a:pt x="5318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7" name="îšliḍe"/>
          <p:cNvSpPr/>
          <p:nvPr/>
        </p:nvSpPr>
        <p:spPr>
          <a:xfrm>
            <a:off x="8430260" y="2148205"/>
            <a:ext cx="852170" cy="85217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9" name="îṣ1îḋé"/>
          <p:cNvSpPr/>
          <p:nvPr/>
        </p:nvSpPr>
        <p:spPr bwMode="auto">
          <a:xfrm>
            <a:off x="8632190" y="2371090"/>
            <a:ext cx="448945" cy="406400"/>
          </a:xfrm>
          <a:custGeom>
            <a:avLst/>
            <a:gdLst>
              <a:gd name="connsiteX0" fmla="*/ 496512 w 622984"/>
              <a:gd name="connsiteY0" fmla="*/ 492841 h 564606"/>
              <a:gd name="connsiteX1" fmla="*/ 473955 w 622984"/>
              <a:gd name="connsiteY1" fmla="*/ 515853 h 564606"/>
              <a:gd name="connsiteX2" fmla="*/ 496512 w 622984"/>
              <a:gd name="connsiteY2" fmla="*/ 535354 h 564606"/>
              <a:gd name="connsiteX3" fmla="*/ 519457 w 622984"/>
              <a:gd name="connsiteY3" fmla="*/ 515853 h 564606"/>
              <a:gd name="connsiteX4" fmla="*/ 496512 w 622984"/>
              <a:gd name="connsiteY4" fmla="*/ 492841 h 564606"/>
              <a:gd name="connsiteX5" fmla="*/ 249694 w 622984"/>
              <a:gd name="connsiteY5" fmla="*/ 352049 h 564606"/>
              <a:gd name="connsiteX6" fmla="*/ 272741 w 622984"/>
              <a:gd name="connsiteY6" fmla="*/ 374570 h 564606"/>
              <a:gd name="connsiteX7" fmla="*/ 171569 w 622984"/>
              <a:gd name="connsiteY7" fmla="*/ 475137 h 564606"/>
              <a:gd name="connsiteX8" fmla="*/ 177819 w 622984"/>
              <a:gd name="connsiteY8" fmla="*/ 481738 h 564606"/>
              <a:gd name="connsiteX9" fmla="*/ 155163 w 622984"/>
              <a:gd name="connsiteY9" fmla="*/ 510860 h 564606"/>
              <a:gd name="connsiteX10" fmla="*/ 73522 w 622984"/>
              <a:gd name="connsiteY10" fmla="*/ 562891 h 564606"/>
              <a:gd name="connsiteX11" fmla="*/ 60241 w 622984"/>
              <a:gd name="connsiteY11" fmla="*/ 550077 h 564606"/>
              <a:gd name="connsiteX12" fmla="*/ 112585 w 622984"/>
              <a:gd name="connsiteY12" fmla="*/ 468925 h 564606"/>
              <a:gd name="connsiteX13" fmla="*/ 141882 w 622984"/>
              <a:gd name="connsiteY13" fmla="*/ 446015 h 564606"/>
              <a:gd name="connsiteX14" fmla="*/ 148522 w 622984"/>
              <a:gd name="connsiteY14" fmla="*/ 452616 h 564606"/>
              <a:gd name="connsiteX15" fmla="*/ 122234 w 622984"/>
              <a:gd name="connsiteY15" fmla="*/ 15041 h 564606"/>
              <a:gd name="connsiteX16" fmla="*/ 210667 w 622984"/>
              <a:gd name="connsiteY16" fmla="*/ 52502 h 564606"/>
              <a:gd name="connsiteX17" fmla="*/ 242946 w 622984"/>
              <a:gd name="connsiteY17" fmla="*/ 173410 h 564606"/>
              <a:gd name="connsiteX18" fmla="*/ 532291 w 622984"/>
              <a:gd name="connsiteY18" fmla="*/ 463589 h 564606"/>
              <a:gd name="connsiteX19" fmla="*/ 532291 w 622984"/>
              <a:gd name="connsiteY19" fmla="*/ 545105 h 564606"/>
              <a:gd name="connsiteX20" fmla="*/ 493400 w 622984"/>
              <a:gd name="connsiteY20" fmla="*/ 564606 h 564606"/>
              <a:gd name="connsiteX21" fmla="*/ 451010 w 622984"/>
              <a:gd name="connsiteY21" fmla="*/ 545105 h 564606"/>
              <a:gd name="connsiteX22" fmla="*/ 161665 w 622984"/>
              <a:gd name="connsiteY22" fmla="*/ 258046 h 564606"/>
              <a:gd name="connsiteX23" fmla="*/ 34882 w 622984"/>
              <a:gd name="connsiteY23" fmla="*/ 225674 h 564606"/>
              <a:gd name="connsiteX24" fmla="*/ 5715 w 622984"/>
              <a:gd name="connsiteY24" fmla="*/ 104766 h 564606"/>
              <a:gd name="connsiteX25" fmla="*/ 74162 w 622984"/>
              <a:gd name="connsiteY25" fmla="*/ 176530 h 564606"/>
              <a:gd name="connsiteX26" fmla="*/ 142220 w 622984"/>
              <a:gd name="connsiteY26" fmla="*/ 157029 h 564606"/>
              <a:gd name="connsiteX27" fmla="*/ 161665 w 622984"/>
              <a:gd name="connsiteY27" fmla="*/ 88385 h 564606"/>
              <a:gd name="connsiteX28" fmla="*/ 90107 w 622984"/>
              <a:gd name="connsiteY28" fmla="*/ 20130 h 564606"/>
              <a:gd name="connsiteX29" fmla="*/ 122234 w 622984"/>
              <a:gd name="connsiteY29" fmla="*/ 15041 h 564606"/>
              <a:gd name="connsiteX30" fmla="*/ 531841 w 622984"/>
              <a:gd name="connsiteY30" fmla="*/ 0 h 564606"/>
              <a:gd name="connsiteX31" fmla="*/ 622984 w 622984"/>
              <a:gd name="connsiteY31" fmla="*/ 87684 h 564606"/>
              <a:gd name="connsiteX32" fmla="*/ 463289 w 622984"/>
              <a:gd name="connsiteY32" fmla="*/ 247465 h 564606"/>
              <a:gd name="connsiteX33" fmla="*/ 424339 w 622984"/>
              <a:gd name="connsiteY33" fmla="*/ 257207 h 564606"/>
              <a:gd name="connsiteX34" fmla="*/ 362409 w 622984"/>
              <a:gd name="connsiteY34" fmla="*/ 198751 h 564606"/>
              <a:gd name="connsiteX35" fmla="*/ 375263 w 622984"/>
              <a:gd name="connsiteY35" fmla="*/ 159391 h 564606"/>
              <a:gd name="connsiteX36" fmla="*/ 531841 w 622984"/>
              <a:gd name="connsiteY36" fmla="*/ 0 h 56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84" h="564606">
                <a:moveTo>
                  <a:pt x="496512" y="492841"/>
                </a:moveTo>
                <a:cubicBezTo>
                  <a:pt x="483678" y="492841"/>
                  <a:pt x="473955" y="502592"/>
                  <a:pt x="473955" y="515853"/>
                </a:cubicBezTo>
                <a:cubicBezTo>
                  <a:pt x="473955" y="525604"/>
                  <a:pt x="483678" y="535354"/>
                  <a:pt x="496512" y="535354"/>
                </a:cubicBezTo>
                <a:cubicBezTo>
                  <a:pt x="509734" y="535354"/>
                  <a:pt x="519457" y="525604"/>
                  <a:pt x="519457" y="515853"/>
                </a:cubicBezTo>
                <a:cubicBezTo>
                  <a:pt x="519457" y="502592"/>
                  <a:pt x="509734" y="492841"/>
                  <a:pt x="496512" y="492841"/>
                </a:cubicBezTo>
                <a:close/>
                <a:moveTo>
                  <a:pt x="249694" y="352049"/>
                </a:moveTo>
                <a:lnTo>
                  <a:pt x="272741" y="374570"/>
                </a:lnTo>
                <a:lnTo>
                  <a:pt x="171569" y="475137"/>
                </a:lnTo>
                <a:lnTo>
                  <a:pt x="177819" y="481738"/>
                </a:lnTo>
                <a:lnTo>
                  <a:pt x="155163" y="510860"/>
                </a:lnTo>
                <a:lnTo>
                  <a:pt x="73522" y="562891"/>
                </a:lnTo>
                <a:lnTo>
                  <a:pt x="60241" y="550077"/>
                </a:lnTo>
                <a:lnTo>
                  <a:pt x="112585" y="468925"/>
                </a:lnTo>
                <a:lnTo>
                  <a:pt x="141882" y="446015"/>
                </a:lnTo>
                <a:lnTo>
                  <a:pt x="148522" y="452616"/>
                </a:lnTo>
                <a:close/>
                <a:moveTo>
                  <a:pt x="122234" y="15041"/>
                </a:moveTo>
                <a:cubicBezTo>
                  <a:pt x="154446" y="14694"/>
                  <a:pt x="186166" y="28223"/>
                  <a:pt x="210667" y="52502"/>
                </a:cubicBezTo>
                <a:cubicBezTo>
                  <a:pt x="242946" y="85264"/>
                  <a:pt x="256169" y="130897"/>
                  <a:pt x="242946" y="173410"/>
                </a:cubicBezTo>
                <a:lnTo>
                  <a:pt x="532291" y="463589"/>
                </a:lnTo>
                <a:cubicBezTo>
                  <a:pt x="555236" y="486211"/>
                  <a:pt x="555236" y="522093"/>
                  <a:pt x="532291" y="545105"/>
                </a:cubicBezTo>
                <a:cubicBezTo>
                  <a:pt x="522568" y="557976"/>
                  <a:pt x="506234" y="564606"/>
                  <a:pt x="493400" y="564606"/>
                </a:cubicBezTo>
                <a:cubicBezTo>
                  <a:pt x="477066" y="564606"/>
                  <a:pt x="460733" y="557976"/>
                  <a:pt x="451010" y="545105"/>
                </a:cubicBezTo>
                <a:cubicBezTo>
                  <a:pt x="451010" y="545105"/>
                  <a:pt x="451010" y="545105"/>
                  <a:pt x="161665" y="258046"/>
                </a:cubicBezTo>
                <a:cubicBezTo>
                  <a:pt x="119275" y="270917"/>
                  <a:pt x="70662" y="261556"/>
                  <a:pt x="34882" y="225674"/>
                </a:cubicBezTo>
                <a:cubicBezTo>
                  <a:pt x="2215" y="192911"/>
                  <a:pt x="-7508" y="147278"/>
                  <a:pt x="5715" y="104766"/>
                </a:cubicBezTo>
                <a:cubicBezTo>
                  <a:pt x="5715" y="104766"/>
                  <a:pt x="5715" y="104766"/>
                  <a:pt x="74162" y="176530"/>
                </a:cubicBezTo>
                <a:cubicBezTo>
                  <a:pt x="74162" y="176530"/>
                  <a:pt x="74162" y="176530"/>
                  <a:pt x="142220" y="157029"/>
                </a:cubicBezTo>
                <a:cubicBezTo>
                  <a:pt x="142220" y="157029"/>
                  <a:pt x="142220" y="157029"/>
                  <a:pt x="161665" y="88385"/>
                </a:cubicBezTo>
                <a:cubicBezTo>
                  <a:pt x="161665" y="88385"/>
                  <a:pt x="161665" y="88385"/>
                  <a:pt x="90107" y="20130"/>
                </a:cubicBezTo>
                <a:cubicBezTo>
                  <a:pt x="100704" y="16815"/>
                  <a:pt x="111497" y="15157"/>
                  <a:pt x="122234" y="15041"/>
                </a:cubicBezTo>
                <a:close/>
                <a:moveTo>
                  <a:pt x="531841" y="0"/>
                </a:moveTo>
                <a:cubicBezTo>
                  <a:pt x="531841" y="0"/>
                  <a:pt x="531841" y="0"/>
                  <a:pt x="622984" y="87684"/>
                </a:cubicBezTo>
                <a:cubicBezTo>
                  <a:pt x="622984" y="87684"/>
                  <a:pt x="622984" y="87684"/>
                  <a:pt x="463289" y="247465"/>
                </a:cubicBezTo>
                <a:cubicBezTo>
                  <a:pt x="450436" y="247465"/>
                  <a:pt x="434077" y="250582"/>
                  <a:pt x="424339" y="257207"/>
                </a:cubicBezTo>
                <a:lnTo>
                  <a:pt x="362409" y="198751"/>
                </a:lnTo>
                <a:cubicBezTo>
                  <a:pt x="372147" y="189009"/>
                  <a:pt x="375263" y="172641"/>
                  <a:pt x="375263" y="159391"/>
                </a:cubicBezTo>
                <a:cubicBezTo>
                  <a:pt x="375263" y="159391"/>
                  <a:pt x="375263" y="159391"/>
                  <a:pt x="5318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0" name="îṥlíḋê"/>
          <p:cNvSpPr/>
          <p:nvPr/>
        </p:nvSpPr>
        <p:spPr>
          <a:xfrm>
            <a:off x="10076815" y="2148205"/>
            <a:ext cx="852170" cy="852170"/>
          </a:xfrm>
          <a:prstGeom prst="ellipse">
            <a:avLst/>
          </a:pr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en-US" sz="2000" b="1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2" name="ïṡlîde"/>
          <p:cNvSpPr/>
          <p:nvPr/>
        </p:nvSpPr>
        <p:spPr bwMode="auto">
          <a:xfrm>
            <a:off x="10278745" y="2371090"/>
            <a:ext cx="448945" cy="406400"/>
          </a:xfrm>
          <a:custGeom>
            <a:avLst/>
            <a:gdLst>
              <a:gd name="connsiteX0" fmla="*/ 496512 w 622984"/>
              <a:gd name="connsiteY0" fmla="*/ 492841 h 564606"/>
              <a:gd name="connsiteX1" fmla="*/ 473955 w 622984"/>
              <a:gd name="connsiteY1" fmla="*/ 515853 h 564606"/>
              <a:gd name="connsiteX2" fmla="*/ 496512 w 622984"/>
              <a:gd name="connsiteY2" fmla="*/ 535354 h 564606"/>
              <a:gd name="connsiteX3" fmla="*/ 519457 w 622984"/>
              <a:gd name="connsiteY3" fmla="*/ 515853 h 564606"/>
              <a:gd name="connsiteX4" fmla="*/ 496512 w 622984"/>
              <a:gd name="connsiteY4" fmla="*/ 492841 h 564606"/>
              <a:gd name="connsiteX5" fmla="*/ 249694 w 622984"/>
              <a:gd name="connsiteY5" fmla="*/ 352049 h 564606"/>
              <a:gd name="connsiteX6" fmla="*/ 272741 w 622984"/>
              <a:gd name="connsiteY6" fmla="*/ 374570 h 564606"/>
              <a:gd name="connsiteX7" fmla="*/ 171569 w 622984"/>
              <a:gd name="connsiteY7" fmla="*/ 475137 h 564606"/>
              <a:gd name="connsiteX8" fmla="*/ 177819 w 622984"/>
              <a:gd name="connsiteY8" fmla="*/ 481738 h 564606"/>
              <a:gd name="connsiteX9" fmla="*/ 155163 w 622984"/>
              <a:gd name="connsiteY9" fmla="*/ 510860 h 564606"/>
              <a:gd name="connsiteX10" fmla="*/ 73522 w 622984"/>
              <a:gd name="connsiteY10" fmla="*/ 562891 h 564606"/>
              <a:gd name="connsiteX11" fmla="*/ 60241 w 622984"/>
              <a:gd name="connsiteY11" fmla="*/ 550077 h 564606"/>
              <a:gd name="connsiteX12" fmla="*/ 112585 w 622984"/>
              <a:gd name="connsiteY12" fmla="*/ 468925 h 564606"/>
              <a:gd name="connsiteX13" fmla="*/ 141882 w 622984"/>
              <a:gd name="connsiteY13" fmla="*/ 446015 h 564606"/>
              <a:gd name="connsiteX14" fmla="*/ 148522 w 622984"/>
              <a:gd name="connsiteY14" fmla="*/ 452616 h 564606"/>
              <a:gd name="connsiteX15" fmla="*/ 122234 w 622984"/>
              <a:gd name="connsiteY15" fmla="*/ 15041 h 564606"/>
              <a:gd name="connsiteX16" fmla="*/ 210667 w 622984"/>
              <a:gd name="connsiteY16" fmla="*/ 52502 h 564606"/>
              <a:gd name="connsiteX17" fmla="*/ 242946 w 622984"/>
              <a:gd name="connsiteY17" fmla="*/ 173410 h 564606"/>
              <a:gd name="connsiteX18" fmla="*/ 532291 w 622984"/>
              <a:gd name="connsiteY18" fmla="*/ 463589 h 564606"/>
              <a:gd name="connsiteX19" fmla="*/ 532291 w 622984"/>
              <a:gd name="connsiteY19" fmla="*/ 545105 h 564606"/>
              <a:gd name="connsiteX20" fmla="*/ 493400 w 622984"/>
              <a:gd name="connsiteY20" fmla="*/ 564606 h 564606"/>
              <a:gd name="connsiteX21" fmla="*/ 451010 w 622984"/>
              <a:gd name="connsiteY21" fmla="*/ 545105 h 564606"/>
              <a:gd name="connsiteX22" fmla="*/ 161665 w 622984"/>
              <a:gd name="connsiteY22" fmla="*/ 258046 h 564606"/>
              <a:gd name="connsiteX23" fmla="*/ 34882 w 622984"/>
              <a:gd name="connsiteY23" fmla="*/ 225674 h 564606"/>
              <a:gd name="connsiteX24" fmla="*/ 5715 w 622984"/>
              <a:gd name="connsiteY24" fmla="*/ 104766 h 564606"/>
              <a:gd name="connsiteX25" fmla="*/ 74162 w 622984"/>
              <a:gd name="connsiteY25" fmla="*/ 176530 h 564606"/>
              <a:gd name="connsiteX26" fmla="*/ 142220 w 622984"/>
              <a:gd name="connsiteY26" fmla="*/ 157029 h 564606"/>
              <a:gd name="connsiteX27" fmla="*/ 161665 w 622984"/>
              <a:gd name="connsiteY27" fmla="*/ 88385 h 564606"/>
              <a:gd name="connsiteX28" fmla="*/ 90107 w 622984"/>
              <a:gd name="connsiteY28" fmla="*/ 20130 h 564606"/>
              <a:gd name="connsiteX29" fmla="*/ 122234 w 622984"/>
              <a:gd name="connsiteY29" fmla="*/ 15041 h 564606"/>
              <a:gd name="connsiteX30" fmla="*/ 531841 w 622984"/>
              <a:gd name="connsiteY30" fmla="*/ 0 h 564606"/>
              <a:gd name="connsiteX31" fmla="*/ 622984 w 622984"/>
              <a:gd name="connsiteY31" fmla="*/ 87684 h 564606"/>
              <a:gd name="connsiteX32" fmla="*/ 463289 w 622984"/>
              <a:gd name="connsiteY32" fmla="*/ 247465 h 564606"/>
              <a:gd name="connsiteX33" fmla="*/ 424339 w 622984"/>
              <a:gd name="connsiteY33" fmla="*/ 257207 h 564606"/>
              <a:gd name="connsiteX34" fmla="*/ 362409 w 622984"/>
              <a:gd name="connsiteY34" fmla="*/ 198751 h 564606"/>
              <a:gd name="connsiteX35" fmla="*/ 375263 w 622984"/>
              <a:gd name="connsiteY35" fmla="*/ 159391 h 564606"/>
              <a:gd name="connsiteX36" fmla="*/ 531841 w 622984"/>
              <a:gd name="connsiteY36" fmla="*/ 0 h 56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84" h="564606">
                <a:moveTo>
                  <a:pt x="496512" y="492841"/>
                </a:moveTo>
                <a:cubicBezTo>
                  <a:pt x="483678" y="492841"/>
                  <a:pt x="473955" y="502592"/>
                  <a:pt x="473955" y="515853"/>
                </a:cubicBezTo>
                <a:cubicBezTo>
                  <a:pt x="473955" y="525604"/>
                  <a:pt x="483678" y="535354"/>
                  <a:pt x="496512" y="535354"/>
                </a:cubicBezTo>
                <a:cubicBezTo>
                  <a:pt x="509734" y="535354"/>
                  <a:pt x="519457" y="525604"/>
                  <a:pt x="519457" y="515853"/>
                </a:cubicBezTo>
                <a:cubicBezTo>
                  <a:pt x="519457" y="502592"/>
                  <a:pt x="509734" y="492841"/>
                  <a:pt x="496512" y="492841"/>
                </a:cubicBezTo>
                <a:close/>
                <a:moveTo>
                  <a:pt x="249694" y="352049"/>
                </a:moveTo>
                <a:lnTo>
                  <a:pt x="272741" y="374570"/>
                </a:lnTo>
                <a:lnTo>
                  <a:pt x="171569" y="475137"/>
                </a:lnTo>
                <a:lnTo>
                  <a:pt x="177819" y="481738"/>
                </a:lnTo>
                <a:lnTo>
                  <a:pt x="155163" y="510860"/>
                </a:lnTo>
                <a:lnTo>
                  <a:pt x="73522" y="562891"/>
                </a:lnTo>
                <a:lnTo>
                  <a:pt x="60241" y="550077"/>
                </a:lnTo>
                <a:lnTo>
                  <a:pt x="112585" y="468925"/>
                </a:lnTo>
                <a:lnTo>
                  <a:pt x="141882" y="446015"/>
                </a:lnTo>
                <a:lnTo>
                  <a:pt x="148522" y="452616"/>
                </a:lnTo>
                <a:close/>
                <a:moveTo>
                  <a:pt x="122234" y="15041"/>
                </a:moveTo>
                <a:cubicBezTo>
                  <a:pt x="154446" y="14694"/>
                  <a:pt x="186166" y="28223"/>
                  <a:pt x="210667" y="52502"/>
                </a:cubicBezTo>
                <a:cubicBezTo>
                  <a:pt x="242946" y="85264"/>
                  <a:pt x="256169" y="130897"/>
                  <a:pt x="242946" y="173410"/>
                </a:cubicBezTo>
                <a:lnTo>
                  <a:pt x="532291" y="463589"/>
                </a:lnTo>
                <a:cubicBezTo>
                  <a:pt x="555236" y="486211"/>
                  <a:pt x="555236" y="522093"/>
                  <a:pt x="532291" y="545105"/>
                </a:cubicBezTo>
                <a:cubicBezTo>
                  <a:pt x="522568" y="557976"/>
                  <a:pt x="506234" y="564606"/>
                  <a:pt x="493400" y="564606"/>
                </a:cubicBezTo>
                <a:cubicBezTo>
                  <a:pt x="477066" y="564606"/>
                  <a:pt x="460733" y="557976"/>
                  <a:pt x="451010" y="545105"/>
                </a:cubicBezTo>
                <a:cubicBezTo>
                  <a:pt x="451010" y="545105"/>
                  <a:pt x="451010" y="545105"/>
                  <a:pt x="161665" y="258046"/>
                </a:cubicBezTo>
                <a:cubicBezTo>
                  <a:pt x="119275" y="270917"/>
                  <a:pt x="70662" y="261556"/>
                  <a:pt x="34882" y="225674"/>
                </a:cubicBezTo>
                <a:cubicBezTo>
                  <a:pt x="2215" y="192911"/>
                  <a:pt x="-7508" y="147278"/>
                  <a:pt x="5715" y="104766"/>
                </a:cubicBezTo>
                <a:cubicBezTo>
                  <a:pt x="5715" y="104766"/>
                  <a:pt x="5715" y="104766"/>
                  <a:pt x="74162" y="176530"/>
                </a:cubicBezTo>
                <a:cubicBezTo>
                  <a:pt x="74162" y="176530"/>
                  <a:pt x="74162" y="176530"/>
                  <a:pt x="142220" y="157029"/>
                </a:cubicBezTo>
                <a:cubicBezTo>
                  <a:pt x="142220" y="157029"/>
                  <a:pt x="142220" y="157029"/>
                  <a:pt x="161665" y="88385"/>
                </a:cubicBezTo>
                <a:cubicBezTo>
                  <a:pt x="161665" y="88385"/>
                  <a:pt x="161665" y="88385"/>
                  <a:pt x="90107" y="20130"/>
                </a:cubicBezTo>
                <a:cubicBezTo>
                  <a:pt x="100704" y="16815"/>
                  <a:pt x="111497" y="15157"/>
                  <a:pt x="122234" y="15041"/>
                </a:cubicBezTo>
                <a:close/>
                <a:moveTo>
                  <a:pt x="531841" y="0"/>
                </a:moveTo>
                <a:cubicBezTo>
                  <a:pt x="531841" y="0"/>
                  <a:pt x="531841" y="0"/>
                  <a:pt x="622984" y="87684"/>
                </a:cubicBezTo>
                <a:cubicBezTo>
                  <a:pt x="622984" y="87684"/>
                  <a:pt x="622984" y="87684"/>
                  <a:pt x="463289" y="247465"/>
                </a:cubicBezTo>
                <a:cubicBezTo>
                  <a:pt x="450436" y="247465"/>
                  <a:pt x="434077" y="250582"/>
                  <a:pt x="424339" y="257207"/>
                </a:cubicBezTo>
                <a:lnTo>
                  <a:pt x="362409" y="198751"/>
                </a:lnTo>
                <a:cubicBezTo>
                  <a:pt x="372147" y="189009"/>
                  <a:pt x="375263" y="172641"/>
                  <a:pt x="375263" y="159391"/>
                </a:cubicBezTo>
                <a:cubicBezTo>
                  <a:pt x="375263" y="159391"/>
                  <a:pt x="375263" y="159391"/>
                  <a:pt x="5318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4" name="iṩľîde"/>
          <p:cNvSpPr/>
          <p:nvPr/>
        </p:nvSpPr>
        <p:spPr bwMode="auto">
          <a:xfrm>
            <a:off x="943848" y="2306828"/>
            <a:ext cx="404813" cy="57150"/>
          </a:xfrm>
          <a:prstGeom prst="rect">
            <a:avLst/>
          </a:prstGeom>
          <a:solidFill>
            <a:srgbClr val="1D505F"/>
          </a:solidFill>
          <a:ln>
            <a:solidFill>
              <a:srgbClr val="1D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35010" y="557156"/>
            <a:ext cx="3111018" cy="103423"/>
            <a:chOff x="335010" y="811799"/>
            <a:chExt cx="3111018" cy="103423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335010" y="863511"/>
              <a:ext cx="2402652" cy="0"/>
            </a:xfrm>
            <a:prstGeom prst="line">
              <a:avLst/>
            </a:prstGeom>
            <a:ln>
              <a:solidFill>
                <a:srgbClr val="1D50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2951399" y="811799"/>
              <a:ext cx="103423" cy="103423"/>
            </a:xfrm>
            <a:prstGeom prst="ellipse">
              <a:avLst/>
            </a:prstGeom>
            <a:solidFill>
              <a:srgbClr val="1D505F"/>
            </a:solidFill>
            <a:ln>
              <a:solidFill>
                <a:srgbClr val="1D505F"/>
              </a:solidFill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147002" y="811799"/>
              <a:ext cx="103423" cy="103423"/>
            </a:xfrm>
            <a:prstGeom prst="ellipse">
              <a:avLst/>
            </a:prstGeom>
            <a:solidFill>
              <a:srgbClr val="1D505F"/>
            </a:solidFill>
            <a:ln>
              <a:solidFill>
                <a:srgbClr val="1D505F"/>
              </a:solidFill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342605" y="811799"/>
              <a:ext cx="103423" cy="103423"/>
            </a:xfrm>
            <a:prstGeom prst="ellipse">
              <a:avLst/>
            </a:prstGeom>
            <a:solidFill>
              <a:srgbClr val="1D505F"/>
            </a:solidFill>
            <a:ln>
              <a:solidFill>
                <a:srgbClr val="1D505F"/>
              </a:solidFill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7006049" y="3558540"/>
            <a:ext cx="3923102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sINDs discovered by The Sawfish Algorithm</a:t>
            </a:r>
            <a:endParaRPr lang="zh-CN" altLang="en-US" sz="1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5587524" y="5167907"/>
            <a:ext cx="2048571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A brief summary of the Sawfish algorithm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7832258" y="4348122"/>
            <a:ext cx="2048571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Examples of the Sawfish algorithm in action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-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a sample dataset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-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a sample dataset with two relations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0076668" y="5241567"/>
            <a:ext cx="2048571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Experiments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  <p:custDataLst>
      <p:tags r:id="rId6"/>
    </p:custData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3" grpId="0"/>
      <p:bldP spid="4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íṥḻïdé"/>
          <p:cNvSpPr/>
          <p:nvPr/>
        </p:nvSpPr>
        <p:spPr bwMode="auto">
          <a:xfrm>
            <a:off x="621322" y="2641264"/>
            <a:ext cx="2694650" cy="1500188"/>
          </a:xfrm>
          <a:custGeom>
            <a:avLst/>
            <a:gdLst>
              <a:gd name="T0" fmla="*/ 179 w 4047"/>
              <a:gd name="T1" fmla="*/ 0 h 2836"/>
              <a:gd name="T2" fmla="*/ 143 w 4047"/>
              <a:gd name="T3" fmla="*/ 4 h 2836"/>
              <a:gd name="T4" fmla="*/ 109 w 4047"/>
              <a:gd name="T5" fmla="*/ 14 h 2836"/>
              <a:gd name="T6" fmla="*/ 79 w 4047"/>
              <a:gd name="T7" fmla="*/ 30 h 2836"/>
              <a:gd name="T8" fmla="*/ 53 w 4047"/>
              <a:gd name="T9" fmla="*/ 53 h 2836"/>
              <a:gd name="T10" fmla="*/ 30 w 4047"/>
              <a:gd name="T11" fmla="*/ 79 h 2836"/>
              <a:gd name="T12" fmla="*/ 14 w 4047"/>
              <a:gd name="T13" fmla="*/ 109 h 2836"/>
              <a:gd name="T14" fmla="*/ 4 w 4047"/>
              <a:gd name="T15" fmla="*/ 143 h 2836"/>
              <a:gd name="T16" fmla="*/ 0 w 4047"/>
              <a:gd name="T17" fmla="*/ 179 h 2836"/>
              <a:gd name="T18" fmla="*/ 26 w 4047"/>
              <a:gd name="T19" fmla="*/ 2836 h 2836"/>
              <a:gd name="T20" fmla="*/ 27 w 4047"/>
              <a:gd name="T21" fmla="*/ 1185 h 2836"/>
              <a:gd name="T22" fmla="*/ 34 w 4047"/>
              <a:gd name="T23" fmla="*/ 1150 h 2836"/>
              <a:gd name="T24" fmla="*/ 48 w 4047"/>
              <a:gd name="T25" fmla="*/ 1118 h 2836"/>
              <a:gd name="T26" fmla="*/ 67 w 4047"/>
              <a:gd name="T27" fmla="*/ 1090 h 2836"/>
              <a:gd name="T28" fmla="*/ 91 w 4047"/>
              <a:gd name="T29" fmla="*/ 1066 h 2836"/>
              <a:gd name="T30" fmla="*/ 118 w 4047"/>
              <a:gd name="T31" fmla="*/ 1045 h 2836"/>
              <a:gd name="T32" fmla="*/ 151 w 4047"/>
              <a:gd name="T33" fmla="*/ 1032 h 2836"/>
              <a:gd name="T34" fmla="*/ 185 w 4047"/>
              <a:gd name="T35" fmla="*/ 1025 h 2836"/>
              <a:gd name="T36" fmla="*/ 3844 w 4047"/>
              <a:gd name="T37" fmla="*/ 1024 h 2836"/>
              <a:gd name="T38" fmla="*/ 3879 w 4047"/>
              <a:gd name="T39" fmla="*/ 1028 h 2836"/>
              <a:gd name="T40" fmla="*/ 3912 w 4047"/>
              <a:gd name="T41" fmla="*/ 1038 h 2836"/>
              <a:gd name="T42" fmla="*/ 3943 w 4047"/>
              <a:gd name="T43" fmla="*/ 1054 h 2836"/>
              <a:gd name="T44" fmla="*/ 3969 w 4047"/>
              <a:gd name="T45" fmla="*/ 1077 h 2836"/>
              <a:gd name="T46" fmla="*/ 3990 w 4047"/>
              <a:gd name="T47" fmla="*/ 1103 h 2836"/>
              <a:gd name="T48" fmla="*/ 4007 w 4047"/>
              <a:gd name="T49" fmla="*/ 1133 h 2836"/>
              <a:gd name="T50" fmla="*/ 4017 w 4047"/>
              <a:gd name="T51" fmla="*/ 1167 h 2836"/>
              <a:gd name="T52" fmla="*/ 4021 w 4047"/>
              <a:gd name="T53" fmla="*/ 1203 h 2836"/>
              <a:gd name="T54" fmla="*/ 4047 w 4047"/>
              <a:gd name="T55" fmla="*/ 2836 h 2836"/>
              <a:gd name="T56" fmla="*/ 4046 w 4047"/>
              <a:gd name="T57" fmla="*/ 161 h 2836"/>
              <a:gd name="T58" fmla="*/ 4039 w 4047"/>
              <a:gd name="T59" fmla="*/ 125 h 2836"/>
              <a:gd name="T60" fmla="*/ 4026 w 4047"/>
              <a:gd name="T61" fmla="*/ 94 h 2836"/>
              <a:gd name="T62" fmla="*/ 4006 w 4047"/>
              <a:gd name="T63" fmla="*/ 66 h 2836"/>
              <a:gd name="T64" fmla="*/ 3981 w 4047"/>
              <a:gd name="T65" fmla="*/ 41 h 2836"/>
              <a:gd name="T66" fmla="*/ 3953 w 4047"/>
              <a:gd name="T67" fmla="*/ 21 h 2836"/>
              <a:gd name="T68" fmla="*/ 3922 w 4047"/>
              <a:gd name="T69" fmla="*/ 8 h 2836"/>
              <a:gd name="T70" fmla="*/ 3886 w 4047"/>
              <a:gd name="T71" fmla="*/ 1 h 2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47" h="2836">
                <a:moveTo>
                  <a:pt x="3868" y="0"/>
                </a:moveTo>
                <a:lnTo>
                  <a:pt x="179" y="0"/>
                </a:lnTo>
                <a:lnTo>
                  <a:pt x="161" y="1"/>
                </a:lnTo>
                <a:lnTo>
                  <a:pt x="143" y="4"/>
                </a:lnTo>
                <a:lnTo>
                  <a:pt x="125" y="8"/>
                </a:lnTo>
                <a:lnTo>
                  <a:pt x="109" y="14"/>
                </a:lnTo>
                <a:lnTo>
                  <a:pt x="94" y="21"/>
                </a:lnTo>
                <a:lnTo>
                  <a:pt x="79" y="30"/>
                </a:lnTo>
                <a:lnTo>
                  <a:pt x="65" y="41"/>
                </a:lnTo>
                <a:lnTo>
                  <a:pt x="53" y="53"/>
                </a:lnTo>
                <a:lnTo>
                  <a:pt x="40" y="66"/>
                </a:lnTo>
                <a:lnTo>
                  <a:pt x="30" y="79"/>
                </a:lnTo>
                <a:lnTo>
                  <a:pt x="21" y="94"/>
                </a:lnTo>
                <a:lnTo>
                  <a:pt x="14" y="109"/>
                </a:lnTo>
                <a:lnTo>
                  <a:pt x="8" y="125"/>
                </a:lnTo>
                <a:lnTo>
                  <a:pt x="4" y="143"/>
                </a:lnTo>
                <a:lnTo>
                  <a:pt x="1" y="161"/>
                </a:lnTo>
                <a:lnTo>
                  <a:pt x="0" y="179"/>
                </a:lnTo>
                <a:lnTo>
                  <a:pt x="0" y="2836"/>
                </a:lnTo>
                <a:lnTo>
                  <a:pt x="26" y="2836"/>
                </a:lnTo>
                <a:lnTo>
                  <a:pt x="26" y="1203"/>
                </a:lnTo>
                <a:lnTo>
                  <a:pt x="27" y="1185"/>
                </a:lnTo>
                <a:lnTo>
                  <a:pt x="30" y="1167"/>
                </a:lnTo>
                <a:lnTo>
                  <a:pt x="34" y="1150"/>
                </a:lnTo>
                <a:lnTo>
                  <a:pt x="40" y="1133"/>
                </a:lnTo>
                <a:lnTo>
                  <a:pt x="48" y="1118"/>
                </a:lnTo>
                <a:lnTo>
                  <a:pt x="57" y="1103"/>
                </a:lnTo>
                <a:lnTo>
                  <a:pt x="67" y="1090"/>
                </a:lnTo>
                <a:lnTo>
                  <a:pt x="78" y="1077"/>
                </a:lnTo>
                <a:lnTo>
                  <a:pt x="91" y="1066"/>
                </a:lnTo>
                <a:lnTo>
                  <a:pt x="104" y="1054"/>
                </a:lnTo>
                <a:lnTo>
                  <a:pt x="118" y="1045"/>
                </a:lnTo>
                <a:lnTo>
                  <a:pt x="135" y="1038"/>
                </a:lnTo>
                <a:lnTo>
                  <a:pt x="151" y="1032"/>
                </a:lnTo>
                <a:lnTo>
                  <a:pt x="167" y="1028"/>
                </a:lnTo>
                <a:lnTo>
                  <a:pt x="185" y="1025"/>
                </a:lnTo>
                <a:lnTo>
                  <a:pt x="203" y="1024"/>
                </a:lnTo>
                <a:lnTo>
                  <a:pt x="3844" y="1024"/>
                </a:lnTo>
                <a:lnTo>
                  <a:pt x="3862" y="1025"/>
                </a:lnTo>
                <a:lnTo>
                  <a:pt x="3879" y="1028"/>
                </a:lnTo>
                <a:lnTo>
                  <a:pt x="3896" y="1032"/>
                </a:lnTo>
                <a:lnTo>
                  <a:pt x="3912" y="1038"/>
                </a:lnTo>
                <a:lnTo>
                  <a:pt x="3928" y="1045"/>
                </a:lnTo>
                <a:lnTo>
                  <a:pt x="3943" y="1054"/>
                </a:lnTo>
                <a:lnTo>
                  <a:pt x="3956" y="1066"/>
                </a:lnTo>
                <a:lnTo>
                  <a:pt x="3969" y="1077"/>
                </a:lnTo>
                <a:lnTo>
                  <a:pt x="3980" y="1090"/>
                </a:lnTo>
                <a:lnTo>
                  <a:pt x="3990" y="1103"/>
                </a:lnTo>
                <a:lnTo>
                  <a:pt x="3999" y="1118"/>
                </a:lnTo>
                <a:lnTo>
                  <a:pt x="4007" y="1133"/>
                </a:lnTo>
                <a:lnTo>
                  <a:pt x="4013" y="1150"/>
                </a:lnTo>
                <a:lnTo>
                  <a:pt x="4017" y="1167"/>
                </a:lnTo>
                <a:lnTo>
                  <a:pt x="4020" y="1185"/>
                </a:lnTo>
                <a:lnTo>
                  <a:pt x="4021" y="1203"/>
                </a:lnTo>
                <a:lnTo>
                  <a:pt x="4021" y="2836"/>
                </a:lnTo>
                <a:lnTo>
                  <a:pt x="4047" y="2836"/>
                </a:lnTo>
                <a:lnTo>
                  <a:pt x="4047" y="179"/>
                </a:lnTo>
                <a:lnTo>
                  <a:pt x="4046" y="161"/>
                </a:lnTo>
                <a:lnTo>
                  <a:pt x="4043" y="143"/>
                </a:lnTo>
                <a:lnTo>
                  <a:pt x="4039" y="125"/>
                </a:lnTo>
                <a:lnTo>
                  <a:pt x="4033" y="109"/>
                </a:lnTo>
                <a:lnTo>
                  <a:pt x="4026" y="94"/>
                </a:lnTo>
                <a:lnTo>
                  <a:pt x="4017" y="79"/>
                </a:lnTo>
                <a:lnTo>
                  <a:pt x="4006" y="66"/>
                </a:lnTo>
                <a:lnTo>
                  <a:pt x="3994" y="53"/>
                </a:lnTo>
                <a:lnTo>
                  <a:pt x="3981" y="41"/>
                </a:lnTo>
                <a:lnTo>
                  <a:pt x="3968" y="30"/>
                </a:lnTo>
                <a:lnTo>
                  <a:pt x="3953" y="21"/>
                </a:lnTo>
                <a:lnTo>
                  <a:pt x="3938" y="14"/>
                </a:lnTo>
                <a:lnTo>
                  <a:pt x="3922" y="8"/>
                </a:lnTo>
                <a:lnTo>
                  <a:pt x="3904" y="4"/>
                </a:lnTo>
                <a:lnTo>
                  <a:pt x="3886" y="1"/>
                </a:lnTo>
                <a:lnTo>
                  <a:pt x="3868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6" name="ïś1ïdè"/>
          <p:cNvSpPr/>
          <p:nvPr/>
        </p:nvSpPr>
        <p:spPr bwMode="auto">
          <a:xfrm>
            <a:off x="3357210" y="3298489"/>
            <a:ext cx="2694650" cy="1500188"/>
          </a:xfrm>
          <a:custGeom>
            <a:avLst/>
            <a:gdLst>
              <a:gd name="T0" fmla="*/ 3868 w 4047"/>
              <a:gd name="T1" fmla="*/ 2836 h 2836"/>
              <a:gd name="T2" fmla="*/ 3904 w 4047"/>
              <a:gd name="T3" fmla="*/ 2832 h 2836"/>
              <a:gd name="T4" fmla="*/ 3938 w 4047"/>
              <a:gd name="T5" fmla="*/ 2822 h 2836"/>
              <a:gd name="T6" fmla="*/ 3968 w 4047"/>
              <a:gd name="T7" fmla="*/ 2806 h 2836"/>
              <a:gd name="T8" fmla="*/ 3994 w 4047"/>
              <a:gd name="T9" fmla="*/ 2783 h 2836"/>
              <a:gd name="T10" fmla="*/ 4017 w 4047"/>
              <a:gd name="T11" fmla="*/ 2757 h 2836"/>
              <a:gd name="T12" fmla="*/ 4033 w 4047"/>
              <a:gd name="T13" fmla="*/ 2727 h 2836"/>
              <a:gd name="T14" fmla="*/ 4043 w 4047"/>
              <a:gd name="T15" fmla="*/ 2693 h 2836"/>
              <a:gd name="T16" fmla="*/ 4047 w 4047"/>
              <a:gd name="T17" fmla="*/ 2657 h 2836"/>
              <a:gd name="T18" fmla="*/ 4021 w 4047"/>
              <a:gd name="T19" fmla="*/ 0 h 2836"/>
              <a:gd name="T20" fmla="*/ 4020 w 4047"/>
              <a:gd name="T21" fmla="*/ 1651 h 2836"/>
              <a:gd name="T22" fmla="*/ 4013 w 4047"/>
              <a:gd name="T23" fmla="*/ 1686 h 2836"/>
              <a:gd name="T24" fmla="*/ 3999 w 4047"/>
              <a:gd name="T25" fmla="*/ 1718 h 2836"/>
              <a:gd name="T26" fmla="*/ 3980 w 4047"/>
              <a:gd name="T27" fmla="*/ 1746 h 2836"/>
              <a:gd name="T28" fmla="*/ 3956 w 4047"/>
              <a:gd name="T29" fmla="*/ 1770 h 2836"/>
              <a:gd name="T30" fmla="*/ 3928 w 4047"/>
              <a:gd name="T31" fmla="*/ 1791 h 2836"/>
              <a:gd name="T32" fmla="*/ 3896 w 4047"/>
              <a:gd name="T33" fmla="*/ 1804 h 2836"/>
              <a:gd name="T34" fmla="*/ 3862 w 4047"/>
              <a:gd name="T35" fmla="*/ 1811 h 2836"/>
              <a:gd name="T36" fmla="*/ 203 w 4047"/>
              <a:gd name="T37" fmla="*/ 1812 h 2836"/>
              <a:gd name="T38" fmla="*/ 167 w 4047"/>
              <a:gd name="T39" fmla="*/ 1808 h 2836"/>
              <a:gd name="T40" fmla="*/ 135 w 4047"/>
              <a:gd name="T41" fmla="*/ 1798 h 2836"/>
              <a:gd name="T42" fmla="*/ 104 w 4047"/>
              <a:gd name="T43" fmla="*/ 1782 h 2836"/>
              <a:gd name="T44" fmla="*/ 78 w 4047"/>
              <a:gd name="T45" fmla="*/ 1759 h 2836"/>
              <a:gd name="T46" fmla="*/ 57 w 4047"/>
              <a:gd name="T47" fmla="*/ 1733 h 2836"/>
              <a:gd name="T48" fmla="*/ 40 w 4047"/>
              <a:gd name="T49" fmla="*/ 1703 h 2836"/>
              <a:gd name="T50" fmla="*/ 30 w 4047"/>
              <a:gd name="T51" fmla="*/ 1669 h 2836"/>
              <a:gd name="T52" fmla="*/ 26 w 4047"/>
              <a:gd name="T53" fmla="*/ 1633 h 2836"/>
              <a:gd name="T54" fmla="*/ 0 w 4047"/>
              <a:gd name="T55" fmla="*/ 0 h 2836"/>
              <a:gd name="T56" fmla="*/ 1 w 4047"/>
              <a:gd name="T57" fmla="*/ 2675 h 2836"/>
              <a:gd name="T58" fmla="*/ 8 w 4047"/>
              <a:gd name="T59" fmla="*/ 2711 h 2836"/>
              <a:gd name="T60" fmla="*/ 21 w 4047"/>
              <a:gd name="T61" fmla="*/ 2742 h 2836"/>
              <a:gd name="T62" fmla="*/ 40 w 4047"/>
              <a:gd name="T63" fmla="*/ 2770 h 2836"/>
              <a:gd name="T64" fmla="*/ 65 w 4047"/>
              <a:gd name="T65" fmla="*/ 2796 h 2836"/>
              <a:gd name="T66" fmla="*/ 94 w 4047"/>
              <a:gd name="T67" fmla="*/ 2815 h 2836"/>
              <a:gd name="T68" fmla="*/ 125 w 4047"/>
              <a:gd name="T69" fmla="*/ 2828 h 2836"/>
              <a:gd name="T70" fmla="*/ 161 w 4047"/>
              <a:gd name="T71" fmla="*/ 2835 h 2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47" h="2836">
                <a:moveTo>
                  <a:pt x="179" y="2836"/>
                </a:moveTo>
                <a:lnTo>
                  <a:pt x="3868" y="2836"/>
                </a:lnTo>
                <a:lnTo>
                  <a:pt x="3886" y="2835"/>
                </a:lnTo>
                <a:lnTo>
                  <a:pt x="3904" y="2832"/>
                </a:lnTo>
                <a:lnTo>
                  <a:pt x="3922" y="2828"/>
                </a:lnTo>
                <a:lnTo>
                  <a:pt x="3938" y="2822"/>
                </a:lnTo>
                <a:lnTo>
                  <a:pt x="3953" y="2815"/>
                </a:lnTo>
                <a:lnTo>
                  <a:pt x="3968" y="2806"/>
                </a:lnTo>
                <a:lnTo>
                  <a:pt x="3981" y="2796"/>
                </a:lnTo>
                <a:lnTo>
                  <a:pt x="3994" y="2783"/>
                </a:lnTo>
                <a:lnTo>
                  <a:pt x="4006" y="2770"/>
                </a:lnTo>
                <a:lnTo>
                  <a:pt x="4017" y="2757"/>
                </a:lnTo>
                <a:lnTo>
                  <a:pt x="4026" y="2742"/>
                </a:lnTo>
                <a:lnTo>
                  <a:pt x="4033" y="2727"/>
                </a:lnTo>
                <a:lnTo>
                  <a:pt x="4039" y="2711"/>
                </a:lnTo>
                <a:lnTo>
                  <a:pt x="4043" y="2693"/>
                </a:lnTo>
                <a:lnTo>
                  <a:pt x="4046" y="2675"/>
                </a:lnTo>
                <a:lnTo>
                  <a:pt x="4047" y="2657"/>
                </a:lnTo>
                <a:lnTo>
                  <a:pt x="4047" y="0"/>
                </a:lnTo>
                <a:lnTo>
                  <a:pt x="4021" y="0"/>
                </a:lnTo>
                <a:lnTo>
                  <a:pt x="4021" y="1633"/>
                </a:lnTo>
                <a:lnTo>
                  <a:pt x="4020" y="1651"/>
                </a:lnTo>
                <a:lnTo>
                  <a:pt x="4017" y="1669"/>
                </a:lnTo>
                <a:lnTo>
                  <a:pt x="4013" y="1686"/>
                </a:lnTo>
                <a:lnTo>
                  <a:pt x="4007" y="1703"/>
                </a:lnTo>
                <a:lnTo>
                  <a:pt x="3999" y="1718"/>
                </a:lnTo>
                <a:lnTo>
                  <a:pt x="3990" y="1733"/>
                </a:lnTo>
                <a:lnTo>
                  <a:pt x="3980" y="1746"/>
                </a:lnTo>
                <a:lnTo>
                  <a:pt x="3969" y="1759"/>
                </a:lnTo>
                <a:lnTo>
                  <a:pt x="3956" y="1770"/>
                </a:lnTo>
                <a:lnTo>
                  <a:pt x="3943" y="1782"/>
                </a:lnTo>
                <a:lnTo>
                  <a:pt x="3928" y="1791"/>
                </a:lnTo>
                <a:lnTo>
                  <a:pt x="3912" y="1798"/>
                </a:lnTo>
                <a:lnTo>
                  <a:pt x="3896" y="1804"/>
                </a:lnTo>
                <a:lnTo>
                  <a:pt x="3880" y="1808"/>
                </a:lnTo>
                <a:lnTo>
                  <a:pt x="3862" y="1811"/>
                </a:lnTo>
                <a:lnTo>
                  <a:pt x="3844" y="1812"/>
                </a:lnTo>
                <a:lnTo>
                  <a:pt x="203" y="1812"/>
                </a:lnTo>
                <a:lnTo>
                  <a:pt x="185" y="1811"/>
                </a:lnTo>
                <a:lnTo>
                  <a:pt x="167" y="1808"/>
                </a:lnTo>
                <a:lnTo>
                  <a:pt x="151" y="1804"/>
                </a:lnTo>
                <a:lnTo>
                  <a:pt x="135" y="1798"/>
                </a:lnTo>
                <a:lnTo>
                  <a:pt x="118" y="1791"/>
                </a:lnTo>
                <a:lnTo>
                  <a:pt x="104" y="1782"/>
                </a:lnTo>
                <a:lnTo>
                  <a:pt x="91" y="1771"/>
                </a:lnTo>
                <a:lnTo>
                  <a:pt x="78" y="1759"/>
                </a:lnTo>
                <a:lnTo>
                  <a:pt x="67" y="1746"/>
                </a:lnTo>
                <a:lnTo>
                  <a:pt x="57" y="1733"/>
                </a:lnTo>
                <a:lnTo>
                  <a:pt x="48" y="1718"/>
                </a:lnTo>
                <a:lnTo>
                  <a:pt x="40" y="1703"/>
                </a:lnTo>
                <a:lnTo>
                  <a:pt x="34" y="1686"/>
                </a:lnTo>
                <a:lnTo>
                  <a:pt x="30" y="1669"/>
                </a:lnTo>
                <a:lnTo>
                  <a:pt x="27" y="1651"/>
                </a:lnTo>
                <a:lnTo>
                  <a:pt x="26" y="1633"/>
                </a:lnTo>
                <a:lnTo>
                  <a:pt x="26" y="0"/>
                </a:lnTo>
                <a:lnTo>
                  <a:pt x="0" y="0"/>
                </a:lnTo>
                <a:lnTo>
                  <a:pt x="0" y="2657"/>
                </a:lnTo>
                <a:lnTo>
                  <a:pt x="1" y="2675"/>
                </a:lnTo>
                <a:lnTo>
                  <a:pt x="4" y="2693"/>
                </a:lnTo>
                <a:lnTo>
                  <a:pt x="8" y="2711"/>
                </a:lnTo>
                <a:lnTo>
                  <a:pt x="14" y="2727"/>
                </a:lnTo>
                <a:lnTo>
                  <a:pt x="21" y="2742"/>
                </a:lnTo>
                <a:lnTo>
                  <a:pt x="30" y="2757"/>
                </a:lnTo>
                <a:lnTo>
                  <a:pt x="40" y="2770"/>
                </a:lnTo>
                <a:lnTo>
                  <a:pt x="53" y="2783"/>
                </a:lnTo>
                <a:lnTo>
                  <a:pt x="65" y="2796"/>
                </a:lnTo>
                <a:lnTo>
                  <a:pt x="79" y="2806"/>
                </a:lnTo>
                <a:lnTo>
                  <a:pt x="94" y="2815"/>
                </a:lnTo>
                <a:lnTo>
                  <a:pt x="109" y="2822"/>
                </a:lnTo>
                <a:lnTo>
                  <a:pt x="125" y="2828"/>
                </a:lnTo>
                <a:lnTo>
                  <a:pt x="143" y="2832"/>
                </a:lnTo>
                <a:lnTo>
                  <a:pt x="161" y="2835"/>
                </a:lnTo>
                <a:lnTo>
                  <a:pt x="179" y="2836"/>
                </a:lnTo>
                <a:close/>
              </a:path>
            </a:pathLst>
          </a:cu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en-US" sz="2000" b="1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7" name="î$ḷîḋé"/>
          <p:cNvSpPr/>
          <p:nvPr/>
        </p:nvSpPr>
        <p:spPr bwMode="auto">
          <a:xfrm>
            <a:off x="6125483" y="2218989"/>
            <a:ext cx="2694650" cy="1500188"/>
          </a:xfrm>
          <a:custGeom>
            <a:avLst/>
            <a:gdLst>
              <a:gd name="T0" fmla="*/ 179 w 4047"/>
              <a:gd name="T1" fmla="*/ 0 h 2836"/>
              <a:gd name="T2" fmla="*/ 143 w 4047"/>
              <a:gd name="T3" fmla="*/ 4 h 2836"/>
              <a:gd name="T4" fmla="*/ 109 w 4047"/>
              <a:gd name="T5" fmla="*/ 14 h 2836"/>
              <a:gd name="T6" fmla="*/ 79 w 4047"/>
              <a:gd name="T7" fmla="*/ 30 h 2836"/>
              <a:gd name="T8" fmla="*/ 53 w 4047"/>
              <a:gd name="T9" fmla="*/ 53 h 2836"/>
              <a:gd name="T10" fmla="*/ 30 w 4047"/>
              <a:gd name="T11" fmla="*/ 79 h 2836"/>
              <a:gd name="T12" fmla="*/ 14 w 4047"/>
              <a:gd name="T13" fmla="*/ 109 h 2836"/>
              <a:gd name="T14" fmla="*/ 4 w 4047"/>
              <a:gd name="T15" fmla="*/ 143 h 2836"/>
              <a:gd name="T16" fmla="*/ 0 w 4047"/>
              <a:gd name="T17" fmla="*/ 179 h 2836"/>
              <a:gd name="T18" fmla="*/ 26 w 4047"/>
              <a:gd name="T19" fmla="*/ 2836 h 2836"/>
              <a:gd name="T20" fmla="*/ 27 w 4047"/>
              <a:gd name="T21" fmla="*/ 1185 h 2836"/>
              <a:gd name="T22" fmla="*/ 34 w 4047"/>
              <a:gd name="T23" fmla="*/ 1150 h 2836"/>
              <a:gd name="T24" fmla="*/ 48 w 4047"/>
              <a:gd name="T25" fmla="*/ 1118 h 2836"/>
              <a:gd name="T26" fmla="*/ 67 w 4047"/>
              <a:gd name="T27" fmla="*/ 1090 h 2836"/>
              <a:gd name="T28" fmla="*/ 91 w 4047"/>
              <a:gd name="T29" fmla="*/ 1066 h 2836"/>
              <a:gd name="T30" fmla="*/ 118 w 4047"/>
              <a:gd name="T31" fmla="*/ 1045 h 2836"/>
              <a:gd name="T32" fmla="*/ 151 w 4047"/>
              <a:gd name="T33" fmla="*/ 1032 h 2836"/>
              <a:gd name="T34" fmla="*/ 185 w 4047"/>
              <a:gd name="T35" fmla="*/ 1025 h 2836"/>
              <a:gd name="T36" fmla="*/ 3844 w 4047"/>
              <a:gd name="T37" fmla="*/ 1024 h 2836"/>
              <a:gd name="T38" fmla="*/ 3879 w 4047"/>
              <a:gd name="T39" fmla="*/ 1028 h 2836"/>
              <a:gd name="T40" fmla="*/ 3912 w 4047"/>
              <a:gd name="T41" fmla="*/ 1038 h 2836"/>
              <a:gd name="T42" fmla="*/ 3943 w 4047"/>
              <a:gd name="T43" fmla="*/ 1054 h 2836"/>
              <a:gd name="T44" fmla="*/ 3969 w 4047"/>
              <a:gd name="T45" fmla="*/ 1077 h 2836"/>
              <a:gd name="T46" fmla="*/ 3990 w 4047"/>
              <a:gd name="T47" fmla="*/ 1103 h 2836"/>
              <a:gd name="T48" fmla="*/ 4007 w 4047"/>
              <a:gd name="T49" fmla="*/ 1133 h 2836"/>
              <a:gd name="T50" fmla="*/ 4017 w 4047"/>
              <a:gd name="T51" fmla="*/ 1167 h 2836"/>
              <a:gd name="T52" fmla="*/ 4021 w 4047"/>
              <a:gd name="T53" fmla="*/ 1203 h 2836"/>
              <a:gd name="T54" fmla="*/ 4047 w 4047"/>
              <a:gd name="T55" fmla="*/ 2836 h 2836"/>
              <a:gd name="T56" fmla="*/ 4046 w 4047"/>
              <a:gd name="T57" fmla="*/ 161 h 2836"/>
              <a:gd name="T58" fmla="*/ 4039 w 4047"/>
              <a:gd name="T59" fmla="*/ 125 h 2836"/>
              <a:gd name="T60" fmla="*/ 4026 w 4047"/>
              <a:gd name="T61" fmla="*/ 94 h 2836"/>
              <a:gd name="T62" fmla="*/ 4006 w 4047"/>
              <a:gd name="T63" fmla="*/ 66 h 2836"/>
              <a:gd name="T64" fmla="*/ 3981 w 4047"/>
              <a:gd name="T65" fmla="*/ 41 h 2836"/>
              <a:gd name="T66" fmla="*/ 3953 w 4047"/>
              <a:gd name="T67" fmla="*/ 21 h 2836"/>
              <a:gd name="T68" fmla="*/ 3922 w 4047"/>
              <a:gd name="T69" fmla="*/ 8 h 2836"/>
              <a:gd name="T70" fmla="*/ 3886 w 4047"/>
              <a:gd name="T71" fmla="*/ 1 h 2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47" h="2836">
                <a:moveTo>
                  <a:pt x="3868" y="0"/>
                </a:moveTo>
                <a:lnTo>
                  <a:pt x="179" y="0"/>
                </a:lnTo>
                <a:lnTo>
                  <a:pt x="161" y="1"/>
                </a:lnTo>
                <a:lnTo>
                  <a:pt x="143" y="4"/>
                </a:lnTo>
                <a:lnTo>
                  <a:pt x="125" y="8"/>
                </a:lnTo>
                <a:lnTo>
                  <a:pt x="109" y="14"/>
                </a:lnTo>
                <a:lnTo>
                  <a:pt x="94" y="21"/>
                </a:lnTo>
                <a:lnTo>
                  <a:pt x="79" y="30"/>
                </a:lnTo>
                <a:lnTo>
                  <a:pt x="65" y="41"/>
                </a:lnTo>
                <a:lnTo>
                  <a:pt x="53" y="53"/>
                </a:lnTo>
                <a:lnTo>
                  <a:pt x="40" y="66"/>
                </a:lnTo>
                <a:lnTo>
                  <a:pt x="30" y="79"/>
                </a:lnTo>
                <a:lnTo>
                  <a:pt x="21" y="94"/>
                </a:lnTo>
                <a:lnTo>
                  <a:pt x="14" y="109"/>
                </a:lnTo>
                <a:lnTo>
                  <a:pt x="8" y="125"/>
                </a:lnTo>
                <a:lnTo>
                  <a:pt x="4" y="143"/>
                </a:lnTo>
                <a:lnTo>
                  <a:pt x="1" y="161"/>
                </a:lnTo>
                <a:lnTo>
                  <a:pt x="0" y="179"/>
                </a:lnTo>
                <a:lnTo>
                  <a:pt x="0" y="2836"/>
                </a:lnTo>
                <a:lnTo>
                  <a:pt x="26" y="2836"/>
                </a:lnTo>
                <a:lnTo>
                  <a:pt x="26" y="1203"/>
                </a:lnTo>
                <a:lnTo>
                  <a:pt x="27" y="1185"/>
                </a:lnTo>
                <a:lnTo>
                  <a:pt x="30" y="1167"/>
                </a:lnTo>
                <a:lnTo>
                  <a:pt x="34" y="1150"/>
                </a:lnTo>
                <a:lnTo>
                  <a:pt x="40" y="1133"/>
                </a:lnTo>
                <a:lnTo>
                  <a:pt x="48" y="1118"/>
                </a:lnTo>
                <a:lnTo>
                  <a:pt x="57" y="1103"/>
                </a:lnTo>
                <a:lnTo>
                  <a:pt x="67" y="1090"/>
                </a:lnTo>
                <a:lnTo>
                  <a:pt x="78" y="1077"/>
                </a:lnTo>
                <a:lnTo>
                  <a:pt x="91" y="1066"/>
                </a:lnTo>
                <a:lnTo>
                  <a:pt x="104" y="1054"/>
                </a:lnTo>
                <a:lnTo>
                  <a:pt x="118" y="1045"/>
                </a:lnTo>
                <a:lnTo>
                  <a:pt x="135" y="1038"/>
                </a:lnTo>
                <a:lnTo>
                  <a:pt x="151" y="1032"/>
                </a:lnTo>
                <a:lnTo>
                  <a:pt x="167" y="1028"/>
                </a:lnTo>
                <a:lnTo>
                  <a:pt x="185" y="1025"/>
                </a:lnTo>
                <a:lnTo>
                  <a:pt x="203" y="1024"/>
                </a:lnTo>
                <a:lnTo>
                  <a:pt x="3844" y="1024"/>
                </a:lnTo>
                <a:lnTo>
                  <a:pt x="3862" y="1025"/>
                </a:lnTo>
                <a:lnTo>
                  <a:pt x="3879" y="1028"/>
                </a:lnTo>
                <a:lnTo>
                  <a:pt x="3896" y="1032"/>
                </a:lnTo>
                <a:lnTo>
                  <a:pt x="3912" y="1038"/>
                </a:lnTo>
                <a:lnTo>
                  <a:pt x="3928" y="1045"/>
                </a:lnTo>
                <a:lnTo>
                  <a:pt x="3943" y="1054"/>
                </a:lnTo>
                <a:lnTo>
                  <a:pt x="3956" y="1066"/>
                </a:lnTo>
                <a:lnTo>
                  <a:pt x="3969" y="1077"/>
                </a:lnTo>
                <a:lnTo>
                  <a:pt x="3980" y="1090"/>
                </a:lnTo>
                <a:lnTo>
                  <a:pt x="3990" y="1103"/>
                </a:lnTo>
                <a:lnTo>
                  <a:pt x="3999" y="1118"/>
                </a:lnTo>
                <a:lnTo>
                  <a:pt x="4007" y="1133"/>
                </a:lnTo>
                <a:lnTo>
                  <a:pt x="4013" y="1150"/>
                </a:lnTo>
                <a:lnTo>
                  <a:pt x="4017" y="1167"/>
                </a:lnTo>
                <a:lnTo>
                  <a:pt x="4020" y="1185"/>
                </a:lnTo>
                <a:lnTo>
                  <a:pt x="4021" y="1203"/>
                </a:lnTo>
                <a:lnTo>
                  <a:pt x="4021" y="2836"/>
                </a:lnTo>
                <a:lnTo>
                  <a:pt x="4047" y="2836"/>
                </a:lnTo>
                <a:lnTo>
                  <a:pt x="4047" y="179"/>
                </a:lnTo>
                <a:lnTo>
                  <a:pt x="4046" y="161"/>
                </a:lnTo>
                <a:lnTo>
                  <a:pt x="4043" y="143"/>
                </a:lnTo>
                <a:lnTo>
                  <a:pt x="4039" y="125"/>
                </a:lnTo>
                <a:lnTo>
                  <a:pt x="4033" y="109"/>
                </a:lnTo>
                <a:lnTo>
                  <a:pt x="4026" y="94"/>
                </a:lnTo>
                <a:lnTo>
                  <a:pt x="4017" y="79"/>
                </a:lnTo>
                <a:lnTo>
                  <a:pt x="4006" y="66"/>
                </a:lnTo>
                <a:lnTo>
                  <a:pt x="3994" y="53"/>
                </a:lnTo>
                <a:lnTo>
                  <a:pt x="3981" y="41"/>
                </a:lnTo>
                <a:lnTo>
                  <a:pt x="3968" y="30"/>
                </a:lnTo>
                <a:lnTo>
                  <a:pt x="3953" y="21"/>
                </a:lnTo>
                <a:lnTo>
                  <a:pt x="3938" y="14"/>
                </a:lnTo>
                <a:lnTo>
                  <a:pt x="3922" y="8"/>
                </a:lnTo>
                <a:lnTo>
                  <a:pt x="3904" y="4"/>
                </a:lnTo>
                <a:lnTo>
                  <a:pt x="3886" y="1"/>
                </a:lnTo>
                <a:lnTo>
                  <a:pt x="3868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8" name="îṥļiḍé"/>
          <p:cNvSpPr/>
          <p:nvPr/>
        </p:nvSpPr>
        <p:spPr bwMode="auto">
          <a:xfrm>
            <a:off x="8785172" y="2841289"/>
            <a:ext cx="2694650" cy="1500188"/>
          </a:xfrm>
          <a:custGeom>
            <a:avLst/>
            <a:gdLst>
              <a:gd name="T0" fmla="*/ 3868 w 4047"/>
              <a:gd name="T1" fmla="*/ 2836 h 2836"/>
              <a:gd name="T2" fmla="*/ 3904 w 4047"/>
              <a:gd name="T3" fmla="*/ 2832 h 2836"/>
              <a:gd name="T4" fmla="*/ 3938 w 4047"/>
              <a:gd name="T5" fmla="*/ 2822 h 2836"/>
              <a:gd name="T6" fmla="*/ 3968 w 4047"/>
              <a:gd name="T7" fmla="*/ 2806 h 2836"/>
              <a:gd name="T8" fmla="*/ 3994 w 4047"/>
              <a:gd name="T9" fmla="*/ 2783 h 2836"/>
              <a:gd name="T10" fmla="*/ 4017 w 4047"/>
              <a:gd name="T11" fmla="*/ 2757 h 2836"/>
              <a:gd name="T12" fmla="*/ 4033 w 4047"/>
              <a:gd name="T13" fmla="*/ 2727 h 2836"/>
              <a:gd name="T14" fmla="*/ 4043 w 4047"/>
              <a:gd name="T15" fmla="*/ 2693 h 2836"/>
              <a:gd name="T16" fmla="*/ 4047 w 4047"/>
              <a:gd name="T17" fmla="*/ 2657 h 2836"/>
              <a:gd name="T18" fmla="*/ 4021 w 4047"/>
              <a:gd name="T19" fmla="*/ 0 h 2836"/>
              <a:gd name="T20" fmla="*/ 4020 w 4047"/>
              <a:gd name="T21" fmla="*/ 1651 h 2836"/>
              <a:gd name="T22" fmla="*/ 4013 w 4047"/>
              <a:gd name="T23" fmla="*/ 1686 h 2836"/>
              <a:gd name="T24" fmla="*/ 3999 w 4047"/>
              <a:gd name="T25" fmla="*/ 1718 h 2836"/>
              <a:gd name="T26" fmla="*/ 3980 w 4047"/>
              <a:gd name="T27" fmla="*/ 1746 h 2836"/>
              <a:gd name="T28" fmla="*/ 3956 w 4047"/>
              <a:gd name="T29" fmla="*/ 1770 h 2836"/>
              <a:gd name="T30" fmla="*/ 3928 w 4047"/>
              <a:gd name="T31" fmla="*/ 1791 h 2836"/>
              <a:gd name="T32" fmla="*/ 3896 w 4047"/>
              <a:gd name="T33" fmla="*/ 1804 h 2836"/>
              <a:gd name="T34" fmla="*/ 3862 w 4047"/>
              <a:gd name="T35" fmla="*/ 1811 h 2836"/>
              <a:gd name="T36" fmla="*/ 203 w 4047"/>
              <a:gd name="T37" fmla="*/ 1812 h 2836"/>
              <a:gd name="T38" fmla="*/ 167 w 4047"/>
              <a:gd name="T39" fmla="*/ 1808 h 2836"/>
              <a:gd name="T40" fmla="*/ 135 w 4047"/>
              <a:gd name="T41" fmla="*/ 1798 h 2836"/>
              <a:gd name="T42" fmla="*/ 104 w 4047"/>
              <a:gd name="T43" fmla="*/ 1782 h 2836"/>
              <a:gd name="T44" fmla="*/ 78 w 4047"/>
              <a:gd name="T45" fmla="*/ 1759 h 2836"/>
              <a:gd name="T46" fmla="*/ 57 w 4047"/>
              <a:gd name="T47" fmla="*/ 1733 h 2836"/>
              <a:gd name="T48" fmla="*/ 40 w 4047"/>
              <a:gd name="T49" fmla="*/ 1703 h 2836"/>
              <a:gd name="T50" fmla="*/ 30 w 4047"/>
              <a:gd name="T51" fmla="*/ 1669 h 2836"/>
              <a:gd name="T52" fmla="*/ 26 w 4047"/>
              <a:gd name="T53" fmla="*/ 1633 h 2836"/>
              <a:gd name="T54" fmla="*/ 0 w 4047"/>
              <a:gd name="T55" fmla="*/ 0 h 2836"/>
              <a:gd name="T56" fmla="*/ 1 w 4047"/>
              <a:gd name="T57" fmla="*/ 2675 h 2836"/>
              <a:gd name="T58" fmla="*/ 8 w 4047"/>
              <a:gd name="T59" fmla="*/ 2711 h 2836"/>
              <a:gd name="T60" fmla="*/ 21 w 4047"/>
              <a:gd name="T61" fmla="*/ 2742 h 2836"/>
              <a:gd name="T62" fmla="*/ 40 w 4047"/>
              <a:gd name="T63" fmla="*/ 2770 h 2836"/>
              <a:gd name="T64" fmla="*/ 65 w 4047"/>
              <a:gd name="T65" fmla="*/ 2796 h 2836"/>
              <a:gd name="T66" fmla="*/ 94 w 4047"/>
              <a:gd name="T67" fmla="*/ 2815 h 2836"/>
              <a:gd name="T68" fmla="*/ 125 w 4047"/>
              <a:gd name="T69" fmla="*/ 2828 h 2836"/>
              <a:gd name="T70" fmla="*/ 161 w 4047"/>
              <a:gd name="T71" fmla="*/ 2835 h 2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47" h="2836">
                <a:moveTo>
                  <a:pt x="179" y="2836"/>
                </a:moveTo>
                <a:lnTo>
                  <a:pt x="3868" y="2836"/>
                </a:lnTo>
                <a:lnTo>
                  <a:pt x="3886" y="2835"/>
                </a:lnTo>
                <a:lnTo>
                  <a:pt x="3904" y="2832"/>
                </a:lnTo>
                <a:lnTo>
                  <a:pt x="3922" y="2828"/>
                </a:lnTo>
                <a:lnTo>
                  <a:pt x="3938" y="2822"/>
                </a:lnTo>
                <a:lnTo>
                  <a:pt x="3953" y="2815"/>
                </a:lnTo>
                <a:lnTo>
                  <a:pt x="3968" y="2806"/>
                </a:lnTo>
                <a:lnTo>
                  <a:pt x="3981" y="2796"/>
                </a:lnTo>
                <a:lnTo>
                  <a:pt x="3994" y="2783"/>
                </a:lnTo>
                <a:lnTo>
                  <a:pt x="4006" y="2770"/>
                </a:lnTo>
                <a:lnTo>
                  <a:pt x="4017" y="2757"/>
                </a:lnTo>
                <a:lnTo>
                  <a:pt x="4026" y="2742"/>
                </a:lnTo>
                <a:lnTo>
                  <a:pt x="4033" y="2727"/>
                </a:lnTo>
                <a:lnTo>
                  <a:pt x="4039" y="2711"/>
                </a:lnTo>
                <a:lnTo>
                  <a:pt x="4043" y="2693"/>
                </a:lnTo>
                <a:lnTo>
                  <a:pt x="4046" y="2675"/>
                </a:lnTo>
                <a:lnTo>
                  <a:pt x="4047" y="2657"/>
                </a:lnTo>
                <a:lnTo>
                  <a:pt x="4047" y="0"/>
                </a:lnTo>
                <a:lnTo>
                  <a:pt x="4021" y="0"/>
                </a:lnTo>
                <a:lnTo>
                  <a:pt x="4021" y="1633"/>
                </a:lnTo>
                <a:lnTo>
                  <a:pt x="4020" y="1651"/>
                </a:lnTo>
                <a:lnTo>
                  <a:pt x="4017" y="1669"/>
                </a:lnTo>
                <a:lnTo>
                  <a:pt x="4013" y="1686"/>
                </a:lnTo>
                <a:lnTo>
                  <a:pt x="4007" y="1703"/>
                </a:lnTo>
                <a:lnTo>
                  <a:pt x="3999" y="1718"/>
                </a:lnTo>
                <a:lnTo>
                  <a:pt x="3990" y="1733"/>
                </a:lnTo>
                <a:lnTo>
                  <a:pt x="3980" y="1746"/>
                </a:lnTo>
                <a:lnTo>
                  <a:pt x="3969" y="1759"/>
                </a:lnTo>
                <a:lnTo>
                  <a:pt x="3956" y="1770"/>
                </a:lnTo>
                <a:lnTo>
                  <a:pt x="3943" y="1782"/>
                </a:lnTo>
                <a:lnTo>
                  <a:pt x="3928" y="1791"/>
                </a:lnTo>
                <a:lnTo>
                  <a:pt x="3912" y="1798"/>
                </a:lnTo>
                <a:lnTo>
                  <a:pt x="3896" y="1804"/>
                </a:lnTo>
                <a:lnTo>
                  <a:pt x="3880" y="1808"/>
                </a:lnTo>
                <a:lnTo>
                  <a:pt x="3862" y="1811"/>
                </a:lnTo>
                <a:lnTo>
                  <a:pt x="3844" y="1812"/>
                </a:lnTo>
                <a:lnTo>
                  <a:pt x="203" y="1812"/>
                </a:lnTo>
                <a:lnTo>
                  <a:pt x="185" y="1811"/>
                </a:lnTo>
                <a:lnTo>
                  <a:pt x="167" y="1808"/>
                </a:lnTo>
                <a:lnTo>
                  <a:pt x="151" y="1804"/>
                </a:lnTo>
                <a:lnTo>
                  <a:pt x="135" y="1798"/>
                </a:lnTo>
                <a:lnTo>
                  <a:pt x="118" y="1791"/>
                </a:lnTo>
                <a:lnTo>
                  <a:pt x="104" y="1782"/>
                </a:lnTo>
                <a:lnTo>
                  <a:pt x="91" y="1771"/>
                </a:lnTo>
                <a:lnTo>
                  <a:pt x="78" y="1759"/>
                </a:lnTo>
                <a:lnTo>
                  <a:pt x="67" y="1746"/>
                </a:lnTo>
                <a:lnTo>
                  <a:pt x="57" y="1733"/>
                </a:lnTo>
                <a:lnTo>
                  <a:pt x="48" y="1718"/>
                </a:lnTo>
                <a:lnTo>
                  <a:pt x="40" y="1703"/>
                </a:lnTo>
                <a:lnTo>
                  <a:pt x="34" y="1686"/>
                </a:lnTo>
                <a:lnTo>
                  <a:pt x="30" y="1669"/>
                </a:lnTo>
                <a:lnTo>
                  <a:pt x="27" y="1651"/>
                </a:lnTo>
                <a:lnTo>
                  <a:pt x="26" y="1633"/>
                </a:lnTo>
                <a:lnTo>
                  <a:pt x="26" y="0"/>
                </a:lnTo>
                <a:lnTo>
                  <a:pt x="0" y="0"/>
                </a:lnTo>
                <a:lnTo>
                  <a:pt x="0" y="2657"/>
                </a:lnTo>
                <a:lnTo>
                  <a:pt x="1" y="2675"/>
                </a:lnTo>
                <a:lnTo>
                  <a:pt x="4" y="2693"/>
                </a:lnTo>
                <a:lnTo>
                  <a:pt x="8" y="2711"/>
                </a:lnTo>
                <a:lnTo>
                  <a:pt x="14" y="2727"/>
                </a:lnTo>
                <a:lnTo>
                  <a:pt x="21" y="2742"/>
                </a:lnTo>
                <a:lnTo>
                  <a:pt x="30" y="2757"/>
                </a:lnTo>
                <a:lnTo>
                  <a:pt x="40" y="2770"/>
                </a:lnTo>
                <a:lnTo>
                  <a:pt x="53" y="2783"/>
                </a:lnTo>
                <a:lnTo>
                  <a:pt x="65" y="2796"/>
                </a:lnTo>
                <a:lnTo>
                  <a:pt x="79" y="2806"/>
                </a:lnTo>
                <a:lnTo>
                  <a:pt x="94" y="2815"/>
                </a:lnTo>
                <a:lnTo>
                  <a:pt x="109" y="2822"/>
                </a:lnTo>
                <a:lnTo>
                  <a:pt x="125" y="2828"/>
                </a:lnTo>
                <a:lnTo>
                  <a:pt x="143" y="2832"/>
                </a:lnTo>
                <a:lnTo>
                  <a:pt x="161" y="2835"/>
                </a:lnTo>
                <a:lnTo>
                  <a:pt x="179" y="2836"/>
                </a:lnTo>
                <a:close/>
              </a:path>
            </a:pathLst>
          </a:cu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en-US" sz="2000" b="1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9" name="i$ḷîḍé"/>
          <p:cNvSpPr/>
          <p:nvPr/>
        </p:nvSpPr>
        <p:spPr bwMode="auto">
          <a:xfrm>
            <a:off x="1818235" y="2700075"/>
            <a:ext cx="354089" cy="352738"/>
          </a:xfrm>
          <a:custGeom>
            <a:avLst/>
            <a:gdLst>
              <a:gd name="connsiteX0" fmla="*/ 295780 w 336635"/>
              <a:gd name="connsiteY0" fmla="*/ 150213 h 335351"/>
              <a:gd name="connsiteX1" fmla="*/ 259128 w 336635"/>
              <a:gd name="connsiteY1" fmla="*/ 257550 h 335351"/>
              <a:gd name="connsiteX2" fmla="*/ 151791 w 336635"/>
              <a:gd name="connsiteY2" fmla="*/ 294202 h 335351"/>
              <a:gd name="connsiteX3" fmla="*/ 227713 w 336635"/>
              <a:gd name="connsiteY3" fmla="*/ 226135 h 335351"/>
              <a:gd name="connsiteX4" fmla="*/ 295780 w 336635"/>
              <a:gd name="connsiteY4" fmla="*/ 150213 h 335351"/>
              <a:gd name="connsiteX5" fmla="*/ 103605 w 336635"/>
              <a:gd name="connsiteY5" fmla="*/ 89611 h 335351"/>
              <a:gd name="connsiteX6" fmla="*/ 94601 w 336635"/>
              <a:gd name="connsiteY6" fmla="*/ 93546 h 335351"/>
              <a:gd name="connsiteX7" fmla="*/ 64478 w 336635"/>
              <a:gd name="connsiteY7" fmla="*/ 166985 h 335351"/>
              <a:gd name="connsiteX8" fmla="*/ 76265 w 336635"/>
              <a:gd name="connsiteY8" fmla="*/ 178788 h 335351"/>
              <a:gd name="connsiteX9" fmla="*/ 89362 w 336635"/>
              <a:gd name="connsiteY9" fmla="*/ 166985 h 335351"/>
              <a:gd name="connsiteX10" fmla="*/ 111627 w 336635"/>
              <a:gd name="connsiteY10" fmla="*/ 110594 h 335351"/>
              <a:gd name="connsiteX11" fmla="*/ 111627 w 336635"/>
              <a:gd name="connsiteY11" fmla="*/ 93546 h 335351"/>
              <a:gd name="connsiteX12" fmla="*/ 103605 w 336635"/>
              <a:gd name="connsiteY12" fmla="*/ 89611 h 335351"/>
              <a:gd name="connsiteX13" fmla="*/ 312658 w 336635"/>
              <a:gd name="connsiteY13" fmla="*/ 282 h 335351"/>
              <a:gd name="connsiteX14" fmla="*/ 328533 w 336635"/>
              <a:gd name="connsiteY14" fmla="*/ 8347 h 335351"/>
              <a:gd name="connsiteX15" fmla="*/ 332501 w 336635"/>
              <a:gd name="connsiteY15" fmla="*/ 47850 h 335351"/>
              <a:gd name="connsiteX16" fmla="*/ 308689 w 336635"/>
              <a:gd name="connsiteY16" fmla="*/ 92620 h 335351"/>
              <a:gd name="connsiteX17" fmla="*/ 210793 w 336635"/>
              <a:gd name="connsiteY17" fmla="*/ 209812 h 335351"/>
              <a:gd name="connsiteX18" fmla="*/ 93053 w 336635"/>
              <a:gd name="connsiteY18" fmla="*/ 307253 h 335351"/>
              <a:gd name="connsiteX19" fmla="*/ 48074 w 336635"/>
              <a:gd name="connsiteY19" fmla="*/ 332271 h 335351"/>
              <a:gd name="connsiteX20" fmla="*/ 8386 w 336635"/>
              <a:gd name="connsiteY20" fmla="*/ 327004 h 335351"/>
              <a:gd name="connsiteX21" fmla="*/ 3095 w 336635"/>
              <a:gd name="connsiteY21" fmla="*/ 287501 h 335351"/>
              <a:gd name="connsiteX22" fmla="*/ 12355 w 336635"/>
              <a:gd name="connsiteY22" fmla="*/ 267750 h 335351"/>
              <a:gd name="connsiteX23" fmla="*/ 28230 w 336635"/>
              <a:gd name="connsiteY23" fmla="*/ 242731 h 335351"/>
              <a:gd name="connsiteX24" fmla="*/ 30876 w 336635"/>
              <a:gd name="connsiteY24" fmla="*/ 237464 h 335351"/>
              <a:gd name="connsiteX25" fmla="*/ 49397 w 336635"/>
              <a:gd name="connsiteY25" fmla="*/ 265116 h 335351"/>
              <a:gd name="connsiteX26" fmla="*/ 41459 w 336635"/>
              <a:gd name="connsiteY26" fmla="*/ 279601 h 335351"/>
              <a:gd name="connsiteX27" fmla="*/ 30876 w 336635"/>
              <a:gd name="connsiteY27" fmla="*/ 304619 h 335351"/>
              <a:gd name="connsiteX28" fmla="*/ 83793 w 336635"/>
              <a:gd name="connsiteY28" fmla="*/ 275650 h 335351"/>
              <a:gd name="connsiteX29" fmla="*/ 91730 w 336635"/>
              <a:gd name="connsiteY29" fmla="*/ 271700 h 335351"/>
              <a:gd name="connsiteX30" fmla="*/ 77178 w 336635"/>
              <a:gd name="connsiteY30" fmla="*/ 258532 h 335351"/>
              <a:gd name="connsiteX31" fmla="*/ 77178 w 336635"/>
              <a:gd name="connsiteY31" fmla="*/ 76819 h 335351"/>
              <a:gd name="connsiteX32" fmla="*/ 259741 w 336635"/>
              <a:gd name="connsiteY32" fmla="*/ 76819 h 335351"/>
              <a:gd name="connsiteX33" fmla="*/ 272970 w 336635"/>
              <a:gd name="connsiteY33" fmla="*/ 91303 h 335351"/>
              <a:gd name="connsiteX34" fmla="*/ 276939 w 336635"/>
              <a:gd name="connsiteY34" fmla="*/ 83403 h 335351"/>
              <a:gd name="connsiteX35" fmla="*/ 306043 w 336635"/>
              <a:gd name="connsiteY35" fmla="*/ 30732 h 335351"/>
              <a:gd name="connsiteX36" fmla="*/ 272970 w 336635"/>
              <a:gd name="connsiteY36" fmla="*/ 46533 h 335351"/>
              <a:gd name="connsiteX37" fmla="*/ 266355 w 336635"/>
              <a:gd name="connsiteY37" fmla="*/ 49167 h 335351"/>
              <a:gd name="connsiteX38" fmla="*/ 238574 w 336635"/>
              <a:gd name="connsiteY38" fmla="*/ 30732 h 335351"/>
              <a:gd name="connsiteX39" fmla="*/ 243866 w 336635"/>
              <a:gd name="connsiteY39" fmla="*/ 28098 h 335351"/>
              <a:gd name="connsiteX40" fmla="*/ 262387 w 336635"/>
              <a:gd name="connsiteY40" fmla="*/ 16248 h 335351"/>
              <a:gd name="connsiteX41" fmla="*/ 288845 w 336635"/>
              <a:gd name="connsiteY41" fmla="*/ 3080 h 335351"/>
              <a:gd name="connsiteX42" fmla="*/ 312658 w 336635"/>
              <a:gd name="connsiteY42" fmla="*/ 282 h 33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6635" h="335351">
                <a:moveTo>
                  <a:pt x="295780" y="150213"/>
                </a:moveTo>
                <a:cubicBezTo>
                  <a:pt x="301016" y="188174"/>
                  <a:pt x="289235" y="228753"/>
                  <a:pt x="259128" y="257550"/>
                </a:cubicBezTo>
                <a:cubicBezTo>
                  <a:pt x="230330" y="287657"/>
                  <a:pt x="189752" y="299438"/>
                  <a:pt x="151791" y="294202"/>
                </a:cubicBezTo>
                <a:cubicBezTo>
                  <a:pt x="176662" y="274567"/>
                  <a:pt x="201533" y="251005"/>
                  <a:pt x="227713" y="226135"/>
                </a:cubicBezTo>
                <a:cubicBezTo>
                  <a:pt x="252583" y="199955"/>
                  <a:pt x="276145" y="175084"/>
                  <a:pt x="295780" y="150213"/>
                </a:cubicBezTo>
                <a:close/>
                <a:moveTo>
                  <a:pt x="103605" y="89611"/>
                </a:moveTo>
                <a:cubicBezTo>
                  <a:pt x="100495" y="89611"/>
                  <a:pt x="97220" y="90923"/>
                  <a:pt x="94601" y="93546"/>
                </a:cubicBezTo>
                <a:cubicBezTo>
                  <a:pt x="74956" y="113217"/>
                  <a:pt x="64478" y="139445"/>
                  <a:pt x="64478" y="166985"/>
                </a:cubicBezTo>
                <a:cubicBezTo>
                  <a:pt x="64478" y="173542"/>
                  <a:pt x="69717" y="178788"/>
                  <a:pt x="76265" y="178788"/>
                </a:cubicBezTo>
                <a:cubicBezTo>
                  <a:pt x="82814" y="178788"/>
                  <a:pt x="89362" y="173542"/>
                  <a:pt x="89362" y="166985"/>
                </a:cubicBezTo>
                <a:cubicBezTo>
                  <a:pt x="89362" y="146002"/>
                  <a:pt x="97221" y="126331"/>
                  <a:pt x="111627" y="110594"/>
                </a:cubicBezTo>
                <a:cubicBezTo>
                  <a:pt x="116866" y="105348"/>
                  <a:pt x="116866" y="97480"/>
                  <a:pt x="111627" y="93546"/>
                </a:cubicBezTo>
                <a:cubicBezTo>
                  <a:pt x="109663" y="90923"/>
                  <a:pt x="106716" y="89611"/>
                  <a:pt x="103605" y="89611"/>
                </a:cubicBezTo>
                <a:close/>
                <a:moveTo>
                  <a:pt x="312658" y="282"/>
                </a:moveTo>
                <a:cubicBezTo>
                  <a:pt x="319272" y="1105"/>
                  <a:pt x="324564" y="3738"/>
                  <a:pt x="328533" y="8347"/>
                </a:cubicBezTo>
                <a:cubicBezTo>
                  <a:pt x="337793" y="16248"/>
                  <a:pt x="339116" y="29415"/>
                  <a:pt x="332501" y="47850"/>
                </a:cubicBezTo>
                <a:cubicBezTo>
                  <a:pt x="328533" y="59701"/>
                  <a:pt x="320595" y="75502"/>
                  <a:pt x="308689" y="92620"/>
                </a:cubicBezTo>
                <a:cubicBezTo>
                  <a:pt x="286199" y="128172"/>
                  <a:pt x="251803" y="168992"/>
                  <a:pt x="210793" y="209812"/>
                </a:cubicBezTo>
                <a:cubicBezTo>
                  <a:pt x="169782" y="250632"/>
                  <a:pt x="127449" y="284868"/>
                  <a:pt x="93053" y="307253"/>
                </a:cubicBezTo>
                <a:cubicBezTo>
                  <a:pt x="75855" y="319103"/>
                  <a:pt x="59980" y="327004"/>
                  <a:pt x="48074" y="332271"/>
                </a:cubicBezTo>
                <a:cubicBezTo>
                  <a:pt x="29553" y="337538"/>
                  <a:pt x="16324" y="336221"/>
                  <a:pt x="8386" y="327004"/>
                </a:cubicBezTo>
                <a:cubicBezTo>
                  <a:pt x="-874" y="319103"/>
                  <a:pt x="-2197" y="305936"/>
                  <a:pt x="3095" y="287501"/>
                </a:cubicBezTo>
                <a:cubicBezTo>
                  <a:pt x="5741" y="282234"/>
                  <a:pt x="8386" y="275650"/>
                  <a:pt x="12355" y="267750"/>
                </a:cubicBezTo>
                <a:cubicBezTo>
                  <a:pt x="16324" y="259849"/>
                  <a:pt x="21616" y="251949"/>
                  <a:pt x="28230" y="242731"/>
                </a:cubicBezTo>
                <a:cubicBezTo>
                  <a:pt x="28230" y="241414"/>
                  <a:pt x="29553" y="238781"/>
                  <a:pt x="30876" y="237464"/>
                </a:cubicBezTo>
                <a:cubicBezTo>
                  <a:pt x="36168" y="247998"/>
                  <a:pt x="42782" y="257216"/>
                  <a:pt x="49397" y="265116"/>
                </a:cubicBezTo>
                <a:cubicBezTo>
                  <a:pt x="46751" y="270383"/>
                  <a:pt x="44105" y="275650"/>
                  <a:pt x="41459" y="279601"/>
                </a:cubicBezTo>
                <a:cubicBezTo>
                  <a:pt x="34845" y="291451"/>
                  <a:pt x="32199" y="299352"/>
                  <a:pt x="30876" y="304619"/>
                </a:cubicBezTo>
                <a:cubicBezTo>
                  <a:pt x="38813" y="301986"/>
                  <a:pt x="56011" y="296718"/>
                  <a:pt x="83793" y="275650"/>
                </a:cubicBezTo>
                <a:cubicBezTo>
                  <a:pt x="86439" y="274333"/>
                  <a:pt x="89084" y="273017"/>
                  <a:pt x="91730" y="271700"/>
                </a:cubicBezTo>
                <a:cubicBezTo>
                  <a:pt x="86439" y="267750"/>
                  <a:pt x="81147" y="263799"/>
                  <a:pt x="77178" y="258532"/>
                </a:cubicBezTo>
                <a:cubicBezTo>
                  <a:pt x="25584" y="208495"/>
                  <a:pt x="25584" y="126856"/>
                  <a:pt x="77178" y="76819"/>
                </a:cubicBezTo>
                <a:cubicBezTo>
                  <a:pt x="127449" y="25465"/>
                  <a:pt x="209470" y="25465"/>
                  <a:pt x="259741" y="76819"/>
                </a:cubicBezTo>
                <a:cubicBezTo>
                  <a:pt x="265033" y="80769"/>
                  <a:pt x="269001" y="86036"/>
                  <a:pt x="272970" y="91303"/>
                </a:cubicBezTo>
                <a:cubicBezTo>
                  <a:pt x="274293" y="88670"/>
                  <a:pt x="275616" y="86036"/>
                  <a:pt x="276939" y="83403"/>
                </a:cubicBezTo>
                <a:cubicBezTo>
                  <a:pt x="298106" y="55750"/>
                  <a:pt x="303397" y="38633"/>
                  <a:pt x="306043" y="30732"/>
                </a:cubicBezTo>
                <a:cubicBezTo>
                  <a:pt x="299428" y="32049"/>
                  <a:pt x="288845" y="35999"/>
                  <a:pt x="272970" y="46533"/>
                </a:cubicBezTo>
                <a:cubicBezTo>
                  <a:pt x="270324" y="47850"/>
                  <a:pt x="269001" y="47850"/>
                  <a:pt x="266355" y="49167"/>
                </a:cubicBezTo>
                <a:cubicBezTo>
                  <a:pt x="258418" y="42583"/>
                  <a:pt x="249158" y="35999"/>
                  <a:pt x="238574" y="30732"/>
                </a:cubicBezTo>
                <a:cubicBezTo>
                  <a:pt x="239897" y="29415"/>
                  <a:pt x="242543" y="28098"/>
                  <a:pt x="243866" y="28098"/>
                </a:cubicBezTo>
                <a:cubicBezTo>
                  <a:pt x="250480" y="22831"/>
                  <a:pt x="257095" y="18881"/>
                  <a:pt x="262387" y="16248"/>
                </a:cubicBezTo>
                <a:cubicBezTo>
                  <a:pt x="272970" y="10981"/>
                  <a:pt x="280908" y="5713"/>
                  <a:pt x="288845" y="3080"/>
                </a:cubicBezTo>
                <a:cubicBezTo>
                  <a:pt x="298106" y="446"/>
                  <a:pt x="306043" y="-541"/>
                  <a:pt x="312658" y="282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defTabSz="913765"/>
            <a:endParaRPr lang="zh-CN" altLang="en-US" sz="2000" b="1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615618" y="1424674"/>
            <a:ext cx="0" cy="60053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914578" y="1424674"/>
            <a:ext cx="0" cy="60053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213538" y="1424674"/>
            <a:ext cx="0" cy="60053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9512498" y="1424674"/>
            <a:ext cx="0" cy="60053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335010" y="557156"/>
            <a:ext cx="3111018" cy="103423"/>
            <a:chOff x="335010" y="811799"/>
            <a:chExt cx="3111018" cy="103423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335010" y="863511"/>
              <a:ext cx="2402652" cy="0"/>
            </a:xfrm>
            <a:prstGeom prst="line">
              <a:avLst/>
            </a:prstGeom>
            <a:ln>
              <a:solidFill>
                <a:srgbClr val="1D50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2951399" y="811799"/>
              <a:ext cx="103423" cy="103423"/>
            </a:xfrm>
            <a:prstGeom prst="ellipse">
              <a:avLst/>
            </a:prstGeom>
            <a:solidFill>
              <a:srgbClr val="1D505F"/>
            </a:solidFill>
            <a:ln>
              <a:solidFill>
                <a:srgbClr val="1D505F"/>
              </a:solidFill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147002" y="811799"/>
              <a:ext cx="103423" cy="103423"/>
            </a:xfrm>
            <a:prstGeom prst="ellipse">
              <a:avLst/>
            </a:prstGeom>
            <a:solidFill>
              <a:srgbClr val="1D505F"/>
            </a:solidFill>
            <a:ln>
              <a:solidFill>
                <a:srgbClr val="1D505F"/>
              </a:solidFill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342605" y="811799"/>
              <a:ext cx="103423" cy="103423"/>
            </a:xfrm>
            <a:prstGeom prst="ellipse">
              <a:avLst/>
            </a:prstGeom>
            <a:solidFill>
              <a:srgbClr val="1D505F"/>
            </a:solidFill>
            <a:ln>
              <a:solidFill>
                <a:srgbClr val="1D505F"/>
              </a:solidFill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34" name="i$ḷîḍé"/>
          <p:cNvSpPr/>
          <p:nvPr/>
        </p:nvSpPr>
        <p:spPr bwMode="auto">
          <a:xfrm>
            <a:off x="4582100" y="4389697"/>
            <a:ext cx="354089" cy="352738"/>
          </a:xfrm>
          <a:custGeom>
            <a:avLst/>
            <a:gdLst>
              <a:gd name="connsiteX0" fmla="*/ 295780 w 336635"/>
              <a:gd name="connsiteY0" fmla="*/ 150213 h 335351"/>
              <a:gd name="connsiteX1" fmla="*/ 259128 w 336635"/>
              <a:gd name="connsiteY1" fmla="*/ 257550 h 335351"/>
              <a:gd name="connsiteX2" fmla="*/ 151791 w 336635"/>
              <a:gd name="connsiteY2" fmla="*/ 294202 h 335351"/>
              <a:gd name="connsiteX3" fmla="*/ 227713 w 336635"/>
              <a:gd name="connsiteY3" fmla="*/ 226135 h 335351"/>
              <a:gd name="connsiteX4" fmla="*/ 295780 w 336635"/>
              <a:gd name="connsiteY4" fmla="*/ 150213 h 335351"/>
              <a:gd name="connsiteX5" fmla="*/ 103605 w 336635"/>
              <a:gd name="connsiteY5" fmla="*/ 89611 h 335351"/>
              <a:gd name="connsiteX6" fmla="*/ 94601 w 336635"/>
              <a:gd name="connsiteY6" fmla="*/ 93546 h 335351"/>
              <a:gd name="connsiteX7" fmla="*/ 64478 w 336635"/>
              <a:gd name="connsiteY7" fmla="*/ 166985 h 335351"/>
              <a:gd name="connsiteX8" fmla="*/ 76265 w 336635"/>
              <a:gd name="connsiteY8" fmla="*/ 178788 h 335351"/>
              <a:gd name="connsiteX9" fmla="*/ 89362 w 336635"/>
              <a:gd name="connsiteY9" fmla="*/ 166985 h 335351"/>
              <a:gd name="connsiteX10" fmla="*/ 111627 w 336635"/>
              <a:gd name="connsiteY10" fmla="*/ 110594 h 335351"/>
              <a:gd name="connsiteX11" fmla="*/ 111627 w 336635"/>
              <a:gd name="connsiteY11" fmla="*/ 93546 h 335351"/>
              <a:gd name="connsiteX12" fmla="*/ 103605 w 336635"/>
              <a:gd name="connsiteY12" fmla="*/ 89611 h 335351"/>
              <a:gd name="connsiteX13" fmla="*/ 312658 w 336635"/>
              <a:gd name="connsiteY13" fmla="*/ 282 h 335351"/>
              <a:gd name="connsiteX14" fmla="*/ 328533 w 336635"/>
              <a:gd name="connsiteY14" fmla="*/ 8347 h 335351"/>
              <a:gd name="connsiteX15" fmla="*/ 332501 w 336635"/>
              <a:gd name="connsiteY15" fmla="*/ 47850 h 335351"/>
              <a:gd name="connsiteX16" fmla="*/ 308689 w 336635"/>
              <a:gd name="connsiteY16" fmla="*/ 92620 h 335351"/>
              <a:gd name="connsiteX17" fmla="*/ 210793 w 336635"/>
              <a:gd name="connsiteY17" fmla="*/ 209812 h 335351"/>
              <a:gd name="connsiteX18" fmla="*/ 93053 w 336635"/>
              <a:gd name="connsiteY18" fmla="*/ 307253 h 335351"/>
              <a:gd name="connsiteX19" fmla="*/ 48074 w 336635"/>
              <a:gd name="connsiteY19" fmla="*/ 332271 h 335351"/>
              <a:gd name="connsiteX20" fmla="*/ 8386 w 336635"/>
              <a:gd name="connsiteY20" fmla="*/ 327004 h 335351"/>
              <a:gd name="connsiteX21" fmla="*/ 3095 w 336635"/>
              <a:gd name="connsiteY21" fmla="*/ 287501 h 335351"/>
              <a:gd name="connsiteX22" fmla="*/ 12355 w 336635"/>
              <a:gd name="connsiteY22" fmla="*/ 267750 h 335351"/>
              <a:gd name="connsiteX23" fmla="*/ 28230 w 336635"/>
              <a:gd name="connsiteY23" fmla="*/ 242731 h 335351"/>
              <a:gd name="connsiteX24" fmla="*/ 30876 w 336635"/>
              <a:gd name="connsiteY24" fmla="*/ 237464 h 335351"/>
              <a:gd name="connsiteX25" fmla="*/ 49397 w 336635"/>
              <a:gd name="connsiteY25" fmla="*/ 265116 h 335351"/>
              <a:gd name="connsiteX26" fmla="*/ 41459 w 336635"/>
              <a:gd name="connsiteY26" fmla="*/ 279601 h 335351"/>
              <a:gd name="connsiteX27" fmla="*/ 30876 w 336635"/>
              <a:gd name="connsiteY27" fmla="*/ 304619 h 335351"/>
              <a:gd name="connsiteX28" fmla="*/ 83793 w 336635"/>
              <a:gd name="connsiteY28" fmla="*/ 275650 h 335351"/>
              <a:gd name="connsiteX29" fmla="*/ 91730 w 336635"/>
              <a:gd name="connsiteY29" fmla="*/ 271700 h 335351"/>
              <a:gd name="connsiteX30" fmla="*/ 77178 w 336635"/>
              <a:gd name="connsiteY30" fmla="*/ 258532 h 335351"/>
              <a:gd name="connsiteX31" fmla="*/ 77178 w 336635"/>
              <a:gd name="connsiteY31" fmla="*/ 76819 h 335351"/>
              <a:gd name="connsiteX32" fmla="*/ 259741 w 336635"/>
              <a:gd name="connsiteY32" fmla="*/ 76819 h 335351"/>
              <a:gd name="connsiteX33" fmla="*/ 272970 w 336635"/>
              <a:gd name="connsiteY33" fmla="*/ 91303 h 335351"/>
              <a:gd name="connsiteX34" fmla="*/ 276939 w 336635"/>
              <a:gd name="connsiteY34" fmla="*/ 83403 h 335351"/>
              <a:gd name="connsiteX35" fmla="*/ 306043 w 336635"/>
              <a:gd name="connsiteY35" fmla="*/ 30732 h 335351"/>
              <a:gd name="connsiteX36" fmla="*/ 272970 w 336635"/>
              <a:gd name="connsiteY36" fmla="*/ 46533 h 335351"/>
              <a:gd name="connsiteX37" fmla="*/ 266355 w 336635"/>
              <a:gd name="connsiteY37" fmla="*/ 49167 h 335351"/>
              <a:gd name="connsiteX38" fmla="*/ 238574 w 336635"/>
              <a:gd name="connsiteY38" fmla="*/ 30732 h 335351"/>
              <a:gd name="connsiteX39" fmla="*/ 243866 w 336635"/>
              <a:gd name="connsiteY39" fmla="*/ 28098 h 335351"/>
              <a:gd name="connsiteX40" fmla="*/ 262387 w 336635"/>
              <a:gd name="connsiteY40" fmla="*/ 16248 h 335351"/>
              <a:gd name="connsiteX41" fmla="*/ 288845 w 336635"/>
              <a:gd name="connsiteY41" fmla="*/ 3080 h 335351"/>
              <a:gd name="connsiteX42" fmla="*/ 312658 w 336635"/>
              <a:gd name="connsiteY42" fmla="*/ 282 h 33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6635" h="335351">
                <a:moveTo>
                  <a:pt x="295780" y="150213"/>
                </a:moveTo>
                <a:cubicBezTo>
                  <a:pt x="301016" y="188174"/>
                  <a:pt x="289235" y="228753"/>
                  <a:pt x="259128" y="257550"/>
                </a:cubicBezTo>
                <a:cubicBezTo>
                  <a:pt x="230330" y="287657"/>
                  <a:pt x="189752" y="299438"/>
                  <a:pt x="151791" y="294202"/>
                </a:cubicBezTo>
                <a:cubicBezTo>
                  <a:pt x="176662" y="274567"/>
                  <a:pt x="201533" y="251005"/>
                  <a:pt x="227713" y="226135"/>
                </a:cubicBezTo>
                <a:cubicBezTo>
                  <a:pt x="252583" y="199955"/>
                  <a:pt x="276145" y="175084"/>
                  <a:pt x="295780" y="150213"/>
                </a:cubicBezTo>
                <a:close/>
                <a:moveTo>
                  <a:pt x="103605" y="89611"/>
                </a:moveTo>
                <a:cubicBezTo>
                  <a:pt x="100495" y="89611"/>
                  <a:pt x="97220" y="90923"/>
                  <a:pt x="94601" y="93546"/>
                </a:cubicBezTo>
                <a:cubicBezTo>
                  <a:pt x="74956" y="113217"/>
                  <a:pt x="64478" y="139445"/>
                  <a:pt x="64478" y="166985"/>
                </a:cubicBezTo>
                <a:cubicBezTo>
                  <a:pt x="64478" y="173542"/>
                  <a:pt x="69717" y="178788"/>
                  <a:pt x="76265" y="178788"/>
                </a:cubicBezTo>
                <a:cubicBezTo>
                  <a:pt x="82814" y="178788"/>
                  <a:pt x="89362" y="173542"/>
                  <a:pt x="89362" y="166985"/>
                </a:cubicBezTo>
                <a:cubicBezTo>
                  <a:pt x="89362" y="146002"/>
                  <a:pt x="97221" y="126331"/>
                  <a:pt x="111627" y="110594"/>
                </a:cubicBezTo>
                <a:cubicBezTo>
                  <a:pt x="116866" y="105348"/>
                  <a:pt x="116866" y="97480"/>
                  <a:pt x="111627" y="93546"/>
                </a:cubicBezTo>
                <a:cubicBezTo>
                  <a:pt x="109663" y="90923"/>
                  <a:pt x="106716" y="89611"/>
                  <a:pt x="103605" y="89611"/>
                </a:cubicBezTo>
                <a:close/>
                <a:moveTo>
                  <a:pt x="312658" y="282"/>
                </a:moveTo>
                <a:cubicBezTo>
                  <a:pt x="319272" y="1105"/>
                  <a:pt x="324564" y="3738"/>
                  <a:pt x="328533" y="8347"/>
                </a:cubicBezTo>
                <a:cubicBezTo>
                  <a:pt x="337793" y="16248"/>
                  <a:pt x="339116" y="29415"/>
                  <a:pt x="332501" y="47850"/>
                </a:cubicBezTo>
                <a:cubicBezTo>
                  <a:pt x="328533" y="59701"/>
                  <a:pt x="320595" y="75502"/>
                  <a:pt x="308689" y="92620"/>
                </a:cubicBezTo>
                <a:cubicBezTo>
                  <a:pt x="286199" y="128172"/>
                  <a:pt x="251803" y="168992"/>
                  <a:pt x="210793" y="209812"/>
                </a:cubicBezTo>
                <a:cubicBezTo>
                  <a:pt x="169782" y="250632"/>
                  <a:pt x="127449" y="284868"/>
                  <a:pt x="93053" y="307253"/>
                </a:cubicBezTo>
                <a:cubicBezTo>
                  <a:pt x="75855" y="319103"/>
                  <a:pt x="59980" y="327004"/>
                  <a:pt x="48074" y="332271"/>
                </a:cubicBezTo>
                <a:cubicBezTo>
                  <a:pt x="29553" y="337538"/>
                  <a:pt x="16324" y="336221"/>
                  <a:pt x="8386" y="327004"/>
                </a:cubicBezTo>
                <a:cubicBezTo>
                  <a:pt x="-874" y="319103"/>
                  <a:pt x="-2197" y="305936"/>
                  <a:pt x="3095" y="287501"/>
                </a:cubicBezTo>
                <a:cubicBezTo>
                  <a:pt x="5741" y="282234"/>
                  <a:pt x="8386" y="275650"/>
                  <a:pt x="12355" y="267750"/>
                </a:cubicBezTo>
                <a:cubicBezTo>
                  <a:pt x="16324" y="259849"/>
                  <a:pt x="21616" y="251949"/>
                  <a:pt x="28230" y="242731"/>
                </a:cubicBezTo>
                <a:cubicBezTo>
                  <a:pt x="28230" y="241414"/>
                  <a:pt x="29553" y="238781"/>
                  <a:pt x="30876" y="237464"/>
                </a:cubicBezTo>
                <a:cubicBezTo>
                  <a:pt x="36168" y="247998"/>
                  <a:pt x="42782" y="257216"/>
                  <a:pt x="49397" y="265116"/>
                </a:cubicBezTo>
                <a:cubicBezTo>
                  <a:pt x="46751" y="270383"/>
                  <a:pt x="44105" y="275650"/>
                  <a:pt x="41459" y="279601"/>
                </a:cubicBezTo>
                <a:cubicBezTo>
                  <a:pt x="34845" y="291451"/>
                  <a:pt x="32199" y="299352"/>
                  <a:pt x="30876" y="304619"/>
                </a:cubicBezTo>
                <a:cubicBezTo>
                  <a:pt x="38813" y="301986"/>
                  <a:pt x="56011" y="296718"/>
                  <a:pt x="83793" y="275650"/>
                </a:cubicBezTo>
                <a:cubicBezTo>
                  <a:pt x="86439" y="274333"/>
                  <a:pt x="89084" y="273017"/>
                  <a:pt x="91730" y="271700"/>
                </a:cubicBezTo>
                <a:cubicBezTo>
                  <a:pt x="86439" y="267750"/>
                  <a:pt x="81147" y="263799"/>
                  <a:pt x="77178" y="258532"/>
                </a:cubicBezTo>
                <a:cubicBezTo>
                  <a:pt x="25584" y="208495"/>
                  <a:pt x="25584" y="126856"/>
                  <a:pt x="77178" y="76819"/>
                </a:cubicBezTo>
                <a:cubicBezTo>
                  <a:pt x="127449" y="25465"/>
                  <a:pt x="209470" y="25465"/>
                  <a:pt x="259741" y="76819"/>
                </a:cubicBezTo>
                <a:cubicBezTo>
                  <a:pt x="265033" y="80769"/>
                  <a:pt x="269001" y="86036"/>
                  <a:pt x="272970" y="91303"/>
                </a:cubicBezTo>
                <a:cubicBezTo>
                  <a:pt x="274293" y="88670"/>
                  <a:pt x="275616" y="86036"/>
                  <a:pt x="276939" y="83403"/>
                </a:cubicBezTo>
                <a:cubicBezTo>
                  <a:pt x="298106" y="55750"/>
                  <a:pt x="303397" y="38633"/>
                  <a:pt x="306043" y="30732"/>
                </a:cubicBezTo>
                <a:cubicBezTo>
                  <a:pt x="299428" y="32049"/>
                  <a:pt x="288845" y="35999"/>
                  <a:pt x="272970" y="46533"/>
                </a:cubicBezTo>
                <a:cubicBezTo>
                  <a:pt x="270324" y="47850"/>
                  <a:pt x="269001" y="47850"/>
                  <a:pt x="266355" y="49167"/>
                </a:cubicBezTo>
                <a:cubicBezTo>
                  <a:pt x="258418" y="42583"/>
                  <a:pt x="249158" y="35999"/>
                  <a:pt x="238574" y="30732"/>
                </a:cubicBezTo>
                <a:cubicBezTo>
                  <a:pt x="239897" y="29415"/>
                  <a:pt x="242543" y="28098"/>
                  <a:pt x="243866" y="28098"/>
                </a:cubicBezTo>
                <a:cubicBezTo>
                  <a:pt x="250480" y="22831"/>
                  <a:pt x="257095" y="18881"/>
                  <a:pt x="262387" y="16248"/>
                </a:cubicBezTo>
                <a:cubicBezTo>
                  <a:pt x="272970" y="10981"/>
                  <a:pt x="280908" y="5713"/>
                  <a:pt x="288845" y="3080"/>
                </a:cubicBezTo>
                <a:cubicBezTo>
                  <a:pt x="298106" y="446"/>
                  <a:pt x="306043" y="-541"/>
                  <a:pt x="312658" y="282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defTabSz="913765"/>
            <a:endParaRPr lang="zh-CN" altLang="en-US" sz="2000" b="1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5" name="i$ḷîḍé"/>
          <p:cNvSpPr/>
          <p:nvPr/>
        </p:nvSpPr>
        <p:spPr bwMode="auto">
          <a:xfrm>
            <a:off x="7237730" y="2269490"/>
            <a:ext cx="354330" cy="371475"/>
          </a:xfrm>
          <a:custGeom>
            <a:avLst/>
            <a:gdLst>
              <a:gd name="connsiteX0" fmla="*/ 295780 w 336635"/>
              <a:gd name="connsiteY0" fmla="*/ 150213 h 335351"/>
              <a:gd name="connsiteX1" fmla="*/ 259128 w 336635"/>
              <a:gd name="connsiteY1" fmla="*/ 257550 h 335351"/>
              <a:gd name="connsiteX2" fmla="*/ 151791 w 336635"/>
              <a:gd name="connsiteY2" fmla="*/ 294202 h 335351"/>
              <a:gd name="connsiteX3" fmla="*/ 227713 w 336635"/>
              <a:gd name="connsiteY3" fmla="*/ 226135 h 335351"/>
              <a:gd name="connsiteX4" fmla="*/ 295780 w 336635"/>
              <a:gd name="connsiteY4" fmla="*/ 150213 h 335351"/>
              <a:gd name="connsiteX5" fmla="*/ 103605 w 336635"/>
              <a:gd name="connsiteY5" fmla="*/ 89611 h 335351"/>
              <a:gd name="connsiteX6" fmla="*/ 94601 w 336635"/>
              <a:gd name="connsiteY6" fmla="*/ 93546 h 335351"/>
              <a:gd name="connsiteX7" fmla="*/ 64478 w 336635"/>
              <a:gd name="connsiteY7" fmla="*/ 166985 h 335351"/>
              <a:gd name="connsiteX8" fmla="*/ 76265 w 336635"/>
              <a:gd name="connsiteY8" fmla="*/ 178788 h 335351"/>
              <a:gd name="connsiteX9" fmla="*/ 89362 w 336635"/>
              <a:gd name="connsiteY9" fmla="*/ 166985 h 335351"/>
              <a:gd name="connsiteX10" fmla="*/ 111627 w 336635"/>
              <a:gd name="connsiteY10" fmla="*/ 110594 h 335351"/>
              <a:gd name="connsiteX11" fmla="*/ 111627 w 336635"/>
              <a:gd name="connsiteY11" fmla="*/ 93546 h 335351"/>
              <a:gd name="connsiteX12" fmla="*/ 103605 w 336635"/>
              <a:gd name="connsiteY12" fmla="*/ 89611 h 335351"/>
              <a:gd name="connsiteX13" fmla="*/ 312658 w 336635"/>
              <a:gd name="connsiteY13" fmla="*/ 282 h 335351"/>
              <a:gd name="connsiteX14" fmla="*/ 328533 w 336635"/>
              <a:gd name="connsiteY14" fmla="*/ 8347 h 335351"/>
              <a:gd name="connsiteX15" fmla="*/ 332501 w 336635"/>
              <a:gd name="connsiteY15" fmla="*/ 47850 h 335351"/>
              <a:gd name="connsiteX16" fmla="*/ 308689 w 336635"/>
              <a:gd name="connsiteY16" fmla="*/ 92620 h 335351"/>
              <a:gd name="connsiteX17" fmla="*/ 210793 w 336635"/>
              <a:gd name="connsiteY17" fmla="*/ 209812 h 335351"/>
              <a:gd name="connsiteX18" fmla="*/ 93053 w 336635"/>
              <a:gd name="connsiteY18" fmla="*/ 307253 h 335351"/>
              <a:gd name="connsiteX19" fmla="*/ 48074 w 336635"/>
              <a:gd name="connsiteY19" fmla="*/ 332271 h 335351"/>
              <a:gd name="connsiteX20" fmla="*/ 8386 w 336635"/>
              <a:gd name="connsiteY20" fmla="*/ 327004 h 335351"/>
              <a:gd name="connsiteX21" fmla="*/ 3095 w 336635"/>
              <a:gd name="connsiteY21" fmla="*/ 287501 h 335351"/>
              <a:gd name="connsiteX22" fmla="*/ 12355 w 336635"/>
              <a:gd name="connsiteY22" fmla="*/ 267750 h 335351"/>
              <a:gd name="connsiteX23" fmla="*/ 28230 w 336635"/>
              <a:gd name="connsiteY23" fmla="*/ 242731 h 335351"/>
              <a:gd name="connsiteX24" fmla="*/ 30876 w 336635"/>
              <a:gd name="connsiteY24" fmla="*/ 237464 h 335351"/>
              <a:gd name="connsiteX25" fmla="*/ 49397 w 336635"/>
              <a:gd name="connsiteY25" fmla="*/ 265116 h 335351"/>
              <a:gd name="connsiteX26" fmla="*/ 41459 w 336635"/>
              <a:gd name="connsiteY26" fmla="*/ 279601 h 335351"/>
              <a:gd name="connsiteX27" fmla="*/ 30876 w 336635"/>
              <a:gd name="connsiteY27" fmla="*/ 304619 h 335351"/>
              <a:gd name="connsiteX28" fmla="*/ 83793 w 336635"/>
              <a:gd name="connsiteY28" fmla="*/ 275650 h 335351"/>
              <a:gd name="connsiteX29" fmla="*/ 91730 w 336635"/>
              <a:gd name="connsiteY29" fmla="*/ 271700 h 335351"/>
              <a:gd name="connsiteX30" fmla="*/ 77178 w 336635"/>
              <a:gd name="connsiteY30" fmla="*/ 258532 h 335351"/>
              <a:gd name="connsiteX31" fmla="*/ 77178 w 336635"/>
              <a:gd name="connsiteY31" fmla="*/ 76819 h 335351"/>
              <a:gd name="connsiteX32" fmla="*/ 259741 w 336635"/>
              <a:gd name="connsiteY32" fmla="*/ 76819 h 335351"/>
              <a:gd name="connsiteX33" fmla="*/ 272970 w 336635"/>
              <a:gd name="connsiteY33" fmla="*/ 91303 h 335351"/>
              <a:gd name="connsiteX34" fmla="*/ 276939 w 336635"/>
              <a:gd name="connsiteY34" fmla="*/ 83403 h 335351"/>
              <a:gd name="connsiteX35" fmla="*/ 306043 w 336635"/>
              <a:gd name="connsiteY35" fmla="*/ 30732 h 335351"/>
              <a:gd name="connsiteX36" fmla="*/ 272970 w 336635"/>
              <a:gd name="connsiteY36" fmla="*/ 46533 h 335351"/>
              <a:gd name="connsiteX37" fmla="*/ 266355 w 336635"/>
              <a:gd name="connsiteY37" fmla="*/ 49167 h 335351"/>
              <a:gd name="connsiteX38" fmla="*/ 238574 w 336635"/>
              <a:gd name="connsiteY38" fmla="*/ 30732 h 335351"/>
              <a:gd name="connsiteX39" fmla="*/ 243866 w 336635"/>
              <a:gd name="connsiteY39" fmla="*/ 28098 h 335351"/>
              <a:gd name="connsiteX40" fmla="*/ 262387 w 336635"/>
              <a:gd name="connsiteY40" fmla="*/ 16248 h 335351"/>
              <a:gd name="connsiteX41" fmla="*/ 288845 w 336635"/>
              <a:gd name="connsiteY41" fmla="*/ 3080 h 335351"/>
              <a:gd name="connsiteX42" fmla="*/ 312658 w 336635"/>
              <a:gd name="connsiteY42" fmla="*/ 282 h 33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6635" h="335351">
                <a:moveTo>
                  <a:pt x="295780" y="150213"/>
                </a:moveTo>
                <a:cubicBezTo>
                  <a:pt x="301016" y="188174"/>
                  <a:pt x="289235" y="228753"/>
                  <a:pt x="259128" y="257550"/>
                </a:cubicBezTo>
                <a:cubicBezTo>
                  <a:pt x="230330" y="287657"/>
                  <a:pt x="189752" y="299438"/>
                  <a:pt x="151791" y="294202"/>
                </a:cubicBezTo>
                <a:cubicBezTo>
                  <a:pt x="176662" y="274567"/>
                  <a:pt x="201533" y="251005"/>
                  <a:pt x="227713" y="226135"/>
                </a:cubicBezTo>
                <a:cubicBezTo>
                  <a:pt x="252583" y="199955"/>
                  <a:pt x="276145" y="175084"/>
                  <a:pt x="295780" y="150213"/>
                </a:cubicBezTo>
                <a:close/>
                <a:moveTo>
                  <a:pt x="103605" y="89611"/>
                </a:moveTo>
                <a:cubicBezTo>
                  <a:pt x="100495" y="89611"/>
                  <a:pt x="97220" y="90923"/>
                  <a:pt x="94601" y="93546"/>
                </a:cubicBezTo>
                <a:cubicBezTo>
                  <a:pt x="74956" y="113217"/>
                  <a:pt x="64478" y="139445"/>
                  <a:pt x="64478" y="166985"/>
                </a:cubicBezTo>
                <a:cubicBezTo>
                  <a:pt x="64478" y="173542"/>
                  <a:pt x="69717" y="178788"/>
                  <a:pt x="76265" y="178788"/>
                </a:cubicBezTo>
                <a:cubicBezTo>
                  <a:pt x="82814" y="178788"/>
                  <a:pt x="89362" y="173542"/>
                  <a:pt x="89362" y="166985"/>
                </a:cubicBezTo>
                <a:cubicBezTo>
                  <a:pt x="89362" y="146002"/>
                  <a:pt x="97221" y="126331"/>
                  <a:pt x="111627" y="110594"/>
                </a:cubicBezTo>
                <a:cubicBezTo>
                  <a:pt x="116866" y="105348"/>
                  <a:pt x="116866" y="97480"/>
                  <a:pt x="111627" y="93546"/>
                </a:cubicBezTo>
                <a:cubicBezTo>
                  <a:pt x="109663" y="90923"/>
                  <a:pt x="106716" y="89611"/>
                  <a:pt x="103605" y="89611"/>
                </a:cubicBezTo>
                <a:close/>
                <a:moveTo>
                  <a:pt x="312658" y="282"/>
                </a:moveTo>
                <a:cubicBezTo>
                  <a:pt x="319272" y="1105"/>
                  <a:pt x="324564" y="3738"/>
                  <a:pt x="328533" y="8347"/>
                </a:cubicBezTo>
                <a:cubicBezTo>
                  <a:pt x="337793" y="16248"/>
                  <a:pt x="339116" y="29415"/>
                  <a:pt x="332501" y="47850"/>
                </a:cubicBezTo>
                <a:cubicBezTo>
                  <a:pt x="328533" y="59701"/>
                  <a:pt x="320595" y="75502"/>
                  <a:pt x="308689" y="92620"/>
                </a:cubicBezTo>
                <a:cubicBezTo>
                  <a:pt x="286199" y="128172"/>
                  <a:pt x="251803" y="168992"/>
                  <a:pt x="210793" y="209812"/>
                </a:cubicBezTo>
                <a:cubicBezTo>
                  <a:pt x="169782" y="250632"/>
                  <a:pt x="127449" y="284868"/>
                  <a:pt x="93053" y="307253"/>
                </a:cubicBezTo>
                <a:cubicBezTo>
                  <a:pt x="75855" y="319103"/>
                  <a:pt x="59980" y="327004"/>
                  <a:pt x="48074" y="332271"/>
                </a:cubicBezTo>
                <a:cubicBezTo>
                  <a:pt x="29553" y="337538"/>
                  <a:pt x="16324" y="336221"/>
                  <a:pt x="8386" y="327004"/>
                </a:cubicBezTo>
                <a:cubicBezTo>
                  <a:pt x="-874" y="319103"/>
                  <a:pt x="-2197" y="305936"/>
                  <a:pt x="3095" y="287501"/>
                </a:cubicBezTo>
                <a:cubicBezTo>
                  <a:pt x="5741" y="282234"/>
                  <a:pt x="8386" y="275650"/>
                  <a:pt x="12355" y="267750"/>
                </a:cubicBezTo>
                <a:cubicBezTo>
                  <a:pt x="16324" y="259849"/>
                  <a:pt x="21616" y="251949"/>
                  <a:pt x="28230" y="242731"/>
                </a:cubicBezTo>
                <a:cubicBezTo>
                  <a:pt x="28230" y="241414"/>
                  <a:pt x="29553" y="238781"/>
                  <a:pt x="30876" y="237464"/>
                </a:cubicBezTo>
                <a:cubicBezTo>
                  <a:pt x="36168" y="247998"/>
                  <a:pt x="42782" y="257216"/>
                  <a:pt x="49397" y="265116"/>
                </a:cubicBezTo>
                <a:cubicBezTo>
                  <a:pt x="46751" y="270383"/>
                  <a:pt x="44105" y="275650"/>
                  <a:pt x="41459" y="279601"/>
                </a:cubicBezTo>
                <a:cubicBezTo>
                  <a:pt x="34845" y="291451"/>
                  <a:pt x="32199" y="299352"/>
                  <a:pt x="30876" y="304619"/>
                </a:cubicBezTo>
                <a:cubicBezTo>
                  <a:pt x="38813" y="301986"/>
                  <a:pt x="56011" y="296718"/>
                  <a:pt x="83793" y="275650"/>
                </a:cubicBezTo>
                <a:cubicBezTo>
                  <a:pt x="86439" y="274333"/>
                  <a:pt x="89084" y="273017"/>
                  <a:pt x="91730" y="271700"/>
                </a:cubicBezTo>
                <a:cubicBezTo>
                  <a:pt x="86439" y="267750"/>
                  <a:pt x="81147" y="263799"/>
                  <a:pt x="77178" y="258532"/>
                </a:cubicBezTo>
                <a:cubicBezTo>
                  <a:pt x="25584" y="208495"/>
                  <a:pt x="25584" y="126856"/>
                  <a:pt x="77178" y="76819"/>
                </a:cubicBezTo>
                <a:cubicBezTo>
                  <a:pt x="127449" y="25465"/>
                  <a:pt x="209470" y="25465"/>
                  <a:pt x="259741" y="76819"/>
                </a:cubicBezTo>
                <a:cubicBezTo>
                  <a:pt x="265033" y="80769"/>
                  <a:pt x="269001" y="86036"/>
                  <a:pt x="272970" y="91303"/>
                </a:cubicBezTo>
                <a:cubicBezTo>
                  <a:pt x="274293" y="88670"/>
                  <a:pt x="275616" y="86036"/>
                  <a:pt x="276939" y="83403"/>
                </a:cubicBezTo>
                <a:cubicBezTo>
                  <a:pt x="298106" y="55750"/>
                  <a:pt x="303397" y="38633"/>
                  <a:pt x="306043" y="30732"/>
                </a:cubicBezTo>
                <a:cubicBezTo>
                  <a:pt x="299428" y="32049"/>
                  <a:pt x="288845" y="35999"/>
                  <a:pt x="272970" y="46533"/>
                </a:cubicBezTo>
                <a:cubicBezTo>
                  <a:pt x="270324" y="47850"/>
                  <a:pt x="269001" y="47850"/>
                  <a:pt x="266355" y="49167"/>
                </a:cubicBezTo>
                <a:cubicBezTo>
                  <a:pt x="258418" y="42583"/>
                  <a:pt x="249158" y="35999"/>
                  <a:pt x="238574" y="30732"/>
                </a:cubicBezTo>
                <a:cubicBezTo>
                  <a:pt x="239897" y="29415"/>
                  <a:pt x="242543" y="28098"/>
                  <a:pt x="243866" y="28098"/>
                </a:cubicBezTo>
                <a:cubicBezTo>
                  <a:pt x="250480" y="22831"/>
                  <a:pt x="257095" y="18881"/>
                  <a:pt x="262387" y="16248"/>
                </a:cubicBezTo>
                <a:cubicBezTo>
                  <a:pt x="272970" y="10981"/>
                  <a:pt x="280908" y="5713"/>
                  <a:pt x="288845" y="3080"/>
                </a:cubicBezTo>
                <a:cubicBezTo>
                  <a:pt x="298106" y="446"/>
                  <a:pt x="306043" y="-541"/>
                  <a:pt x="312658" y="282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defTabSz="913765"/>
            <a:endParaRPr lang="zh-CN" altLang="en-US" sz="2000" b="1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6" name="i$ḷîḍé"/>
          <p:cNvSpPr/>
          <p:nvPr/>
        </p:nvSpPr>
        <p:spPr bwMode="auto">
          <a:xfrm>
            <a:off x="10036892" y="3914082"/>
            <a:ext cx="354089" cy="352738"/>
          </a:xfrm>
          <a:custGeom>
            <a:avLst/>
            <a:gdLst>
              <a:gd name="connsiteX0" fmla="*/ 295780 w 336635"/>
              <a:gd name="connsiteY0" fmla="*/ 150213 h 335351"/>
              <a:gd name="connsiteX1" fmla="*/ 259128 w 336635"/>
              <a:gd name="connsiteY1" fmla="*/ 257550 h 335351"/>
              <a:gd name="connsiteX2" fmla="*/ 151791 w 336635"/>
              <a:gd name="connsiteY2" fmla="*/ 294202 h 335351"/>
              <a:gd name="connsiteX3" fmla="*/ 227713 w 336635"/>
              <a:gd name="connsiteY3" fmla="*/ 226135 h 335351"/>
              <a:gd name="connsiteX4" fmla="*/ 295780 w 336635"/>
              <a:gd name="connsiteY4" fmla="*/ 150213 h 335351"/>
              <a:gd name="connsiteX5" fmla="*/ 103605 w 336635"/>
              <a:gd name="connsiteY5" fmla="*/ 89611 h 335351"/>
              <a:gd name="connsiteX6" fmla="*/ 94601 w 336635"/>
              <a:gd name="connsiteY6" fmla="*/ 93546 h 335351"/>
              <a:gd name="connsiteX7" fmla="*/ 64478 w 336635"/>
              <a:gd name="connsiteY7" fmla="*/ 166985 h 335351"/>
              <a:gd name="connsiteX8" fmla="*/ 76265 w 336635"/>
              <a:gd name="connsiteY8" fmla="*/ 178788 h 335351"/>
              <a:gd name="connsiteX9" fmla="*/ 89362 w 336635"/>
              <a:gd name="connsiteY9" fmla="*/ 166985 h 335351"/>
              <a:gd name="connsiteX10" fmla="*/ 111627 w 336635"/>
              <a:gd name="connsiteY10" fmla="*/ 110594 h 335351"/>
              <a:gd name="connsiteX11" fmla="*/ 111627 w 336635"/>
              <a:gd name="connsiteY11" fmla="*/ 93546 h 335351"/>
              <a:gd name="connsiteX12" fmla="*/ 103605 w 336635"/>
              <a:gd name="connsiteY12" fmla="*/ 89611 h 335351"/>
              <a:gd name="connsiteX13" fmla="*/ 312658 w 336635"/>
              <a:gd name="connsiteY13" fmla="*/ 282 h 335351"/>
              <a:gd name="connsiteX14" fmla="*/ 328533 w 336635"/>
              <a:gd name="connsiteY14" fmla="*/ 8347 h 335351"/>
              <a:gd name="connsiteX15" fmla="*/ 332501 w 336635"/>
              <a:gd name="connsiteY15" fmla="*/ 47850 h 335351"/>
              <a:gd name="connsiteX16" fmla="*/ 308689 w 336635"/>
              <a:gd name="connsiteY16" fmla="*/ 92620 h 335351"/>
              <a:gd name="connsiteX17" fmla="*/ 210793 w 336635"/>
              <a:gd name="connsiteY17" fmla="*/ 209812 h 335351"/>
              <a:gd name="connsiteX18" fmla="*/ 93053 w 336635"/>
              <a:gd name="connsiteY18" fmla="*/ 307253 h 335351"/>
              <a:gd name="connsiteX19" fmla="*/ 48074 w 336635"/>
              <a:gd name="connsiteY19" fmla="*/ 332271 h 335351"/>
              <a:gd name="connsiteX20" fmla="*/ 8386 w 336635"/>
              <a:gd name="connsiteY20" fmla="*/ 327004 h 335351"/>
              <a:gd name="connsiteX21" fmla="*/ 3095 w 336635"/>
              <a:gd name="connsiteY21" fmla="*/ 287501 h 335351"/>
              <a:gd name="connsiteX22" fmla="*/ 12355 w 336635"/>
              <a:gd name="connsiteY22" fmla="*/ 267750 h 335351"/>
              <a:gd name="connsiteX23" fmla="*/ 28230 w 336635"/>
              <a:gd name="connsiteY23" fmla="*/ 242731 h 335351"/>
              <a:gd name="connsiteX24" fmla="*/ 30876 w 336635"/>
              <a:gd name="connsiteY24" fmla="*/ 237464 h 335351"/>
              <a:gd name="connsiteX25" fmla="*/ 49397 w 336635"/>
              <a:gd name="connsiteY25" fmla="*/ 265116 h 335351"/>
              <a:gd name="connsiteX26" fmla="*/ 41459 w 336635"/>
              <a:gd name="connsiteY26" fmla="*/ 279601 h 335351"/>
              <a:gd name="connsiteX27" fmla="*/ 30876 w 336635"/>
              <a:gd name="connsiteY27" fmla="*/ 304619 h 335351"/>
              <a:gd name="connsiteX28" fmla="*/ 83793 w 336635"/>
              <a:gd name="connsiteY28" fmla="*/ 275650 h 335351"/>
              <a:gd name="connsiteX29" fmla="*/ 91730 w 336635"/>
              <a:gd name="connsiteY29" fmla="*/ 271700 h 335351"/>
              <a:gd name="connsiteX30" fmla="*/ 77178 w 336635"/>
              <a:gd name="connsiteY30" fmla="*/ 258532 h 335351"/>
              <a:gd name="connsiteX31" fmla="*/ 77178 w 336635"/>
              <a:gd name="connsiteY31" fmla="*/ 76819 h 335351"/>
              <a:gd name="connsiteX32" fmla="*/ 259741 w 336635"/>
              <a:gd name="connsiteY32" fmla="*/ 76819 h 335351"/>
              <a:gd name="connsiteX33" fmla="*/ 272970 w 336635"/>
              <a:gd name="connsiteY33" fmla="*/ 91303 h 335351"/>
              <a:gd name="connsiteX34" fmla="*/ 276939 w 336635"/>
              <a:gd name="connsiteY34" fmla="*/ 83403 h 335351"/>
              <a:gd name="connsiteX35" fmla="*/ 306043 w 336635"/>
              <a:gd name="connsiteY35" fmla="*/ 30732 h 335351"/>
              <a:gd name="connsiteX36" fmla="*/ 272970 w 336635"/>
              <a:gd name="connsiteY36" fmla="*/ 46533 h 335351"/>
              <a:gd name="connsiteX37" fmla="*/ 266355 w 336635"/>
              <a:gd name="connsiteY37" fmla="*/ 49167 h 335351"/>
              <a:gd name="connsiteX38" fmla="*/ 238574 w 336635"/>
              <a:gd name="connsiteY38" fmla="*/ 30732 h 335351"/>
              <a:gd name="connsiteX39" fmla="*/ 243866 w 336635"/>
              <a:gd name="connsiteY39" fmla="*/ 28098 h 335351"/>
              <a:gd name="connsiteX40" fmla="*/ 262387 w 336635"/>
              <a:gd name="connsiteY40" fmla="*/ 16248 h 335351"/>
              <a:gd name="connsiteX41" fmla="*/ 288845 w 336635"/>
              <a:gd name="connsiteY41" fmla="*/ 3080 h 335351"/>
              <a:gd name="connsiteX42" fmla="*/ 312658 w 336635"/>
              <a:gd name="connsiteY42" fmla="*/ 282 h 33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6635" h="335351">
                <a:moveTo>
                  <a:pt x="295780" y="150213"/>
                </a:moveTo>
                <a:cubicBezTo>
                  <a:pt x="301016" y="188174"/>
                  <a:pt x="289235" y="228753"/>
                  <a:pt x="259128" y="257550"/>
                </a:cubicBezTo>
                <a:cubicBezTo>
                  <a:pt x="230330" y="287657"/>
                  <a:pt x="189752" y="299438"/>
                  <a:pt x="151791" y="294202"/>
                </a:cubicBezTo>
                <a:cubicBezTo>
                  <a:pt x="176662" y="274567"/>
                  <a:pt x="201533" y="251005"/>
                  <a:pt x="227713" y="226135"/>
                </a:cubicBezTo>
                <a:cubicBezTo>
                  <a:pt x="252583" y="199955"/>
                  <a:pt x="276145" y="175084"/>
                  <a:pt x="295780" y="150213"/>
                </a:cubicBezTo>
                <a:close/>
                <a:moveTo>
                  <a:pt x="103605" y="89611"/>
                </a:moveTo>
                <a:cubicBezTo>
                  <a:pt x="100495" y="89611"/>
                  <a:pt x="97220" y="90923"/>
                  <a:pt x="94601" y="93546"/>
                </a:cubicBezTo>
                <a:cubicBezTo>
                  <a:pt x="74956" y="113217"/>
                  <a:pt x="64478" y="139445"/>
                  <a:pt x="64478" y="166985"/>
                </a:cubicBezTo>
                <a:cubicBezTo>
                  <a:pt x="64478" y="173542"/>
                  <a:pt x="69717" y="178788"/>
                  <a:pt x="76265" y="178788"/>
                </a:cubicBezTo>
                <a:cubicBezTo>
                  <a:pt x="82814" y="178788"/>
                  <a:pt x="89362" y="173542"/>
                  <a:pt x="89362" y="166985"/>
                </a:cubicBezTo>
                <a:cubicBezTo>
                  <a:pt x="89362" y="146002"/>
                  <a:pt x="97221" y="126331"/>
                  <a:pt x="111627" y="110594"/>
                </a:cubicBezTo>
                <a:cubicBezTo>
                  <a:pt x="116866" y="105348"/>
                  <a:pt x="116866" y="97480"/>
                  <a:pt x="111627" y="93546"/>
                </a:cubicBezTo>
                <a:cubicBezTo>
                  <a:pt x="109663" y="90923"/>
                  <a:pt x="106716" y="89611"/>
                  <a:pt x="103605" y="89611"/>
                </a:cubicBezTo>
                <a:close/>
                <a:moveTo>
                  <a:pt x="312658" y="282"/>
                </a:moveTo>
                <a:cubicBezTo>
                  <a:pt x="319272" y="1105"/>
                  <a:pt x="324564" y="3738"/>
                  <a:pt x="328533" y="8347"/>
                </a:cubicBezTo>
                <a:cubicBezTo>
                  <a:pt x="337793" y="16248"/>
                  <a:pt x="339116" y="29415"/>
                  <a:pt x="332501" y="47850"/>
                </a:cubicBezTo>
                <a:cubicBezTo>
                  <a:pt x="328533" y="59701"/>
                  <a:pt x="320595" y="75502"/>
                  <a:pt x="308689" y="92620"/>
                </a:cubicBezTo>
                <a:cubicBezTo>
                  <a:pt x="286199" y="128172"/>
                  <a:pt x="251803" y="168992"/>
                  <a:pt x="210793" y="209812"/>
                </a:cubicBezTo>
                <a:cubicBezTo>
                  <a:pt x="169782" y="250632"/>
                  <a:pt x="127449" y="284868"/>
                  <a:pt x="93053" y="307253"/>
                </a:cubicBezTo>
                <a:cubicBezTo>
                  <a:pt x="75855" y="319103"/>
                  <a:pt x="59980" y="327004"/>
                  <a:pt x="48074" y="332271"/>
                </a:cubicBezTo>
                <a:cubicBezTo>
                  <a:pt x="29553" y="337538"/>
                  <a:pt x="16324" y="336221"/>
                  <a:pt x="8386" y="327004"/>
                </a:cubicBezTo>
                <a:cubicBezTo>
                  <a:pt x="-874" y="319103"/>
                  <a:pt x="-2197" y="305936"/>
                  <a:pt x="3095" y="287501"/>
                </a:cubicBezTo>
                <a:cubicBezTo>
                  <a:pt x="5741" y="282234"/>
                  <a:pt x="8386" y="275650"/>
                  <a:pt x="12355" y="267750"/>
                </a:cubicBezTo>
                <a:cubicBezTo>
                  <a:pt x="16324" y="259849"/>
                  <a:pt x="21616" y="251949"/>
                  <a:pt x="28230" y="242731"/>
                </a:cubicBezTo>
                <a:cubicBezTo>
                  <a:pt x="28230" y="241414"/>
                  <a:pt x="29553" y="238781"/>
                  <a:pt x="30876" y="237464"/>
                </a:cubicBezTo>
                <a:cubicBezTo>
                  <a:pt x="36168" y="247998"/>
                  <a:pt x="42782" y="257216"/>
                  <a:pt x="49397" y="265116"/>
                </a:cubicBezTo>
                <a:cubicBezTo>
                  <a:pt x="46751" y="270383"/>
                  <a:pt x="44105" y="275650"/>
                  <a:pt x="41459" y="279601"/>
                </a:cubicBezTo>
                <a:cubicBezTo>
                  <a:pt x="34845" y="291451"/>
                  <a:pt x="32199" y="299352"/>
                  <a:pt x="30876" y="304619"/>
                </a:cubicBezTo>
                <a:cubicBezTo>
                  <a:pt x="38813" y="301986"/>
                  <a:pt x="56011" y="296718"/>
                  <a:pt x="83793" y="275650"/>
                </a:cubicBezTo>
                <a:cubicBezTo>
                  <a:pt x="86439" y="274333"/>
                  <a:pt x="89084" y="273017"/>
                  <a:pt x="91730" y="271700"/>
                </a:cubicBezTo>
                <a:cubicBezTo>
                  <a:pt x="86439" y="267750"/>
                  <a:pt x="81147" y="263799"/>
                  <a:pt x="77178" y="258532"/>
                </a:cubicBezTo>
                <a:cubicBezTo>
                  <a:pt x="25584" y="208495"/>
                  <a:pt x="25584" y="126856"/>
                  <a:pt x="77178" y="76819"/>
                </a:cubicBezTo>
                <a:cubicBezTo>
                  <a:pt x="127449" y="25465"/>
                  <a:pt x="209470" y="25465"/>
                  <a:pt x="259741" y="76819"/>
                </a:cubicBezTo>
                <a:cubicBezTo>
                  <a:pt x="265033" y="80769"/>
                  <a:pt x="269001" y="86036"/>
                  <a:pt x="272970" y="91303"/>
                </a:cubicBezTo>
                <a:cubicBezTo>
                  <a:pt x="274293" y="88670"/>
                  <a:pt x="275616" y="86036"/>
                  <a:pt x="276939" y="83403"/>
                </a:cubicBezTo>
                <a:cubicBezTo>
                  <a:pt x="298106" y="55750"/>
                  <a:pt x="303397" y="38633"/>
                  <a:pt x="306043" y="30732"/>
                </a:cubicBezTo>
                <a:cubicBezTo>
                  <a:pt x="299428" y="32049"/>
                  <a:pt x="288845" y="35999"/>
                  <a:pt x="272970" y="46533"/>
                </a:cubicBezTo>
                <a:cubicBezTo>
                  <a:pt x="270324" y="47850"/>
                  <a:pt x="269001" y="47850"/>
                  <a:pt x="266355" y="49167"/>
                </a:cubicBezTo>
                <a:cubicBezTo>
                  <a:pt x="258418" y="42583"/>
                  <a:pt x="249158" y="35999"/>
                  <a:pt x="238574" y="30732"/>
                </a:cubicBezTo>
                <a:cubicBezTo>
                  <a:pt x="239897" y="29415"/>
                  <a:pt x="242543" y="28098"/>
                  <a:pt x="243866" y="28098"/>
                </a:cubicBezTo>
                <a:cubicBezTo>
                  <a:pt x="250480" y="22831"/>
                  <a:pt x="257095" y="18881"/>
                  <a:pt x="262387" y="16248"/>
                </a:cubicBezTo>
                <a:cubicBezTo>
                  <a:pt x="272970" y="10981"/>
                  <a:pt x="280908" y="5713"/>
                  <a:pt x="288845" y="3080"/>
                </a:cubicBezTo>
                <a:cubicBezTo>
                  <a:pt x="298106" y="446"/>
                  <a:pt x="306043" y="-541"/>
                  <a:pt x="312658" y="282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defTabSz="913765"/>
            <a:endParaRPr lang="zh-CN" altLang="en-US" sz="2000" b="1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7" name="iṩļïḓè"/>
          <p:cNvSpPr txBox="1"/>
          <p:nvPr/>
        </p:nvSpPr>
        <p:spPr bwMode="auto">
          <a:xfrm>
            <a:off x="649021" y="1518818"/>
            <a:ext cx="1721363" cy="412248"/>
          </a:xfrm>
          <a:prstGeom prst="rect">
            <a:avLst/>
          </a:prstGeom>
          <a:solidFill>
            <a:srgbClr val="1D505F"/>
          </a:solidFill>
          <a:ln w="9525">
            <a:solidFill>
              <a:srgbClr val="1D505F"/>
            </a:solidFill>
            <a:miter lim="800000"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dist">
              <a:spcBef>
                <a:spcPct val="0"/>
              </a:spcBef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Preprocessing</a:t>
            </a:r>
            <a:endParaRPr lang="en-US" altLang="zh-CN" sz="16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8" name="iṩļïḓè"/>
          <p:cNvSpPr txBox="1"/>
          <p:nvPr/>
        </p:nvSpPr>
        <p:spPr bwMode="auto">
          <a:xfrm>
            <a:off x="2860853" y="1502369"/>
            <a:ext cx="1721363" cy="412248"/>
          </a:xfrm>
          <a:prstGeom prst="rect">
            <a:avLst/>
          </a:prstGeom>
          <a:solidFill>
            <a:srgbClr val="1D505F"/>
          </a:solidFill>
          <a:ln w="9525">
            <a:solidFill>
              <a:srgbClr val="1D505F"/>
            </a:solidFill>
            <a:miter lim="800000"/>
          </a:ln>
        </p:spPr>
        <p:txBody>
          <a:bodyPr wrap="square" lIns="91440" tIns="45720" rIns="91440" bIns="45720" anchor="ctr" anchorCtr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indent="0" algn="ctr" fontAlgn="auto">
              <a:spcBef>
                <a:spcPct val="0"/>
              </a:spcBef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Basic Discovery Approach</a:t>
            </a:r>
            <a:endParaRPr lang="en-US" altLang="zh-CN" sz="16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9" name="iṩļïḓè"/>
          <p:cNvSpPr txBox="1"/>
          <p:nvPr/>
        </p:nvSpPr>
        <p:spPr bwMode="auto">
          <a:xfrm>
            <a:off x="5159812" y="1502369"/>
            <a:ext cx="1721363" cy="412248"/>
          </a:xfrm>
          <a:prstGeom prst="rect">
            <a:avLst/>
          </a:prstGeom>
          <a:solidFill>
            <a:srgbClr val="1D505F"/>
          </a:solidFill>
          <a:ln w="9525">
            <a:solidFill>
              <a:srgbClr val="1D505F"/>
            </a:solidFill>
            <a:miter lim="800000"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dist">
              <a:spcBef>
                <a:spcPct val="0"/>
              </a:spcBef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Inverted Index</a:t>
            </a:r>
            <a:endParaRPr lang="en-US" altLang="zh-CN" sz="16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0" name="iṩļïḓè"/>
          <p:cNvSpPr txBox="1"/>
          <p:nvPr/>
        </p:nvSpPr>
        <p:spPr bwMode="auto">
          <a:xfrm>
            <a:off x="7502337" y="1502369"/>
            <a:ext cx="1721363" cy="412248"/>
          </a:xfrm>
          <a:prstGeom prst="rect">
            <a:avLst/>
          </a:prstGeom>
          <a:solidFill>
            <a:srgbClr val="1D505F"/>
          </a:solidFill>
          <a:ln w="9525">
            <a:solidFill>
              <a:srgbClr val="1D505F"/>
            </a:solidFill>
            <a:miter lim="800000"/>
          </a:ln>
        </p:spPr>
        <p:txBody>
          <a:bodyPr wrap="square" lIns="91440" tIns="45720" rIns="91440" bIns="45720" anchor="ctr" anchorCtr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indent="0" algn="ctr" fontAlgn="auto">
              <a:spcBef>
                <a:spcPct val="0"/>
              </a:spcBef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Dependent Value Validation</a:t>
            </a:r>
            <a:endParaRPr lang="en-US" altLang="zh-CN" sz="16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1" name="iṩļïḓè"/>
          <p:cNvSpPr txBox="1"/>
          <p:nvPr/>
        </p:nvSpPr>
        <p:spPr bwMode="auto">
          <a:xfrm>
            <a:off x="9768350" y="1518818"/>
            <a:ext cx="1721363" cy="412248"/>
          </a:xfrm>
          <a:prstGeom prst="rect">
            <a:avLst/>
          </a:prstGeom>
          <a:solidFill>
            <a:srgbClr val="1D505F"/>
          </a:solidFill>
          <a:ln w="9525">
            <a:solidFill>
              <a:srgbClr val="1D505F"/>
            </a:solidFill>
            <a:miter lim="800000"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dist">
              <a:spcBef>
                <a:spcPct val="0"/>
              </a:spcBef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sIND Discovery</a:t>
            </a:r>
            <a:endParaRPr lang="en-US" altLang="zh-CN" sz="16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15462" y="3400447"/>
            <a:ext cx="2048571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by generating a set of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metadata and creating a segmented hash index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680774" y="2469324"/>
            <a:ext cx="2048571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compares the values of different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attributes and calculates their similarity scores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445672" y="2641060"/>
            <a:ext cx="2048571" cy="235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This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index helps identify the possibly similar strings by storing pointers to the tuples that have similar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attribute values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079312" y="2115770"/>
            <a:ext cx="2048571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ED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mode (Edit Distance mode) and JAC mode (Jaccard similarity mode)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-1188720" y="5441315"/>
            <a:ext cx="14891385" cy="994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Using the inverted index and similarity validation modes, Sawfish performs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the actual sIND discovery. It evaluates the sIND candidates and verifies if they satisfy the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similarity inclusion dependencies. If a candidate satisfies the conditions, it is considered a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discovered sIND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.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619500" y="502285"/>
            <a:ext cx="679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A brief summary of the Sawfish algorithm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uFillTx/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  <p:custDataLst>
      <p:tags r:id="rId3"/>
    </p:custData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42" grpId="0"/>
      <p:bldP spid="43" grpId="0"/>
      <p:bldP spid="44" grpId="0"/>
      <p:bldP spid="45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îṡľïḑê"/>
          <p:cNvSpPr/>
          <p:nvPr/>
        </p:nvSpPr>
        <p:spPr>
          <a:xfrm>
            <a:off x="1856399" y="3457813"/>
            <a:ext cx="2826596" cy="85781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227965" algn="l"/>
              </a:tabLst>
              <a:defRPr/>
            </a:pPr>
            <a:r>
              <a:rPr lang="en-US" altLang="zh-CN" sz="16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Text </a:t>
            </a:r>
            <a:r>
              <a:rPr lang="en-US" altLang="zh-CN" sz="1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lang="en-US" altLang="zh-CN" sz="16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here</a:t>
            </a:r>
            <a:endParaRPr lang="en-US" altLang="zh-CN" sz="16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2" name="íşļíḋe"/>
          <p:cNvSpPr/>
          <p:nvPr/>
        </p:nvSpPr>
        <p:spPr>
          <a:xfrm>
            <a:off x="1856399" y="4148263"/>
            <a:ext cx="2826596" cy="81110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lIns="91440" tIns="45720" rIns="91440" bIns="45720" anchor="t">
            <a:noAutofit/>
          </a:bodyPr>
          <a:lstStyle/>
          <a:p>
            <a:pPr marL="172720" marR="0" lvl="0" indent="-17272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10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Supporting text</a:t>
            </a:r>
            <a:r>
              <a:rPr lang="en-US" altLang="zh-CN" sz="10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lang="en-US" altLang="zh-CN" sz="110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here</a:t>
            </a:r>
            <a:endParaRPr lang="en-US" altLang="zh-CN" sz="11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marR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1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……</a:t>
            </a:r>
            <a:endParaRPr lang="en-US" altLang="zh-CN" sz="11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marL="228600" marR="0" lvl="0" indent="-22860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sz="11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7" name="íṧ1ídé"/>
          <p:cNvSpPr/>
          <p:nvPr/>
        </p:nvSpPr>
        <p:spPr>
          <a:xfrm>
            <a:off x="7637883" y="3457813"/>
            <a:ext cx="2826596" cy="85781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227965" algn="l"/>
              </a:tabLst>
              <a:defRPr/>
            </a:pPr>
            <a:r>
              <a:rPr lang="en-US" altLang="zh-CN" sz="16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Text he</a:t>
            </a:r>
            <a:r>
              <a:rPr lang="en-US" altLang="zh-CN" sz="1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lang="en-US" altLang="zh-CN" sz="16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re</a:t>
            </a:r>
            <a:endParaRPr lang="en-US" altLang="zh-CN" sz="16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8" name="îṧlïde"/>
          <p:cNvSpPr/>
          <p:nvPr/>
        </p:nvSpPr>
        <p:spPr>
          <a:xfrm>
            <a:off x="7637883" y="4148263"/>
            <a:ext cx="2826596" cy="81110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lIns="91440" tIns="45720" rIns="91440" bIns="45720" anchor="t">
            <a:noAutofit/>
          </a:bodyPr>
          <a:lstStyle/>
          <a:p>
            <a:pPr marL="172720" marR="0" lvl="0" indent="-17272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1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Supporting text here</a:t>
            </a:r>
            <a:endParaRPr lang="en-US" altLang="zh-CN" sz="11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marR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10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…</a:t>
            </a:r>
            <a:r>
              <a:rPr lang="en-US" altLang="zh-CN" sz="10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lang="en-US" altLang="zh-CN" sz="110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…</a:t>
            </a:r>
            <a:endParaRPr lang="en-US" altLang="zh-CN" sz="11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marL="228600" marR="0" lvl="0" indent="-22860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sz="11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3" name="ïṣ1idè"/>
          <p:cNvSpPr/>
          <p:nvPr/>
        </p:nvSpPr>
        <p:spPr bwMode="auto">
          <a:xfrm>
            <a:off x="2899882" y="2511342"/>
            <a:ext cx="739630" cy="820526"/>
          </a:xfrm>
          <a:custGeom>
            <a:avLst/>
            <a:gdLst>
              <a:gd name="T0" fmla="*/ 187 w 373"/>
              <a:gd name="T1" fmla="*/ 414 h 414"/>
              <a:gd name="T2" fmla="*/ 156 w 373"/>
              <a:gd name="T3" fmla="*/ 406 h 414"/>
              <a:gd name="T4" fmla="*/ 31 w 373"/>
              <a:gd name="T5" fmla="*/ 334 h 414"/>
              <a:gd name="T6" fmla="*/ 0 w 373"/>
              <a:gd name="T7" fmla="*/ 280 h 414"/>
              <a:gd name="T8" fmla="*/ 0 w 373"/>
              <a:gd name="T9" fmla="*/ 137 h 414"/>
              <a:gd name="T10" fmla="*/ 31 w 373"/>
              <a:gd name="T11" fmla="*/ 83 h 414"/>
              <a:gd name="T12" fmla="*/ 156 w 373"/>
              <a:gd name="T13" fmla="*/ 11 h 414"/>
              <a:gd name="T14" fmla="*/ 218 w 373"/>
              <a:gd name="T15" fmla="*/ 11 h 414"/>
              <a:gd name="T16" fmla="*/ 342 w 373"/>
              <a:gd name="T17" fmla="*/ 83 h 414"/>
              <a:gd name="T18" fmla="*/ 373 w 373"/>
              <a:gd name="T19" fmla="*/ 137 h 414"/>
              <a:gd name="T20" fmla="*/ 373 w 373"/>
              <a:gd name="T21" fmla="*/ 280 h 414"/>
              <a:gd name="T22" fmla="*/ 342 w 373"/>
              <a:gd name="T23" fmla="*/ 334 h 414"/>
              <a:gd name="T24" fmla="*/ 218 w 373"/>
              <a:gd name="T25" fmla="*/ 406 h 414"/>
              <a:gd name="T26" fmla="*/ 187 w 373"/>
              <a:gd name="T27" fmla="*/ 414 h 414"/>
              <a:gd name="T28" fmla="*/ 187 w 373"/>
              <a:gd name="T29" fmla="*/ 17 h 414"/>
              <a:gd name="T30" fmla="*/ 163 w 373"/>
              <a:gd name="T31" fmla="*/ 24 h 414"/>
              <a:gd name="T32" fmla="*/ 39 w 373"/>
              <a:gd name="T33" fmla="*/ 95 h 414"/>
              <a:gd name="T34" fmla="*/ 15 w 373"/>
              <a:gd name="T35" fmla="*/ 137 h 414"/>
              <a:gd name="T36" fmla="*/ 15 w 373"/>
              <a:gd name="T37" fmla="*/ 280 h 414"/>
              <a:gd name="T38" fmla="*/ 39 w 373"/>
              <a:gd name="T39" fmla="*/ 322 h 414"/>
              <a:gd name="T40" fmla="*/ 163 w 373"/>
              <a:gd name="T41" fmla="*/ 393 h 414"/>
              <a:gd name="T42" fmla="*/ 211 w 373"/>
              <a:gd name="T43" fmla="*/ 393 h 414"/>
              <a:gd name="T44" fmla="*/ 335 w 373"/>
              <a:gd name="T45" fmla="*/ 322 h 414"/>
              <a:gd name="T46" fmla="*/ 359 w 373"/>
              <a:gd name="T47" fmla="*/ 280 h 414"/>
              <a:gd name="T48" fmla="*/ 359 w 373"/>
              <a:gd name="T49" fmla="*/ 137 h 414"/>
              <a:gd name="T50" fmla="*/ 335 w 373"/>
              <a:gd name="T51" fmla="*/ 95 h 414"/>
              <a:gd name="T52" fmla="*/ 211 w 373"/>
              <a:gd name="T53" fmla="*/ 24 h 414"/>
              <a:gd name="T54" fmla="*/ 187 w 373"/>
              <a:gd name="T55" fmla="*/ 17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73" h="414">
                <a:moveTo>
                  <a:pt x="187" y="414"/>
                </a:moveTo>
                <a:cubicBezTo>
                  <a:pt x="176" y="414"/>
                  <a:pt x="165" y="411"/>
                  <a:pt x="156" y="406"/>
                </a:cubicBezTo>
                <a:cubicBezTo>
                  <a:pt x="31" y="334"/>
                  <a:pt x="31" y="334"/>
                  <a:pt x="31" y="334"/>
                </a:cubicBezTo>
                <a:cubicBezTo>
                  <a:pt x="12" y="323"/>
                  <a:pt x="0" y="302"/>
                  <a:pt x="0" y="280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15"/>
                  <a:pt x="12" y="94"/>
                  <a:pt x="31" y="83"/>
                </a:cubicBezTo>
                <a:cubicBezTo>
                  <a:pt x="156" y="11"/>
                  <a:pt x="156" y="11"/>
                  <a:pt x="156" y="11"/>
                </a:cubicBezTo>
                <a:cubicBezTo>
                  <a:pt x="175" y="0"/>
                  <a:pt x="199" y="0"/>
                  <a:pt x="218" y="11"/>
                </a:cubicBezTo>
                <a:cubicBezTo>
                  <a:pt x="342" y="83"/>
                  <a:pt x="342" y="83"/>
                  <a:pt x="342" y="83"/>
                </a:cubicBezTo>
                <a:cubicBezTo>
                  <a:pt x="361" y="94"/>
                  <a:pt x="373" y="115"/>
                  <a:pt x="373" y="137"/>
                </a:cubicBezTo>
                <a:cubicBezTo>
                  <a:pt x="373" y="280"/>
                  <a:pt x="373" y="280"/>
                  <a:pt x="373" y="280"/>
                </a:cubicBezTo>
                <a:cubicBezTo>
                  <a:pt x="373" y="302"/>
                  <a:pt x="361" y="323"/>
                  <a:pt x="342" y="334"/>
                </a:cubicBezTo>
                <a:cubicBezTo>
                  <a:pt x="218" y="406"/>
                  <a:pt x="218" y="406"/>
                  <a:pt x="218" y="406"/>
                </a:cubicBezTo>
                <a:cubicBezTo>
                  <a:pt x="208" y="411"/>
                  <a:pt x="198" y="414"/>
                  <a:pt x="187" y="414"/>
                </a:cubicBezTo>
                <a:moveTo>
                  <a:pt x="187" y="17"/>
                </a:moveTo>
                <a:cubicBezTo>
                  <a:pt x="178" y="17"/>
                  <a:pt x="170" y="19"/>
                  <a:pt x="163" y="24"/>
                </a:cubicBezTo>
                <a:cubicBezTo>
                  <a:pt x="39" y="95"/>
                  <a:pt x="39" y="95"/>
                  <a:pt x="39" y="95"/>
                </a:cubicBezTo>
                <a:cubicBezTo>
                  <a:pt x="24" y="104"/>
                  <a:pt x="15" y="120"/>
                  <a:pt x="15" y="137"/>
                </a:cubicBezTo>
                <a:cubicBezTo>
                  <a:pt x="15" y="280"/>
                  <a:pt x="15" y="280"/>
                  <a:pt x="15" y="280"/>
                </a:cubicBezTo>
                <a:cubicBezTo>
                  <a:pt x="15" y="297"/>
                  <a:pt x="24" y="313"/>
                  <a:pt x="39" y="322"/>
                </a:cubicBezTo>
                <a:cubicBezTo>
                  <a:pt x="163" y="393"/>
                  <a:pt x="163" y="393"/>
                  <a:pt x="163" y="393"/>
                </a:cubicBezTo>
                <a:cubicBezTo>
                  <a:pt x="177" y="402"/>
                  <a:pt x="196" y="402"/>
                  <a:pt x="211" y="393"/>
                </a:cubicBezTo>
                <a:cubicBezTo>
                  <a:pt x="335" y="322"/>
                  <a:pt x="335" y="322"/>
                  <a:pt x="335" y="322"/>
                </a:cubicBezTo>
                <a:cubicBezTo>
                  <a:pt x="350" y="313"/>
                  <a:pt x="359" y="297"/>
                  <a:pt x="359" y="280"/>
                </a:cubicBezTo>
                <a:cubicBezTo>
                  <a:pt x="359" y="137"/>
                  <a:pt x="359" y="137"/>
                  <a:pt x="359" y="137"/>
                </a:cubicBezTo>
                <a:cubicBezTo>
                  <a:pt x="359" y="120"/>
                  <a:pt x="350" y="104"/>
                  <a:pt x="335" y="95"/>
                </a:cubicBezTo>
                <a:cubicBezTo>
                  <a:pt x="211" y="24"/>
                  <a:pt x="211" y="24"/>
                  <a:pt x="211" y="24"/>
                </a:cubicBezTo>
                <a:cubicBezTo>
                  <a:pt x="203" y="19"/>
                  <a:pt x="195" y="17"/>
                  <a:pt x="187" y="17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4" name="ïŝḷïḍé"/>
          <p:cNvSpPr/>
          <p:nvPr/>
        </p:nvSpPr>
        <p:spPr bwMode="auto">
          <a:xfrm>
            <a:off x="2975000" y="2587745"/>
            <a:ext cx="589392" cy="667720"/>
          </a:xfrm>
          <a:custGeom>
            <a:avLst/>
            <a:gdLst>
              <a:gd name="T0" fmla="*/ 137 w 297"/>
              <a:gd name="T1" fmla="*/ 4 h 337"/>
              <a:gd name="T2" fmla="*/ 12 w 297"/>
              <a:gd name="T3" fmla="*/ 76 h 337"/>
              <a:gd name="T4" fmla="*/ 0 w 297"/>
              <a:gd name="T5" fmla="*/ 97 h 337"/>
              <a:gd name="T6" fmla="*/ 0 w 297"/>
              <a:gd name="T7" fmla="*/ 240 h 337"/>
              <a:gd name="T8" fmla="*/ 12 w 297"/>
              <a:gd name="T9" fmla="*/ 261 h 337"/>
              <a:gd name="T10" fmla="*/ 137 w 297"/>
              <a:gd name="T11" fmla="*/ 333 h 337"/>
              <a:gd name="T12" fmla="*/ 161 w 297"/>
              <a:gd name="T13" fmla="*/ 333 h 337"/>
              <a:gd name="T14" fmla="*/ 285 w 297"/>
              <a:gd name="T15" fmla="*/ 261 h 337"/>
              <a:gd name="T16" fmla="*/ 297 w 297"/>
              <a:gd name="T17" fmla="*/ 240 h 337"/>
              <a:gd name="T18" fmla="*/ 297 w 297"/>
              <a:gd name="T19" fmla="*/ 97 h 337"/>
              <a:gd name="T20" fmla="*/ 285 w 297"/>
              <a:gd name="T21" fmla="*/ 76 h 337"/>
              <a:gd name="T22" fmla="*/ 161 w 297"/>
              <a:gd name="T23" fmla="*/ 4 h 337"/>
              <a:gd name="T24" fmla="*/ 137 w 297"/>
              <a:gd name="T25" fmla="*/ 4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7" h="337">
                <a:moveTo>
                  <a:pt x="137" y="4"/>
                </a:moveTo>
                <a:cubicBezTo>
                  <a:pt x="12" y="76"/>
                  <a:pt x="12" y="76"/>
                  <a:pt x="12" y="76"/>
                </a:cubicBezTo>
                <a:cubicBezTo>
                  <a:pt x="5" y="80"/>
                  <a:pt x="0" y="88"/>
                  <a:pt x="0" y="97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249"/>
                  <a:pt x="5" y="257"/>
                  <a:pt x="12" y="261"/>
                </a:cubicBezTo>
                <a:cubicBezTo>
                  <a:pt x="137" y="333"/>
                  <a:pt x="137" y="333"/>
                  <a:pt x="137" y="333"/>
                </a:cubicBezTo>
                <a:cubicBezTo>
                  <a:pt x="144" y="337"/>
                  <a:pt x="153" y="337"/>
                  <a:pt x="161" y="333"/>
                </a:cubicBezTo>
                <a:cubicBezTo>
                  <a:pt x="285" y="261"/>
                  <a:pt x="285" y="261"/>
                  <a:pt x="285" y="261"/>
                </a:cubicBezTo>
                <a:cubicBezTo>
                  <a:pt x="293" y="257"/>
                  <a:pt x="297" y="249"/>
                  <a:pt x="297" y="240"/>
                </a:cubicBezTo>
                <a:cubicBezTo>
                  <a:pt x="297" y="97"/>
                  <a:pt x="297" y="97"/>
                  <a:pt x="297" y="97"/>
                </a:cubicBezTo>
                <a:cubicBezTo>
                  <a:pt x="297" y="88"/>
                  <a:pt x="293" y="80"/>
                  <a:pt x="285" y="76"/>
                </a:cubicBezTo>
                <a:cubicBezTo>
                  <a:pt x="161" y="4"/>
                  <a:pt x="161" y="4"/>
                  <a:pt x="161" y="4"/>
                </a:cubicBezTo>
                <a:cubicBezTo>
                  <a:pt x="153" y="0"/>
                  <a:pt x="144" y="0"/>
                  <a:pt x="137" y="4"/>
                </a:cubicBezTo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marL="225425" lvl="0" indent="-225425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</a:t>
            </a:r>
            <a:r>
              <a:rPr lang="en-US" altLang="zh-CN" sz="100" b="1" ker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1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1" name="îṧḷiḑè"/>
          <p:cNvSpPr/>
          <p:nvPr/>
        </p:nvSpPr>
        <p:spPr bwMode="auto">
          <a:xfrm>
            <a:off x="8681366" y="2511342"/>
            <a:ext cx="739630" cy="820526"/>
          </a:xfrm>
          <a:custGeom>
            <a:avLst/>
            <a:gdLst>
              <a:gd name="T0" fmla="*/ 187 w 373"/>
              <a:gd name="T1" fmla="*/ 414 h 414"/>
              <a:gd name="T2" fmla="*/ 156 w 373"/>
              <a:gd name="T3" fmla="*/ 406 h 414"/>
              <a:gd name="T4" fmla="*/ 31 w 373"/>
              <a:gd name="T5" fmla="*/ 334 h 414"/>
              <a:gd name="T6" fmla="*/ 0 w 373"/>
              <a:gd name="T7" fmla="*/ 280 h 414"/>
              <a:gd name="T8" fmla="*/ 0 w 373"/>
              <a:gd name="T9" fmla="*/ 137 h 414"/>
              <a:gd name="T10" fmla="*/ 31 w 373"/>
              <a:gd name="T11" fmla="*/ 83 h 414"/>
              <a:gd name="T12" fmla="*/ 156 w 373"/>
              <a:gd name="T13" fmla="*/ 11 h 414"/>
              <a:gd name="T14" fmla="*/ 218 w 373"/>
              <a:gd name="T15" fmla="*/ 11 h 414"/>
              <a:gd name="T16" fmla="*/ 342 w 373"/>
              <a:gd name="T17" fmla="*/ 83 h 414"/>
              <a:gd name="T18" fmla="*/ 373 w 373"/>
              <a:gd name="T19" fmla="*/ 137 h 414"/>
              <a:gd name="T20" fmla="*/ 373 w 373"/>
              <a:gd name="T21" fmla="*/ 280 h 414"/>
              <a:gd name="T22" fmla="*/ 342 w 373"/>
              <a:gd name="T23" fmla="*/ 334 h 414"/>
              <a:gd name="T24" fmla="*/ 218 w 373"/>
              <a:gd name="T25" fmla="*/ 406 h 414"/>
              <a:gd name="T26" fmla="*/ 187 w 373"/>
              <a:gd name="T27" fmla="*/ 414 h 414"/>
              <a:gd name="T28" fmla="*/ 187 w 373"/>
              <a:gd name="T29" fmla="*/ 17 h 414"/>
              <a:gd name="T30" fmla="*/ 163 w 373"/>
              <a:gd name="T31" fmla="*/ 24 h 414"/>
              <a:gd name="T32" fmla="*/ 39 w 373"/>
              <a:gd name="T33" fmla="*/ 95 h 414"/>
              <a:gd name="T34" fmla="*/ 15 w 373"/>
              <a:gd name="T35" fmla="*/ 137 h 414"/>
              <a:gd name="T36" fmla="*/ 15 w 373"/>
              <a:gd name="T37" fmla="*/ 280 h 414"/>
              <a:gd name="T38" fmla="*/ 39 w 373"/>
              <a:gd name="T39" fmla="*/ 322 h 414"/>
              <a:gd name="T40" fmla="*/ 163 w 373"/>
              <a:gd name="T41" fmla="*/ 393 h 414"/>
              <a:gd name="T42" fmla="*/ 211 w 373"/>
              <a:gd name="T43" fmla="*/ 393 h 414"/>
              <a:gd name="T44" fmla="*/ 335 w 373"/>
              <a:gd name="T45" fmla="*/ 322 h 414"/>
              <a:gd name="T46" fmla="*/ 359 w 373"/>
              <a:gd name="T47" fmla="*/ 280 h 414"/>
              <a:gd name="T48" fmla="*/ 359 w 373"/>
              <a:gd name="T49" fmla="*/ 137 h 414"/>
              <a:gd name="T50" fmla="*/ 335 w 373"/>
              <a:gd name="T51" fmla="*/ 95 h 414"/>
              <a:gd name="T52" fmla="*/ 211 w 373"/>
              <a:gd name="T53" fmla="*/ 24 h 414"/>
              <a:gd name="T54" fmla="*/ 187 w 373"/>
              <a:gd name="T55" fmla="*/ 17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73" h="414">
                <a:moveTo>
                  <a:pt x="187" y="414"/>
                </a:moveTo>
                <a:cubicBezTo>
                  <a:pt x="176" y="414"/>
                  <a:pt x="165" y="411"/>
                  <a:pt x="156" y="406"/>
                </a:cubicBezTo>
                <a:cubicBezTo>
                  <a:pt x="31" y="334"/>
                  <a:pt x="31" y="334"/>
                  <a:pt x="31" y="334"/>
                </a:cubicBezTo>
                <a:cubicBezTo>
                  <a:pt x="12" y="323"/>
                  <a:pt x="0" y="302"/>
                  <a:pt x="0" y="280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15"/>
                  <a:pt x="12" y="94"/>
                  <a:pt x="31" y="83"/>
                </a:cubicBezTo>
                <a:cubicBezTo>
                  <a:pt x="156" y="11"/>
                  <a:pt x="156" y="11"/>
                  <a:pt x="156" y="11"/>
                </a:cubicBezTo>
                <a:cubicBezTo>
                  <a:pt x="175" y="0"/>
                  <a:pt x="199" y="0"/>
                  <a:pt x="218" y="11"/>
                </a:cubicBezTo>
                <a:cubicBezTo>
                  <a:pt x="342" y="83"/>
                  <a:pt x="342" y="83"/>
                  <a:pt x="342" y="83"/>
                </a:cubicBezTo>
                <a:cubicBezTo>
                  <a:pt x="361" y="94"/>
                  <a:pt x="373" y="115"/>
                  <a:pt x="373" y="137"/>
                </a:cubicBezTo>
                <a:cubicBezTo>
                  <a:pt x="373" y="280"/>
                  <a:pt x="373" y="280"/>
                  <a:pt x="373" y="280"/>
                </a:cubicBezTo>
                <a:cubicBezTo>
                  <a:pt x="373" y="302"/>
                  <a:pt x="361" y="323"/>
                  <a:pt x="342" y="334"/>
                </a:cubicBezTo>
                <a:cubicBezTo>
                  <a:pt x="218" y="406"/>
                  <a:pt x="218" y="406"/>
                  <a:pt x="218" y="406"/>
                </a:cubicBezTo>
                <a:cubicBezTo>
                  <a:pt x="208" y="411"/>
                  <a:pt x="198" y="414"/>
                  <a:pt x="187" y="414"/>
                </a:cubicBezTo>
                <a:moveTo>
                  <a:pt x="187" y="17"/>
                </a:moveTo>
                <a:cubicBezTo>
                  <a:pt x="178" y="17"/>
                  <a:pt x="170" y="19"/>
                  <a:pt x="163" y="24"/>
                </a:cubicBezTo>
                <a:cubicBezTo>
                  <a:pt x="39" y="95"/>
                  <a:pt x="39" y="95"/>
                  <a:pt x="39" y="95"/>
                </a:cubicBezTo>
                <a:cubicBezTo>
                  <a:pt x="24" y="104"/>
                  <a:pt x="15" y="120"/>
                  <a:pt x="15" y="137"/>
                </a:cubicBezTo>
                <a:cubicBezTo>
                  <a:pt x="15" y="280"/>
                  <a:pt x="15" y="280"/>
                  <a:pt x="15" y="280"/>
                </a:cubicBezTo>
                <a:cubicBezTo>
                  <a:pt x="15" y="297"/>
                  <a:pt x="24" y="313"/>
                  <a:pt x="39" y="322"/>
                </a:cubicBezTo>
                <a:cubicBezTo>
                  <a:pt x="163" y="393"/>
                  <a:pt x="163" y="393"/>
                  <a:pt x="163" y="393"/>
                </a:cubicBezTo>
                <a:cubicBezTo>
                  <a:pt x="177" y="402"/>
                  <a:pt x="196" y="402"/>
                  <a:pt x="211" y="393"/>
                </a:cubicBezTo>
                <a:cubicBezTo>
                  <a:pt x="335" y="322"/>
                  <a:pt x="335" y="322"/>
                  <a:pt x="335" y="322"/>
                </a:cubicBezTo>
                <a:cubicBezTo>
                  <a:pt x="350" y="313"/>
                  <a:pt x="359" y="297"/>
                  <a:pt x="359" y="280"/>
                </a:cubicBezTo>
                <a:cubicBezTo>
                  <a:pt x="359" y="137"/>
                  <a:pt x="359" y="137"/>
                  <a:pt x="359" y="137"/>
                </a:cubicBezTo>
                <a:cubicBezTo>
                  <a:pt x="359" y="120"/>
                  <a:pt x="350" y="104"/>
                  <a:pt x="335" y="95"/>
                </a:cubicBezTo>
                <a:cubicBezTo>
                  <a:pt x="211" y="24"/>
                  <a:pt x="211" y="24"/>
                  <a:pt x="211" y="24"/>
                </a:cubicBezTo>
                <a:cubicBezTo>
                  <a:pt x="203" y="19"/>
                  <a:pt x="195" y="17"/>
                  <a:pt x="187" y="17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2" name="ïśľíḋé"/>
          <p:cNvSpPr/>
          <p:nvPr/>
        </p:nvSpPr>
        <p:spPr bwMode="auto">
          <a:xfrm>
            <a:off x="8756484" y="2587745"/>
            <a:ext cx="589392" cy="667720"/>
          </a:xfrm>
          <a:custGeom>
            <a:avLst/>
            <a:gdLst>
              <a:gd name="T0" fmla="*/ 137 w 297"/>
              <a:gd name="T1" fmla="*/ 4 h 337"/>
              <a:gd name="T2" fmla="*/ 12 w 297"/>
              <a:gd name="T3" fmla="*/ 76 h 337"/>
              <a:gd name="T4" fmla="*/ 0 w 297"/>
              <a:gd name="T5" fmla="*/ 97 h 337"/>
              <a:gd name="T6" fmla="*/ 0 w 297"/>
              <a:gd name="T7" fmla="*/ 240 h 337"/>
              <a:gd name="T8" fmla="*/ 12 w 297"/>
              <a:gd name="T9" fmla="*/ 261 h 337"/>
              <a:gd name="T10" fmla="*/ 137 w 297"/>
              <a:gd name="T11" fmla="*/ 333 h 337"/>
              <a:gd name="T12" fmla="*/ 161 w 297"/>
              <a:gd name="T13" fmla="*/ 333 h 337"/>
              <a:gd name="T14" fmla="*/ 285 w 297"/>
              <a:gd name="T15" fmla="*/ 261 h 337"/>
              <a:gd name="T16" fmla="*/ 297 w 297"/>
              <a:gd name="T17" fmla="*/ 240 h 337"/>
              <a:gd name="T18" fmla="*/ 297 w 297"/>
              <a:gd name="T19" fmla="*/ 97 h 337"/>
              <a:gd name="T20" fmla="*/ 285 w 297"/>
              <a:gd name="T21" fmla="*/ 76 h 337"/>
              <a:gd name="T22" fmla="*/ 161 w 297"/>
              <a:gd name="T23" fmla="*/ 4 h 337"/>
              <a:gd name="T24" fmla="*/ 137 w 297"/>
              <a:gd name="T25" fmla="*/ 4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7" h="337">
                <a:moveTo>
                  <a:pt x="137" y="4"/>
                </a:moveTo>
                <a:cubicBezTo>
                  <a:pt x="12" y="76"/>
                  <a:pt x="12" y="76"/>
                  <a:pt x="12" y="76"/>
                </a:cubicBezTo>
                <a:cubicBezTo>
                  <a:pt x="5" y="80"/>
                  <a:pt x="0" y="88"/>
                  <a:pt x="0" y="97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249"/>
                  <a:pt x="5" y="257"/>
                  <a:pt x="12" y="261"/>
                </a:cubicBezTo>
                <a:cubicBezTo>
                  <a:pt x="137" y="333"/>
                  <a:pt x="137" y="333"/>
                  <a:pt x="137" y="333"/>
                </a:cubicBezTo>
                <a:cubicBezTo>
                  <a:pt x="144" y="337"/>
                  <a:pt x="153" y="337"/>
                  <a:pt x="161" y="333"/>
                </a:cubicBezTo>
                <a:cubicBezTo>
                  <a:pt x="285" y="261"/>
                  <a:pt x="285" y="261"/>
                  <a:pt x="285" y="261"/>
                </a:cubicBezTo>
                <a:cubicBezTo>
                  <a:pt x="293" y="257"/>
                  <a:pt x="297" y="249"/>
                  <a:pt x="297" y="240"/>
                </a:cubicBezTo>
                <a:cubicBezTo>
                  <a:pt x="297" y="97"/>
                  <a:pt x="297" y="97"/>
                  <a:pt x="297" y="97"/>
                </a:cubicBezTo>
                <a:cubicBezTo>
                  <a:pt x="297" y="88"/>
                  <a:pt x="293" y="80"/>
                  <a:pt x="285" y="76"/>
                </a:cubicBezTo>
                <a:cubicBezTo>
                  <a:pt x="161" y="4"/>
                  <a:pt x="161" y="4"/>
                  <a:pt x="161" y="4"/>
                </a:cubicBezTo>
                <a:cubicBezTo>
                  <a:pt x="153" y="0"/>
                  <a:pt x="144" y="0"/>
                  <a:pt x="137" y="4"/>
                </a:cubicBezTo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marL="225425" lvl="0" indent="-225425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</a:t>
            </a:r>
            <a:r>
              <a:rPr lang="en-US" altLang="zh-CN" sz="100" b="1" ker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2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5" name="işḻîḋé"/>
          <p:cNvSpPr/>
          <p:nvPr/>
        </p:nvSpPr>
        <p:spPr bwMode="auto">
          <a:xfrm>
            <a:off x="643890" y="742950"/>
            <a:ext cx="4672965" cy="5883275"/>
          </a:xfrm>
          <a:custGeom>
            <a:avLst/>
            <a:gdLst>
              <a:gd name="T0" fmla="*/ 187 w 373"/>
              <a:gd name="T1" fmla="*/ 414 h 414"/>
              <a:gd name="T2" fmla="*/ 156 w 373"/>
              <a:gd name="T3" fmla="*/ 406 h 414"/>
              <a:gd name="T4" fmla="*/ 31 w 373"/>
              <a:gd name="T5" fmla="*/ 334 h 414"/>
              <a:gd name="T6" fmla="*/ 0 w 373"/>
              <a:gd name="T7" fmla="*/ 280 h 414"/>
              <a:gd name="T8" fmla="*/ 0 w 373"/>
              <a:gd name="T9" fmla="*/ 137 h 414"/>
              <a:gd name="T10" fmla="*/ 31 w 373"/>
              <a:gd name="T11" fmla="*/ 83 h 414"/>
              <a:gd name="T12" fmla="*/ 156 w 373"/>
              <a:gd name="T13" fmla="*/ 11 h 414"/>
              <a:gd name="T14" fmla="*/ 218 w 373"/>
              <a:gd name="T15" fmla="*/ 11 h 414"/>
              <a:gd name="T16" fmla="*/ 342 w 373"/>
              <a:gd name="T17" fmla="*/ 83 h 414"/>
              <a:gd name="T18" fmla="*/ 373 w 373"/>
              <a:gd name="T19" fmla="*/ 137 h 414"/>
              <a:gd name="T20" fmla="*/ 373 w 373"/>
              <a:gd name="T21" fmla="*/ 280 h 414"/>
              <a:gd name="T22" fmla="*/ 342 w 373"/>
              <a:gd name="T23" fmla="*/ 334 h 414"/>
              <a:gd name="T24" fmla="*/ 218 w 373"/>
              <a:gd name="T25" fmla="*/ 406 h 414"/>
              <a:gd name="T26" fmla="*/ 187 w 373"/>
              <a:gd name="T27" fmla="*/ 414 h 414"/>
              <a:gd name="T28" fmla="*/ 187 w 373"/>
              <a:gd name="T29" fmla="*/ 17 h 414"/>
              <a:gd name="T30" fmla="*/ 163 w 373"/>
              <a:gd name="T31" fmla="*/ 24 h 414"/>
              <a:gd name="T32" fmla="*/ 39 w 373"/>
              <a:gd name="T33" fmla="*/ 95 h 414"/>
              <a:gd name="T34" fmla="*/ 15 w 373"/>
              <a:gd name="T35" fmla="*/ 137 h 414"/>
              <a:gd name="T36" fmla="*/ 15 w 373"/>
              <a:gd name="T37" fmla="*/ 280 h 414"/>
              <a:gd name="T38" fmla="*/ 39 w 373"/>
              <a:gd name="T39" fmla="*/ 322 h 414"/>
              <a:gd name="T40" fmla="*/ 163 w 373"/>
              <a:gd name="T41" fmla="*/ 393 h 414"/>
              <a:gd name="T42" fmla="*/ 211 w 373"/>
              <a:gd name="T43" fmla="*/ 393 h 414"/>
              <a:gd name="T44" fmla="*/ 335 w 373"/>
              <a:gd name="T45" fmla="*/ 322 h 414"/>
              <a:gd name="T46" fmla="*/ 359 w 373"/>
              <a:gd name="T47" fmla="*/ 280 h 414"/>
              <a:gd name="T48" fmla="*/ 359 w 373"/>
              <a:gd name="T49" fmla="*/ 137 h 414"/>
              <a:gd name="T50" fmla="*/ 335 w 373"/>
              <a:gd name="T51" fmla="*/ 95 h 414"/>
              <a:gd name="T52" fmla="*/ 211 w 373"/>
              <a:gd name="T53" fmla="*/ 24 h 414"/>
              <a:gd name="T54" fmla="*/ 187 w 373"/>
              <a:gd name="T55" fmla="*/ 17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73" h="414">
                <a:moveTo>
                  <a:pt x="187" y="414"/>
                </a:moveTo>
                <a:cubicBezTo>
                  <a:pt x="176" y="414"/>
                  <a:pt x="165" y="411"/>
                  <a:pt x="156" y="406"/>
                </a:cubicBezTo>
                <a:cubicBezTo>
                  <a:pt x="31" y="334"/>
                  <a:pt x="31" y="334"/>
                  <a:pt x="31" y="334"/>
                </a:cubicBezTo>
                <a:cubicBezTo>
                  <a:pt x="12" y="323"/>
                  <a:pt x="0" y="302"/>
                  <a:pt x="0" y="280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15"/>
                  <a:pt x="12" y="94"/>
                  <a:pt x="31" y="83"/>
                </a:cubicBezTo>
                <a:cubicBezTo>
                  <a:pt x="156" y="11"/>
                  <a:pt x="156" y="11"/>
                  <a:pt x="156" y="11"/>
                </a:cubicBezTo>
                <a:cubicBezTo>
                  <a:pt x="175" y="0"/>
                  <a:pt x="199" y="0"/>
                  <a:pt x="218" y="11"/>
                </a:cubicBezTo>
                <a:cubicBezTo>
                  <a:pt x="342" y="83"/>
                  <a:pt x="342" y="83"/>
                  <a:pt x="342" y="83"/>
                </a:cubicBezTo>
                <a:cubicBezTo>
                  <a:pt x="361" y="94"/>
                  <a:pt x="373" y="115"/>
                  <a:pt x="373" y="137"/>
                </a:cubicBezTo>
                <a:cubicBezTo>
                  <a:pt x="373" y="280"/>
                  <a:pt x="373" y="280"/>
                  <a:pt x="373" y="280"/>
                </a:cubicBezTo>
                <a:cubicBezTo>
                  <a:pt x="373" y="302"/>
                  <a:pt x="361" y="323"/>
                  <a:pt x="342" y="334"/>
                </a:cubicBezTo>
                <a:cubicBezTo>
                  <a:pt x="218" y="406"/>
                  <a:pt x="218" y="406"/>
                  <a:pt x="218" y="406"/>
                </a:cubicBezTo>
                <a:cubicBezTo>
                  <a:pt x="208" y="411"/>
                  <a:pt x="198" y="414"/>
                  <a:pt x="187" y="414"/>
                </a:cubicBezTo>
                <a:moveTo>
                  <a:pt x="187" y="17"/>
                </a:moveTo>
                <a:cubicBezTo>
                  <a:pt x="178" y="17"/>
                  <a:pt x="170" y="19"/>
                  <a:pt x="163" y="24"/>
                </a:cubicBezTo>
                <a:cubicBezTo>
                  <a:pt x="39" y="95"/>
                  <a:pt x="39" y="95"/>
                  <a:pt x="39" y="95"/>
                </a:cubicBezTo>
                <a:cubicBezTo>
                  <a:pt x="24" y="104"/>
                  <a:pt x="15" y="120"/>
                  <a:pt x="15" y="137"/>
                </a:cubicBezTo>
                <a:cubicBezTo>
                  <a:pt x="15" y="280"/>
                  <a:pt x="15" y="280"/>
                  <a:pt x="15" y="280"/>
                </a:cubicBezTo>
                <a:cubicBezTo>
                  <a:pt x="15" y="297"/>
                  <a:pt x="24" y="313"/>
                  <a:pt x="39" y="322"/>
                </a:cubicBezTo>
                <a:cubicBezTo>
                  <a:pt x="163" y="393"/>
                  <a:pt x="163" y="393"/>
                  <a:pt x="163" y="393"/>
                </a:cubicBezTo>
                <a:cubicBezTo>
                  <a:pt x="177" y="402"/>
                  <a:pt x="196" y="402"/>
                  <a:pt x="211" y="393"/>
                </a:cubicBezTo>
                <a:cubicBezTo>
                  <a:pt x="335" y="322"/>
                  <a:pt x="335" y="322"/>
                  <a:pt x="335" y="322"/>
                </a:cubicBezTo>
                <a:cubicBezTo>
                  <a:pt x="350" y="313"/>
                  <a:pt x="359" y="297"/>
                  <a:pt x="359" y="280"/>
                </a:cubicBezTo>
                <a:cubicBezTo>
                  <a:pt x="359" y="137"/>
                  <a:pt x="359" y="137"/>
                  <a:pt x="359" y="137"/>
                </a:cubicBezTo>
                <a:cubicBezTo>
                  <a:pt x="359" y="120"/>
                  <a:pt x="350" y="104"/>
                  <a:pt x="335" y="95"/>
                </a:cubicBezTo>
                <a:cubicBezTo>
                  <a:pt x="211" y="24"/>
                  <a:pt x="211" y="24"/>
                  <a:pt x="211" y="24"/>
                </a:cubicBezTo>
                <a:cubicBezTo>
                  <a:pt x="203" y="19"/>
                  <a:pt x="195" y="17"/>
                  <a:pt x="187" y="17"/>
                </a:cubicBezTo>
              </a:path>
            </a:pathLst>
          </a:cu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defTabSz="913765"/>
            <a:endParaRPr lang="en-US" sz="2000" b="1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6" name="íṣlíďê"/>
          <p:cNvSpPr/>
          <p:nvPr/>
        </p:nvSpPr>
        <p:spPr bwMode="auto">
          <a:xfrm>
            <a:off x="1029335" y="1252855"/>
            <a:ext cx="3953510" cy="4860290"/>
          </a:xfrm>
          <a:custGeom>
            <a:avLst/>
            <a:gdLst>
              <a:gd name="T0" fmla="*/ 137 w 297"/>
              <a:gd name="T1" fmla="*/ 4 h 337"/>
              <a:gd name="T2" fmla="*/ 12 w 297"/>
              <a:gd name="T3" fmla="*/ 76 h 337"/>
              <a:gd name="T4" fmla="*/ 0 w 297"/>
              <a:gd name="T5" fmla="*/ 97 h 337"/>
              <a:gd name="T6" fmla="*/ 0 w 297"/>
              <a:gd name="T7" fmla="*/ 240 h 337"/>
              <a:gd name="T8" fmla="*/ 12 w 297"/>
              <a:gd name="T9" fmla="*/ 261 h 337"/>
              <a:gd name="T10" fmla="*/ 137 w 297"/>
              <a:gd name="T11" fmla="*/ 333 h 337"/>
              <a:gd name="T12" fmla="*/ 161 w 297"/>
              <a:gd name="T13" fmla="*/ 333 h 337"/>
              <a:gd name="T14" fmla="*/ 285 w 297"/>
              <a:gd name="T15" fmla="*/ 261 h 337"/>
              <a:gd name="T16" fmla="*/ 297 w 297"/>
              <a:gd name="T17" fmla="*/ 240 h 337"/>
              <a:gd name="T18" fmla="*/ 297 w 297"/>
              <a:gd name="T19" fmla="*/ 97 h 337"/>
              <a:gd name="T20" fmla="*/ 285 w 297"/>
              <a:gd name="T21" fmla="*/ 76 h 337"/>
              <a:gd name="T22" fmla="*/ 161 w 297"/>
              <a:gd name="T23" fmla="*/ 4 h 337"/>
              <a:gd name="T24" fmla="*/ 137 w 297"/>
              <a:gd name="T25" fmla="*/ 4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7" h="337">
                <a:moveTo>
                  <a:pt x="137" y="4"/>
                </a:moveTo>
                <a:cubicBezTo>
                  <a:pt x="12" y="76"/>
                  <a:pt x="12" y="76"/>
                  <a:pt x="12" y="76"/>
                </a:cubicBezTo>
                <a:cubicBezTo>
                  <a:pt x="5" y="80"/>
                  <a:pt x="0" y="88"/>
                  <a:pt x="0" y="97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249"/>
                  <a:pt x="5" y="257"/>
                  <a:pt x="12" y="261"/>
                </a:cubicBezTo>
                <a:cubicBezTo>
                  <a:pt x="137" y="333"/>
                  <a:pt x="137" y="333"/>
                  <a:pt x="137" y="333"/>
                </a:cubicBezTo>
                <a:cubicBezTo>
                  <a:pt x="144" y="337"/>
                  <a:pt x="153" y="337"/>
                  <a:pt x="161" y="333"/>
                </a:cubicBezTo>
                <a:cubicBezTo>
                  <a:pt x="285" y="261"/>
                  <a:pt x="285" y="261"/>
                  <a:pt x="285" y="261"/>
                </a:cubicBezTo>
                <a:cubicBezTo>
                  <a:pt x="293" y="257"/>
                  <a:pt x="297" y="249"/>
                  <a:pt x="297" y="240"/>
                </a:cubicBezTo>
                <a:cubicBezTo>
                  <a:pt x="297" y="97"/>
                  <a:pt x="297" y="97"/>
                  <a:pt x="297" y="97"/>
                </a:cubicBezTo>
                <a:cubicBezTo>
                  <a:pt x="297" y="88"/>
                  <a:pt x="293" y="80"/>
                  <a:pt x="285" y="76"/>
                </a:cubicBezTo>
                <a:cubicBezTo>
                  <a:pt x="161" y="4"/>
                  <a:pt x="161" y="4"/>
                  <a:pt x="161" y="4"/>
                </a:cubicBezTo>
                <a:cubicBezTo>
                  <a:pt x="153" y="0"/>
                  <a:pt x="144" y="0"/>
                  <a:pt x="137" y="4"/>
                </a:cubicBezTo>
              </a:path>
            </a:pathLst>
          </a:cu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en-US" altLang="zh-CN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3" name="íŝḷîḋè"/>
          <p:cNvSpPr/>
          <p:nvPr/>
        </p:nvSpPr>
        <p:spPr bwMode="auto">
          <a:xfrm>
            <a:off x="7145020" y="803275"/>
            <a:ext cx="4746625" cy="5822950"/>
          </a:xfrm>
          <a:custGeom>
            <a:avLst/>
            <a:gdLst>
              <a:gd name="T0" fmla="*/ 187 w 373"/>
              <a:gd name="T1" fmla="*/ 414 h 414"/>
              <a:gd name="T2" fmla="*/ 156 w 373"/>
              <a:gd name="T3" fmla="*/ 406 h 414"/>
              <a:gd name="T4" fmla="*/ 31 w 373"/>
              <a:gd name="T5" fmla="*/ 334 h 414"/>
              <a:gd name="T6" fmla="*/ 0 w 373"/>
              <a:gd name="T7" fmla="*/ 280 h 414"/>
              <a:gd name="T8" fmla="*/ 0 w 373"/>
              <a:gd name="T9" fmla="*/ 137 h 414"/>
              <a:gd name="T10" fmla="*/ 31 w 373"/>
              <a:gd name="T11" fmla="*/ 83 h 414"/>
              <a:gd name="T12" fmla="*/ 156 w 373"/>
              <a:gd name="T13" fmla="*/ 11 h 414"/>
              <a:gd name="T14" fmla="*/ 218 w 373"/>
              <a:gd name="T15" fmla="*/ 11 h 414"/>
              <a:gd name="T16" fmla="*/ 342 w 373"/>
              <a:gd name="T17" fmla="*/ 83 h 414"/>
              <a:gd name="T18" fmla="*/ 373 w 373"/>
              <a:gd name="T19" fmla="*/ 137 h 414"/>
              <a:gd name="T20" fmla="*/ 373 w 373"/>
              <a:gd name="T21" fmla="*/ 280 h 414"/>
              <a:gd name="T22" fmla="*/ 342 w 373"/>
              <a:gd name="T23" fmla="*/ 334 h 414"/>
              <a:gd name="T24" fmla="*/ 218 w 373"/>
              <a:gd name="T25" fmla="*/ 406 h 414"/>
              <a:gd name="T26" fmla="*/ 187 w 373"/>
              <a:gd name="T27" fmla="*/ 414 h 414"/>
              <a:gd name="T28" fmla="*/ 187 w 373"/>
              <a:gd name="T29" fmla="*/ 17 h 414"/>
              <a:gd name="T30" fmla="*/ 163 w 373"/>
              <a:gd name="T31" fmla="*/ 24 h 414"/>
              <a:gd name="T32" fmla="*/ 39 w 373"/>
              <a:gd name="T33" fmla="*/ 95 h 414"/>
              <a:gd name="T34" fmla="*/ 15 w 373"/>
              <a:gd name="T35" fmla="*/ 137 h 414"/>
              <a:gd name="T36" fmla="*/ 15 w 373"/>
              <a:gd name="T37" fmla="*/ 280 h 414"/>
              <a:gd name="T38" fmla="*/ 39 w 373"/>
              <a:gd name="T39" fmla="*/ 322 h 414"/>
              <a:gd name="T40" fmla="*/ 163 w 373"/>
              <a:gd name="T41" fmla="*/ 393 h 414"/>
              <a:gd name="T42" fmla="*/ 211 w 373"/>
              <a:gd name="T43" fmla="*/ 393 h 414"/>
              <a:gd name="T44" fmla="*/ 335 w 373"/>
              <a:gd name="T45" fmla="*/ 322 h 414"/>
              <a:gd name="T46" fmla="*/ 359 w 373"/>
              <a:gd name="T47" fmla="*/ 280 h 414"/>
              <a:gd name="T48" fmla="*/ 359 w 373"/>
              <a:gd name="T49" fmla="*/ 137 h 414"/>
              <a:gd name="T50" fmla="*/ 335 w 373"/>
              <a:gd name="T51" fmla="*/ 95 h 414"/>
              <a:gd name="T52" fmla="*/ 211 w 373"/>
              <a:gd name="T53" fmla="*/ 24 h 414"/>
              <a:gd name="T54" fmla="*/ 187 w 373"/>
              <a:gd name="T55" fmla="*/ 17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73" h="414">
                <a:moveTo>
                  <a:pt x="187" y="414"/>
                </a:moveTo>
                <a:cubicBezTo>
                  <a:pt x="176" y="414"/>
                  <a:pt x="165" y="411"/>
                  <a:pt x="156" y="406"/>
                </a:cubicBezTo>
                <a:cubicBezTo>
                  <a:pt x="31" y="334"/>
                  <a:pt x="31" y="334"/>
                  <a:pt x="31" y="334"/>
                </a:cubicBezTo>
                <a:cubicBezTo>
                  <a:pt x="12" y="323"/>
                  <a:pt x="0" y="302"/>
                  <a:pt x="0" y="280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15"/>
                  <a:pt x="12" y="94"/>
                  <a:pt x="31" y="83"/>
                </a:cubicBezTo>
                <a:cubicBezTo>
                  <a:pt x="156" y="11"/>
                  <a:pt x="156" y="11"/>
                  <a:pt x="156" y="11"/>
                </a:cubicBezTo>
                <a:cubicBezTo>
                  <a:pt x="175" y="0"/>
                  <a:pt x="199" y="0"/>
                  <a:pt x="218" y="11"/>
                </a:cubicBezTo>
                <a:cubicBezTo>
                  <a:pt x="342" y="83"/>
                  <a:pt x="342" y="83"/>
                  <a:pt x="342" y="83"/>
                </a:cubicBezTo>
                <a:cubicBezTo>
                  <a:pt x="361" y="94"/>
                  <a:pt x="373" y="115"/>
                  <a:pt x="373" y="137"/>
                </a:cubicBezTo>
                <a:cubicBezTo>
                  <a:pt x="373" y="280"/>
                  <a:pt x="373" y="280"/>
                  <a:pt x="373" y="280"/>
                </a:cubicBezTo>
                <a:cubicBezTo>
                  <a:pt x="373" y="302"/>
                  <a:pt x="361" y="323"/>
                  <a:pt x="342" y="334"/>
                </a:cubicBezTo>
                <a:cubicBezTo>
                  <a:pt x="218" y="406"/>
                  <a:pt x="218" y="406"/>
                  <a:pt x="218" y="406"/>
                </a:cubicBezTo>
                <a:cubicBezTo>
                  <a:pt x="208" y="411"/>
                  <a:pt x="198" y="414"/>
                  <a:pt x="187" y="414"/>
                </a:cubicBezTo>
                <a:moveTo>
                  <a:pt x="187" y="17"/>
                </a:moveTo>
                <a:cubicBezTo>
                  <a:pt x="178" y="17"/>
                  <a:pt x="170" y="19"/>
                  <a:pt x="163" y="24"/>
                </a:cubicBezTo>
                <a:cubicBezTo>
                  <a:pt x="39" y="95"/>
                  <a:pt x="39" y="95"/>
                  <a:pt x="39" y="95"/>
                </a:cubicBezTo>
                <a:cubicBezTo>
                  <a:pt x="24" y="104"/>
                  <a:pt x="15" y="120"/>
                  <a:pt x="15" y="137"/>
                </a:cubicBezTo>
                <a:cubicBezTo>
                  <a:pt x="15" y="280"/>
                  <a:pt x="15" y="280"/>
                  <a:pt x="15" y="280"/>
                </a:cubicBezTo>
                <a:cubicBezTo>
                  <a:pt x="15" y="297"/>
                  <a:pt x="24" y="313"/>
                  <a:pt x="39" y="322"/>
                </a:cubicBezTo>
                <a:cubicBezTo>
                  <a:pt x="163" y="393"/>
                  <a:pt x="163" y="393"/>
                  <a:pt x="163" y="393"/>
                </a:cubicBezTo>
                <a:cubicBezTo>
                  <a:pt x="177" y="402"/>
                  <a:pt x="196" y="402"/>
                  <a:pt x="211" y="393"/>
                </a:cubicBezTo>
                <a:cubicBezTo>
                  <a:pt x="335" y="322"/>
                  <a:pt x="335" y="322"/>
                  <a:pt x="335" y="322"/>
                </a:cubicBezTo>
                <a:cubicBezTo>
                  <a:pt x="350" y="313"/>
                  <a:pt x="359" y="297"/>
                  <a:pt x="359" y="280"/>
                </a:cubicBezTo>
                <a:cubicBezTo>
                  <a:pt x="359" y="137"/>
                  <a:pt x="359" y="137"/>
                  <a:pt x="359" y="137"/>
                </a:cubicBezTo>
                <a:cubicBezTo>
                  <a:pt x="359" y="120"/>
                  <a:pt x="350" y="104"/>
                  <a:pt x="335" y="95"/>
                </a:cubicBezTo>
                <a:cubicBezTo>
                  <a:pt x="211" y="24"/>
                  <a:pt x="211" y="24"/>
                  <a:pt x="211" y="24"/>
                </a:cubicBezTo>
                <a:cubicBezTo>
                  <a:pt x="203" y="19"/>
                  <a:pt x="195" y="17"/>
                  <a:pt x="187" y="17"/>
                </a:cubicBezTo>
              </a:path>
            </a:pathLst>
          </a:cu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defTabSz="913765"/>
            <a:endParaRPr lang="en-US" sz="2000" b="1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4" name="ïślíḍe"/>
          <p:cNvSpPr/>
          <p:nvPr/>
        </p:nvSpPr>
        <p:spPr bwMode="auto">
          <a:xfrm>
            <a:off x="7532370" y="1252855"/>
            <a:ext cx="4032885" cy="5124450"/>
          </a:xfrm>
          <a:custGeom>
            <a:avLst/>
            <a:gdLst>
              <a:gd name="T0" fmla="*/ 137 w 297"/>
              <a:gd name="T1" fmla="*/ 4 h 337"/>
              <a:gd name="T2" fmla="*/ 12 w 297"/>
              <a:gd name="T3" fmla="*/ 76 h 337"/>
              <a:gd name="T4" fmla="*/ 0 w 297"/>
              <a:gd name="T5" fmla="*/ 97 h 337"/>
              <a:gd name="T6" fmla="*/ 0 w 297"/>
              <a:gd name="T7" fmla="*/ 240 h 337"/>
              <a:gd name="T8" fmla="*/ 12 w 297"/>
              <a:gd name="T9" fmla="*/ 261 h 337"/>
              <a:gd name="T10" fmla="*/ 137 w 297"/>
              <a:gd name="T11" fmla="*/ 333 h 337"/>
              <a:gd name="T12" fmla="*/ 161 w 297"/>
              <a:gd name="T13" fmla="*/ 333 h 337"/>
              <a:gd name="T14" fmla="*/ 285 w 297"/>
              <a:gd name="T15" fmla="*/ 261 h 337"/>
              <a:gd name="T16" fmla="*/ 297 w 297"/>
              <a:gd name="T17" fmla="*/ 240 h 337"/>
              <a:gd name="T18" fmla="*/ 297 w 297"/>
              <a:gd name="T19" fmla="*/ 97 h 337"/>
              <a:gd name="T20" fmla="*/ 285 w 297"/>
              <a:gd name="T21" fmla="*/ 76 h 337"/>
              <a:gd name="T22" fmla="*/ 161 w 297"/>
              <a:gd name="T23" fmla="*/ 4 h 337"/>
              <a:gd name="T24" fmla="*/ 137 w 297"/>
              <a:gd name="T25" fmla="*/ 4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7" h="337">
                <a:moveTo>
                  <a:pt x="137" y="4"/>
                </a:moveTo>
                <a:cubicBezTo>
                  <a:pt x="12" y="76"/>
                  <a:pt x="12" y="76"/>
                  <a:pt x="12" y="76"/>
                </a:cubicBezTo>
                <a:cubicBezTo>
                  <a:pt x="5" y="80"/>
                  <a:pt x="0" y="88"/>
                  <a:pt x="0" y="97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249"/>
                  <a:pt x="5" y="257"/>
                  <a:pt x="12" y="261"/>
                </a:cubicBezTo>
                <a:cubicBezTo>
                  <a:pt x="137" y="333"/>
                  <a:pt x="137" y="333"/>
                  <a:pt x="137" y="333"/>
                </a:cubicBezTo>
                <a:cubicBezTo>
                  <a:pt x="144" y="337"/>
                  <a:pt x="153" y="337"/>
                  <a:pt x="161" y="333"/>
                </a:cubicBezTo>
                <a:cubicBezTo>
                  <a:pt x="285" y="261"/>
                  <a:pt x="285" y="261"/>
                  <a:pt x="285" y="261"/>
                </a:cubicBezTo>
                <a:cubicBezTo>
                  <a:pt x="293" y="257"/>
                  <a:pt x="297" y="249"/>
                  <a:pt x="297" y="240"/>
                </a:cubicBezTo>
                <a:cubicBezTo>
                  <a:pt x="297" y="97"/>
                  <a:pt x="297" y="97"/>
                  <a:pt x="297" y="97"/>
                </a:cubicBezTo>
                <a:cubicBezTo>
                  <a:pt x="297" y="88"/>
                  <a:pt x="293" y="80"/>
                  <a:pt x="285" y="76"/>
                </a:cubicBezTo>
                <a:cubicBezTo>
                  <a:pt x="161" y="4"/>
                  <a:pt x="161" y="4"/>
                  <a:pt x="161" y="4"/>
                </a:cubicBezTo>
                <a:cubicBezTo>
                  <a:pt x="153" y="0"/>
                  <a:pt x="144" y="0"/>
                  <a:pt x="137" y="4"/>
                </a:cubicBezTo>
              </a:path>
            </a:pathLst>
          </a:cu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en-US" altLang="zh-CN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35010" y="557156"/>
            <a:ext cx="3111018" cy="103423"/>
            <a:chOff x="335010" y="811799"/>
            <a:chExt cx="3111018" cy="103423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335010" y="863511"/>
              <a:ext cx="2402652" cy="0"/>
            </a:xfrm>
            <a:prstGeom prst="line">
              <a:avLst/>
            </a:prstGeom>
            <a:ln>
              <a:solidFill>
                <a:srgbClr val="1D50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椭圆 47"/>
            <p:cNvSpPr/>
            <p:nvPr/>
          </p:nvSpPr>
          <p:spPr>
            <a:xfrm>
              <a:off x="2951399" y="811799"/>
              <a:ext cx="103423" cy="103423"/>
            </a:xfrm>
            <a:prstGeom prst="ellipse">
              <a:avLst/>
            </a:prstGeom>
            <a:solidFill>
              <a:srgbClr val="1D505F"/>
            </a:solidFill>
            <a:ln>
              <a:solidFill>
                <a:srgbClr val="1D505F"/>
              </a:solidFill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3147002" y="811799"/>
              <a:ext cx="103423" cy="103423"/>
            </a:xfrm>
            <a:prstGeom prst="ellipse">
              <a:avLst/>
            </a:prstGeom>
            <a:solidFill>
              <a:srgbClr val="1D505F"/>
            </a:solidFill>
            <a:ln>
              <a:solidFill>
                <a:srgbClr val="1D505F"/>
              </a:solidFill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342605" y="811799"/>
              <a:ext cx="103423" cy="103423"/>
            </a:xfrm>
            <a:prstGeom prst="ellipse">
              <a:avLst/>
            </a:prstGeom>
            <a:solidFill>
              <a:srgbClr val="1D505F"/>
            </a:solidFill>
            <a:ln>
              <a:solidFill>
                <a:srgbClr val="1D505F"/>
              </a:solidFill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638300" y="2588260"/>
            <a:ext cx="3005455" cy="31540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Example1:</a:t>
            </a:r>
            <a:endParaRPr lang="zh-CN" altLang="en-US" sz="14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Algorithm 1 (ED mode) Example:</a:t>
            </a:r>
            <a:endParaRPr lang="zh-CN" altLang="en-US" sz="14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Algorithm 2 (JAC mode) Example:</a:t>
            </a:r>
            <a:endParaRPr lang="zh-CN" altLang="en-US" sz="14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Example2:</a:t>
            </a:r>
            <a:endParaRPr lang="zh-CN" altLang="en-US" sz="14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Algorithm 1 (ED mode) Example:</a:t>
            </a:r>
            <a:endParaRPr lang="zh-CN" altLang="en-US" sz="14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Algorithm 2 (JAC mode) Example:</a:t>
            </a:r>
            <a:endParaRPr lang="zh-CN" altLang="en-US" sz="14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Algorithm 3 Candidate Validation</a:t>
            </a:r>
            <a:endParaRPr lang="zh-CN" altLang="en-US" sz="14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637780" y="2587625"/>
            <a:ext cx="3863975" cy="235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Using Algorithm 1 Index Probing in ED mode and Algorithm 2 Index Probing in JAC mode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to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find similar strings</a:t>
            </a:r>
            <a:endParaRPr lang="zh-CN" altLang="en-US" sz="14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Using Algorithm 3 Candidate Validation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to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find some valid unary sINDs (keys and</a:t>
            </a:r>
            <a:endParaRPr lang="zh-CN" altLang="en-US" sz="14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functional dependencies) based on these two relations.</a:t>
            </a:r>
            <a:endParaRPr lang="zh-CN" altLang="en-US" sz="14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5" name="iṩļïḓè"/>
          <p:cNvSpPr txBox="1"/>
          <p:nvPr/>
        </p:nvSpPr>
        <p:spPr bwMode="auto">
          <a:xfrm>
            <a:off x="2218651" y="2099403"/>
            <a:ext cx="1721363" cy="412248"/>
          </a:xfrm>
          <a:prstGeom prst="rect">
            <a:avLst/>
          </a:prstGeom>
          <a:solidFill>
            <a:srgbClr val="1D505F"/>
          </a:solidFill>
          <a:ln w="9525">
            <a:solidFill>
              <a:srgbClr val="1D505F"/>
            </a:solidFill>
            <a:miter lim="800000"/>
          </a:ln>
        </p:spPr>
        <p:txBody>
          <a:bodyPr wrap="square" lIns="91440" tIns="45720" rIns="91440" bIns="45720" anchor="ctr" anchorCtr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dist">
              <a:spcBef>
                <a:spcPct val="0"/>
              </a:spcBef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a sample datase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</a:t>
            </a:r>
            <a:endParaRPr lang="zh-CN" altLang="en-US" sz="1600" b="1" dirty="0">
              <a:solidFill>
                <a:schemeClr val="bg1">
                  <a:lumMod val="8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6" name="iṩļïḓè"/>
          <p:cNvSpPr txBox="1"/>
          <p:nvPr/>
        </p:nvSpPr>
        <p:spPr bwMode="auto">
          <a:xfrm>
            <a:off x="8905190" y="2099499"/>
            <a:ext cx="1721363" cy="412248"/>
          </a:xfrm>
          <a:prstGeom prst="rect">
            <a:avLst/>
          </a:prstGeom>
          <a:solidFill>
            <a:srgbClr val="1D505F"/>
          </a:solidFill>
          <a:ln w="9525">
            <a:solidFill>
              <a:srgbClr val="1D505F"/>
            </a:solidFill>
            <a:miter lim="800000"/>
          </a:ln>
        </p:spPr>
        <p:txBody>
          <a:bodyPr wrap="square" lIns="91440" tIns="45720" rIns="91440" bIns="45720" anchor="ctr" anchorCtr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dist">
              <a:spcBef>
                <a:spcPct val="0"/>
              </a:spcBef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with two relations</a:t>
            </a:r>
            <a:endParaRPr lang="en-US" altLang="zh-CN" sz="16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317598" y="2834427"/>
            <a:ext cx="182614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solidFill>
                  <a:srgbClr val="153A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vs</a:t>
            </a:r>
            <a:endParaRPr lang="zh-CN" altLang="en-US" sz="11500" b="1" dirty="0">
              <a:solidFill>
                <a:srgbClr val="153A4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" name="iṩļïḓè"/>
          <p:cNvSpPr txBox="1"/>
          <p:nvPr>
            <p:custDataLst>
              <p:tags r:id="rId1"/>
            </p:custDataLst>
          </p:nvPr>
        </p:nvSpPr>
        <p:spPr bwMode="auto">
          <a:xfrm>
            <a:off x="5369938" y="1058201"/>
            <a:ext cx="1721363" cy="412248"/>
          </a:xfrm>
          <a:prstGeom prst="rect">
            <a:avLst/>
          </a:prstGeom>
          <a:solidFill>
            <a:srgbClr val="1D505F"/>
          </a:solidFill>
          <a:ln w="9525">
            <a:solidFill>
              <a:srgbClr val="1D505F"/>
            </a:solidFill>
            <a:miter lim="800000"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dist">
              <a:spcBef>
                <a:spcPct val="0"/>
              </a:spcBef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Examples</a:t>
            </a:r>
            <a:endParaRPr lang="zh-CN" altLang="en-US" sz="1600" b="1" dirty="0">
              <a:solidFill>
                <a:schemeClr val="bg1">
                  <a:lumMod val="85000"/>
                </a:schemeClr>
              </a:solidFill>
              <a:uFillTx/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  <p:custDataLst>
      <p:tags r:id="rId2"/>
    </p:custData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5" grpId="0" bldLvl="0" animBg="1"/>
      <p:bldP spid="56" grpId="0" bldLvl="0" animBg="1"/>
      <p:bldP spid="57" grpId="0"/>
      <p:bldP spid="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$ḻîḍê"/>
          <p:cNvSpPr/>
          <p:nvPr/>
        </p:nvSpPr>
        <p:spPr bwMode="auto">
          <a:xfrm>
            <a:off x="0" y="-23495"/>
            <a:ext cx="12192000" cy="3606800"/>
          </a:xfrm>
          <a:prstGeom prst="flowChartProcess">
            <a:avLst/>
          </a:pr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zh-CN" altLang="en-US" sz="2000" b="1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707487" y="3131451"/>
            <a:ext cx="1849423" cy="954072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609689" y="3131451"/>
            <a:ext cx="1849423" cy="954072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5158588" y="3131451"/>
            <a:ext cx="1849423" cy="954072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îṡļíďe"/>
          <p:cNvSpPr/>
          <p:nvPr/>
        </p:nvSpPr>
        <p:spPr>
          <a:xfrm>
            <a:off x="1981198" y="2405162"/>
            <a:ext cx="850900" cy="850900"/>
          </a:xfrm>
          <a:prstGeom prst="teardrop">
            <a:avLst/>
          </a:prstGeom>
          <a:solidFill>
            <a:schemeClr val="bg1"/>
          </a:solidFill>
          <a:ln w="38100" cap="rnd">
            <a:solidFill>
              <a:schemeClr val="bg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" name="í$ľidè"/>
          <p:cNvSpPr/>
          <p:nvPr/>
        </p:nvSpPr>
        <p:spPr>
          <a:xfrm>
            <a:off x="4432299" y="3960912"/>
            <a:ext cx="850900" cy="850900"/>
          </a:xfrm>
          <a:prstGeom prst="teardrop">
            <a:avLst/>
          </a:pr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0" name="íṩļíďê"/>
          <p:cNvSpPr/>
          <p:nvPr/>
        </p:nvSpPr>
        <p:spPr>
          <a:xfrm>
            <a:off x="6883400" y="2405162"/>
            <a:ext cx="850900" cy="850900"/>
          </a:xfrm>
          <a:prstGeom prst="teardrop">
            <a:avLst/>
          </a:prstGeom>
          <a:solidFill>
            <a:schemeClr val="bg1"/>
          </a:solidFill>
          <a:ln w="38100" cap="rnd">
            <a:solidFill>
              <a:schemeClr val="bg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1" name="í$1iḓe"/>
          <p:cNvSpPr/>
          <p:nvPr/>
        </p:nvSpPr>
        <p:spPr>
          <a:xfrm>
            <a:off x="9334502" y="3960912"/>
            <a:ext cx="850900" cy="850900"/>
          </a:xfrm>
          <a:prstGeom prst="teardrop">
            <a:avLst/>
          </a:pr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2" name="ísḻídê"/>
          <p:cNvSpPr/>
          <p:nvPr/>
        </p:nvSpPr>
        <p:spPr>
          <a:xfrm>
            <a:off x="2199198" y="2626450"/>
            <a:ext cx="414900" cy="408323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3765"/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3" name="iSļïḍê"/>
          <p:cNvSpPr/>
          <p:nvPr/>
        </p:nvSpPr>
        <p:spPr>
          <a:xfrm>
            <a:off x="4650299" y="4182201"/>
            <a:ext cx="414900" cy="408323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3765"/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4" name="îs1îďè"/>
          <p:cNvSpPr/>
          <p:nvPr/>
        </p:nvSpPr>
        <p:spPr>
          <a:xfrm>
            <a:off x="7101400" y="2626450"/>
            <a:ext cx="414900" cy="408323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rgbClr val="1D505F">
              <a:alpha val="50000"/>
            </a:srgb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3765"/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5" name="îṧḷïďè"/>
          <p:cNvSpPr/>
          <p:nvPr/>
        </p:nvSpPr>
        <p:spPr>
          <a:xfrm>
            <a:off x="9552503" y="4182201"/>
            <a:ext cx="414900" cy="408323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3765"/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707487" y="3127894"/>
            <a:ext cx="850900" cy="438958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6128539" y="3131451"/>
            <a:ext cx="879472" cy="452068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7609689" y="3131451"/>
            <a:ext cx="850900" cy="438958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35010" y="557156"/>
            <a:ext cx="3111018" cy="103423"/>
            <a:chOff x="335010" y="811799"/>
            <a:chExt cx="3111018" cy="103423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335010" y="863511"/>
              <a:ext cx="2402652" cy="0"/>
            </a:xfrm>
            <a:prstGeom prst="line">
              <a:avLst/>
            </a:prstGeom>
            <a:ln>
              <a:solidFill>
                <a:srgbClr val="1D50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2951399" y="811799"/>
              <a:ext cx="103423" cy="103423"/>
            </a:xfrm>
            <a:prstGeom prst="ellipse">
              <a:avLst/>
            </a:prstGeom>
            <a:solidFill>
              <a:srgbClr val="1D505F"/>
            </a:solidFill>
            <a:ln>
              <a:solidFill>
                <a:srgbClr val="1D505F"/>
              </a:solidFill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147002" y="811799"/>
              <a:ext cx="103423" cy="103423"/>
            </a:xfrm>
            <a:prstGeom prst="ellipse">
              <a:avLst/>
            </a:prstGeom>
            <a:solidFill>
              <a:srgbClr val="1D505F"/>
            </a:solidFill>
            <a:ln>
              <a:solidFill>
                <a:srgbClr val="1D505F"/>
              </a:solidFill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342605" y="811799"/>
              <a:ext cx="103423" cy="103423"/>
            </a:xfrm>
            <a:prstGeom prst="ellipse">
              <a:avLst/>
            </a:prstGeom>
            <a:solidFill>
              <a:srgbClr val="1D505F"/>
            </a:solidFill>
            <a:ln>
              <a:solidFill>
                <a:srgbClr val="1D505F"/>
              </a:solidFill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043300" y="3915395"/>
            <a:ext cx="2518164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The first set of experiments: Scalability and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threshold-setting experiments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78306" y="3960912"/>
            <a:ext cx="2518164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The second set of experiments: compare with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baselines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598667" y="2007504"/>
            <a:ext cx="251816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The first set of experiments:  the impact of</a:t>
            </a:r>
            <a:endParaRPr lang="zh-CN" altLang="en-US" sz="14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valid dependencies on the runtime of the Sawfish</a:t>
            </a:r>
            <a:endParaRPr lang="zh-CN" altLang="en-US" sz="14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514705" y="2125980"/>
            <a:ext cx="2518164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The last set of experiments: based on real-world</a:t>
            </a:r>
            <a:endParaRPr lang="zh-CN" altLang="en-US" sz="14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datasets</a:t>
            </a:r>
            <a:endParaRPr lang="zh-CN" altLang="en-US" sz="14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630295" y="880110"/>
            <a:ext cx="4485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uFillTx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Experiments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uFillTx/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  <p:custDataLst>
      <p:tags r:id="rId2"/>
    </p:custData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28" grpId="0"/>
      <p:bldP spid="29" grpId="0"/>
      <p:bldP spid="2" grpId="0"/>
    </p:bldLst>
  </p:timing>
</p:sld>
</file>

<file path=ppt/tags/tag1.xml><?xml version="1.0" encoding="utf-8"?>
<p:tagLst xmlns:p="http://schemas.openxmlformats.org/presentationml/2006/main">
  <p:tag name="ISLIDE.DIAGRAM" val="#392634;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ISLIDE.DIAGRAM" val="#331422;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ISLIDE.DIAGRAM" val="#331812;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ISLIDE.DIAGRAM" val="#331815;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ISLIDE.DIAGRAM" val="#331436;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ISLIDE.DIAGRAM" val="#331858;"/>
</p:tagLst>
</file>

<file path=ppt/tags/tag20.xml><?xml version="1.0" encoding="utf-8"?>
<p:tagLst xmlns:p="http://schemas.openxmlformats.org/presentationml/2006/main">
  <p:tag name="ISLIDE.DIAGRAM" val="#331435;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ISLIDE.DIAGRAM" val="#331432;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ISLIDE.DIAGRAM" val="#331888;"/>
</p:tagLst>
</file>

<file path=ppt/tags/tag26.xml><?xml version="1.0" encoding="utf-8"?>
<p:tagLst xmlns:p="http://schemas.openxmlformats.org/presentationml/2006/main">
  <p:tag name="ISLIDE.DIAGRAM" val="#331858;"/>
</p:tagLst>
</file>

<file path=ppt/tags/tag27.xml><?xml version="1.0" encoding="utf-8"?>
<p:tagLst xmlns:p="http://schemas.openxmlformats.org/presentationml/2006/main">
  <p:tag name="ISLIDE.DIAGRAM" val="#331817;"/>
</p:tagLst>
</file>

<file path=ppt/tags/tag28.xml><?xml version="1.0" encoding="utf-8"?>
<p:tagLst xmlns:p="http://schemas.openxmlformats.org/presentationml/2006/main">
  <p:tag name="ISLIDE.DIAGRAM" val="#331858;"/>
</p:tagLst>
</file>

<file path=ppt/tags/tag29.xml><?xml version="1.0" encoding="utf-8"?>
<p:tagLst xmlns:p="http://schemas.openxmlformats.org/presentationml/2006/main">
  <p:tag name="ISPRING_PRESENTATION_TITLE" val="PowerPoint 演示文稿"/>
  <p:tag name="KSO_WPP_MARK_KEY" val="96d96f94-1737-4c03-9304-e8276a3d48f2"/>
  <p:tag name="COMMONDATA" val="eyJoZGlkIjoiYWUzMjU3MmM5MTg2NTYwNzMwYTFmMmI5YTdhMDg3MDEifQ=="/>
</p:tagLst>
</file>

<file path=ppt/tags/tag3.xml><?xml version="1.0" encoding="utf-8"?>
<p:tagLst xmlns:p="http://schemas.openxmlformats.org/presentationml/2006/main">
  <p:tag name="ISLIDE.DIAGRAM" val="#331858;"/>
</p:tagLst>
</file>

<file path=ppt/tags/tag4.xml><?xml version="1.0" encoding="utf-8"?>
<p:tagLst xmlns:p="http://schemas.openxmlformats.org/presentationml/2006/main">
  <p:tag name="ISLIDE.DIAGRAM" val="#331886;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ISLIDE.DIAGRAM" val="#331850;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7005</Words>
  <Application>WPS 演示</Application>
  <PresentationFormat>宽屏</PresentationFormat>
  <Paragraphs>229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Arial</vt:lpstr>
      <vt:lpstr>Roboto Bold</vt:lpstr>
      <vt:lpstr>Segoe Print</vt:lpstr>
      <vt:lpstr>Arial Unicode MS</vt:lpstr>
      <vt:lpstr>等线</vt:lpstr>
      <vt:lpstr>Calibri</vt:lpstr>
      <vt:lpstr>等线 Light</vt:lpstr>
      <vt:lpstr>Calibri Light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高端商务</dc:title>
  <dc:creator>第一PPT</dc:creator>
  <cp:keywords>www.1ppt.com</cp:keywords>
  <dc:description>www.1ppt.com</dc:description>
  <cp:lastModifiedBy>liuz</cp:lastModifiedBy>
  <cp:revision>280</cp:revision>
  <dcterms:created xsi:type="dcterms:W3CDTF">2019-03-29T12:25:00Z</dcterms:created>
  <dcterms:modified xsi:type="dcterms:W3CDTF">2023-11-19T10:42:34Z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C4001E7ADAEF44F7A0051ED22CC95A04_13</vt:lpwstr>
  </property>
  <property fmtid="{D5CDD505-2E9C-101B-9397-08002B2CF9AE}" pid="3" name="KSOProductBuildVer">
    <vt:lpwstr>2052-11.1.0.15319</vt:lpwstr>
  </property>
</Properties>
</file>