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5"/>
  </p:notesMasterIdLst>
  <p:handoutMasterIdLst>
    <p:handoutMasterId r:id="rId36"/>
  </p:handoutMasterIdLst>
  <p:sldIdLst>
    <p:sldId id="256" r:id="rId2"/>
    <p:sldId id="571" r:id="rId3"/>
    <p:sldId id="389" r:id="rId4"/>
    <p:sldId id="520" r:id="rId5"/>
    <p:sldId id="572" r:id="rId6"/>
    <p:sldId id="573" r:id="rId7"/>
    <p:sldId id="576" r:id="rId8"/>
    <p:sldId id="578" r:id="rId9"/>
    <p:sldId id="574" r:id="rId10"/>
    <p:sldId id="579" r:id="rId11"/>
    <p:sldId id="580" r:id="rId12"/>
    <p:sldId id="581" r:id="rId13"/>
    <p:sldId id="584" r:id="rId14"/>
    <p:sldId id="582" r:id="rId15"/>
    <p:sldId id="583" r:id="rId16"/>
    <p:sldId id="585" r:id="rId17"/>
    <p:sldId id="586" r:id="rId18"/>
    <p:sldId id="575" r:id="rId19"/>
    <p:sldId id="587" r:id="rId20"/>
    <p:sldId id="588" r:id="rId21"/>
    <p:sldId id="590" r:id="rId22"/>
    <p:sldId id="589" r:id="rId23"/>
    <p:sldId id="591" r:id="rId24"/>
    <p:sldId id="593" r:id="rId25"/>
    <p:sldId id="594" r:id="rId26"/>
    <p:sldId id="595" r:id="rId27"/>
    <p:sldId id="596" r:id="rId28"/>
    <p:sldId id="597" r:id="rId29"/>
    <p:sldId id="598" r:id="rId30"/>
    <p:sldId id="599" r:id="rId31"/>
    <p:sldId id="600" r:id="rId32"/>
    <p:sldId id="601" r:id="rId33"/>
    <p:sldId id="602" r:id="rId34"/>
  </p:sldIdLst>
  <p:sldSz cx="9144000" cy="5143500" type="screen16x9"/>
  <p:notesSz cx="6980238" cy="9266238"/>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ryugina, Tatyana" initials="T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89148" autoAdjust="0"/>
  </p:normalViewPr>
  <p:slideViewPr>
    <p:cSldViewPr snapToGrid="0">
      <p:cViewPr varScale="1">
        <p:scale>
          <a:sx n="155" d="100"/>
          <a:sy n="155" d="100"/>
        </p:scale>
        <p:origin x="1048"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63312"/>
          </a:xfrm>
          <a:prstGeom prst="rect">
            <a:avLst/>
          </a:prstGeom>
        </p:spPr>
        <p:txBody>
          <a:bodyPr vert="horz" lIns="92830" tIns="46415" rIns="92830" bIns="46415" rtlCol="0"/>
          <a:lstStyle>
            <a:lvl1pPr algn="l">
              <a:defRPr sz="1200"/>
            </a:lvl1pPr>
          </a:lstStyle>
          <a:p>
            <a:r>
              <a:rPr lang="fr-FR"/>
              <a:t>FIN 501 - Lecture 26 - Oligop/Macro</a:t>
            </a:r>
            <a:endParaRPr lang="en-US"/>
          </a:p>
        </p:txBody>
      </p:sp>
      <p:sp>
        <p:nvSpPr>
          <p:cNvPr id="3" name="Date Placeholder 2"/>
          <p:cNvSpPr>
            <a:spLocks noGrp="1"/>
          </p:cNvSpPr>
          <p:nvPr>
            <p:ph type="dt" sz="quarter" idx="1"/>
          </p:nvPr>
        </p:nvSpPr>
        <p:spPr>
          <a:xfrm>
            <a:off x="3953853" y="0"/>
            <a:ext cx="3024770" cy="463312"/>
          </a:xfrm>
          <a:prstGeom prst="rect">
            <a:avLst/>
          </a:prstGeom>
        </p:spPr>
        <p:txBody>
          <a:bodyPr vert="horz" lIns="92830" tIns="46415" rIns="92830" bIns="46415" rtlCol="0"/>
          <a:lstStyle>
            <a:lvl1pPr algn="r">
              <a:defRPr sz="1200"/>
            </a:lvl1pPr>
          </a:lstStyle>
          <a:p>
            <a:fld id="{AFF73896-9212-4B13-9E33-766F06C13BC3}" type="datetimeFigureOut">
              <a:rPr lang="en-US" smtClean="0"/>
              <a:t>4/28/22</a:t>
            </a:fld>
            <a:endParaRPr lang="en-US"/>
          </a:p>
        </p:txBody>
      </p:sp>
      <p:sp>
        <p:nvSpPr>
          <p:cNvPr id="4" name="Footer Placeholder 3"/>
          <p:cNvSpPr>
            <a:spLocks noGrp="1"/>
          </p:cNvSpPr>
          <p:nvPr>
            <p:ph type="ftr" sz="quarter" idx="2"/>
          </p:nvPr>
        </p:nvSpPr>
        <p:spPr>
          <a:xfrm>
            <a:off x="0" y="8801318"/>
            <a:ext cx="3024770" cy="463312"/>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53853" y="8801318"/>
            <a:ext cx="3024770" cy="463312"/>
          </a:xfrm>
          <a:prstGeom prst="rect">
            <a:avLst/>
          </a:prstGeom>
        </p:spPr>
        <p:txBody>
          <a:bodyPr vert="horz" lIns="92830" tIns="46415" rIns="92830" bIns="46415" rtlCol="0" anchor="b"/>
          <a:lstStyle>
            <a:lvl1pPr algn="r">
              <a:defRPr sz="1200"/>
            </a:lvl1pPr>
          </a:lstStyle>
          <a:p>
            <a:fld id="{E93E2A80-C04E-44A5-94B6-D085F1E7F398}" type="slidenum">
              <a:rPr lang="en-US" smtClean="0"/>
              <a:t>‹#›</a:t>
            </a:fld>
            <a:endParaRPr lang="en-US"/>
          </a:p>
        </p:txBody>
      </p:sp>
    </p:spTree>
    <p:extLst>
      <p:ext uri="{BB962C8B-B14F-4D97-AF65-F5344CB8AC3E}">
        <p14:creationId xmlns:p14="http://schemas.microsoft.com/office/powerpoint/2010/main" val="1212621197"/>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4770" cy="463312"/>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atin typeface="Arial" charset="0"/>
              </a:defRPr>
            </a:lvl1pPr>
          </a:lstStyle>
          <a:p>
            <a:pPr>
              <a:defRPr/>
            </a:pPr>
            <a:r>
              <a:rPr lang="fr-FR"/>
              <a:t>FIN 501 - Lecture 26 - Oligop/Macro</a:t>
            </a:r>
            <a:endParaRPr lang="en-US"/>
          </a:p>
        </p:txBody>
      </p:sp>
      <p:sp>
        <p:nvSpPr>
          <p:cNvPr id="3075" name="Rectangle 3"/>
          <p:cNvSpPr>
            <a:spLocks noGrp="1" noChangeArrowheads="1"/>
          </p:cNvSpPr>
          <p:nvPr>
            <p:ph type="dt" idx="1"/>
          </p:nvPr>
        </p:nvSpPr>
        <p:spPr bwMode="auto">
          <a:xfrm>
            <a:off x="3953853" y="0"/>
            <a:ext cx="3024770" cy="463312"/>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401638" y="695325"/>
            <a:ext cx="6176962" cy="3475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8024" y="4401463"/>
            <a:ext cx="5584190" cy="4169807"/>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01318"/>
            <a:ext cx="3024770" cy="46331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53853" y="8801318"/>
            <a:ext cx="3024770" cy="46331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a:latin typeface="Arial" charset="0"/>
              </a:defRPr>
            </a:lvl1pPr>
          </a:lstStyle>
          <a:p>
            <a:pPr>
              <a:defRPr/>
            </a:pPr>
            <a:fld id="{978A9093-F37C-4308-873B-04A49EACAD43}" type="slidenum">
              <a:rPr lang="en-US"/>
              <a:pPr>
                <a:defRPr/>
              </a:pPr>
              <a:t>‹#›</a:t>
            </a:fld>
            <a:endParaRPr lang="en-US"/>
          </a:p>
        </p:txBody>
      </p:sp>
    </p:spTree>
    <p:extLst>
      <p:ext uri="{BB962C8B-B14F-4D97-AF65-F5344CB8AC3E}">
        <p14:creationId xmlns:p14="http://schemas.microsoft.com/office/powerpoint/2010/main" val="3645759203"/>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54243" indent="-290093">
              <a:defRPr>
                <a:solidFill>
                  <a:schemeClr val="tx1"/>
                </a:solidFill>
                <a:latin typeface="Verdana" pitchFamily="34" charset="0"/>
              </a:defRPr>
            </a:lvl2pPr>
            <a:lvl3pPr marL="1160374" indent="-232075">
              <a:defRPr>
                <a:solidFill>
                  <a:schemeClr val="tx1"/>
                </a:solidFill>
                <a:latin typeface="Verdana" pitchFamily="34" charset="0"/>
              </a:defRPr>
            </a:lvl3pPr>
            <a:lvl4pPr marL="1624523" indent="-232075">
              <a:defRPr>
                <a:solidFill>
                  <a:schemeClr val="tx1"/>
                </a:solidFill>
                <a:latin typeface="Verdana" pitchFamily="34" charset="0"/>
              </a:defRPr>
            </a:lvl4pPr>
            <a:lvl5pPr marL="2088672" indent="-232075">
              <a:defRPr>
                <a:solidFill>
                  <a:schemeClr val="tx1"/>
                </a:solidFill>
                <a:latin typeface="Verdana" pitchFamily="34" charset="0"/>
              </a:defRPr>
            </a:lvl5pPr>
            <a:lvl6pPr marL="2552822" indent="-232075" eaLnBrk="0" fontAlgn="base" hangingPunct="0">
              <a:spcBef>
                <a:spcPct val="0"/>
              </a:spcBef>
              <a:spcAft>
                <a:spcPct val="0"/>
              </a:spcAft>
              <a:defRPr>
                <a:solidFill>
                  <a:schemeClr val="tx1"/>
                </a:solidFill>
                <a:latin typeface="Verdana" pitchFamily="34" charset="0"/>
              </a:defRPr>
            </a:lvl6pPr>
            <a:lvl7pPr marL="3016971" indent="-232075" eaLnBrk="0" fontAlgn="base" hangingPunct="0">
              <a:spcBef>
                <a:spcPct val="0"/>
              </a:spcBef>
              <a:spcAft>
                <a:spcPct val="0"/>
              </a:spcAft>
              <a:defRPr>
                <a:solidFill>
                  <a:schemeClr val="tx1"/>
                </a:solidFill>
                <a:latin typeface="Verdana" pitchFamily="34" charset="0"/>
              </a:defRPr>
            </a:lvl7pPr>
            <a:lvl8pPr marL="3481121" indent="-232075" eaLnBrk="0" fontAlgn="base" hangingPunct="0">
              <a:spcBef>
                <a:spcPct val="0"/>
              </a:spcBef>
              <a:spcAft>
                <a:spcPct val="0"/>
              </a:spcAft>
              <a:defRPr>
                <a:solidFill>
                  <a:schemeClr val="tx1"/>
                </a:solidFill>
                <a:latin typeface="Verdana" pitchFamily="34" charset="0"/>
              </a:defRPr>
            </a:lvl8pPr>
            <a:lvl9pPr marL="3945270" indent="-232075" eaLnBrk="0" fontAlgn="base" hangingPunct="0">
              <a:spcBef>
                <a:spcPct val="0"/>
              </a:spcBef>
              <a:spcAft>
                <a:spcPct val="0"/>
              </a:spcAft>
              <a:defRPr>
                <a:solidFill>
                  <a:schemeClr val="tx1"/>
                </a:solidFill>
                <a:latin typeface="Verdana" pitchFamily="34" charset="0"/>
              </a:defRPr>
            </a:lvl9pPr>
          </a:lstStyle>
          <a:p>
            <a:fld id="{AF8869EB-F87B-4BD4-AA80-1521EE0A71C2}" type="slidenum">
              <a:rPr lang="en-US" smtClean="0">
                <a:latin typeface="Arial" charset="0"/>
              </a:rPr>
              <a:pPr/>
              <a:t>1</a:t>
            </a:fld>
            <a:endParaRPr lang="en-US">
              <a:latin typeface="Arial" charset="0"/>
            </a:endParaRPr>
          </a:p>
        </p:txBody>
      </p:sp>
      <p:sp>
        <p:nvSpPr>
          <p:cNvPr id="69635" name="Rectangle 2"/>
          <p:cNvSpPr>
            <a:spLocks noGrp="1" noRot="1" noChangeAspect="1" noChangeArrowheads="1" noTextEdit="1"/>
          </p:cNvSpPr>
          <p:nvPr>
            <p:ph type="sldImg"/>
          </p:nvPr>
        </p:nvSpPr>
        <p:spPr>
          <a:xfrm>
            <a:off x="401638" y="695325"/>
            <a:ext cx="6176962" cy="3475038"/>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2" name="Date Placeholder 1"/>
          <p:cNvSpPr>
            <a:spLocks noGrp="1"/>
          </p:cNvSpPr>
          <p:nvPr>
            <p:ph type="dt" idx="10"/>
          </p:nvPr>
        </p:nvSpPr>
        <p:spPr/>
        <p:txBody>
          <a:bodyPr/>
          <a:lstStyle/>
          <a:p>
            <a:pPr>
              <a:defRPr/>
            </a:pPr>
            <a:endParaRPr lang="en-US"/>
          </a:p>
        </p:txBody>
      </p:sp>
      <p:sp>
        <p:nvSpPr>
          <p:cNvPr id="3" name="Header Placeholder 2"/>
          <p:cNvSpPr>
            <a:spLocks noGrp="1"/>
          </p:cNvSpPr>
          <p:nvPr>
            <p:ph type="hdr" sz="quarter" idx="11"/>
          </p:nvPr>
        </p:nvSpPr>
        <p:spPr/>
        <p:txBody>
          <a:bodyPr/>
          <a:lstStyle/>
          <a:p>
            <a:pPr>
              <a:defRPr/>
            </a:pPr>
            <a:r>
              <a:rPr lang="fr-FR"/>
              <a:t>FIN 501 - Lecture 26 - Oligop/Macro</a:t>
            </a:r>
            <a:endParaRPr lang="en-US"/>
          </a:p>
        </p:txBody>
      </p:sp>
    </p:spTree>
    <p:extLst>
      <p:ext uri="{BB962C8B-B14F-4D97-AF65-F5344CB8AC3E}">
        <p14:creationId xmlns:p14="http://schemas.microsoft.com/office/powerpoint/2010/main" val="34065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D13F05A5-2FAE-44B1-9E76-399537462C8E}" type="slidenum">
              <a:rPr lang="en-US" smtClean="0"/>
              <a:pPr/>
              <a:t>2</a:t>
            </a:fld>
            <a:endParaRPr lang="en-US"/>
          </a:p>
        </p:txBody>
      </p:sp>
      <p:sp>
        <p:nvSpPr>
          <p:cNvPr id="61443" name="Rectangle 2"/>
          <p:cNvSpPr>
            <a:spLocks noGrp="1" noRot="1" noChangeAspect="1" noChangeArrowheads="1" noTextEdit="1"/>
          </p:cNvSpPr>
          <p:nvPr>
            <p:ph type="sldImg"/>
          </p:nvPr>
        </p:nvSpPr>
        <p:spPr>
          <a:xfrm>
            <a:off x="401638" y="695325"/>
            <a:ext cx="6176962" cy="3475038"/>
          </a:xfrm>
          <a:ln/>
        </p:spPr>
      </p:sp>
      <p:sp>
        <p:nvSpPr>
          <p:cNvPr id="61444" name="Rectangle 3"/>
          <p:cNvSpPr>
            <a:spLocks noGrp="1" noChangeArrowheads="1"/>
          </p:cNvSpPr>
          <p:nvPr>
            <p:ph type="body" idx="1"/>
          </p:nvPr>
        </p:nvSpPr>
        <p:spPr>
          <a:noFill/>
        </p:spPr>
        <p:txBody>
          <a:bodyPr/>
          <a:lstStyle/>
          <a:p>
            <a:pPr eaLnBrk="1" hangingPunct="1"/>
            <a:endParaRPr lang="en-US"/>
          </a:p>
        </p:txBody>
      </p:sp>
      <p:sp>
        <p:nvSpPr>
          <p:cNvPr id="61445" name="Date Placeholder 1"/>
          <p:cNvSpPr>
            <a:spLocks noGrp="1"/>
          </p:cNvSpPr>
          <p:nvPr>
            <p:ph type="dt" sz="quarter" idx="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p>
        </p:txBody>
      </p:sp>
      <p:sp>
        <p:nvSpPr>
          <p:cNvPr id="61446" name="Header Placeholder 2"/>
          <p:cNvSpPr>
            <a:spLocks noGrp="1"/>
          </p:cNvSpPr>
          <p:nvPr>
            <p:ph type="hdr" sz="quarter"/>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t>FIN 501 -- Lecture 28 -- Macro III</a:t>
            </a:r>
            <a:endParaRPr lang="en-US"/>
          </a:p>
        </p:txBody>
      </p:sp>
    </p:spTree>
    <p:extLst>
      <p:ext uri="{BB962C8B-B14F-4D97-AF65-F5344CB8AC3E}">
        <p14:creationId xmlns:p14="http://schemas.microsoft.com/office/powerpoint/2010/main" val="341465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D2B0513-6569-4904-BDDE-30C7044CA541}" type="slidenum">
              <a:rPr lang="en-US" smtClean="0"/>
              <a:pPr/>
              <a:t>3</a:t>
            </a:fld>
            <a:endParaRPr lang="en-US"/>
          </a:p>
        </p:txBody>
      </p:sp>
      <p:sp>
        <p:nvSpPr>
          <p:cNvPr id="60419" name="Rectangle 2"/>
          <p:cNvSpPr>
            <a:spLocks noGrp="1" noRot="1" noChangeAspect="1" noChangeArrowheads="1" noTextEdit="1"/>
          </p:cNvSpPr>
          <p:nvPr>
            <p:ph type="sldImg"/>
          </p:nvPr>
        </p:nvSpPr>
        <p:spPr>
          <a:xfrm>
            <a:off x="401638" y="695325"/>
            <a:ext cx="6176962" cy="3475038"/>
          </a:xfrm>
          <a:ln/>
        </p:spPr>
      </p:sp>
      <p:sp>
        <p:nvSpPr>
          <p:cNvPr id="60420" name="Rectangle 3"/>
          <p:cNvSpPr>
            <a:spLocks noGrp="1" noChangeArrowheads="1"/>
          </p:cNvSpPr>
          <p:nvPr>
            <p:ph type="body" idx="1"/>
          </p:nvPr>
        </p:nvSpPr>
        <p:spPr>
          <a:noFill/>
        </p:spPr>
        <p:txBody>
          <a:bodyPr/>
          <a:lstStyle/>
          <a:p>
            <a:pPr eaLnBrk="1" hangingPunct="1"/>
            <a:endParaRPr lang="en-US" dirty="0"/>
          </a:p>
        </p:txBody>
      </p:sp>
      <p:sp>
        <p:nvSpPr>
          <p:cNvPr id="60421" name="Date Placeholder 1"/>
          <p:cNvSpPr>
            <a:spLocks noGrp="1"/>
          </p:cNvSpPr>
          <p:nvPr>
            <p:ph type="dt" sz="quarter" idx="1"/>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p>
        </p:txBody>
      </p:sp>
      <p:sp>
        <p:nvSpPr>
          <p:cNvPr id="60422" name="Header Placeholder 2"/>
          <p:cNvSpPr>
            <a:spLocks noGrp="1"/>
          </p:cNvSpPr>
          <p:nvPr>
            <p:ph type="hdr" sz="quarter"/>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t>FIN 501 -- Lecture 28 -- Macro III</a:t>
            </a:r>
            <a:endParaRPr lang="en-US"/>
          </a:p>
        </p:txBody>
      </p:sp>
    </p:spTree>
    <p:extLst>
      <p:ext uri="{BB962C8B-B14F-4D97-AF65-F5344CB8AC3E}">
        <p14:creationId xmlns:p14="http://schemas.microsoft.com/office/powerpoint/2010/main" val="159378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fr-FR"/>
              <a:t>FIN 501 - Lecture 26 - Oligop/Macro</a:t>
            </a:r>
            <a:endParaRPr lang="en-US"/>
          </a:p>
        </p:txBody>
      </p:sp>
      <p:sp>
        <p:nvSpPr>
          <p:cNvPr id="5" name="Date Placeholder 4"/>
          <p:cNvSpPr>
            <a:spLocks noGrp="1"/>
          </p:cNvSpPr>
          <p:nvPr>
            <p:ph type="dt" idx="1"/>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78A9093-F37C-4308-873B-04A49EACAD43}" type="slidenum">
              <a:rPr lang="en-US" smtClean="0"/>
              <a:pPr>
                <a:defRPr/>
              </a:pPr>
              <a:t>13</a:t>
            </a:fld>
            <a:endParaRPr lang="en-US"/>
          </a:p>
        </p:txBody>
      </p:sp>
    </p:spTree>
    <p:extLst>
      <p:ext uri="{BB962C8B-B14F-4D97-AF65-F5344CB8AC3E}">
        <p14:creationId xmlns:p14="http://schemas.microsoft.com/office/powerpoint/2010/main" val="2952999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fr-FR"/>
              <a:t>FIN 501 - Lecture 26 - Oligop/Macro</a:t>
            </a:r>
            <a:endParaRPr lang="en-US"/>
          </a:p>
        </p:txBody>
      </p:sp>
      <p:sp>
        <p:nvSpPr>
          <p:cNvPr id="5" name="Date Placeholder 4"/>
          <p:cNvSpPr>
            <a:spLocks noGrp="1"/>
          </p:cNvSpPr>
          <p:nvPr>
            <p:ph type="dt" idx="1"/>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78A9093-F37C-4308-873B-04A49EACAD43}" type="slidenum">
              <a:rPr lang="en-US" smtClean="0"/>
              <a:pPr>
                <a:defRPr/>
              </a:pPr>
              <a:t>16</a:t>
            </a:fld>
            <a:endParaRPr lang="en-US"/>
          </a:p>
        </p:txBody>
      </p:sp>
    </p:spTree>
    <p:extLst>
      <p:ext uri="{BB962C8B-B14F-4D97-AF65-F5344CB8AC3E}">
        <p14:creationId xmlns:p14="http://schemas.microsoft.com/office/powerpoint/2010/main" val="158145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fr-FR"/>
              <a:t>FIN 501 - Lecture 26 - Oligop/Macro</a:t>
            </a:r>
            <a:endParaRPr lang="en-US"/>
          </a:p>
        </p:txBody>
      </p:sp>
      <p:sp>
        <p:nvSpPr>
          <p:cNvPr id="5" name="Date Placeholder 4"/>
          <p:cNvSpPr>
            <a:spLocks noGrp="1"/>
          </p:cNvSpPr>
          <p:nvPr>
            <p:ph type="dt" idx="1"/>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978A9093-F37C-4308-873B-04A49EACAD43}" type="slidenum">
              <a:rPr lang="en-US" smtClean="0"/>
              <a:pPr>
                <a:defRPr/>
              </a:pPr>
              <a:t>17</a:t>
            </a:fld>
            <a:endParaRPr lang="en-US"/>
          </a:p>
        </p:txBody>
      </p:sp>
    </p:spTree>
    <p:extLst>
      <p:ext uri="{BB962C8B-B14F-4D97-AF65-F5344CB8AC3E}">
        <p14:creationId xmlns:p14="http://schemas.microsoft.com/office/powerpoint/2010/main" val="315398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defRPr/>
            </a:pPr>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defRPr/>
            </a:pPr>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pPr>
              <a:defRPr/>
            </a:pPr>
            <a:fld id="{CCB8A9FE-142B-4905-9240-4BA2E5CC4B7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5BBA50-2E1B-473E-9C72-6ECF2F35D3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pPr>
              <a:defRPr/>
            </a:pPr>
            <a:endParaRPr lang="en-US"/>
          </a:p>
        </p:txBody>
      </p:sp>
      <p:sp>
        <p:nvSpPr>
          <p:cNvPr id="5" name="Footer Placeholder 4"/>
          <p:cNvSpPr>
            <a:spLocks noGrp="1"/>
          </p:cNvSpPr>
          <p:nvPr>
            <p:ph type="ftr" sz="quarter" idx="11"/>
          </p:nvPr>
        </p:nvSpPr>
        <p:spPr>
          <a:xfrm>
            <a:off x="457202" y="4686156"/>
            <a:ext cx="5573483" cy="273844"/>
          </a:xfrm>
        </p:spPr>
        <p:txBody>
          <a:bodyPr/>
          <a:lstStyle/>
          <a:p>
            <a:pPr>
              <a:defRPr/>
            </a:pPr>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pPr>
              <a:defRPr/>
            </a:pPr>
            <a:fld id="{A9C4A921-6CFA-44D0-973D-8F7D6FC00E9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169C7156-7812-4F15-8543-7F2860DC86E6}" type="slidenum">
              <a:rPr lang="en-US" smtClean="0"/>
              <a:pPr>
                <a:defRPr/>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a:defRPr/>
            </a:pPr>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defRPr/>
            </a:pPr>
            <a:fld id="{B593AB59-FC9D-4ED3-8769-0A678B14E537}"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a:defRPr/>
            </a:pPr>
            <a:endParaRPr lang="en-US"/>
          </a:p>
        </p:txBody>
      </p:sp>
      <p:sp>
        <p:nvSpPr>
          <p:cNvPr id="10" name="Slide Number Placeholder 9"/>
          <p:cNvSpPr>
            <a:spLocks noGrp="1"/>
          </p:cNvSpPr>
          <p:nvPr>
            <p:ph type="sldNum" sz="quarter" idx="16"/>
          </p:nvPr>
        </p:nvSpPr>
        <p:spPr/>
        <p:txBody>
          <a:bodyPr rtlCol="0"/>
          <a:lstStyle/>
          <a:p>
            <a:pPr>
              <a:defRPr/>
            </a:pPr>
            <a:fld id="{44F501E4-41EA-455F-AF55-DB01DEEC9FC4}"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a:defRPr/>
            </a:pPr>
            <a:endParaRPr lang="en-US"/>
          </a:p>
        </p:txBody>
      </p:sp>
      <p:sp>
        <p:nvSpPr>
          <p:cNvPr id="12" name="Slide Number Placeholder 11"/>
          <p:cNvSpPr>
            <a:spLocks noGrp="1"/>
          </p:cNvSpPr>
          <p:nvPr>
            <p:ph type="sldNum" sz="quarter" idx="16"/>
          </p:nvPr>
        </p:nvSpPr>
        <p:spPr/>
        <p:txBody>
          <a:bodyPr rtlCol="0"/>
          <a:lstStyle/>
          <a:p>
            <a:pPr>
              <a:defRPr/>
            </a:pPr>
            <a:fld id="{9C4A276B-5FDF-4A41-A3A6-58E67D6CA6FD}"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91D1BEBD-6D5D-41F7-8F96-3C65BF01E48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pPr>
              <a:defRPr/>
            </a:pPr>
            <a:fld id="{57906ADD-3340-4591-B60F-CFD51A852EF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8D13DC6B-099D-404C-8E5A-21E7A5C4F3FB}" type="slidenum">
              <a:rPr lang="en-US" smtClean="0"/>
              <a:pPr>
                <a:defRPr/>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pPr>
              <a:defRPr/>
            </a:pPr>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defRPr/>
            </a:pPr>
            <a:fld id="{EA5564A9-5235-480D-A913-6E5D4BEA887F}" type="slidenum">
              <a:rPr lang="en-US" smtClean="0"/>
              <a:pPr>
                <a:defRPr/>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pPr>
              <a:defRPr/>
            </a:pPr>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F4C0A697-5B34-4A72-A251-3A7D20D4D4B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68216" y="457201"/>
            <a:ext cx="7789985" cy="1616026"/>
          </a:xfrm>
        </p:spPr>
        <p:txBody>
          <a:bodyPr>
            <a:normAutofit/>
          </a:bodyPr>
          <a:lstStyle/>
          <a:p>
            <a:r>
              <a:rPr lang="en-US" sz="4000" dirty="0"/>
              <a:t>Data Curation Project</a:t>
            </a:r>
          </a:p>
        </p:txBody>
      </p:sp>
      <p:sp>
        <p:nvSpPr>
          <p:cNvPr id="3076" name="Rectangle 3"/>
          <p:cNvSpPr>
            <a:spLocks noGrp="1" noChangeArrowheads="1"/>
          </p:cNvSpPr>
          <p:nvPr>
            <p:ph type="subTitle" idx="1"/>
          </p:nvPr>
        </p:nvSpPr>
        <p:spPr>
          <a:xfrm>
            <a:off x="2438152" y="4603749"/>
            <a:ext cx="6293098" cy="393699"/>
          </a:xfrm>
        </p:spPr>
        <p:txBody>
          <a:bodyPr>
            <a:normAutofit fontScale="92500" lnSpcReduction="20000"/>
          </a:bodyPr>
          <a:lstStyle/>
          <a:p>
            <a:r>
              <a:rPr lang="en-US" altLang="zh-CN" dirty="0"/>
              <a:t>Ahmad Bacha, Tianyi Hao, Xinyi Yue</a:t>
            </a:r>
          </a:p>
        </p:txBody>
      </p:sp>
      <p:sp>
        <p:nvSpPr>
          <p:cNvPr id="4" name="Rectangle 3">
            <a:extLst>
              <a:ext uri="{FF2B5EF4-FFF2-40B4-BE49-F238E27FC236}">
                <a16:creationId xmlns:a16="http://schemas.microsoft.com/office/drawing/2014/main" id="{65885B85-D706-7BC0-5D87-7AC60A25CF41}"/>
              </a:ext>
            </a:extLst>
          </p:cNvPr>
          <p:cNvSpPr txBox="1">
            <a:spLocks noChangeArrowheads="1"/>
          </p:cNvSpPr>
          <p:nvPr/>
        </p:nvSpPr>
        <p:spPr>
          <a:xfrm>
            <a:off x="520452" y="4800599"/>
            <a:ext cx="1359148" cy="393699"/>
          </a:xfrm>
          <a:prstGeom prst="rect">
            <a:avLst/>
          </a:prstGeom>
        </p:spPr>
        <p:txBody>
          <a:bodyPr vert="horz" anchor="ctr">
            <a:normAutofit fontScale="85000" lnSpcReduction="10000"/>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fontAlgn="auto">
              <a:spcAft>
                <a:spcPts val="0"/>
              </a:spcAft>
            </a:pPr>
            <a:r>
              <a:rPr lang="en-US" altLang="zh-CN" dirty="0"/>
              <a:t>Group</a:t>
            </a:r>
            <a:r>
              <a:rPr lang="zh-CN" altLang="en-US" dirty="0"/>
              <a:t> </a:t>
            </a:r>
            <a:r>
              <a:rPr lang="en-US" altLang="zh-CN" dirty="0"/>
              <a:t>10</a:t>
            </a:r>
          </a:p>
          <a:p>
            <a:pPr fontAlgn="auto">
              <a:spcAft>
                <a:spcPts val="0"/>
              </a:spcAft>
            </a:pP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Identify</a:t>
            </a:r>
            <a:r>
              <a:rPr lang="zh-CN" altLang="en-US" sz="4400" dirty="0"/>
              <a:t> </a:t>
            </a:r>
            <a:r>
              <a:rPr lang="en-US" altLang="zh-CN" dirty="0"/>
              <a:t>Duplicate</a:t>
            </a:r>
            <a:r>
              <a:rPr lang="zh-CN" altLang="en-US" dirty="0"/>
              <a:t> </a:t>
            </a:r>
            <a:r>
              <a:rPr lang="en-US" altLang="zh-CN" dirty="0"/>
              <a:t>Rows</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10</a:t>
            </a:fld>
            <a:endParaRPr lang="en-US"/>
          </a:p>
        </p:txBody>
      </p:sp>
      <p:sp>
        <p:nvSpPr>
          <p:cNvPr id="11" name="TextBox 10">
            <a:extLst>
              <a:ext uri="{FF2B5EF4-FFF2-40B4-BE49-F238E27FC236}">
                <a16:creationId xmlns:a16="http://schemas.microsoft.com/office/drawing/2014/main" id="{38371021-D06C-2B3D-93B2-50FE0CD8298C}"/>
              </a:ext>
            </a:extLst>
          </p:cNvPr>
          <p:cNvSpPr txBox="1"/>
          <p:nvPr/>
        </p:nvSpPr>
        <p:spPr>
          <a:xfrm>
            <a:off x="533400" y="1280120"/>
            <a:ext cx="2273300" cy="3139321"/>
          </a:xfrm>
          <a:prstGeom prst="rect">
            <a:avLst/>
          </a:prstGeom>
          <a:noFill/>
        </p:spPr>
        <p:txBody>
          <a:bodyPr wrap="square" rtlCol="0">
            <a:spAutoFit/>
          </a:bodyPr>
          <a:lstStyle/>
          <a:p>
            <a:r>
              <a:rPr lang="en-US" altLang="zh-CN" dirty="0">
                <a:latin typeface="+mn-lt"/>
              </a:rPr>
              <a:t>Code</a:t>
            </a: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altLang="zh-CN" dirty="0">
              <a:latin typeface="+mn-lt"/>
            </a:endParaRPr>
          </a:p>
          <a:p>
            <a:r>
              <a:rPr lang="en-US" altLang="zh-CN" dirty="0">
                <a:latin typeface="+mn-lt"/>
              </a:rPr>
              <a:t>Output</a:t>
            </a:r>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7" name="Picture 6">
            <a:extLst>
              <a:ext uri="{FF2B5EF4-FFF2-40B4-BE49-F238E27FC236}">
                <a16:creationId xmlns:a16="http://schemas.microsoft.com/office/drawing/2014/main" id="{F42420ED-E1DD-3EE9-565C-48FA53FBA9D0}"/>
              </a:ext>
            </a:extLst>
          </p:cNvPr>
          <p:cNvPicPr>
            <a:picLocks noChangeAspect="1"/>
          </p:cNvPicPr>
          <p:nvPr/>
        </p:nvPicPr>
        <p:blipFill>
          <a:blip r:embed="rId2"/>
          <a:stretch>
            <a:fillRect/>
          </a:stretch>
        </p:blipFill>
        <p:spPr>
          <a:xfrm>
            <a:off x="593598" y="3293209"/>
            <a:ext cx="3568700" cy="381000"/>
          </a:xfrm>
          <a:prstGeom prst="rect">
            <a:avLst/>
          </a:prstGeom>
        </p:spPr>
      </p:pic>
      <p:pic>
        <p:nvPicPr>
          <p:cNvPr id="9" name="Picture 8">
            <a:extLst>
              <a:ext uri="{FF2B5EF4-FFF2-40B4-BE49-F238E27FC236}">
                <a16:creationId xmlns:a16="http://schemas.microsoft.com/office/drawing/2014/main" id="{FBF92ED0-0E6F-506E-6BA3-08802CDD4980}"/>
              </a:ext>
            </a:extLst>
          </p:cNvPr>
          <p:cNvPicPr>
            <a:picLocks noChangeAspect="1"/>
          </p:cNvPicPr>
          <p:nvPr/>
        </p:nvPicPr>
        <p:blipFill>
          <a:blip r:embed="rId3"/>
          <a:stretch>
            <a:fillRect/>
          </a:stretch>
        </p:blipFill>
        <p:spPr>
          <a:xfrm>
            <a:off x="612648" y="1672004"/>
            <a:ext cx="4737100" cy="863600"/>
          </a:xfrm>
          <a:prstGeom prst="rect">
            <a:avLst/>
          </a:prstGeom>
        </p:spPr>
      </p:pic>
    </p:spTree>
    <p:extLst>
      <p:ext uri="{BB962C8B-B14F-4D97-AF65-F5344CB8AC3E}">
        <p14:creationId xmlns:p14="http://schemas.microsoft.com/office/powerpoint/2010/main" val="130204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Identify</a:t>
            </a:r>
            <a:r>
              <a:rPr lang="zh-CN" altLang="en-US" sz="4400" dirty="0"/>
              <a:t> </a:t>
            </a:r>
            <a:r>
              <a:rPr lang="en-US" altLang="zh-CN" dirty="0"/>
              <a:t>Duplicate</a:t>
            </a:r>
            <a:r>
              <a:rPr lang="zh-CN" altLang="en-US" dirty="0"/>
              <a:t> </a:t>
            </a:r>
            <a:r>
              <a:rPr lang="en-US" altLang="zh-CN" dirty="0"/>
              <a:t>Primary</a:t>
            </a:r>
            <a:r>
              <a:rPr lang="zh-CN" altLang="en-US" dirty="0"/>
              <a:t> </a:t>
            </a:r>
            <a:r>
              <a:rPr lang="en-US" altLang="zh-CN" dirty="0"/>
              <a:t>Key</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11</a:t>
            </a:fld>
            <a:endParaRPr lang="en-US"/>
          </a:p>
        </p:txBody>
      </p:sp>
      <p:sp>
        <p:nvSpPr>
          <p:cNvPr id="11" name="TextBox 10">
            <a:extLst>
              <a:ext uri="{FF2B5EF4-FFF2-40B4-BE49-F238E27FC236}">
                <a16:creationId xmlns:a16="http://schemas.microsoft.com/office/drawing/2014/main" id="{38371021-D06C-2B3D-93B2-50FE0CD8298C}"/>
              </a:ext>
            </a:extLst>
          </p:cNvPr>
          <p:cNvSpPr txBox="1"/>
          <p:nvPr/>
        </p:nvSpPr>
        <p:spPr>
          <a:xfrm>
            <a:off x="533400" y="1280120"/>
            <a:ext cx="2273300" cy="3139321"/>
          </a:xfrm>
          <a:prstGeom prst="rect">
            <a:avLst/>
          </a:prstGeom>
          <a:noFill/>
        </p:spPr>
        <p:txBody>
          <a:bodyPr wrap="square" rtlCol="0">
            <a:spAutoFit/>
          </a:bodyPr>
          <a:lstStyle/>
          <a:p>
            <a:r>
              <a:rPr lang="en-US" altLang="zh-CN" dirty="0">
                <a:latin typeface="+mn-lt"/>
              </a:rPr>
              <a:t>Code</a:t>
            </a: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altLang="zh-CN" dirty="0">
              <a:latin typeface="+mn-lt"/>
            </a:endParaRPr>
          </a:p>
          <a:p>
            <a:r>
              <a:rPr lang="en-US" altLang="zh-CN" dirty="0">
                <a:latin typeface="+mn-lt"/>
              </a:rPr>
              <a:t>Output</a:t>
            </a:r>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3" name="Picture 2">
            <a:extLst>
              <a:ext uri="{FF2B5EF4-FFF2-40B4-BE49-F238E27FC236}">
                <a16:creationId xmlns:a16="http://schemas.microsoft.com/office/drawing/2014/main" id="{94782716-E952-C345-9538-411DDD52F541}"/>
              </a:ext>
            </a:extLst>
          </p:cNvPr>
          <p:cNvPicPr>
            <a:picLocks noChangeAspect="1"/>
          </p:cNvPicPr>
          <p:nvPr/>
        </p:nvPicPr>
        <p:blipFill>
          <a:blip r:embed="rId2"/>
          <a:stretch>
            <a:fillRect/>
          </a:stretch>
        </p:blipFill>
        <p:spPr>
          <a:xfrm>
            <a:off x="612648" y="3306072"/>
            <a:ext cx="4356100" cy="342900"/>
          </a:xfrm>
          <a:prstGeom prst="rect">
            <a:avLst/>
          </a:prstGeom>
        </p:spPr>
      </p:pic>
      <p:pic>
        <p:nvPicPr>
          <p:cNvPr id="6" name="Picture 5">
            <a:extLst>
              <a:ext uri="{FF2B5EF4-FFF2-40B4-BE49-F238E27FC236}">
                <a16:creationId xmlns:a16="http://schemas.microsoft.com/office/drawing/2014/main" id="{DBC93C8C-E8A4-8D3C-16E6-C76791D3875C}"/>
              </a:ext>
            </a:extLst>
          </p:cNvPr>
          <p:cNvPicPr>
            <a:picLocks noChangeAspect="1"/>
          </p:cNvPicPr>
          <p:nvPr/>
        </p:nvPicPr>
        <p:blipFill>
          <a:blip r:embed="rId3"/>
          <a:stretch>
            <a:fillRect/>
          </a:stretch>
        </p:blipFill>
        <p:spPr>
          <a:xfrm>
            <a:off x="612648" y="1633986"/>
            <a:ext cx="5473700" cy="952500"/>
          </a:xfrm>
          <a:prstGeom prst="rect">
            <a:avLst/>
          </a:prstGeom>
        </p:spPr>
      </p:pic>
    </p:spTree>
    <p:extLst>
      <p:ext uri="{BB962C8B-B14F-4D97-AF65-F5344CB8AC3E}">
        <p14:creationId xmlns:p14="http://schemas.microsoft.com/office/powerpoint/2010/main" val="401620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12</a:t>
            </a:fld>
            <a:endParaRPr lang="en-US"/>
          </a:p>
        </p:txBody>
      </p:sp>
      <p:sp>
        <p:nvSpPr>
          <p:cNvPr id="5" name="Content Placeholder 4"/>
          <p:cNvSpPr>
            <a:spLocks noGrp="1"/>
          </p:cNvSpPr>
          <p:nvPr>
            <p:ph sz="quarter" idx="1"/>
          </p:nvPr>
        </p:nvSpPr>
        <p:spPr/>
        <p:txBody>
          <a:bodyPr>
            <a:normAutofit/>
          </a:bodyPr>
          <a:lstStyle/>
          <a:p>
            <a:r>
              <a:rPr lang="en-US" sz="2000" dirty="0"/>
              <a:t>Are data types correct?</a:t>
            </a:r>
          </a:p>
          <a:p>
            <a:pPr marL="0" indent="0">
              <a:buNone/>
            </a:pPr>
            <a:r>
              <a:rPr lang="en-US" sz="2000" dirty="0"/>
              <a:t>     Yes, we assigned the data type at the beginning.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09115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13</a:t>
            </a:fld>
            <a:endParaRPr lang="en-US"/>
          </a:p>
        </p:txBody>
      </p:sp>
      <p:sp>
        <p:nvSpPr>
          <p:cNvPr id="5" name="Content Placeholder 4"/>
          <p:cNvSpPr>
            <a:spLocks noGrp="1"/>
          </p:cNvSpPr>
          <p:nvPr>
            <p:ph sz="quarter" idx="1"/>
          </p:nvPr>
        </p:nvSpPr>
        <p:spPr/>
        <p:txBody>
          <a:bodyPr>
            <a:normAutofit/>
          </a:bodyPr>
          <a:lstStyle/>
          <a:p>
            <a:r>
              <a:rPr lang="en-US" sz="2000" dirty="0"/>
              <a:t>Are categorical values correct/should we convert category to number</a:t>
            </a:r>
          </a:p>
          <a:p>
            <a:pPr lvl="1"/>
            <a:r>
              <a:rPr lang="en-US" sz="1700" dirty="0"/>
              <a:t>Sector: Municipal, Commercial, Residential</a:t>
            </a:r>
          </a:p>
          <a:p>
            <a:pPr lvl="1"/>
            <a:r>
              <a:rPr lang="en-US" sz="1700" dirty="0"/>
              <a:t>Size: 50,000 – 250,000 Sq Ft,  &gt; 250,000 Sq Ft</a:t>
            </a:r>
          </a:p>
          <a:p>
            <a:pPr marL="365760" lvl="1" indent="0">
              <a:buNone/>
            </a:pPr>
            <a:endParaRPr lang="en-US" sz="1700" dirty="0"/>
          </a:p>
          <a:p>
            <a:pPr marL="365760" lvl="1" indent="0">
              <a:buNone/>
            </a:pPr>
            <a:r>
              <a:rPr lang="en-US" sz="1700" dirty="0"/>
              <a:t>Vizier Detail View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3D36F6FA-A9D6-2A66-14C3-D22831009458}"/>
              </a:ext>
            </a:extLst>
          </p:cNvPr>
          <p:cNvPicPr>
            <a:picLocks noChangeAspect="1"/>
          </p:cNvPicPr>
          <p:nvPr/>
        </p:nvPicPr>
        <p:blipFill>
          <a:blip r:embed="rId3"/>
          <a:stretch>
            <a:fillRect/>
          </a:stretch>
        </p:blipFill>
        <p:spPr>
          <a:xfrm>
            <a:off x="1057402" y="3013075"/>
            <a:ext cx="2019300" cy="1763692"/>
          </a:xfrm>
          <a:prstGeom prst="rect">
            <a:avLst/>
          </a:prstGeom>
        </p:spPr>
      </p:pic>
      <p:pic>
        <p:nvPicPr>
          <p:cNvPr id="9" name="Picture 8">
            <a:extLst>
              <a:ext uri="{FF2B5EF4-FFF2-40B4-BE49-F238E27FC236}">
                <a16:creationId xmlns:a16="http://schemas.microsoft.com/office/drawing/2014/main" id="{DC162454-FD3E-391C-C9F8-107CBEF8ABA5}"/>
              </a:ext>
            </a:extLst>
          </p:cNvPr>
          <p:cNvPicPr>
            <a:picLocks noChangeAspect="1"/>
          </p:cNvPicPr>
          <p:nvPr/>
        </p:nvPicPr>
        <p:blipFill>
          <a:blip r:embed="rId4"/>
          <a:stretch>
            <a:fillRect/>
          </a:stretch>
        </p:blipFill>
        <p:spPr>
          <a:xfrm>
            <a:off x="4165600" y="3013075"/>
            <a:ext cx="2019300" cy="1771166"/>
          </a:xfrm>
          <a:prstGeom prst="rect">
            <a:avLst/>
          </a:prstGeom>
        </p:spPr>
      </p:pic>
    </p:spTree>
    <p:extLst>
      <p:ext uri="{BB962C8B-B14F-4D97-AF65-F5344CB8AC3E}">
        <p14:creationId xmlns:p14="http://schemas.microsoft.com/office/powerpoint/2010/main" val="77025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14</a:t>
            </a:fld>
            <a:endParaRPr lang="en-US"/>
          </a:p>
        </p:txBody>
      </p:sp>
      <p:sp>
        <p:nvSpPr>
          <p:cNvPr id="5" name="Content Placeholder 4"/>
          <p:cNvSpPr>
            <a:spLocks noGrp="1"/>
          </p:cNvSpPr>
          <p:nvPr>
            <p:ph sz="quarter" idx="1"/>
          </p:nvPr>
        </p:nvSpPr>
        <p:spPr/>
        <p:txBody>
          <a:bodyPr>
            <a:normAutofit/>
          </a:bodyPr>
          <a:lstStyle/>
          <a:p>
            <a:r>
              <a:rPr lang="en-US" altLang="zh-CN" sz="2000" dirty="0"/>
              <a:t>Valid</a:t>
            </a:r>
            <a:r>
              <a:rPr lang="en-US" sz="2000" dirty="0"/>
              <a:t> Numerical Columns?</a:t>
            </a:r>
          </a:p>
          <a:p>
            <a:pPr lvl="1"/>
            <a:r>
              <a:rPr lang="en-US" sz="1700" dirty="0"/>
              <a:t>Verification Year: Verify information every three years</a:t>
            </a:r>
          </a:p>
          <a:p>
            <a:pPr marL="0" indent="0">
              <a:buNone/>
            </a:pPr>
            <a:r>
              <a:rPr lang="en-US" sz="2000" dirty="0"/>
              <a:t>			</a:t>
            </a:r>
          </a:p>
          <a:p>
            <a:pPr marL="0" indent="0">
              <a:buNone/>
            </a:pPr>
            <a:r>
              <a:rPr lang="en-US" sz="2000" dirty="0"/>
              <a:t>			</a:t>
            </a:r>
          </a:p>
        </p:txBody>
      </p:sp>
      <p:pic>
        <p:nvPicPr>
          <p:cNvPr id="3" name="Picture 2">
            <a:extLst>
              <a:ext uri="{FF2B5EF4-FFF2-40B4-BE49-F238E27FC236}">
                <a16:creationId xmlns:a16="http://schemas.microsoft.com/office/drawing/2014/main" id="{61BD4882-56D5-824C-6A5E-C1BD9ABB0017}"/>
              </a:ext>
            </a:extLst>
          </p:cNvPr>
          <p:cNvPicPr>
            <a:picLocks noChangeAspect="1"/>
          </p:cNvPicPr>
          <p:nvPr/>
        </p:nvPicPr>
        <p:blipFill>
          <a:blip r:embed="rId2"/>
          <a:stretch>
            <a:fillRect/>
          </a:stretch>
        </p:blipFill>
        <p:spPr>
          <a:xfrm>
            <a:off x="1339849" y="2089150"/>
            <a:ext cx="2177833" cy="1771650"/>
          </a:xfrm>
          <a:prstGeom prst="rect">
            <a:avLst/>
          </a:prstGeom>
        </p:spPr>
      </p:pic>
    </p:spTree>
    <p:extLst>
      <p:ext uri="{BB962C8B-B14F-4D97-AF65-F5344CB8AC3E}">
        <p14:creationId xmlns:p14="http://schemas.microsoft.com/office/powerpoint/2010/main" val="284115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15</a:t>
            </a:fld>
            <a:endParaRPr lang="en-US"/>
          </a:p>
        </p:txBody>
      </p:sp>
      <p:sp>
        <p:nvSpPr>
          <p:cNvPr id="5" name="Content Placeholder 4"/>
          <p:cNvSpPr>
            <a:spLocks noGrp="1"/>
          </p:cNvSpPr>
          <p:nvPr>
            <p:ph sz="quarter" idx="1"/>
          </p:nvPr>
        </p:nvSpPr>
        <p:spPr>
          <a:xfrm>
            <a:off x="612648" y="1200150"/>
            <a:ext cx="8153400" cy="3727450"/>
          </a:xfrm>
        </p:spPr>
        <p:txBody>
          <a:bodyPr>
            <a:normAutofit fontScale="92500" lnSpcReduction="10000"/>
          </a:bodyPr>
          <a:lstStyle/>
          <a:p>
            <a:r>
              <a:rPr lang="en-US" altLang="zh-CN" sz="2200" dirty="0"/>
              <a:t>Valid</a:t>
            </a:r>
            <a:r>
              <a:rPr lang="en-US" sz="2200" dirty="0"/>
              <a:t> Numerical Columns?</a:t>
            </a:r>
          </a:p>
          <a:p>
            <a:pPr lvl="1"/>
            <a:r>
              <a:rPr lang="en-US" sz="1800" dirty="0"/>
              <a:t>Community Number: The city of Chicago is divided into 77 community areas for statistical and planning purposes (Cited From Wiki)</a:t>
            </a:r>
          </a:p>
          <a:p>
            <a:pPr lvl="1"/>
            <a:endParaRPr lang="en-US" sz="1900" dirty="0"/>
          </a:p>
          <a:p>
            <a:pPr lvl="1"/>
            <a:endParaRPr lang="en-US" sz="1900" dirty="0"/>
          </a:p>
          <a:p>
            <a:pPr lvl="1"/>
            <a:endParaRPr lang="en-US" sz="1900" dirty="0"/>
          </a:p>
          <a:p>
            <a:pPr lvl="1"/>
            <a:endParaRPr lang="en-US" sz="1900" dirty="0"/>
          </a:p>
          <a:p>
            <a:pPr marL="365760" lvl="1" indent="0">
              <a:buNone/>
            </a:pPr>
            <a:endParaRPr lang="en-US" sz="1900" dirty="0"/>
          </a:p>
          <a:p>
            <a:pPr lvl="1"/>
            <a:r>
              <a:rPr lang="en-US" sz="1800" dirty="0"/>
              <a:t>Output</a:t>
            </a:r>
          </a:p>
          <a:p>
            <a:pPr marL="0" indent="0">
              <a:buNone/>
            </a:pPr>
            <a:r>
              <a:rPr lang="en-US" sz="2000" dirty="0"/>
              <a:t>			</a:t>
            </a:r>
          </a:p>
          <a:p>
            <a:pPr marL="0" indent="0">
              <a:buNone/>
            </a:pPr>
            <a:r>
              <a:rPr lang="en-US" sz="2000" dirty="0"/>
              <a:t>			</a:t>
            </a:r>
          </a:p>
        </p:txBody>
      </p:sp>
      <p:pic>
        <p:nvPicPr>
          <p:cNvPr id="10" name="Picture 9">
            <a:extLst>
              <a:ext uri="{FF2B5EF4-FFF2-40B4-BE49-F238E27FC236}">
                <a16:creationId xmlns:a16="http://schemas.microsoft.com/office/drawing/2014/main" id="{7369F842-6A7F-217E-200F-2BFD2807ECB7}"/>
              </a:ext>
            </a:extLst>
          </p:cNvPr>
          <p:cNvPicPr>
            <a:picLocks noChangeAspect="1"/>
          </p:cNvPicPr>
          <p:nvPr/>
        </p:nvPicPr>
        <p:blipFill>
          <a:blip r:embed="rId2"/>
          <a:stretch>
            <a:fillRect/>
          </a:stretch>
        </p:blipFill>
        <p:spPr>
          <a:xfrm>
            <a:off x="1314450" y="2138910"/>
            <a:ext cx="4768850" cy="1432894"/>
          </a:xfrm>
          <a:prstGeom prst="rect">
            <a:avLst/>
          </a:prstGeom>
        </p:spPr>
      </p:pic>
      <p:pic>
        <p:nvPicPr>
          <p:cNvPr id="11" name="Picture 10">
            <a:extLst>
              <a:ext uri="{FF2B5EF4-FFF2-40B4-BE49-F238E27FC236}">
                <a16:creationId xmlns:a16="http://schemas.microsoft.com/office/drawing/2014/main" id="{0C0DF056-4C3D-0406-B0B7-EE8F3BC7EC74}"/>
              </a:ext>
            </a:extLst>
          </p:cNvPr>
          <p:cNvPicPr>
            <a:picLocks noChangeAspect="1"/>
          </p:cNvPicPr>
          <p:nvPr/>
        </p:nvPicPr>
        <p:blipFill>
          <a:blip r:embed="rId3"/>
          <a:stretch>
            <a:fillRect/>
          </a:stretch>
        </p:blipFill>
        <p:spPr>
          <a:xfrm>
            <a:off x="1270000" y="4032250"/>
            <a:ext cx="3409950" cy="600423"/>
          </a:xfrm>
          <a:prstGeom prst="rect">
            <a:avLst/>
          </a:prstGeom>
        </p:spPr>
      </p:pic>
    </p:spTree>
    <p:extLst>
      <p:ext uri="{BB962C8B-B14F-4D97-AF65-F5344CB8AC3E}">
        <p14:creationId xmlns:p14="http://schemas.microsoft.com/office/powerpoint/2010/main" val="336372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16</a:t>
            </a:fld>
            <a:endParaRPr lang="en-US"/>
          </a:p>
        </p:txBody>
      </p:sp>
      <p:sp>
        <p:nvSpPr>
          <p:cNvPr id="5" name="Content Placeholder 4"/>
          <p:cNvSpPr>
            <a:spLocks noGrp="1"/>
          </p:cNvSpPr>
          <p:nvPr>
            <p:ph sz="quarter" idx="1"/>
          </p:nvPr>
        </p:nvSpPr>
        <p:spPr>
          <a:xfrm>
            <a:off x="612648" y="1200150"/>
            <a:ext cx="8153400" cy="3727450"/>
          </a:xfrm>
        </p:spPr>
        <p:txBody>
          <a:bodyPr>
            <a:normAutofit/>
          </a:bodyPr>
          <a:lstStyle/>
          <a:p>
            <a:r>
              <a:rPr lang="en-US" altLang="zh-CN" sz="2000" dirty="0"/>
              <a:t>Valid</a:t>
            </a:r>
            <a:r>
              <a:rPr lang="en-US" sz="2000" dirty="0"/>
              <a:t> Numerical Columns?</a:t>
            </a:r>
          </a:p>
          <a:p>
            <a:pPr lvl="1"/>
            <a:r>
              <a:rPr lang="en-US" sz="1700" dirty="0"/>
              <a:t>Ward: The city of Chicago is divided into 50 Ward (1-50)</a:t>
            </a:r>
          </a:p>
          <a:p>
            <a:pPr lvl="1"/>
            <a:endParaRPr lang="en-US" sz="1900" dirty="0"/>
          </a:p>
          <a:p>
            <a:pPr lvl="1"/>
            <a:endParaRPr lang="en-US" sz="1900" dirty="0"/>
          </a:p>
          <a:p>
            <a:pPr lvl="1"/>
            <a:endParaRPr lang="en-US" sz="1900" dirty="0"/>
          </a:p>
          <a:p>
            <a:pPr marL="365760" lvl="1" indent="0">
              <a:buNone/>
            </a:pPr>
            <a:endParaRPr lang="en-US" sz="1900" dirty="0"/>
          </a:p>
          <a:p>
            <a:pPr lvl="1"/>
            <a:endParaRPr lang="en-US" sz="1700" dirty="0"/>
          </a:p>
          <a:p>
            <a:pPr lvl="1"/>
            <a:r>
              <a:rPr lang="en-US" sz="1700" dirty="0"/>
              <a:t>Output	</a:t>
            </a:r>
          </a:p>
          <a:p>
            <a:pPr marL="0" indent="0">
              <a:buNone/>
            </a:pPr>
            <a:r>
              <a:rPr lang="en-US" sz="2000" dirty="0"/>
              <a:t>			</a:t>
            </a:r>
          </a:p>
          <a:p>
            <a:pPr marL="0" indent="0">
              <a:buNone/>
            </a:pPr>
            <a:r>
              <a:rPr lang="en-US" sz="2000" dirty="0"/>
              <a:t>			</a:t>
            </a:r>
          </a:p>
        </p:txBody>
      </p:sp>
      <p:pic>
        <p:nvPicPr>
          <p:cNvPr id="7" name="Picture 6">
            <a:extLst>
              <a:ext uri="{FF2B5EF4-FFF2-40B4-BE49-F238E27FC236}">
                <a16:creationId xmlns:a16="http://schemas.microsoft.com/office/drawing/2014/main" id="{D58295D9-0E90-8378-6BD1-35829ACBB0D3}"/>
              </a:ext>
            </a:extLst>
          </p:cNvPr>
          <p:cNvPicPr>
            <a:picLocks noChangeAspect="1"/>
          </p:cNvPicPr>
          <p:nvPr/>
        </p:nvPicPr>
        <p:blipFill>
          <a:blip r:embed="rId3"/>
          <a:stretch>
            <a:fillRect/>
          </a:stretch>
        </p:blipFill>
        <p:spPr>
          <a:xfrm>
            <a:off x="1342898" y="1911350"/>
            <a:ext cx="3330702" cy="1543496"/>
          </a:xfrm>
          <a:prstGeom prst="rect">
            <a:avLst/>
          </a:prstGeom>
        </p:spPr>
      </p:pic>
      <p:pic>
        <p:nvPicPr>
          <p:cNvPr id="11" name="Picture 10">
            <a:extLst>
              <a:ext uri="{FF2B5EF4-FFF2-40B4-BE49-F238E27FC236}">
                <a16:creationId xmlns:a16="http://schemas.microsoft.com/office/drawing/2014/main" id="{3297BEDC-D58A-2947-BBC3-B4A1C36874E1}"/>
              </a:ext>
            </a:extLst>
          </p:cNvPr>
          <p:cNvPicPr>
            <a:picLocks noChangeAspect="1"/>
          </p:cNvPicPr>
          <p:nvPr/>
        </p:nvPicPr>
        <p:blipFill>
          <a:blip r:embed="rId4"/>
          <a:stretch>
            <a:fillRect/>
          </a:stretch>
        </p:blipFill>
        <p:spPr>
          <a:xfrm>
            <a:off x="1342898" y="4057650"/>
            <a:ext cx="1905000" cy="685800"/>
          </a:xfrm>
          <a:prstGeom prst="rect">
            <a:avLst/>
          </a:prstGeom>
        </p:spPr>
      </p:pic>
      <p:sp>
        <p:nvSpPr>
          <p:cNvPr id="12" name="Rectangle 11">
            <a:extLst>
              <a:ext uri="{FF2B5EF4-FFF2-40B4-BE49-F238E27FC236}">
                <a16:creationId xmlns:a16="http://schemas.microsoft.com/office/drawing/2014/main" id="{04B88E51-1956-9895-E459-F8B380976186}"/>
              </a:ext>
            </a:extLst>
          </p:cNvPr>
          <p:cNvSpPr/>
          <p:nvPr/>
        </p:nvSpPr>
        <p:spPr>
          <a:xfrm>
            <a:off x="1342898" y="4400550"/>
            <a:ext cx="2295653"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6916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17</a:t>
            </a:fld>
            <a:endParaRPr lang="en-US"/>
          </a:p>
        </p:txBody>
      </p:sp>
      <p:sp>
        <p:nvSpPr>
          <p:cNvPr id="5" name="Content Placeholder 4"/>
          <p:cNvSpPr>
            <a:spLocks noGrp="1"/>
          </p:cNvSpPr>
          <p:nvPr>
            <p:ph sz="quarter" idx="1"/>
          </p:nvPr>
        </p:nvSpPr>
        <p:spPr>
          <a:xfrm>
            <a:off x="612648" y="1200150"/>
            <a:ext cx="8153400" cy="3727450"/>
          </a:xfrm>
        </p:spPr>
        <p:txBody>
          <a:bodyPr>
            <a:normAutofit/>
          </a:bodyPr>
          <a:lstStyle/>
          <a:p>
            <a:r>
              <a:rPr lang="en-US" altLang="zh-CN" sz="2000" dirty="0"/>
              <a:t>Valid</a:t>
            </a:r>
            <a:r>
              <a:rPr lang="en-US" sz="2000" dirty="0"/>
              <a:t> Longitude and Latitude?</a:t>
            </a:r>
          </a:p>
          <a:p>
            <a:pPr lvl="1"/>
            <a:r>
              <a:rPr lang="en-US" sz="1700" dirty="0"/>
              <a:t>Longitude</a:t>
            </a:r>
          </a:p>
          <a:p>
            <a:pPr marL="365760" lvl="1" indent="0">
              <a:buNone/>
            </a:pPr>
            <a:endParaRPr lang="en-US" sz="1700" dirty="0"/>
          </a:p>
          <a:p>
            <a:pPr lvl="1"/>
            <a:endParaRPr lang="en-US" sz="1900" dirty="0"/>
          </a:p>
          <a:p>
            <a:pPr marL="365760" lvl="1" indent="0">
              <a:buNone/>
            </a:pPr>
            <a:endParaRPr lang="en-US" sz="1700" dirty="0"/>
          </a:p>
          <a:p>
            <a:pPr lvl="1"/>
            <a:r>
              <a:rPr lang="en-US" sz="1700" dirty="0"/>
              <a:t>Latitude</a:t>
            </a:r>
          </a:p>
          <a:p>
            <a:pPr marL="0" indent="0">
              <a:buNone/>
            </a:pPr>
            <a:r>
              <a:rPr lang="en-US" sz="2000" dirty="0"/>
              <a:t>			</a:t>
            </a:r>
          </a:p>
          <a:p>
            <a:pPr marL="0" indent="0">
              <a:buNone/>
            </a:pPr>
            <a:r>
              <a:rPr lang="en-US" sz="2000" dirty="0"/>
              <a:t>			</a:t>
            </a:r>
          </a:p>
        </p:txBody>
      </p:sp>
      <p:pic>
        <p:nvPicPr>
          <p:cNvPr id="8" name="Picture 7">
            <a:extLst>
              <a:ext uri="{FF2B5EF4-FFF2-40B4-BE49-F238E27FC236}">
                <a16:creationId xmlns:a16="http://schemas.microsoft.com/office/drawing/2014/main" id="{1058046D-96A2-9D51-2852-DB84CEB2C1E9}"/>
              </a:ext>
            </a:extLst>
          </p:cNvPr>
          <p:cNvPicPr>
            <a:picLocks noChangeAspect="1"/>
          </p:cNvPicPr>
          <p:nvPr/>
        </p:nvPicPr>
        <p:blipFill>
          <a:blip r:embed="rId3"/>
          <a:stretch>
            <a:fillRect/>
          </a:stretch>
        </p:blipFill>
        <p:spPr>
          <a:xfrm>
            <a:off x="1358900" y="3438525"/>
            <a:ext cx="3822700" cy="622300"/>
          </a:xfrm>
          <a:prstGeom prst="rect">
            <a:avLst/>
          </a:prstGeom>
        </p:spPr>
      </p:pic>
      <p:pic>
        <p:nvPicPr>
          <p:cNvPr id="9" name="Picture 8">
            <a:extLst>
              <a:ext uri="{FF2B5EF4-FFF2-40B4-BE49-F238E27FC236}">
                <a16:creationId xmlns:a16="http://schemas.microsoft.com/office/drawing/2014/main" id="{B64158CB-8F35-E3B8-3FF3-E3AFCECE7BE8}"/>
              </a:ext>
            </a:extLst>
          </p:cNvPr>
          <p:cNvPicPr>
            <a:picLocks noChangeAspect="1"/>
          </p:cNvPicPr>
          <p:nvPr/>
        </p:nvPicPr>
        <p:blipFill>
          <a:blip r:embed="rId4"/>
          <a:stretch>
            <a:fillRect/>
          </a:stretch>
        </p:blipFill>
        <p:spPr>
          <a:xfrm>
            <a:off x="1358900" y="2000250"/>
            <a:ext cx="3822700" cy="571500"/>
          </a:xfrm>
          <a:prstGeom prst="rect">
            <a:avLst/>
          </a:prstGeom>
        </p:spPr>
      </p:pic>
    </p:spTree>
    <p:extLst>
      <p:ext uri="{BB962C8B-B14F-4D97-AF65-F5344CB8AC3E}">
        <p14:creationId xmlns:p14="http://schemas.microsoft.com/office/powerpoint/2010/main" val="43866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Structural Errors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18</a:t>
            </a:fld>
            <a:endParaRPr lang="en-US"/>
          </a:p>
        </p:txBody>
      </p:sp>
      <p:sp>
        <p:nvSpPr>
          <p:cNvPr id="5" name="Content Placeholder 4"/>
          <p:cNvSpPr>
            <a:spLocks noGrp="1"/>
          </p:cNvSpPr>
          <p:nvPr>
            <p:ph sz="quarter" idx="1"/>
          </p:nvPr>
        </p:nvSpPr>
        <p:spPr/>
        <p:txBody>
          <a:bodyPr>
            <a:normAutofit/>
          </a:bodyPr>
          <a:lstStyle/>
          <a:p>
            <a:r>
              <a:rPr lang="en-US" sz="2000" dirty="0"/>
              <a:t>Good and uniform naming convention?</a:t>
            </a:r>
          </a:p>
        </p:txBody>
      </p:sp>
      <p:pic>
        <p:nvPicPr>
          <p:cNvPr id="10" name="Picture 9">
            <a:extLst>
              <a:ext uri="{FF2B5EF4-FFF2-40B4-BE49-F238E27FC236}">
                <a16:creationId xmlns:a16="http://schemas.microsoft.com/office/drawing/2014/main" id="{E813783E-FDA1-93DE-998C-7B5FA77F99C8}"/>
              </a:ext>
            </a:extLst>
          </p:cNvPr>
          <p:cNvPicPr>
            <a:picLocks noChangeAspect="1"/>
          </p:cNvPicPr>
          <p:nvPr/>
        </p:nvPicPr>
        <p:blipFill>
          <a:blip r:embed="rId2"/>
          <a:stretch>
            <a:fillRect/>
          </a:stretch>
        </p:blipFill>
        <p:spPr>
          <a:xfrm>
            <a:off x="666750" y="1719246"/>
            <a:ext cx="1676654" cy="3067050"/>
          </a:xfrm>
          <a:prstGeom prst="rect">
            <a:avLst/>
          </a:prstGeom>
        </p:spPr>
      </p:pic>
      <p:sp>
        <p:nvSpPr>
          <p:cNvPr id="12" name="Content Placeholder 4">
            <a:extLst>
              <a:ext uri="{FF2B5EF4-FFF2-40B4-BE49-F238E27FC236}">
                <a16:creationId xmlns:a16="http://schemas.microsoft.com/office/drawing/2014/main" id="{CF4E5930-AF25-CCC3-2147-7FC38A9EB1F3}"/>
              </a:ext>
            </a:extLst>
          </p:cNvPr>
          <p:cNvSpPr txBox="1">
            <a:spLocks/>
          </p:cNvSpPr>
          <p:nvPr/>
        </p:nvSpPr>
        <p:spPr>
          <a:xfrm>
            <a:off x="4787900" y="1803400"/>
            <a:ext cx="3978148"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fontAlgn="auto">
              <a:spcAft>
                <a:spcPts val="0"/>
              </a:spcAft>
            </a:pPr>
            <a:r>
              <a:rPr lang="en-US" sz="1700" dirty="0"/>
              <a:t>Some street numbers are range</a:t>
            </a:r>
          </a:p>
          <a:p>
            <a:pPr lvl="1" fontAlgn="auto">
              <a:spcAft>
                <a:spcPts val="0"/>
              </a:spcAft>
            </a:pPr>
            <a:r>
              <a:rPr lang="en-US" sz="1700" dirty="0"/>
              <a:t>Lower and upper case </a:t>
            </a:r>
          </a:p>
          <a:p>
            <a:pPr lvl="1" fontAlgn="auto">
              <a:spcAft>
                <a:spcPts val="0"/>
              </a:spcAft>
            </a:pPr>
            <a:r>
              <a:rPr lang="en-US" sz="1700" dirty="0"/>
              <a:t>Some use street abbreviation</a:t>
            </a:r>
          </a:p>
          <a:p>
            <a:pPr lvl="1" fontAlgn="auto">
              <a:spcAft>
                <a:spcPts val="0"/>
              </a:spcAft>
            </a:pPr>
            <a:endParaRPr lang="en-US" sz="1700" dirty="0"/>
          </a:p>
          <a:p>
            <a:pPr marL="365760" lvl="1" indent="0" fontAlgn="auto">
              <a:spcAft>
                <a:spcPts val="0"/>
              </a:spcAft>
              <a:buNone/>
            </a:pPr>
            <a:endParaRPr lang="en-US" sz="1700" dirty="0"/>
          </a:p>
        </p:txBody>
      </p:sp>
      <p:pic>
        <p:nvPicPr>
          <p:cNvPr id="13" name="Picture 12">
            <a:extLst>
              <a:ext uri="{FF2B5EF4-FFF2-40B4-BE49-F238E27FC236}">
                <a16:creationId xmlns:a16="http://schemas.microsoft.com/office/drawing/2014/main" id="{75763477-6B2B-2F9E-944F-78319563F9EE}"/>
              </a:ext>
            </a:extLst>
          </p:cNvPr>
          <p:cNvPicPr>
            <a:picLocks noChangeAspect="1"/>
          </p:cNvPicPr>
          <p:nvPr/>
        </p:nvPicPr>
        <p:blipFill>
          <a:blip r:embed="rId3"/>
          <a:stretch>
            <a:fillRect/>
          </a:stretch>
        </p:blipFill>
        <p:spPr>
          <a:xfrm>
            <a:off x="2784508" y="1719246"/>
            <a:ext cx="2003392" cy="3067050"/>
          </a:xfrm>
          <a:prstGeom prst="rect">
            <a:avLst/>
          </a:prstGeom>
        </p:spPr>
      </p:pic>
    </p:spTree>
    <p:extLst>
      <p:ext uri="{BB962C8B-B14F-4D97-AF65-F5344CB8AC3E}">
        <p14:creationId xmlns:p14="http://schemas.microsoft.com/office/powerpoint/2010/main" val="220344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Detect Missing Values</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19</a:t>
            </a:fld>
            <a:endParaRPr lang="en-US"/>
          </a:p>
        </p:txBody>
      </p:sp>
      <p:sp>
        <p:nvSpPr>
          <p:cNvPr id="11" name="TextBox 10">
            <a:extLst>
              <a:ext uri="{FF2B5EF4-FFF2-40B4-BE49-F238E27FC236}">
                <a16:creationId xmlns:a16="http://schemas.microsoft.com/office/drawing/2014/main" id="{38371021-D06C-2B3D-93B2-50FE0CD8298C}"/>
              </a:ext>
            </a:extLst>
          </p:cNvPr>
          <p:cNvSpPr txBox="1"/>
          <p:nvPr/>
        </p:nvSpPr>
        <p:spPr>
          <a:xfrm>
            <a:off x="533400" y="1280120"/>
            <a:ext cx="8305800" cy="3416320"/>
          </a:xfrm>
          <a:prstGeom prst="rect">
            <a:avLst/>
          </a:prstGeom>
          <a:noFill/>
        </p:spPr>
        <p:txBody>
          <a:bodyPr wrap="square" rtlCol="0">
            <a:spAutoFit/>
          </a:bodyPr>
          <a:lstStyle/>
          <a:p>
            <a:r>
              <a:rPr lang="en-US" altLang="zh-CN" dirty="0">
                <a:latin typeface="+mn-lt"/>
              </a:rPr>
              <a:t>Code					Output	</a:t>
            </a: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altLang="zh-CN" dirty="0">
              <a:latin typeface="+mn-lt"/>
            </a:endParaRPr>
          </a:p>
          <a:p>
            <a:endParaRPr lang="en-US" altLang="zh-CN"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3" name="Picture 2">
            <a:extLst>
              <a:ext uri="{FF2B5EF4-FFF2-40B4-BE49-F238E27FC236}">
                <a16:creationId xmlns:a16="http://schemas.microsoft.com/office/drawing/2014/main" id="{59D6C1AA-F62D-E49A-0A5E-699919CD313E}"/>
              </a:ext>
            </a:extLst>
          </p:cNvPr>
          <p:cNvPicPr>
            <a:picLocks noChangeAspect="1"/>
          </p:cNvPicPr>
          <p:nvPr/>
        </p:nvPicPr>
        <p:blipFill>
          <a:blip r:embed="rId2"/>
          <a:stretch>
            <a:fillRect/>
          </a:stretch>
        </p:blipFill>
        <p:spPr>
          <a:xfrm>
            <a:off x="612648" y="1681599"/>
            <a:ext cx="2794000" cy="952500"/>
          </a:xfrm>
          <a:prstGeom prst="rect">
            <a:avLst/>
          </a:prstGeom>
        </p:spPr>
      </p:pic>
      <p:pic>
        <p:nvPicPr>
          <p:cNvPr id="5" name="Picture 4">
            <a:extLst>
              <a:ext uri="{FF2B5EF4-FFF2-40B4-BE49-F238E27FC236}">
                <a16:creationId xmlns:a16="http://schemas.microsoft.com/office/drawing/2014/main" id="{BF43C89D-66D5-12DA-8E31-0F8A8B323803}"/>
              </a:ext>
            </a:extLst>
          </p:cNvPr>
          <p:cNvPicPr>
            <a:picLocks noChangeAspect="1"/>
          </p:cNvPicPr>
          <p:nvPr/>
        </p:nvPicPr>
        <p:blipFill>
          <a:blip r:embed="rId3"/>
          <a:stretch>
            <a:fillRect/>
          </a:stretch>
        </p:blipFill>
        <p:spPr>
          <a:xfrm>
            <a:off x="5162806" y="1681599"/>
            <a:ext cx="2895343" cy="2861280"/>
          </a:xfrm>
          <a:prstGeom prst="rect">
            <a:avLst/>
          </a:prstGeom>
        </p:spPr>
      </p:pic>
      <p:sp>
        <p:nvSpPr>
          <p:cNvPr id="10" name="Rectangle 9">
            <a:extLst>
              <a:ext uri="{FF2B5EF4-FFF2-40B4-BE49-F238E27FC236}">
                <a16:creationId xmlns:a16="http://schemas.microsoft.com/office/drawing/2014/main" id="{5B2262FC-8D89-DB8A-C9B1-2598A6182406}"/>
              </a:ext>
            </a:extLst>
          </p:cNvPr>
          <p:cNvSpPr/>
          <p:nvPr/>
        </p:nvSpPr>
        <p:spPr>
          <a:xfrm>
            <a:off x="5162806" y="3124200"/>
            <a:ext cx="2806444" cy="6604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320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pPr fontAlgn="auto">
              <a:spcAft>
                <a:spcPts val="0"/>
              </a:spcAft>
              <a:defRPr/>
            </a:pPr>
            <a:r>
              <a:rPr lang="en-US" altLang="zh-CN" dirty="0"/>
              <a:t>Overview</a:t>
            </a:r>
            <a:endParaRPr lang="en-US" dirty="0"/>
          </a:p>
        </p:txBody>
      </p:sp>
      <p:sp>
        <p:nvSpPr>
          <p:cNvPr id="10243" name="Rectangle 3"/>
          <p:cNvSpPr>
            <a:spLocks noGrp="1" noChangeArrowheads="1"/>
          </p:cNvSpPr>
          <p:nvPr>
            <p:ph sz="quarter" idx="1"/>
          </p:nvPr>
        </p:nvSpPr>
        <p:spPr>
          <a:xfrm>
            <a:off x="466530" y="1305121"/>
            <a:ext cx="8229600" cy="3394472"/>
          </a:xfrm>
        </p:spPr>
        <p:txBody>
          <a:bodyPr>
            <a:noAutofit/>
          </a:bodyPr>
          <a:lstStyle/>
          <a:p>
            <a:pPr>
              <a:spcBef>
                <a:spcPts val="0"/>
              </a:spcBef>
            </a:pPr>
            <a:r>
              <a:rPr lang="en-US" altLang="zh-CN" sz="3000" dirty="0"/>
              <a:t>Introduce</a:t>
            </a:r>
            <a:r>
              <a:rPr lang="zh-CN" altLang="en-US" sz="3000" dirty="0"/>
              <a:t> </a:t>
            </a:r>
            <a:r>
              <a:rPr lang="en-US" altLang="zh-CN" sz="3000" dirty="0"/>
              <a:t>Dataset</a:t>
            </a:r>
          </a:p>
          <a:p>
            <a:pPr marL="0" indent="0">
              <a:spcBef>
                <a:spcPts val="0"/>
              </a:spcBef>
              <a:buNone/>
            </a:pPr>
            <a:endParaRPr lang="en-US" altLang="zh-CN" sz="3000" dirty="0"/>
          </a:p>
          <a:p>
            <a:pPr>
              <a:spcBef>
                <a:spcPts val="0"/>
              </a:spcBef>
            </a:pPr>
            <a:r>
              <a:rPr lang="en-US" altLang="zh-CN" sz="3000" dirty="0"/>
              <a:t>Identify</a:t>
            </a:r>
            <a:r>
              <a:rPr lang="zh-CN" altLang="en-US" sz="3000" dirty="0"/>
              <a:t> </a:t>
            </a:r>
            <a:r>
              <a:rPr lang="en-US" altLang="zh-CN" sz="3000" dirty="0"/>
              <a:t>Data Quality Problems</a:t>
            </a:r>
          </a:p>
          <a:p>
            <a:pPr marL="0" indent="0">
              <a:spcBef>
                <a:spcPts val="0"/>
              </a:spcBef>
              <a:buNone/>
            </a:pPr>
            <a:endParaRPr lang="en-US" altLang="zh-CN" sz="3000" dirty="0"/>
          </a:p>
          <a:p>
            <a:pPr>
              <a:spcBef>
                <a:spcPts val="0"/>
              </a:spcBef>
            </a:pPr>
            <a:r>
              <a:rPr lang="en-US" altLang="zh-CN" sz="3000" dirty="0"/>
              <a:t>Clean</a:t>
            </a:r>
            <a:r>
              <a:rPr lang="zh-CN" altLang="en-US" sz="3000" dirty="0"/>
              <a:t> </a:t>
            </a:r>
            <a:r>
              <a:rPr lang="en-US" altLang="zh-CN" sz="3000" dirty="0"/>
              <a:t>Data</a:t>
            </a:r>
          </a:p>
          <a:p>
            <a:pPr>
              <a:spcBef>
                <a:spcPts val="0"/>
              </a:spcBef>
            </a:pPr>
            <a:endParaRPr lang="en-US" sz="1800" dirty="0"/>
          </a:p>
        </p:txBody>
      </p:sp>
    </p:spTree>
    <p:extLst>
      <p:ext uri="{BB962C8B-B14F-4D97-AF65-F5344CB8AC3E}">
        <p14:creationId xmlns:p14="http://schemas.microsoft.com/office/powerpoint/2010/main" val="143418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Identify</a:t>
            </a:r>
            <a:r>
              <a:rPr lang="zh-CN" altLang="en-US" sz="4400" dirty="0"/>
              <a:t> </a:t>
            </a:r>
            <a:r>
              <a:rPr lang="en-US" altLang="zh-CN" dirty="0"/>
              <a:t>Invalid</a:t>
            </a:r>
            <a:r>
              <a:rPr lang="zh-CN" altLang="en-US" dirty="0"/>
              <a:t> </a:t>
            </a:r>
            <a:r>
              <a:rPr lang="en-US" altLang="zh-CN" dirty="0"/>
              <a:t>Values</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20</a:t>
            </a:fld>
            <a:endParaRPr lang="en-US"/>
          </a:p>
        </p:txBody>
      </p:sp>
      <p:sp>
        <p:nvSpPr>
          <p:cNvPr id="8" name="Content Placeholder 4">
            <a:extLst>
              <a:ext uri="{FF2B5EF4-FFF2-40B4-BE49-F238E27FC236}">
                <a16:creationId xmlns:a16="http://schemas.microsoft.com/office/drawing/2014/main" id="{1FCAEC23-0030-DBAC-2141-9D3DF1ED03CB}"/>
              </a:ext>
            </a:extLst>
          </p:cNvPr>
          <p:cNvSpPr>
            <a:spLocks noGrp="1"/>
          </p:cNvSpPr>
          <p:nvPr>
            <p:ph sz="quarter" idx="1"/>
          </p:nvPr>
        </p:nvSpPr>
        <p:spPr>
          <a:xfrm>
            <a:off x="612648" y="1200150"/>
            <a:ext cx="8153400" cy="3371850"/>
          </a:xfrm>
        </p:spPr>
        <p:txBody>
          <a:bodyPr>
            <a:normAutofit/>
          </a:bodyPr>
          <a:lstStyle/>
          <a:p>
            <a:r>
              <a:rPr lang="en-US" altLang="zh-CN" sz="2000" dirty="0"/>
              <a:t>Each</a:t>
            </a:r>
            <a:r>
              <a:rPr lang="zh-CN" altLang="en-US" sz="2000" dirty="0"/>
              <a:t> </a:t>
            </a:r>
            <a:r>
              <a:rPr lang="en-US" altLang="zh-CN" sz="2000" dirty="0"/>
              <a:t>building</a:t>
            </a:r>
            <a:r>
              <a:rPr lang="zh-CN" altLang="en-US" sz="2000" dirty="0"/>
              <a:t> </a:t>
            </a:r>
            <a:r>
              <a:rPr lang="en-US" altLang="zh-CN" sz="2000" dirty="0"/>
              <a:t>should</a:t>
            </a:r>
            <a:r>
              <a:rPr lang="zh-CN" altLang="en-US" sz="2000" dirty="0"/>
              <a:t> </a:t>
            </a:r>
            <a:r>
              <a:rPr lang="en-US" altLang="zh-CN" sz="2000" dirty="0"/>
              <a:t>have</a:t>
            </a:r>
            <a:r>
              <a:rPr lang="zh-CN" altLang="en-US" sz="2000" dirty="0"/>
              <a:t> </a:t>
            </a:r>
            <a:r>
              <a:rPr lang="en-US" altLang="zh-CN" sz="2000" dirty="0"/>
              <a:t>a</a:t>
            </a:r>
            <a:r>
              <a:rPr lang="zh-CN" altLang="en-US" sz="2000" dirty="0"/>
              <a:t> </a:t>
            </a:r>
            <a:r>
              <a:rPr lang="en-US" altLang="zh-CN" sz="2000" dirty="0"/>
              <a:t>unique</a:t>
            </a:r>
            <a:r>
              <a:rPr lang="zh-CN" altLang="en-US" sz="2000" dirty="0"/>
              <a:t> </a:t>
            </a:r>
            <a:r>
              <a:rPr lang="en-US" altLang="zh-CN" sz="2000" dirty="0"/>
              <a:t>address,</a:t>
            </a:r>
            <a:r>
              <a:rPr lang="zh-CN" altLang="en-US" sz="2000" dirty="0"/>
              <a:t> </a:t>
            </a:r>
            <a:r>
              <a:rPr lang="en-US" altLang="zh-CN" sz="2000" dirty="0"/>
              <a:t>so</a:t>
            </a:r>
            <a:r>
              <a:rPr lang="zh-CN" altLang="en-US" sz="2000" dirty="0"/>
              <a:t> </a:t>
            </a:r>
            <a:r>
              <a:rPr lang="en-US" altLang="zh-CN" sz="2000" dirty="0"/>
              <a:t>there</a:t>
            </a:r>
            <a:r>
              <a:rPr lang="zh-CN" altLang="en-US" sz="2000" dirty="0"/>
              <a:t> </a:t>
            </a:r>
            <a:r>
              <a:rPr lang="en-US" altLang="zh-CN" sz="2000" dirty="0"/>
              <a:t>should</a:t>
            </a:r>
            <a:r>
              <a:rPr lang="zh-CN" altLang="en-US" sz="2000" dirty="0"/>
              <a:t> </a:t>
            </a:r>
            <a:r>
              <a:rPr lang="en-US" altLang="zh-CN" sz="2000" dirty="0"/>
              <a:t>be</a:t>
            </a:r>
            <a:r>
              <a:rPr lang="zh-CN" altLang="en-US" sz="2000" dirty="0"/>
              <a:t> </a:t>
            </a:r>
            <a:r>
              <a:rPr lang="en-US" altLang="zh-CN" sz="2000" dirty="0"/>
              <a:t>no</a:t>
            </a:r>
            <a:r>
              <a:rPr lang="zh-CN" altLang="en-US" sz="2000" dirty="0"/>
              <a:t> </a:t>
            </a:r>
            <a:r>
              <a:rPr lang="en-US" altLang="zh-CN" sz="2000" dirty="0"/>
              <a:t>duplicate</a:t>
            </a:r>
            <a:r>
              <a:rPr lang="zh-CN" altLang="en-US" sz="2000" dirty="0"/>
              <a:t> </a:t>
            </a:r>
            <a:r>
              <a:rPr lang="en-US" altLang="zh-CN" sz="2000" dirty="0"/>
              <a:t>address</a:t>
            </a:r>
          </a:p>
          <a:p>
            <a:endParaRPr lang="en-US" sz="2000" dirty="0"/>
          </a:p>
          <a:p>
            <a:endParaRPr lang="en-US" sz="2000" dirty="0"/>
          </a:p>
          <a:p>
            <a:endParaRPr lang="en-US" sz="2000" dirty="0"/>
          </a:p>
          <a:p>
            <a:r>
              <a:rPr lang="en-US" altLang="zh-CN" sz="2000" dirty="0"/>
              <a:t>Output</a:t>
            </a:r>
            <a:endParaRPr lang="en-US" sz="2000" dirty="0"/>
          </a:p>
        </p:txBody>
      </p:sp>
      <p:pic>
        <p:nvPicPr>
          <p:cNvPr id="3" name="Picture 2">
            <a:extLst>
              <a:ext uri="{FF2B5EF4-FFF2-40B4-BE49-F238E27FC236}">
                <a16:creationId xmlns:a16="http://schemas.microsoft.com/office/drawing/2014/main" id="{337DCAC7-112B-33E7-18DF-6CE4CB8B2A06}"/>
              </a:ext>
            </a:extLst>
          </p:cNvPr>
          <p:cNvPicPr>
            <a:picLocks noChangeAspect="1"/>
          </p:cNvPicPr>
          <p:nvPr/>
        </p:nvPicPr>
        <p:blipFill>
          <a:blip r:embed="rId2"/>
          <a:stretch>
            <a:fillRect/>
          </a:stretch>
        </p:blipFill>
        <p:spPr>
          <a:xfrm>
            <a:off x="990600" y="1885950"/>
            <a:ext cx="5295900" cy="927100"/>
          </a:xfrm>
          <a:prstGeom prst="rect">
            <a:avLst/>
          </a:prstGeom>
        </p:spPr>
      </p:pic>
      <p:pic>
        <p:nvPicPr>
          <p:cNvPr id="5" name="Picture 4">
            <a:extLst>
              <a:ext uri="{FF2B5EF4-FFF2-40B4-BE49-F238E27FC236}">
                <a16:creationId xmlns:a16="http://schemas.microsoft.com/office/drawing/2014/main" id="{2B80291A-1125-7CBA-481A-A95DCE84885B}"/>
              </a:ext>
            </a:extLst>
          </p:cNvPr>
          <p:cNvPicPr>
            <a:picLocks noChangeAspect="1"/>
          </p:cNvPicPr>
          <p:nvPr/>
        </p:nvPicPr>
        <p:blipFill>
          <a:blip r:embed="rId3"/>
          <a:stretch>
            <a:fillRect/>
          </a:stretch>
        </p:blipFill>
        <p:spPr>
          <a:xfrm>
            <a:off x="990600" y="3454400"/>
            <a:ext cx="3873500" cy="355600"/>
          </a:xfrm>
          <a:prstGeom prst="rect">
            <a:avLst/>
          </a:prstGeom>
        </p:spPr>
      </p:pic>
    </p:spTree>
    <p:extLst>
      <p:ext uri="{BB962C8B-B14F-4D97-AF65-F5344CB8AC3E}">
        <p14:creationId xmlns:p14="http://schemas.microsoft.com/office/powerpoint/2010/main" val="141288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Identify</a:t>
            </a:r>
            <a:r>
              <a:rPr lang="zh-CN" altLang="en-US" sz="4400" dirty="0"/>
              <a:t> </a:t>
            </a:r>
            <a:r>
              <a:rPr lang="en-US" altLang="zh-CN" dirty="0"/>
              <a:t>Invalid</a:t>
            </a:r>
            <a:r>
              <a:rPr lang="zh-CN" altLang="en-US" dirty="0"/>
              <a:t> </a:t>
            </a:r>
            <a:r>
              <a:rPr lang="en-US" altLang="zh-CN" dirty="0"/>
              <a:t>Values</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21</a:t>
            </a:fld>
            <a:endParaRPr lang="en-US"/>
          </a:p>
        </p:txBody>
      </p:sp>
      <p:sp>
        <p:nvSpPr>
          <p:cNvPr id="8" name="Content Placeholder 4">
            <a:extLst>
              <a:ext uri="{FF2B5EF4-FFF2-40B4-BE49-F238E27FC236}">
                <a16:creationId xmlns:a16="http://schemas.microsoft.com/office/drawing/2014/main" id="{1FCAEC23-0030-DBAC-2141-9D3DF1ED03CB}"/>
              </a:ext>
            </a:extLst>
          </p:cNvPr>
          <p:cNvSpPr>
            <a:spLocks noGrp="1"/>
          </p:cNvSpPr>
          <p:nvPr>
            <p:ph sz="quarter" idx="1"/>
          </p:nvPr>
        </p:nvSpPr>
        <p:spPr>
          <a:xfrm>
            <a:off x="612648" y="1200150"/>
            <a:ext cx="3420824" cy="3371850"/>
          </a:xfrm>
        </p:spPr>
        <p:txBody>
          <a:bodyPr>
            <a:normAutofit/>
          </a:bodyPr>
          <a:lstStyle/>
          <a:p>
            <a:r>
              <a:rPr lang="en-US" altLang="zh-CN" sz="2000" dirty="0"/>
              <a:t>Each</a:t>
            </a:r>
            <a:r>
              <a:rPr lang="zh-CN" altLang="en-US" sz="2000" dirty="0"/>
              <a:t> </a:t>
            </a:r>
            <a:r>
              <a:rPr lang="en-US" altLang="zh-CN" sz="2000" dirty="0"/>
              <a:t>building</a:t>
            </a:r>
            <a:r>
              <a:rPr lang="zh-CN" altLang="en-US" sz="2000" dirty="0"/>
              <a:t> </a:t>
            </a:r>
            <a:r>
              <a:rPr lang="en-US" altLang="zh-CN" sz="2000" dirty="0"/>
              <a:t>has</a:t>
            </a:r>
            <a:r>
              <a:rPr lang="zh-CN" altLang="en-US" sz="2000" dirty="0"/>
              <a:t> </a:t>
            </a:r>
            <a:r>
              <a:rPr lang="en-US" altLang="zh-CN" sz="2000" dirty="0"/>
              <a:t>a</a:t>
            </a:r>
            <a:r>
              <a:rPr lang="zh-CN" altLang="en-US" sz="2000" dirty="0"/>
              <a:t> </a:t>
            </a:r>
            <a:r>
              <a:rPr lang="en-US" altLang="zh-CN" sz="2000" dirty="0"/>
              <a:t>unique</a:t>
            </a:r>
            <a:r>
              <a:rPr lang="zh-CN" altLang="en-US" sz="2000" dirty="0"/>
              <a:t> </a:t>
            </a:r>
            <a:r>
              <a:rPr lang="en-US" altLang="zh-CN" sz="2000" dirty="0"/>
              <a:t>address,</a:t>
            </a:r>
            <a:r>
              <a:rPr lang="zh-CN" altLang="en-US" sz="2000" dirty="0"/>
              <a:t> </a:t>
            </a:r>
            <a:r>
              <a:rPr lang="en-US" altLang="zh-CN" sz="2000" dirty="0"/>
              <a:t>so</a:t>
            </a:r>
            <a:r>
              <a:rPr lang="zh-CN" altLang="en-US" sz="2000" dirty="0"/>
              <a:t> </a:t>
            </a:r>
            <a:r>
              <a:rPr lang="en-US" altLang="zh-CN" sz="2000" dirty="0"/>
              <a:t>there</a:t>
            </a:r>
            <a:r>
              <a:rPr lang="zh-CN" altLang="en-US" sz="2000" dirty="0"/>
              <a:t> </a:t>
            </a:r>
            <a:r>
              <a:rPr lang="en-US" altLang="zh-CN" sz="2000" dirty="0"/>
              <a:t>should</a:t>
            </a:r>
            <a:r>
              <a:rPr lang="zh-CN" altLang="en-US" sz="2000" dirty="0"/>
              <a:t> </a:t>
            </a:r>
            <a:r>
              <a:rPr lang="en-US" altLang="zh-CN" sz="2000" dirty="0"/>
              <a:t>be</a:t>
            </a:r>
            <a:r>
              <a:rPr lang="zh-CN" altLang="en-US" sz="2000" dirty="0"/>
              <a:t> </a:t>
            </a:r>
            <a:r>
              <a:rPr lang="en-US" altLang="zh-CN" sz="2000" dirty="0"/>
              <a:t>no</a:t>
            </a:r>
            <a:r>
              <a:rPr lang="zh-CN" altLang="en-US" sz="2000" dirty="0"/>
              <a:t> </a:t>
            </a:r>
            <a:r>
              <a:rPr lang="en-US" altLang="zh-CN" sz="2000" dirty="0"/>
              <a:t>duplicate</a:t>
            </a:r>
            <a:r>
              <a:rPr lang="zh-CN" altLang="en-US" sz="2000" dirty="0"/>
              <a:t> </a:t>
            </a:r>
            <a:r>
              <a:rPr lang="en-US" altLang="zh-CN" sz="2000" dirty="0"/>
              <a:t>location</a:t>
            </a:r>
            <a:r>
              <a:rPr lang="zh-CN" altLang="en-US" sz="2000" dirty="0"/>
              <a:t> </a:t>
            </a:r>
            <a:r>
              <a:rPr lang="en-US" altLang="zh-CN" sz="2000" dirty="0"/>
              <a:t>or</a:t>
            </a:r>
            <a:r>
              <a:rPr lang="zh-CN" altLang="en-US" sz="2000" dirty="0"/>
              <a:t> </a:t>
            </a:r>
            <a:r>
              <a:rPr lang="en-US" altLang="zh-CN" sz="2000" dirty="0"/>
              <a:t>small</a:t>
            </a:r>
            <a:r>
              <a:rPr lang="zh-CN" altLang="en-US" sz="2000" dirty="0"/>
              <a:t> </a:t>
            </a:r>
            <a:r>
              <a:rPr lang="en-US" altLang="zh-CN" sz="2000" dirty="0"/>
              <a:t>number</a:t>
            </a:r>
            <a:r>
              <a:rPr lang="zh-CN" altLang="en-US" sz="2000" dirty="0"/>
              <a:t> </a:t>
            </a:r>
            <a:r>
              <a:rPr lang="en-US" altLang="zh-CN" sz="2000" dirty="0"/>
              <a:t>of</a:t>
            </a:r>
            <a:r>
              <a:rPr lang="zh-CN" altLang="en-US" sz="2000" dirty="0"/>
              <a:t> </a:t>
            </a:r>
            <a:r>
              <a:rPr lang="en-US" altLang="zh-CN" sz="2000" dirty="0"/>
              <a:t>duplicate</a:t>
            </a:r>
            <a:r>
              <a:rPr lang="zh-CN" altLang="en-US" sz="2000" dirty="0"/>
              <a:t> </a:t>
            </a:r>
            <a:r>
              <a:rPr lang="en-US" altLang="zh-CN" sz="2000" dirty="0"/>
              <a:t>locations</a:t>
            </a:r>
            <a:r>
              <a:rPr lang="zh-CN" altLang="en-US" sz="2000" dirty="0"/>
              <a:t> </a:t>
            </a:r>
            <a:endParaRPr lang="en-US" sz="2000" dirty="0"/>
          </a:p>
        </p:txBody>
      </p:sp>
      <p:pic>
        <p:nvPicPr>
          <p:cNvPr id="12" name="Picture 11">
            <a:extLst>
              <a:ext uri="{FF2B5EF4-FFF2-40B4-BE49-F238E27FC236}">
                <a16:creationId xmlns:a16="http://schemas.microsoft.com/office/drawing/2014/main" id="{94877C1F-7EC3-0844-EF07-396A958F5C7B}"/>
              </a:ext>
            </a:extLst>
          </p:cNvPr>
          <p:cNvPicPr>
            <a:picLocks noChangeAspect="1"/>
          </p:cNvPicPr>
          <p:nvPr/>
        </p:nvPicPr>
        <p:blipFill>
          <a:blip r:embed="rId2"/>
          <a:stretch>
            <a:fillRect/>
          </a:stretch>
        </p:blipFill>
        <p:spPr>
          <a:xfrm>
            <a:off x="4572000" y="1689099"/>
            <a:ext cx="4279354" cy="2457450"/>
          </a:xfrm>
          <a:prstGeom prst="rect">
            <a:avLst/>
          </a:prstGeom>
        </p:spPr>
      </p:pic>
      <p:sp>
        <p:nvSpPr>
          <p:cNvPr id="13" name="Rectangle 12">
            <a:extLst>
              <a:ext uri="{FF2B5EF4-FFF2-40B4-BE49-F238E27FC236}">
                <a16:creationId xmlns:a16="http://schemas.microsoft.com/office/drawing/2014/main" id="{98709535-AE9C-F471-F322-FDB4E41BE091}"/>
              </a:ext>
            </a:extLst>
          </p:cNvPr>
          <p:cNvSpPr/>
          <p:nvPr/>
        </p:nvSpPr>
        <p:spPr>
          <a:xfrm>
            <a:off x="4572000" y="3930650"/>
            <a:ext cx="1750773" cy="20955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7578764B-03DA-7F16-2EE0-46EA487FD2FB}"/>
              </a:ext>
            </a:extLst>
          </p:cNvPr>
          <p:cNvPicPr>
            <a:picLocks noChangeAspect="1"/>
          </p:cNvPicPr>
          <p:nvPr/>
        </p:nvPicPr>
        <p:blipFill>
          <a:blip r:embed="rId3"/>
          <a:stretch>
            <a:fillRect/>
          </a:stretch>
        </p:blipFill>
        <p:spPr>
          <a:xfrm>
            <a:off x="936800" y="3012827"/>
            <a:ext cx="3420824" cy="819805"/>
          </a:xfrm>
          <a:prstGeom prst="rect">
            <a:avLst/>
          </a:prstGeom>
        </p:spPr>
      </p:pic>
      <p:sp>
        <p:nvSpPr>
          <p:cNvPr id="16" name="Content Placeholder 4">
            <a:extLst>
              <a:ext uri="{FF2B5EF4-FFF2-40B4-BE49-F238E27FC236}">
                <a16:creationId xmlns:a16="http://schemas.microsoft.com/office/drawing/2014/main" id="{4BFDBBA5-DABF-FCD0-53BB-2C646D782A4D}"/>
              </a:ext>
            </a:extLst>
          </p:cNvPr>
          <p:cNvSpPr txBox="1">
            <a:spLocks/>
          </p:cNvSpPr>
          <p:nvPr/>
        </p:nvSpPr>
        <p:spPr>
          <a:xfrm>
            <a:off x="4530017" y="1231899"/>
            <a:ext cx="3420824" cy="33718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fontAlgn="auto">
              <a:spcAft>
                <a:spcPts val="0"/>
              </a:spcAft>
            </a:pPr>
            <a:r>
              <a:rPr lang="en-US" altLang="zh-CN" sz="2000" dirty="0"/>
              <a:t>Output</a:t>
            </a:r>
            <a:endParaRPr lang="en-US" sz="2000" dirty="0"/>
          </a:p>
        </p:txBody>
      </p:sp>
    </p:spTree>
    <p:extLst>
      <p:ext uri="{BB962C8B-B14F-4D97-AF65-F5344CB8AC3E}">
        <p14:creationId xmlns:p14="http://schemas.microsoft.com/office/powerpoint/2010/main" val="100364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Quality</a:t>
            </a:r>
            <a:r>
              <a:rPr lang="zh-CN" altLang="en-US" sz="4400" dirty="0"/>
              <a:t> </a:t>
            </a:r>
            <a:r>
              <a:rPr lang="en-US" altLang="zh-CN" sz="4400" dirty="0"/>
              <a:t>Problem</a:t>
            </a:r>
            <a:r>
              <a:rPr lang="zh-CN" altLang="en-US" sz="4400" dirty="0"/>
              <a:t> </a:t>
            </a:r>
            <a:r>
              <a:rPr lang="en-US" altLang="zh-CN" sz="4400" dirty="0"/>
              <a:t>Summary</a:t>
            </a:r>
            <a:r>
              <a:rPr lang="zh-CN" altLang="en-US" sz="4400" dirty="0"/>
              <a:t> </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22</a:t>
            </a:fld>
            <a:endParaRPr lang="en-US" dirty="0"/>
          </a:p>
        </p:txBody>
      </p:sp>
      <p:sp>
        <p:nvSpPr>
          <p:cNvPr id="5" name="Content Placeholder 4"/>
          <p:cNvSpPr>
            <a:spLocks noGrp="1"/>
          </p:cNvSpPr>
          <p:nvPr>
            <p:ph sz="quarter" idx="1"/>
          </p:nvPr>
        </p:nvSpPr>
        <p:spPr/>
        <p:txBody>
          <a:bodyPr>
            <a:normAutofit/>
          </a:bodyPr>
          <a:lstStyle/>
          <a:p>
            <a:r>
              <a:rPr lang="en-US" altLang="zh-CN" sz="2000" dirty="0"/>
              <a:t>Invalid</a:t>
            </a:r>
            <a:r>
              <a:rPr lang="zh-CN" altLang="en-US" sz="2000" dirty="0"/>
              <a:t> </a:t>
            </a:r>
            <a:r>
              <a:rPr lang="en-US" altLang="zh-CN" sz="2000" dirty="0"/>
              <a:t>Ward</a:t>
            </a:r>
            <a:r>
              <a:rPr lang="zh-CN" altLang="en-US" sz="2000" dirty="0"/>
              <a:t> </a:t>
            </a:r>
            <a:r>
              <a:rPr lang="en-US" altLang="zh-CN" sz="2000" dirty="0"/>
              <a:t>(Ward</a:t>
            </a:r>
            <a:r>
              <a:rPr lang="zh-CN" altLang="en-US" sz="2000" dirty="0"/>
              <a:t> </a:t>
            </a:r>
            <a:r>
              <a:rPr lang="en-US" altLang="zh-CN" sz="2000" dirty="0"/>
              <a:t>0)</a:t>
            </a:r>
          </a:p>
          <a:p>
            <a:pPr marL="0" indent="0">
              <a:buNone/>
            </a:pPr>
            <a:endParaRPr lang="en-US" altLang="zh-CN" sz="2000" dirty="0"/>
          </a:p>
          <a:p>
            <a:r>
              <a:rPr lang="en-US" altLang="zh-CN" sz="2000" dirty="0"/>
              <a:t>Missing</a:t>
            </a:r>
            <a:r>
              <a:rPr lang="zh-CN" altLang="en-US" sz="2000" dirty="0"/>
              <a:t> </a:t>
            </a:r>
            <a:r>
              <a:rPr lang="en-US" altLang="zh-CN" sz="2000" dirty="0"/>
              <a:t>Value</a:t>
            </a:r>
            <a:r>
              <a:rPr lang="zh-CN" altLang="en-US" sz="2000" dirty="0"/>
              <a:t> </a:t>
            </a:r>
            <a:r>
              <a:rPr lang="en-US" altLang="zh-CN" sz="2000" dirty="0"/>
              <a:t>:</a:t>
            </a:r>
            <a:r>
              <a:rPr lang="zh-CN" altLang="en-US" sz="2000" dirty="0"/>
              <a:t> </a:t>
            </a:r>
            <a:r>
              <a:rPr lang="en-US" altLang="zh-CN" sz="2000" dirty="0"/>
              <a:t>Ward,</a:t>
            </a:r>
            <a:r>
              <a:rPr lang="zh-CN" altLang="en-US" sz="2000" dirty="0"/>
              <a:t> </a:t>
            </a:r>
            <a:r>
              <a:rPr lang="en-US" altLang="zh-CN" sz="2000" dirty="0"/>
              <a:t>Community</a:t>
            </a:r>
            <a:r>
              <a:rPr lang="zh-CN" altLang="en-US" sz="2000" dirty="0"/>
              <a:t> </a:t>
            </a:r>
            <a:r>
              <a:rPr lang="en-US" altLang="zh-CN" sz="2000" dirty="0"/>
              <a:t>Area,</a:t>
            </a:r>
            <a:r>
              <a:rPr lang="zh-CN" altLang="en-US" sz="2000" dirty="0"/>
              <a:t> </a:t>
            </a:r>
            <a:r>
              <a:rPr lang="en-US" altLang="zh-CN" sz="2000" dirty="0"/>
              <a:t>Community</a:t>
            </a:r>
            <a:r>
              <a:rPr lang="zh-CN" altLang="en-US" sz="2000" dirty="0"/>
              <a:t> </a:t>
            </a:r>
            <a:r>
              <a:rPr lang="en-US" altLang="zh-CN" sz="2000" dirty="0"/>
              <a:t>Number</a:t>
            </a:r>
          </a:p>
          <a:p>
            <a:pPr marL="0" indent="0">
              <a:buNone/>
            </a:pPr>
            <a:endParaRPr lang="en-US" altLang="zh-CN" sz="2000" dirty="0"/>
          </a:p>
          <a:p>
            <a:r>
              <a:rPr lang="en-US" altLang="zh-CN" sz="2000" dirty="0"/>
              <a:t>Too</a:t>
            </a:r>
            <a:r>
              <a:rPr lang="zh-CN" altLang="en-US" sz="2000" dirty="0"/>
              <a:t> </a:t>
            </a:r>
            <a:r>
              <a:rPr lang="en-US" altLang="zh-CN" sz="2000" dirty="0"/>
              <a:t>many</a:t>
            </a:r>
            <a:r>
              <a:rPr lang="zh-CN" altLang="en-US" sz="2000" dirty="0"/>
              <a:t> </a:t>
            </a:r>
            <a:r>
              <a:rPr lang="en-US" altLang="zh-CN" sz="2000" dirty="0"/>
              <a:t>duplicate</a:t>
            </a:r>
            <a:r>
              <a:rPr lang="zh-CN" altLang="en-US" sz="2000" dirty="0"/>
              <a:t> </a:t>
            </a:r>
            <a:r>
              <a:rPr lang="en-US" altLang="zh-CN" sz="2000" dirty="0"/>
              <a:t>locations/</a:t>
            </a:r>
            <a:r>
              <a:rPr lang="zh-CN" altLang="en-US" sz="2000" dirty="0"/>
              <a:t> </a:t>
            </a:r>
            <a:r>
              <a:rPr lang="en-US" altLang="zh-CN" sz="2000" dirty="0"/>
              <a:t>Multiple</a:t>
            </a:r>
            <a:r>
              <a:rPr lang="zh-CN" altLang="en-US" sz="2000" dirty="0"/>
              <a:t> </a:t>
            </a:r>
            <a:r>
              <a:rPr lang="en-US" altLang="zh-CN" sz="2000" dirty="0"/>
              <a:t>address</a:t>
            </a:r>
            <a:r>
              <a:rPr lang="zh-CN" altLang="en-US" sz="2000" dirty="0"/>
              <a:t> </a:t>
            </a:r>
            <a:r>
              <a:rPr lang="en-US" altLang="zh-CN" sz="2000" dirty="0"/>
              <a:t>share</a:t>
            </a:r>
            <a:r>
              <a:rPr lang="zh-CN" altLang="en-US" sz="2000" dirty="0"/>
              <a:t> </a:t>
            </a:r>
            <a:r>
              <a:rPr lang="en-US" altLang="zh-CN" sz="2000" dirty="0"/>
              <a:t>one</a:t>
            </a:r>
            <a:r>
              <a:rPr lang="zh-CN" altLang="en-US" sz="2000" dirty="0"/>
              <a:t> </a:t>
            </a:r>
            <a:r>
              <a:rPr lang="en-US" altLang="zh-CN" sz="2000" dirty="0"/>
              <a:t>location</a:t>
            </a:r>
          </a:p>
          <a:p>
            <a:pPr marL="0" indent="0">
              <a:buNone/>
            </a:pPr>
            <a:endParaRPr lang="en-US" altLang="zh-CN" sz="1800" dirty="0"/>
          </a:p>
          <a:p>
            <a:pPr marL="0" indent="0">
              <a:buNone/>
            </a:pPr>
            <a:endParaRPr lang="en-US" altLang="zh-CN" sz="18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69554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23</a:t>
            </a:fld>
            <a:endParaRPr lang="en-US" dirty="0"/>
          </a:p>
        </p:txBody>
      </p:sp>
      <p:sp>
        <p:nvSpPr>
          <p:cNvPr id="5" name="Content Placeholder 4"/>
          <p:cNvSpPr>
            <a:spLocks noGrp="1"/>
          </p:cNvSpPr>
          <p:nvPr>
            <p:ph sz="quarter" idx="1"/>
          </p:nvPr>
        </p:nvSpPr>
        <p:spPr>
          <a:xfrm>
            <a:off x="612648" y="1200150"/>
            <a:ext cx="8153400" cy="3712936"/>
          </a:xfrm>
        </p:spPr>
        <p:txBody>
          <a:bodyPr>
            <a:normAutofit/>
          </a:bodyPr>
          <a:lstStyle/>
          <a:p>
            <a:r>
              <a:rPr lang="en-US" altLang="zh-CN" sz="2000" dirty="0"/>
              <a:t>Invalid</a:t>
            </a:r>
            <a:r>
              <a:rPr lang="zh-CN" altLang="en-US" sz="2000" dirty="0"/>
              <a:t> </a:t>
            </a:r>
            <a:r>
              <a:rPr lang="en-US" altLang="zh-CN" sz="2000" dirty="0"/>
              <a:t>Ward</a:t>
            </a:r>
            <a:r>
              <a:rPr lang="zh-CN" altLang="en-US" sz="2000" dirty="0"/>
              <a:t> </a:t>
            </a:r>
            <a:r>
              <a:rPr lang="en-US" altLang="zh-CN" sz="2000" dirty="0"/>
              <a:t>(Ward</a:t>
            </a:r>
            <a:r>
              <a:rPr lang="zh-CN" altLang="en-US" sz="2000" dirty="0"/>
              <a:t> </a:t>
            </a:r>
            <a:r>
              <a:rPr lang="en-US" altLang="zh-CN" sz="2000" dirty="0"/>
              <a:t>0)</a:t>
            </a:r>
          </a:p>
          <a:p>
            <a:pPr lvl="1"/>
            <a:r>
              <a:rPr lang="en-US" altLang="zh-CN" sz="1700" dirty="0"/>
              <a:t>How</a:t>
            </a:r>
            <a:r>
              <a:rPr lang="zh-CN" altLang="en-US" sz="1700" dirty="0"/>
              <a:t> </a:t>
            </a:r>
            <a:r>
              <a:rPr lang="en-US" altLang="zh-CN" sz="1700" dirty="0"/>
              <a:t>many</a:t>
            </a:r>
            <a:r>
              <a:rPr lang="zh-CN" altLang="en-US" sz="1700" dirty="0"/>
              <a:t> </a:t>
            </a:r>
            <a:r>
              <a:rPr lang="en-US" altLang="zh-CN" sz="1700" dirty="0"/>
              <a:t>rows</a:t>
            </a:r>
            <a:r>
              <a:rPr lang="zh-CN" altLang="en-US" sz="1700" dirty="0"/>
              <a:t> </a:t>
            </a:r>
            <a:r>
              <a:rPr lang="en-US" altLang="zh-CN" sz="1700" dirty="0"/>
              <a:t>with</a:t>
            </a:r>
            <a:r>
              <a:rPr lang="zh-CN" altLang="en-US" sz="1700" dirty="0"/>
              <a:t> </a:t>
            </a:r>
            <a:r>
              <a:rPr lang="en-US" altLang="zh-CN" sz="1700" dirty="0"/>
              <a:t>Ward</a:t>
            </a:r>
            <a:r>
              <a:rPr lang="zh-CN" altLang="en-US" sz="1700" dirty="0"/>
              <a:t> </a:t>
            </a:r>
            <a:r>
              <a:rPr lang="en-US" altLang="zh-CN" sz="1700" dirty="0"/>
              <a:t>0</a:t>
            </a:r>
            <a:r>
              <a:rPr lang="zh-CN" altLang="en-US" sz="1700" dirty="0"/>
              <a:t> </a:t>
            </a:r>
            <a:r>
              <a:rPr lang="en-US" altLang="zh-CN" sz="1700" dirty="0"/>
              <a:t>?</a:t>
            </a:r>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r>
              <a:rPr lang="en-US" altLang="zh-CN" sz="1700" dirty="0"/>
              <a:t>Find</a:t>
            </a:r>
            <a:r>
              <a:rPr lang="zh-CN" altLang="en-US" sz="1700" dirty="0"/>
              <a:t> </a:t>
            </a:r>
            <a:r>
              <a:rPr lang="en-US" altLang="zh-CN" sz="1700" dirty="0"/>
              <a:t>correct</a:t>
            </a:r>
            <a:r>
              <a:rPr lang="zh-CN" altLang="en-US" sz="1700" dirty="0"/>
              <a:t> </a:t>
            </a:r>
            <a:r>
              <a:rPr lang="en-US" altLang="zh-CN" sz="1700" dirty="0"/>
              <a:t>ward</a:t>
            </a:r>
            <a:r>
              <a:rPr lang="zh-CN" altLang="en-US" sz="1700" dirty="0"/>
              <a:t> </a:t>
            </a:r>
            <a:r>
              <a:rPr lang="en-US" altLang="zh-CN" sz="1700" dirty="0"/>
              <a:t>by</a:t>
            </a:r>
            <a:r>
              <a:rPr lang="zh-CN" altLang="en-US" sz="1700" dirty="0"/>
              <a:t> </a:t>
            </a:r>
            <a:r>
              <a:rPr lang="en-US" altLang="zh-CN" sz="1700" dirty="0"/>
              <a:t>address</a:t>
            </a:r>
            <a:r>
              <a:rPr lang="zh-CN" altLang="en-US" sz="1700" dirty="0"/>
              <a:t> </a:t>
            </a:r>
            <a:r>
              <a:rPr lang="en-US" altLang="zh-CN" sz="1700" dirty="0"/>
              <a:t>from</a:t>
            </a:r>
            <a:r>
              <a:rPr lang="zh-CN" altLang="en-US" sz="1700" dirty="0"/>
              <a:t>  </a:t>
            </a:r>
            <a:r>
              <a:rPr lang="en-US" altLang="zh-CN" sz="1700" dirty="0"/>
              <a:t>https://</a:t>
            </a:r>
            <a:r>
              <a:rPr lang="en-US" altLang="zh-CN" sz="1700" dirty="0" err="1"/>
              <a:t>www.chicago.gov</a:t>
            </a:r>
            <a:endParaRPr lang="en-US" altLang="zh-CN" sz="17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marL="0" indent="0">
              <a:buNone/>
            </a:pPr>
            <a:endParaRPr lang="en-US" altLang="zh-CN" sz="18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10" name="Picture 9">
            <a:extLst>
              <a:ext uri="{FF2B5EF4-FFF2-40B4-BE49-F238E27FC236}">
                <a16:creationId xmlns:a16="http://schemas.microsoft.com/office/drawing/2014/main" id="{2839BD07-0431-07F2-48DB-76AAE9D9A5CF}"/>
              </a:ext>
            </a:extLst>
          </p:cNvPr>
          <p:cNvPicPr>
            <a:picLocks noChangeAspect="1"/>
          </p:cNvPicPr>
          <p:nvPr/>
        </p:nvPicPr>
        <p:blipFill>
          <a:blip r:embed="rId2"/>
          <a:stretch>
            <a:fillRect/>
          </a:stretch>
        </p:blipFill>
        <p:spPr>
          <a:xfrm>
            <a:off x="1247737" y="2971095"/>
            <a:ext cx="3441611" cy="972255"/>
          </a:xfrm>
          <a:prstGeom prst="rect">
            <a:avLst/>
          </a:prstGeom>
        </p:spPr>
      </p:pic>
      <p:pic>
        <p:nvPicPr>
          <p:cNvPr id="11" name="Picture 10">
            <a:extLst>
              <a:ext uri="{FF2B5EF4-FFF2-40B4-BE49-F238E27FC236}">
                <a16:creationId xmlns:a16="http://schemas.microsoft.com/office/drawing/2014/main" id="{B082C029-290E-B900-599D-AA247794BBA8}"/>
              </a:ext>
            </a:extLst>
          </p:cNvPr>
          <p:cNvPicPr>
            <a:picLocks noChangeAspect="1"/>
          </p:cNvPicPr>
          <p:nvPr/>
        </p:nvPicPr>
        <p:blipFill>
          <a:blip r:embed="rId3"/>
          <a:stretch>
            <a:fillRect/>
          </a:stretch>
        </p:blipFill>
        <p:spPr>
          <a:xfrm>
            <a:off x="1317469" y="2021293"/>
            <a:ext cx="3657378" cy="862036"/>
          </a:xfrm>
          <a:prstGeom prst="rect">
            <a:avLst/>
          </a:prstGeom>
        </p:spPr>
      </p:pic>
    </p:spTree>
    <p:extLst>
      <p:ext uri="{BB962C8B-B14F-4D97-AF65-F5344CB8AC3E}">
        <p14:creationId xmlns:p14="http://schemas.microsoft.com/office/powerpoint/2010/main" val="39150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24</a:t>
            </a:fld>
            <a:endParaRPr lang="en-US" dirty="0"/>
          </a:p>
        </p:txBody>
      </p:sp>
      <p:sp>
        <p:nvSpPr>
          <p:cNvPr id="5" name="Content Placeholder 4"/>
          <p:cNvSpPr>
            <a:spLocks noGrp="1"/>
          </p:cNvSpPr>
          <p:nvPr>
            <p:ph sz="quarter" idx="1"/>
          </p:nvPr>
        </p:nvSpPr>
        <p:spPr/>
        <p:txBody>
          <a:bodyPr>
            <a:normAutofit/>
          </a:bodyPr>
          <a:lstStyle/>
          <a:p>
            <a:r>
              <a:rPr lang="en-US" altLang="zh-CN" sz="2000" dirty="0"/>
              <a:t>Invalid</a:t>
            </a:r>
            <a:r>
              <a:rPr lang="zh-CN" altLang="en-US" sz="2000" dirty="0"/>
              <a:t> </a:t>
            </a:r>
            <a:r>
              <a:rPr lang="en-US" altLang="zh-CN" sz="2000" dirty="0"/>
              <a:t>Ward</a:t>
            </a:r>
            <a:r>
              <a:rPr lang="zh-CN" altLang="en-US" sz="2000" dirty="0"/>
              <a:t> </a:t>
            </a:r>
            <a:r>
              <a:rPr lang="en-US" altLang="zh-CN" sz="2000" dirty="0"/>
              <a:t>(Ward</a:t>
            </a:r>
            <a:r>
              <a:rPr lang="zh-CN" altLang="en-US" sz="2000" dirty="0"/>
              <a:t> </a:t>
            </a:r>
            <a:r>
              <a:rPr lang="en-US" altLang="zh-CN" sz="2000" dirty="0"/>
              <a:t>0)</a:t>
            </a:r>
          </a:p>
          <a:p>
            <a:pPr lvl="1"/>
            <a:r>
              <a:rPr lang="en-US" altLang="zh-CN" sz="1700" dirty="0"/>
              <a:t>Verify</a:t>
            </a:r>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marL="0" indent="0">
              <a:buNone/>
            </a:pPr>
            <a:endParaRPr lang="en-US" altLang="zh-CN" sz="18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3" name="Picture 2">
            <a:extLst>
              <a:ext uri="{FF2B5EF4-FFF2-40B4-BE49-F238E27FC236}">
                <a16:creationId xmlns:a16="http://schemas.microsoft.com/office/drawing/2014/main" id="{8E92A92B-489F-56EB-1779-B0F0D1E464BC}"/>
              </a:ext>
            </a:extLst>
          </p:cNvPr>
          <p:cNvPicPr>
            <a:picLocks noChangeAspect="1"/>
          </p:cNvPicPr>
          <p:nvPr/>
        </p:nvPicPr>
        <p:blipFill>
          <a:blip r:embed="rId2"/>
          <a:stretch>
            <a:fillRect/>
          </a:stretch>
        </p:blipFill>
        <p:spPr>
          <a:xfrm>
            <a:off x="1273109" y="1911350"/>
            <a:ext cx="2006600" cy="660400"/>
          </a:xfrm>
          <a:prstGeom prst="rect">
            <a:avLst/>
          </a:prstGeom>
        </p:spPr>
      </p:pic>
    </p:spTree>
    <p:extLst>
      <p:ext uri="{BB962C8B-B14F-4D97-AF65-F5344CB8AC3E}">
        <p14:creationId xmlns:p14="http://schemas.microsoft.com/office/powerpoint/2010/main" val="1654840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25</a:t>
            </a:fld>
            <a:endParaRPr lang="en-US" dirty="0"/>
          </a:p>
        </p:txBody>
      </p:sp>
      <p:sp>
        <p:nvSpPr>
          <p:cNvPr id="5" name="Content Placeholder 4"/>
          <p:cNvSpPr>
            <a:spLocks noGrp="1"/>
          </p:cNvSpPr>
          <p:nvPr>
            <p:ph sz="quarter" idx="1"/>
          </p:nvPr>
        </p:nvSpPr>
        <p:spPr/>
        <p:txBody>
          <a:bodyPr>
            <a:normAutofit/>
          </a:bodyPr>
          <a:lstStyle/>
          <a:p>
            <a:r>
              <a:rPr lang="en-US" altLang="zh-CN" sz="2000" dirty="0"/>
              <a:t>Fill</a:t>
            </a:r>
            <a:r>
              <a:rPr lang="zh-CN" altLang="en-US" sz="2000" dirty="0"/>
              <a:t> </a:t>
            </a:r>
            <a:r>
              <a:rPr lang="en-US" altLang="zh-CN" sz="2000" dirty="0"/>
              <a:t>Missing</a:t>
            </a:r>
            <a:r>
              <a:rPr lang="zh-CN" altLang="en-US" sz="2000" dirty="0"/>
              <a:t> </a:t>
            </a:r>
            <a:r>
              <a:rPr lang="en-US" altLang="zh-CN" sz="2000" dirty="0"/>
              <a:t>Values</a:t>
            </a:r>
          </a:p>
          <a:p>
            <a:pPr lvl="1"/>
            <a:r>
              <a:rPr lang="en-US" altLang="zh-CN" sz="1700" dirty="0"/>
              <a:t>We</a:t>
            </a:r>
            <a:r>
              <a:rPr lang="zh-CN" altLang="en-US" sz="1700" dirty="0"/>
              <a:t> </a:t>
            </a:r>
            <a:r>
              <a:rPr lang="en-US" altLang="zh-CN" sz="1700" dirty="0"/>
              <a:t>can</a:t>
            </a:r>
            <a:r>
              <a:rPr lang="zh-CN" altLang="en-US" sz="1700" dirty="0"/>
              <a:t> </a:t>
            </a:r>
            <a:r>
              <a:rPr lang="en-US" altLang="zh-CN" sz="1700" dirty="0"/>
              <a:t>find</a:t>
            </a:r>
            <a:r>
              <a:rPr lang="zh-CN" altLang="en-US" sz="1700" dirty="0"/>
              <a:t> </a:t>
            </a:r>
            <a:r>
              <a:rPr lang="en-US" altLang="zh-CN" sz="1700" dirty="0"/>
              <a:t>the</a:t>
            </a:r>
            <a:r>
              <a:rPr lang="zh-CN" altLang="en-US" sz="1700" dirty="0"/>
              <a:t> </a:t>
            </a:r>
            <a:r>
              <a:rPr lang="en-US" altLang="zh-CN" sz="1700" dirty="0"/>
              <a:t>missing</a:t>
            </a:r>
            <a:r>
              <a:rPr lang="zh-CN" altLang="en-US" sz="1700" dirty="0"/>
              <a:t> </a:t>
            </a:r>
            <a:r>
              <a:rPr lang="en-US" altLang="zh-CN" sz="1700" dirty="0"/>
              <a:t>values</a:t>
            </a:r>
            <a:r>
              <a:rPr lang="zh-CN" altLang="en-US" sz="1700" dirty="0"/>
              <a:t> </a:t>
            </a:r>
            <a:r>
              <a:rPr lang="en-US" altLang="zh-CN" sz="1700" dirty="0"/>
              <a:t>with</a:t>
            </a:r>
            <a:r>
              <a:rPr lang="zh-CN" altLang="en-US" sz="1700" dirty="0"/>
              <a:t> </a:t>
            </a:r>
            <a:r>
              <a:rPr lang="en-US" altLang="zh-CN" sz="1700" dirty="0"/>
              <a:t>the</a:t>
            </a:r>
            <a:r>
              <a:rPr lang="zh-CN" altLang="en-US" sz="1700" dirty="0"/>
              <a:t> </a:t>
            </a:r>
            <a:r>
              <a:rPr lang="en-US" altLang="zh-CN" sz="1700" dirty="0"/>
              <a:t>unique</a:t>
            </a:r>
            <a:r>
              <a:rPr lang="zh-CN" altLang="en-US" sz="1700" dirty="0"/>
              <a:t> </a:t>
            </a:r>
            <a:r>
              <a:rPr lang="en-US" altLang="zh-CN" sz="1700" dirty="0"/>
              <a:t>address</a:t>
            </a:r>
          </a:p>
          <a:p>
            <a:pPr lvl="1"/>
            <a:r>
              <a:rPr lang="en-US" altLang="zh-CN" sz="1700" dirty="0"/>
              <a:t>Auxiliary</a:t>
            </a:r>
            <a:r>
              <a:rPr lang="zh-CN" altLang="en-US" sz="1700" dirty="0"/>
              <a:t> </a:t>
            </a:r>
            <a:r>
              <a:rPr lang="en-US" altLang="zh-CN" sz="1700" dirty="0"/>
              <a:t>Dataset:</a:t>
            </a:r>
            <a:r>
              <a:rPr lang="zh-CN" altLang="en-US" sz="1700" dirty="0"/>
              <a:t> </a:t>
            </a:r>
            <a:r>
              <a:rPr lang="en-US" altLang="zh-CN" sz="1700" i="1" dirty="0"/>
              <a:t>Building</a:t>
            </a:r>
            <a:r>
              <a:rPr lang="zh-CN" altLang="en-US" sz="1700" i="1" dirty="0"/>
              <a:t> </a:t>
            </a:r>
            <a:r>
              <a:rPr lang="en-US" altLang="zh-CN" sz="1700" i="1" dirty="0"/>
              <a:t>Permits</a:t>
            </a:r>
            <a:endParaRPr lang="en-US" altLang="zh-CN" sz="17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marL="0" indent="0">
              <a:buNone/>
            </a:pPr>
            <a:endParaRPr lang="en-US" altLang="zh-CN" sz="18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19072E4D-F8DC-5198-5D57-D1627697F3F6}"/>
              </a:ext>
            </a:extLst>
          </p:cNvPr>
          <p:cNvPicPr>
            <a:picLocks noChangeAspect="1"/>
          </p:cNvPicPr>
          <p:nvPr/>
        </p:nvPicPr>
        <p:blipFill>
          <a:blip r:embed="rId2"/>
          <a:stretch>
            <a:fillRect/>
          </a:stretch>
        </p:blipFill>
        <p:spPr>
          <a:xfrm>
            <a:off x="1336609" y="2407782"/>
            <a:ext cx="3170400" cy="956586"/>
          </a:xfrm>
          <a:prstGeom prst="rect">
            <a:avLst/>
          </a:prstGeom>
        </p:spPr>
      </p:pic>
      <p:sp>
        <p:nvSpPr>
          <p:cNvPr id="7" name="Content Placeholder 4">
            <a:extLst>
              <a:ext uri="{FF2B5EF4-FFF2-40B4-BE49-F238E27FC236}">
                <a16:creationId xmlns:a16="http://schemas.microsoft.com/office/drawing/2014/main" id="{306E05E1-D14E-4809-584B-DB9267D3912C}"/>
              </a:ext>
            </a:extLst>
          </p:cNvPr>
          <p:cNvSpPr txBox="1">
            <a:spLocks/>
          </p:cNvSpPr>
          <p:nvPr/>
        </p:nvSpPr>
        <p:spPr>
          <a:xfrm>
            <a:off x="4298434" y="2198743"/>
            <a:ext cx="4985888" cy="265900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2" fontAlgn="auto">
              <a:spcAft>
                <a:spcPts val="0"/>
              </a:spcAft>
            </a:pPr>
            <a:r>
              <a:rPr lang="en-US" altLang="zh-CN" sz="1400" dirty="0"/>
              <a:t>From</a:t>
            </a:r>
            <a:r>
              <a:rPr lang="zh-CN" altLang="en-US" sz="1400" dirty="0"/>
              <a:t> </a:t>
            </a:r>
            <a:r>
              <a:rPr lang="en-US" altLang="zh-CN" sz="1400" dirty="0"/>
              <a:t>Chicago</a:t>
            </a:r>
            <a:r>
              <a:rPr lang="zh-CN" altLang="en-US" sz="1400" dirty="0"/>
              <a:t> </a:t>
            </a:r>
            <a:r>
              <a:rPr lang="en-US" altLang="zh-CN" sz="1400" dirty="0"/>
              <a:t>Data</a:t>
            </a:r>
            <a:r>
              <a:rPr lang="zh-CN" altLang="en-US" sz="1400" dirty="0"/>
              <a:t> </a:t>
            </a:r>
            <a:r>
              <a:rPr lang="en-US" altLang="zh-CN" sz="1400" dirty="0"/>
              <a:t>Portal</a:t>
            </a:r>
          </a:p>
          <a:p>
            <a:pPr lvl="2" fontAlgn="auto">
              <a:spcAft>
                <a:spcPts val="0"/>
              </a:spcAft>
            </a:pPr>
            <a:r>
              <a:rPr lang="en-US" altLang="zh-CN" sz="1400" dirty="0"/>
              <a:t>Includes information about currently-valid building permits issued by the City of Chicago</a:t>
            </a:r>
          </a:p>
          <a:p>
            <a:pPr lvl="2" fontAlgn="auto">
              <a:spcAft>
                <a:spcPts val="0"/>
              </a:spcAft>
            </a:pPr>
            <a:r>
              <a:rPr lang="en-US" altLang="zh-CN" sz="1400" dirty="0"/>
              <a:t>119</a:t>
            </a:r>
            <a:r>
              <a:rPr lang="zh-CN" altLang="en-US" sz="1400" dirty="0"/>
              <a:t> </a:t>
            </a:r>
            <a:r>
              <a:rPr lang="en-US" altLang="zh-CN" sz="1400" dirty="0"/>
              <a:t>Columns</a:t>
            </a:r>
          </a:p>
          <a:p>
            <a:pPr lvl="2" fontAlgn="auto">
              <a:spcAft>
                <a:spcPts val="0"/>
              </a:spcAft>
            </a:pPr>
            <a:r>
              <a:rPr lang="en-US" altLang="zh-CN" sz="1400" dirty="0"/>
              <a:t>Useful</a:t>
            </a:r>
            <a:r>
              <a:rPr lang="zh-CN" altLang="en-US" sz="1400" dirty="0"/>
              <a:t> </a:t>
            </a:r>
            <a:r>
              <a:rPr lang="en-US" altLang="zh-CN" sz="1400" dirty="0"/>
              <a:t>Info</a:t>
            </a:r>
            <a:r>
              <a:rPr lang="zh-CN" altLang="en-US" sz="1400" dirty="0"/>
              <a:t> </a:t>
            </a:r>
            <a:r>
              <a:rPr lang="en-US" altLang="zh-CN" sz="1400" dirty="0"/>
              <a:t>–</a:t>
            </a:r>
            <a:r>
              <a:rPr lang="zh-CN" altLang="en-US" sz="1400" dirty="0"/>
              <a:t> </a:t>
            </a:r>
            <a:r>
              <a:rPr lang="en-US" altLang="zh-CN" sz="1400" dirty="0"/>
              <a:t>Address,</a:t>
            </a:r>
            <a:r>
              <a:rPr lang="zh-CN" altLang="en-US" sz="1400" dirty="0"/>
              <a:t> </a:t>
            </a:r>
            <a:r>
              <a:rPr lang="en-US" altLang="zh-CN" sz="1400" dirty="0"/>
              <a:t>Ward,</a:t>
            </a:r>
            <a:r>
              <a:rPr lang="zh-CN" altLang="en-US" sz="1400" dirty="0"/>
              <a:t> </a:t>
            </a:r>
            <a:r>
              <a:rPr lang="en-US" altLang="zh-CN" sz="1400" dirty="0"/>
              <a:t>Community,</a:t>
            </a:r>
            <a:r>
              <a:rPr lang="zh-CN" altLang="en-US" sz="1400" dirty="0"/>
              <a:t> </a:t>
            </a:r>
            <a:r>
              <a:rPr lang="en-US" altLang="zh-CN" sz="1400" dirty="0"/>
              <a:t>Location</a:t>
            </a:r>
          </a:p>
          <a:p>
            <a:pPr lvl="2" fontAlgn="auto">
              <a:spcAft>
                <a:spcPts val="0"/>
              </a:spcAft>
            </a:pPr>
            <a:endParaRPr lang="en-US" altLang="zh-CN" sz="12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marL="365760" lvl="1" indent="0" fontAlgn="auto">
              <a:spcAft>
                <a:spcPts val="0"/>
              </a:spcAft>
              <a:buFont typeface="Wingdings 2"/>
              <a:buNone/>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marL="365760" lvl="1" indent="0" fontAlgn="auto">
              <a:spcAft>
                <a:spcPts val="0"/>
              </a:spcAft>
              <a:buFont typeface="Wingdings 2"/>
              <a:buNone/>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lvl="1" fontAlgn="auto">
              <a:spcAft>
                <a:spcPts val="0"/>
              </a:spcAft>
            </a:pPr>
            <a:endParaRPr lang="en-US" altLang="zh-CN" sz="1500" dirty="0"/>
          </a:p>
          <a:p>
            <a:pPr marL="365760" lvl="1" indent="0" fontAlgn="auto">
              <a:spcAft>
                <a:spcPts val="0"/>
              </a:spcAft>
              <a:buFont typeface="Wingdings 2"/>
              <a:buNone/>
            </a:pPr>
            <a:endParaRPr lang="en-US" altLang="zh-CN" sz="1500" dirty="0"/>
          </a:p>
          <a:p>
            <a:pPr marL="0" indent="0" fontAlgn="auto">
              <a:spcAft>
                <a:spcPts val="0"/>
              </a:spcAft>
              <a:buFont typeface="Wingdings"/>
              <a:buNone/>
            </a:pPr>
            <a:endParaRPr lang="en-US" altLang="zh-CN" sz="1800" dirty="0"/>
          </a:p>
          <a:p>
            <a:pPr fontAlgn="auto">
              <a:spcAft>
                <a:spcPts val="0"/>
              </a:spcAft>
            </a:pPr>
            <a:endParaRPr lang="en-US" sz="1800" dirty="0"/>
          </a:p>
          <a:p>
            <a:pPr marL="0" indent="0" fontAlgn="auto">
              <a:spcAft>
                <a:spcPts val="0"/>
              </a:spcAft>
              <a:buFont typeface="Wingdings"/>
              <a:buNone/>
            </a:pPr>
            <a:endParaRPr lang="en-US" sz="1800" dirty="0"/>
          </a:p>
          <a:p>
            <a:pPr marL="0" indent="0" fontAlgn="auto">
              <a:spcAft>
                <a:spcPts val="0"/>
              </a:spcAft>
              <a:buFont typeface="Wingdings"/>
              <a:buNone/>
            </a:pPr>
            <a:endParaRPr lang="en-US" sz="1800" dirty="0"/>
          </a:p>
          <a:p>
            <a:pPr marL="0" indent="0" fontAlgn="auto">
              <a:spcAft>
                <a:spcPts val="0"/>
              </a:spcAft>
              <a:buFont typeface="Wingdings"/>
              <a:buNone/>
            </a:pPr>
            <a:endParaRPr lang="en-US" sz="1800" dirty="0"/>
          </a:p>
        </p:txBody>
      </p:sp>
      <p:pic>
        <p:nvPicPr>
          <p:cNvPr id="8" name="Picture 7">
            <a:extLst>
              <a:ext uri="{FF2B5EF4-FFF2-40B4-BE49-F238E27FC236}">
                <a16:creationId xmlns:a16="http://schemas.microsoft.com/office/drawing/2014/main" id="{F0FE80AA-A904-C99E-6799-B9F82196EB89}"/>
              </a:ext>
            </a:extLst>
          </p:cNvPr>
          <p:cNvPicPr>
            <a:picLocks noChangeAspect="1"/>
          </p:cNvPicPr>
          <p:nvPr/>
        </p:nvPicPr>
        <p:blipFill>
          <a:blip r:embed="rId3"/>
          <a:stretch>
            <a:fillRect/>
          </a:stretch>
        </p:blipFill>
        <p:spPr>
          <a:xfrm>
            <a:off x="1336609" y="3604868"/>
            <a:ext cx="1011629" cy="1176171"/>
          </a:xfrm>
          <a:prstGeom prst="rect">
            <a:avLst/>
          </a:prstGeom>
        </p:spPr>
      </p:pic>
      <p:pic>
        <p:nvPicPr>
          <p:cNvPr id="10" name="Picture 9">
            <a:extLst>
              <a:ext uri="{FF2B5EF4-FFF2-40B4-BE49-F238E27FC236}">
                <a16:creationId xmlns:a16="http://schemas.microsoft.com/office/drawing/2014/main" id="{4A93B011-DAD9-BB0F-945C-27AD63E2826A}"/>
              </a:ext>
            </a:extLst>
          </p:cNvPr>
          <p:cNvPicPr>
            <a:picLocks noChangeAspect="1"/>
          </p:cNvPicPr>
          <p:nvPr/>
        </p:nvPicPr>
        <p:blipFill>
          <a:blip r:embed="rId4"/>
          <a:stretch>
            <a:fillRect/>
          </a:stretch>
        </p:blipFill>
        <p:spPr>
          <a:xfrm>
            <a:off x="2584616" y="3604868"/>
            <a:ext cx="810070" cy="876568"/>
          </a:xfrm>
          <a:prstGeom prst="rect">
            <a:avLst/>
          </a:prstGeom>
        </p:spPr>
      </p:pic>
      <p:pic>
        <p:nvPicPr>
          <p:cNvPr id="11" name="Picture 10">
            <a:extLst>
              <a:ext uri="{FF2B5EF4-FFF2-40B4-BE49-F238E27FC236}">
                <a16:creationId xmlns:a16="http://schemas.microsoft.com/office/drawing/2014/main" id="{074D0085-9592-6796-04D2-E8F8A97163FA}"/>
              </a:ext>
            </a:extLst>
          </p:cNvPr>
          <p:cNvPicPr>
            <a:picLocks noChangeAspect="1"/>
          </p:cNvPicPr>
          <p:nvPr/>
        </p:nvPicPr>
        <p:blipFill>
          <a:blip r:embed="rId5"/>
          <a:stretch>
            <a:fillRect/>
          </a:stretch>
        </p:blipFill>
        <p:spPr>
          <a:xfrm>
            <a:off x="3761434" y="3604868"/>
            <a:ext cx="1074000" cy="867462"/>
          </a:xfrm>
          <a:prstGeom prst="rect">
            <a:avLst/>
          </a:prstGeom>
        </p:spPr>
      </p:pic>
    </p:spTree>
    <p:extLst>
      <p:ext uri="{BB962C8B-B14F-4D97-AF65-F5344CB8AC3E}">
        <p14:creationId xmlns:p14="http://schemas.microsoft.com/office/powerpoint/2010/main" val="333924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26</a:t>
            </a:fld>
            <a:endParaRPr lang="en-US" dirty="0"/>
          </a:p>
        </p:txBody>
      </p:sp>
      <p:sp>
        <p:nvSpPr>
          <p:cNvPr id="5" name="Content Placeholder 4"/>
          <p:cNvSpPr>
            <a:spLocks noGrp="1"/>
          </p:cNvSpPr>
          <p:nvPr>
            <p:ph sz="quarter" idx="1"/>
          </p:nvPr>
        </p:nvSpPr>
        <p:spPr/>
        <p:txBody>
          <a:bodyPr>
            <a:normAutofit/>
          </a:bodyPr>
          <a:lstStyle/>
          <a:p>
            <a:r>
              <a:rPr lang="en-US" altLang="zh-CN" sz="2000" dirty="0"/>
              <a:t>Fill</a:t>
            </a:r>
            <a:r>
              <a:rPr lang="zh-CN" altLang="en-US" sz="2000" dirty="0"/>
              <a:t> </a:t>
            </a:r>
            <a:r>
              <a:rPr lang="en-US" altLang="zh-CN" sz="2000" dirty="0"/>
              <a:t>Missing</a:t>
            </a:r>
            <a:r>
              <a:rPr lang="zh-CN" altLang="en-US" sz="2000" dirty="0"/>
              <a:t> </a:t>
            </a:r>
            <a:r>
              <a:rPr lang="en-US" altLang="zh-CN" sz="2000" dirty="0"/>
              <a:t>Values</a:t>
            </a:r>
          </a:p>
          <a:p>
            <a:pPr lvl="1"/>
            <a:r>
              <a:rPr lang="en-US" altLang="zh-CN" sz="1700" dirty="0"/>
              <a:t>Address</a:t>
            </a:r>
            <a:r>
              <a:rPr lang="zh-CN" altLang="en-US" sz="1700" dirty="0"/>
              <a:t> </a:t>
            </a:r>
            <a:r>
              <a:rPr lang="en-US" altLang="zh-CN" sz="1700" dirty="0"/>
              <a:t>Format</a:t>
            </a:r>
            <a:r>
              <a:rPr lang="zh-CN" altLang="en-US" sz="1700" dirty="0"/>
              <a:t> </a:t>
            </a:r>
            <a:r>
              <a:rPr lang="en-US" altLang="zh-CN" sz="1700" dirty="0"/>
              <a:t>Inconsistent</a:t>
            </a:r>
          </a:p>
          <a:p>
            <a:pPr lvl="1"/>
            <a:r>
              <a:rPr lang="en-US" altLang="zh-CN" sz="1700" dirty="0"/>
              <a:t>Parse</a:t>
            </a:r>
            <a:r>
              <a:rPr lang="zh-CN" altLang="en-US" sz="1700" dirty="0"/>
              <a:t> </a:t>
            </a:r>
            <a:r>
              <a:rPr lang="en-US" altLang="zh-CN" sz="1700" dirty="0"/>
              <a:t>Address</a:t>
            </a:r>
            <a:r>
              <a:rPr lang="zh-CN" altLang="en-US" sz="1700" dirty="0"/>
              <a:t> </a:t>
            </a:r>
            <a:endParaRPr lang="en-US" altLang="zh-CN" sz="1700" dirty="0"/>
          </a:p>
          <a:p>
            <a:pPr lvl="2"/>
            <a:r>
              <a:rPr lang="en-US" altLang="zh-CN" sz="1400" dirty="0"/>
              <a:t>Split the Address to Street Number, </a:t>
            </a:r>
          </a:p>
          <a:p>
            <a:pPr marL="685800" lvl="2" indent="0">
              <a:buNone/>
            </a:pPr>
            <a:r>
              <a:rPr lang="en-US" altLang="zh-CN" sz="1400" dirty="0"/>
              <a:t>	Street Direction, Street Name and Suffix</a:t>
            </a:r>
          </a:p>
          <a:p>
            <a:pPr lvl="2"/>
            <a:r>
              <a:rPr lang="en-US" altLang="zh-CN" sz="1400" dirty="0"/>
              <a:t>Keep only one Street Number</a:t>
            </a:r>
          </a:p>
          <a:p>
            <a:pPr lvl="2"/>
            <a:r>
              <a:rPr lang="en-US" altLang="zh-CN" sz="1400" dirty="0"/>
              <a:t>All Capital Letter</a:t>
            </a:r>
          </a:p>
          <a:p>
            <a:pPr lvl="2"/>
            <a:r>
              <a:rPr lang="en-US" altLang="zh-CN" sz="1400" dirty="0"/>
              <a:t>Street suffix abbreviations</a:t>
            </a:r>
          </a:p>
          <a:p>
            <a:pPr lvl="2"/>
            <a:endParaRPr lang="en-US" altLang="zh-CN" sz="1200" dirty="0"/>
          </a:p>
          <a:p>
            <a:pPr lvl="2"/>
            <a:endParaRPr lang="en-US" altLang="zh-CN" sz="12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marL="0" indent="0">
              <a:buNone/>
            </a:pPr>
            <a:endParaRPr lang="en-US" altLang="zh-CN" sz="18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12" name="Picture 11">
            <a:extLst>
              <a:ext uri="{FF2B5EF4-FFF2-40B4-BE49-F238E27FC236}">
                <a16:creationId xmlns:a16="http://schemas.microsoft.com/office/drawing/2014/main" id="{474B3F44-9B4E-A33F-2889-D8C17D59C9D6}"/>
              </a:ext>
            </a:extLst>
          </p:cNvPr>
          <p:cNvPicPr>
            <a:picLocks noChangeAspect="1"/>
          </p:cNvPicPr>
          <p:nvPr/>
        </p:nvPicPr>
        <p:blipFill>
          <a:blip r:embed="rId2"/>
          <a:stretch>
            <a:fillRect/>
          </a:stretch>
        </p:blipFill>
        <p:spPr>
          <a:xfrm>
            <a:off x="5080862" y="3300629"/>
            <a:ext cx="2502821" cy="1522335"/>
          </a:xfrm>
          <a:prstGeom prst="rect">
            <a:avLst/>
          </a:prstGeom>
        </p:spPr>
      </p:pic>
      <p:pic>
        <p:nvPicPr>
          <p:cNvPr id="14" name="Picture 13">
            <a:extLst>
              <a:ext uri="{FF2B5EF4-FFF2-40B4-BE49-F238E27FC236}">
                <a16:creationId xmlns:a16="http://schemas.microsoft.com/office/drawing/2014/main" id="{4B940A31-3567-596B-B612-6DC16977CB6B}"/>
              </a:ext>
            </a:extLst>
          </p:cNvPr>
          <p:cNvPicPr>
            <a:picLocks noChangeAspect="1"/>
          </p:cNvPicPr>
          <p:nvPr/>
        </p:nvPicPr>
        <p:blipFill>
          <a:blip r:embed="rId3"/>
          <a:stretch>
            <a:fillRect/>
          </a:stretch>
        </p:blipFill>
        <p:spPr>
          <a:xfrm>
            <a:off x="5080862" y="1207577"/>
            <a:ext cx="1493380" cy="1842088"/>
          </a:xfrm>
          <a:prstGeom prst="rect">
            <a:avLst/>
          </a:prstGeom>
        </p:spPr>
      </p:pic>
      <p:sp>
        <p:nvSpPr>
          <p:cNvPr id="3" name="TextBox 2">
            <a:extLst>
              <a:ext uri="{FF2B5EF4-FFF2-40B4-BE49-F238E27FC236}">
                <a16:creationId xmlns:a16="http://schemas.microsoft.com/office/drawing/2014/main" id="{C5ED94D2-0FEF-F018-9107-E06C0CDD00DB}"/>
              </a:ext>
            </a:extLst>
          </p:cNvPr>
          <p:cNvSpPr txBox="1"/>
          <p:nvPr/>
        </p:nvSpPr>
        <p:spPr>
          <a:xfrm>
            <a:off x="7014663" y="2062382"/>
            <a:ext cx="2129337" cy="323165"/>
          </a:xfrm>
          <a:prstGeom prst="rect">
            <a:avLst/>
          </a:prstGeom>
          <a:noFill/>
        </p:spPr>
        <p:txBody>
          <a:bodyPr wrap="square" rtlCol="0">
            <a:spAutoFit/>
          </a:bodyPr>
          <a:lstStyle/>
          <a:p>
            <a:r>
              <a:rPr lang="en-US" altLang="zh-CN" sz="1500" dirty="0">
                <a:latin typeface="+mn-lt"/>
              </a:rPr>
              <a:t>Address</a:t>
            </a:r>
            <a:r>
              <a:rPr lang="zh-CN" altLang="en-US" sz="1500" dirty="0">
                <a:latin typeface="+mn-lt"/>
              </a:rPr>
              <a:t> </a:t>
            </a:r>
            <a:r>
              <a:rPr lang="en-US" altLang="zh-CN" sz="1500" dirty="0">
                <a:latin typeface="+mn-lt"/>
              </a:rPr>
              <a:t>of</a:t>
            </a:r>
            <a:r>
              <a:rPr lang="zh-CN" altLang="en-US" sz="1500" dirty="0">
                <a:latin typeface="+mn-lt"/>
              </a:rPr>
              <a:t> </a:t>
            </a:r>
            <a:r>
              <a:rPr lang="en-US" altLang="zh-CN" sz="1500" dirty="0">
                <a:latin typeface="+mn-lt"/>
              </a:rPr>
              <a:t>Our</a:t>
            </a:r>
            <a:r>
              <a:rPr lang="zh-CN" altLang="en-US" sz="1500" dirty="0">
                <a:latin typeface="+mn-lt"/>
              </a:rPr>
              <a:t> </a:t>
            </a:r>
            <a:r>
              <a:rPr lang="en-US" altLang="zh-CN" sz="1500" dirty="0">
                <a:latin typeface="+mn-lt"/>
              </a:rPr>
              <a:t>Dataset</a:t>
            </a:r>
            <a:endParaRPr lang="en-US" sz="1500" dirty="0">
              <a:latin typeface="+mn-lt"/>
            </a:endParaRPr>
          </a:p>
        </p:txBody>
      </p:sp>
      <p:sp>
        <p:nvSpPr>
          <p:cNvPr id="15" name="TextBox 14">
            <a:extLst>
              <a:ext uri="{FF2B5EF4-FFF2-40B4-BE49-F238E27FC236}">
                <a16:creationId xmlns:a16="http://schemas.microsoft.com/office/drawing/2014/main" id="{E5987E5E-4903-9730-394F-8723C8C99419}"/>
              </a:ext>
            </a:extLst>
          </p:cNvPr>
          <p:cNvSpPr txBox="1"/>
          <p:nvPr/>
        </p:nvSpPr>
        <p:spPr>
          <a:xfrm>
            <a:off x="2132056" y="4123326"/>
            <a:ext cx="2502821" cy="323165"/>
          </a:xfrm>
          <a:prstGeom prst="rect">
            <a:avLst/>
          </a:prstGeom>
          <a:noFill/>
        </p:spPr>
        <p:txBody>
          <a:bodyPr wrap="square" rtlCol="0">
            <a:spAutoFit/>
          </a:bodyPr>
          <a:lstStyle/>
          <a:p>
            <a:r>
              <a:rPr lang="en-US" altLang="zh-CN" sz="1500" dirty="0">
                <a:latin typeface="+mn-lt"/>
              </a:rPr>
              <a:t>Address</a:t>
            </a:r>
            <a:r>
              <a:rPr lang="zh-CN" altLang="en-US" sz="1500" dirty="0">
                <a:latin typeface="+mn-lt"/>
              </a:rPr>
              <a:t> </a:t>
            </a:r>
            <a:r>
              <a:rPr lang="en-US" altLang="zh-CN" sz="1500" dirty="0">
                <a:latin typeface="+mn-lt"/>
              </a:rPr>
              <a:t>of</a:t>
            </a:r>
            <a:r>
              <a:rPr lang="zh-CN" altLang="en-US" sz="1500" dirty="0">
                <a:latin typeface="+mn-lt"/>
              </a:rPr>
              <a:t> </a:t>
            </a:r>
            <a:r>
              <a:rPr lang="en-US" altLang="zh-CN" sz="1500" dirty="0">
                <a:latin typeface="+mn-lt"/>
              </a:rPr>
              <a:t>Building</a:t>
            </a:r>
            <a:r>
              <a:rPr lang="zh-CN" altLang="en-US" sz="1500" dirty="0">
                <a:latin typeface="+mn-lt"/>
              </a:rPr>
              <a:t> </a:t>
            </a:r>
            <a:r>
              <a:rPr lang="en-US" altLang="zh-CN" sz="1500" dirty="0">
                <a:latin typeface="+mn-lt"/>
              </a:rPr>
              <a:t>Permits</a:t>
            </a:r>
            <a:endParaRPr lang="en-US" sz="1500" dirty="0">
              <a:latin typeface="+mn-lt"/>
            </a:endParaRPr>
          </a:p>
        </p:txBody>
      </p:sp>
      <p:cxnSp>
        <p:nvCxnSpPr>
          <p:cNvPr id="16" name="Straight Arrow Connector 15">
            <a:extLst>
              <a:ext uri="{FF2B5EF4-FFF2-40B4-BE49-F238E27FC236}">
                <a16:creationId xmlns:a16="http://schemas.microsoft.com/office/drawing/2014/main" id="{CD67AAB0-77E7-AF8E-F024-109B1834622F}"/>
              </a:ext>
            </a:extLst>
          </p:cNvPr>
          <p:cNvCxnSpPr/>
          <p:nvPr/>
        </p:nvCxnSpPr>
        <p:spPr>
          <a:xfrm>
            <a:off x="4370983" y="4296818"/>
            <a:ext cx="6302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C58414-4652-AA9D-925C-AF25C643ED6E}"/>
              </a:ext>
            </a:extLst>
          </p:cNvPr>
          <p:cNvCxnSpPr>
            <a:cxnSpLocks/>
          </p:cNvCxnSpPr>
          <p:nvPr/>
        </p:nvCxnSpPr>
        <p:spPr>
          <a:xfrm flipH="1">
            <a:off x="6560659" y="2223965"/>
            <a:ext cx="4117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32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27</a:t>
            </a:fld>
            <a:endParaRPr lang="en-US" dirty="0"/>
          </a:p>
        </p:txBody>
      </p:sp>
      <p:sp>
        <p:nvSpPr>
          <p:cNvPr id="7" name="Content Placeholder 6">
            <a:extLst>
              <a:ext uri="{FF2B5EF4-FFF2-40B4-BE49-F238E27FC236}">
                <a16:creationId xmlns:a16="http://schemas.microsoft.com/office/drawing/2014/main" id="{D5C31922-BFE6-AB16-43EC-78F874FF0705}"/>
              </a:ext>
            </a:extLst>
          </p:cNvPr>
          <p:cNvSpPr>
            <a:spLocks noGrp="1"/>
          </p:cNvSpPr>
          <p:nvPr>
            <p:ph sz="quarter" idx="1"/>
          </p:nvPr>
        </p:nvSpPr>
        <p:spPr/>
        <p:txBody>
          <a:bodyPr>
            <a:normAutofit/>
          </a:bodyPr>
          <a:lstStyle/>
          <a:p>
            <a:r>
              <a:rPr lang="en-US" altLang="zh-CN" sz="2000" dirty="0"/>
              <a:t>Trim</a:t>
            </a:r>
            <a:r>
              <a:rPr lang="zh-CN" altLang="en-US" sz="2000" dirty="0"/>
              <a:t> </a:t>
            </a:r>
            <a:r>
              <a:rPr lang="en-US" altLang="zh-CN" sz="2000" dirty="0"/>
              <a:t>string</a:t>
            </a:r>
          </a:p>
          <a:p>
            <a:endParaRPr lang="en-US" sz="2000" dirty="0"/>
          </a:p>
          <a:p>
            <a:endParaRPr lang="en-US" sz="2000" dirty="0"/>
          </a:p>
          <a:p>
            <a:endParaRPr lang="en-US" sz="2000" dirty="0"/>
          </a:p>
          <a:p>
            <a:r>
              <a:rPr lang="en-US" sz="2000" dirty="0"/>
              <a:t>Split the </a:t>
            </a:r>
            <a:r>
              <a:rPr lang="en-US" altLang="zh-CN" sz="2000" dirty="0"/>
              <a:t>a</a:t>
            </a:r>
            <a:r>
              <a:rPr lang="en-US" sz="2000" dirty="0"/>
              <a:t>ddress and keep only one street number (Use Regex)</a:t>
            </a:r>
          </a:p>
          <a:p>
            <a:endParaRPr lang="en-US" sz="2000" dirty="0"/>
          </a:p>
          <a:p>
            <a:endParaRPr lang="en-US" sz="2000" dirty="0"/>
          </a:p>
        </p:txBody>
      </p:sp>
      <p:pic>
        <p:nvPicPr>
          <p:cNvPr id="18" name="Picture 17">
            <a:extLst>
              <a:ext uri="{FF2B5EF4-FFF2-40B4-BE49-F238E27FC236}">
                <a16:creationId xmlns:a16="http://schemas.microsoft.com/office/drawing/2014/main" id="{3FF6BD17-02A1-DF0F-0E15-5354148056FE}"/>
              </a:ext>
            </a:extLst>
          </p:cNvPr>
          <p:cNvPicPr>
            <a:picLocks noChangeAspect="1"/>
          </p:cNvPicPr>
          <p:nvPr/>
        </p:nvPicPr>
        <p:blipFill>
          <a:blip r:embed="rId2"/>
          <a:stretch>
            <a:fillRect/>
          </a:stretch>
        </p:blipFill>
        <p:spPr>
          <a:xfrm>
            <a:off x="1016895" y="1609749"/>
            <a:ext cx="7749153" cy="1128751"/>
          </a:xfrm>
          <a:prstGeom prst="rect">
            <a:avLst/>
          </a:prstGeom>
        </p:spPr>
      </p:pic>
      <p:pic>
        <p:nvPicPr>
          <p:cNvPr id="19" name="Picture 18">
            <a:extLst>
              <a:ext uri="{FF2B5EF4-FFF2-40B4-BE49-F238E27FC236}">
                <a16:creationId xmlns:a16="http://schemas.microsoft.com/office/drawing/2014/main" id="{C9662648-1E13-664E-EEE6-7F58B7D59995}"/>
              </a:ext>
            </a:extLst>
          </p:cNvPr>
          <p:cNvPicPr>
            <a:picLocks noChangeAspect="1"/>
          </p:cNvPicPr>
          <p:nvPr/>
        </p:nvPicPr>
        <p:blipFill>
          <a:blip r:embed="rId3"/>
          <a:stretch>
            <a:fillRect/>
          </a:stretch>
        </p:blipFill>
        <p:spPr>
          <a:xfrm>
            <a:off x="1016896" y="3148099"/>
            <a:ext cx="6106472" cy="1722338"/>
          </a:xfrm>
          <a:prstGeom prst="rect">
            <a:avLst/>
          </a:prstGeom>
        </p:spPr>
      </p:pic>
    </p:spTree>
    <p:extLst>
      <p:ext uri="{BB962C8B-B14F-4D97-AF65-F5344CB8AC3E}">
        <p14:creationId xmlns:p14="http://schemas.microsoft.com/office/powerpoint/2010/main" val="1253334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28</a:t>
            </a:fld>
            <a:endParaRPr lang="en-US" dirty="0"/>
          </a:p>
        </p:txBody>
      </p:sp>
      <p:sp>
        <p:nvSpPr>
          <p:cNvPr id="7" name="Content Placeholder 6">
            <a:extLst>
              <a:ext uri="{FF2B5EF4-FFF2-40B4-BE49-F238E27FC236}">
                <a16:creationId xmlns:a16="http://schemas.microsoft.com/office/drawing/2014/main" id="{D5C31922-BFE6-AB16-43EC-78F874FF0705}"/>
              </a:ext>
            </a:extLst>
          </p:cNvPr>
          <p:cNvSpPr>
            <a:spLocks noGrp="1"/>
          </p:cNvSpPr>
          <p:nvPr>
            <p:ph sz="quarter" idx="1"/>
          </p:nvPr>
        </p:nvSpPr>
        <p:spPr/>
        <p:txBody>
          <a:bodyPr>
            <a:normAutofit/>
          </a:bodyPr>
          <a:lstStyle/>
          <a:p>
            <a:r>
              <a:rPr lang="en-US" altLang="zh-CN" sz="2000" dirty="0"/>
              <a:t>Convert to capital letter</a:t>
            </a:r>
          </a:p>
          <a:p>
            <a:endParaRPr lang="en-US" altLang="zh-CN" sz="2000" dirty="0"/>
          </a:p>
          <a:p>
            <a:endParaRPr lang="en-US" sz="2000" dirty="0"/>
          </a:p>
          <a:p>
            <a:endParaRPr lang="en-US" sz="2000" dirty="0"/>
          </a:p>
          <a:p>
            <a:endParaRPr lang="en-US" sz="2000" dirty="0"/>
          </a:p>
          <a:p>
            <a:endParaRPr lang="en-US" sz="2000" dirty="0"/>
          </a:p>
          <a:p>
            <a:endParaRPr lang="en-US" sz="2000" dirty="0"/>
          </a:p>
        </p:txBody>
      </p:sp>
      <p:pic>
        <p:nvPicPr>
          <p:cNvPr id="8" name="Picture 7">
            <a:extLst>
              <a:ext uri="{FF2B5EF4-FFF2-40B4-BE49-F238E27FC236}">
                <a16:creationId xmlns:a16="http://schemas.microsoft.com/office/drawing/2014/main" id="{658BDE7B-93EE-D466-DC9C-9071E5E118D6}"/>
              </a:ext>
            </a:extLst>
          </p:cNvPr>
          <p:cNvPicPr>
            <a:picLocks noChangeAspect="1"/>
          </p:cNvPicPr>
          <p:nvPr/>
        </p:nvPicPr>
        <p:blipFill>
          <a:blip r:embed="rId2"/>
          <a:stretch>
            <a:fillRect/>
          </a:stretch>
        </p:blipFill>
        <p:spPr>
          <a:xfrm>
            <a:off x="1014650" y="1684418"/>
            <a:ext cx="4290986" cy="1864186"/>
          </a:xfrm>
          <a:prstGeom prst="rect">
            <a:avLst/>
          </a:prstGeom>
        </p:spPr>
      </p:pic>
      <p:sp>
        <p:nvSpPr>
          <p:cNvPr id="9" name="Rectangle 8">
            <a:extLst>
              <a:ext uri="{FF2B5EF4-FFF2-40B4-BE49-F238E27FC236}">
                <a16:creationId xmlns:a16="http://schemas.microsoft.com/office/drawing/2014/main" id="{63BD926D-754F-31F0-600E-A3CB5BB7B852}"/>
              </a:ext>
            </a:extLst>
          </p:cNvPr>
          <p:cNvSpPr/>
          <p:nvPr/>
        </p:nvSpPr>
        <p:spPr>
          <a:xfrm>
            <a:off x="1529608" y="2515772"/>
            <a:ext cx="2704151" cy="20147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92305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29</a:t>
            </a:fld>
            <a:endParaRPr lang="en-US" dirty="0"/>
          </a:p>
        </p:txBody>
      </p:sp>
      <p:sp>
        <p:nvSpPr>
          <p:cNvPr id="7" name="Content Placeholder 6">
            <a:extLst>
              <a:ext uri="{FF2B5EF4-FFF2-40B4-BE49-F238E27FC236}">
                <a16:creationId xmlns:a16="http://schemas.microsoft.com/office/drawing/2014/main" id="{D5C31922-BFE6-AB16-43EC-78F874FF0705}"/>
              </a:ext>
            </a:extLst>
          </p:cNvPr>
          <p:cNvSpPr>
            <a:spLocks noGrp="1"/>
          </p:cNvSpPr>
          <p:nvPr>
            <p:ph sz="quarter" idx="1"/>
          </p:nvPr>
        </p:nvSpPr>
        <p:spPr/>
        <p:txBody>
          <a:bodyPr>
            <a:normAutofit/>
          </a:bodyPr>
          <a:lstStyle/>
          <a:p>
            <a:r>
              <a:rPr lang="en-US" altLang="zh-CN" sz="2000" dirty="0"/>
              <a:t>Obtain</a:t>
            </a:r>
            <a:r>
              <a:rPr lang="zh-CN" altLang="en-US" sz="2000" dirty="0"/>
              <a:t> </a:t>
            </a:r>
            <a:r>
              <a:rPr lang="en-US" altLang="zh-CN" sz="2000" dirty="0"/>
              <a:t>street suffix abbreviations</a:t>
            </a:r>
          </a:p>
          <a:p>
            <a:endParaRPr lang="en-US" altLang="zh-CN" sz="2000" dirty="0"/>
          </a:p>
          <a:p>
            <a:endParaRPr lang="en-US" altLang="zh-CN" sz="2000" dirty="0"/>
          </a:p>
          <a:p>
            <a:endParaRPr lang="en-US" sz="2000" dirty="0"/>
          </a:p>
          <a:p>
            <a:endParaRPr lang="en-US" sz="2000" dirty="0"/>
          </a:p>
          <a:p>
            <a:endParaRPr lang="en-US" sz="2000" dirty="0"/>
          </a:p>
          <a:p>
            <a:endParaRPr lang="en-US" sz="2000" dirty="0"/>
          </a:p>
          <a:p>
            <a:endParaRPr lang="en-US" sz="2000" dirty="0"/>
          </a:p>
        </p:txBody>
      </p:sp>
      <p:pic>
        <p:nvPicPr>
          <p:cNvPr id="10" name="Picture 9">
            <a:extLst>
              <a:ext uri="{FF2B5EF4-FFF2-40B4-BE49-F238E27FC236}">
                <a16:creationId xmlns:a16="http://schemas.microsoft.com/office/drawing/2014/main" id="{4372B355-1C0A-FFD8-0288-B38B565CAEEF}"/>
              </a:ext>
            </a:extLst>
          </p:cNvPr>
          <p:cNvPicPr>
            <a:picLocks noChangeAspect="1"/>
          </p:cNvPicPr>
          <p:nvPr/>
        </p:nvPicPr>
        <p:blipFill>
          <a:blip r:embed="rId2"/>
          <a:stretch>
            <a:fillRect/>
          </a:stretch>
        </p:blipFill>
        <p:spPr>
          <a:xfrm>
            <a:off x="1025794" y="1644584"/>
            <a:ext cx="2212703" cy="3213166"/>
          </a:xfrm>
          <a:prstGeom prst="rect">
            <a:avLst/>
          </a:prstGeom>
        </p:spPr>
      </p:pic>
    </p:spTree>
    <p:extLst>
      <p:ext uri="{BB962C8B-B14F-4D97-AF65-F5344CB8AC3E}">
        <p14:creationId xmlns:p14="http://schemas.microsoft.com/office/powerpoint/2010/main" val="330911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fontScale="90000"/>
          </a:bodyPr>
          <a:lstStyle/>
          <a:p>
            <a:pPr fontAlgn="auto">
              <a:spcAft>
                <a:spcPts val="0"/>
              </a:spcAft>
              <a:defRPr/>
            </a:pPr>
            <a:r>
              <a:rPr lang="en-US" altLang="zh-CN" dirty="0"/>
              <a:t>Dataset</a:t>
            </a:r>
            <a:endParaRPr lang="en-US" dirty="0"/>
          </a:p>
        </p:txBody>
      </p:sp>
      <p:sp>
        <p:nvSpPr>
          <p:cNvPr id="9219" name="Rectangle 3"/>
          <p:cNvSpPr>
            <a:spLocks noGrp="1" noChangeArrowheads="1"/>
          </p:cNvSpPr>
          <p:nvPr>
            <p:ph sz="quarter" idx="1"/>
          </p:nvPr>
        </p:nvSpPr>
        <p:spPr>
          <a:xfrm>
            <a:off x="612648" y="1200150"/>
            <a:ext cx="8029702" cy="3371850"/>
          </a:xfrm>
        </p:spPr>
        <p:txBody>
          <a:bodyPr>
            <a:noAutofit/>
          </a:bodyPr>
          <a:lstStyle/>
          <a:p>
            <a:pPr marL="0" indent="0">
              <a:spcBef>
                <a:spcPts val="0"/>
              </a:spcBef>
              <a:buNone/>
            </a:pPr>
            <a:r>
              <a:rPr lang="en-US" sz="2000" dirty="0"/>
              <a:t>The dataset is a full list of buildings required to comply with the Chicago </a:t>
            </a:r>
          </a:p>
          <a:p>
            <a:pPr>
              <a:spcBef>
                <a:spcPts val="0"/>
              </a:spcBef>
              <a:buFont typeface="Wingdings" pitchFamily="2" charset="2"/>
              <a:buNone/>
            </a:pPr>
            <a:r>
              <a:rPr lang="en-US" sz="2000" dirty="0"/>
              <a:t>Energy Benchmarking Ordinance. It includes all commercial, institutional, and </a:t>
            </a:r>
          </a:p>
          <a:p>
            <a:pPr>
              <a:spcBef>
                <a:spcPts val="0"/>
              </a:spcBef>
              <a:buFont typeface="Wingdings" pitchFamily="2" charset="2"/>
              <a:buNone/>
            </a:pPr>
            <a:r>
              <a:rPr lang="en-US" sz="2000" dirty="0"/>
              <a:t>residential buildings larger than 50,000 square feet. The information in this </a:t>
            </a:r>
          </a:p>
          <a:p>
            <a:pPr>
              <a:spcBef>
                <a:spcPts val="0"/>
              </a:spcBef>
              <a:buFont typeface="Wingdings" pitchFamily="2" charset="2"/>
              <a:buNone/>
            </a:pPr>
            <a:r>
              <a:rPr lang="en-US" sz="2000" dirty="0"/>
              <a:t>dataset is used by building owners or other building</a:t>
            </a:r>
            <a:r>
              <a:rPr lang="zh-CN" altLang="en-US" sz="2000" dirty="0"/>
              <a:t> </a:t>
            </a:r>
            <a:r>
              <a:rPr lang="en-US" sz="2000" dirty="0"/>
              <a:t>representatives to </a:t>
            </a:r>
          </a:p>
          <a:p>
            <a:pPr>
              <a:spcBef>
                <a:spcPts val="0"/>
              </a:spcBef>
              <a:buFont typeface="Wingdings" pitchFamily="2" charset="2"/>
              <a:buNone/>
            </a:pPr>
            <a:r>
              <a:rPr lang="en-US" sz="2000" dirty="0"/>
              <a:t>determine if their properties need to comply with the Chicago Energy</a:t>
            </a:r>
            <a:r>
              <a:rPr lang="zh-CN" altLang="en-US" sz="2000" dirty="0"/>
              <a:t> </a:t>
            </a:r>
            <a:endParaRPr lang="en-US" altLang="zh-CN" sz="2000" dirty="0"/>
          </a:p>
          <a:p>
            <a:pPr>
              <a:spcBef>
                <a:spcPts val="0"/>
              </a:spcBef>
              <a:buFont typeface="Wingdings" pitchFamily="2" charset="2"/>
              <a:buNone/>
            </a:pPr>
            <a:r>
              <a:rPr lang="en-US" sz="2000" dirty="0"/>
              <a:t>Benchmarking Ordinance.</a:t>
            </a:r>
          </a:p>
          <a:p>
            <a:pPr>
              <a:spcBef>
                <a:spcPts val="0"/>
              </a:spcBef>
              <a:buFont typeface="Wingdings" pitchFamily="2" charset="2"/>
              <a:buNone/>
            </a:pPr>
            <a:endParaRPr lang="en-US" sz="1600" dirty="0"/>
          </a:p>
          <a:p>
            <a:pPr>
              <a:spcBef>
                <a:spcPts val="0"/>
              </a:spcBef>
              <a:buFont typeface="Wingdings" pitchFamily="2" charset="2"/>
              <a:buNone/>
            </a:pPr>
            <a:endParaRPr lang="en-US" sz="1600" dirty="0"/>
          </a:p>
        </p:txBody>
      </p:sp>
    </p:spTree>
    <p:extLst>
      <p:ext uri="{BB962C8B-B14F-4D97-AF65-F5344CB8AC3E}">
        <p14:creationId xmlns:p14="http://schemas.microsoft.com/office/powerpoint/2010/main" val="1088407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30</a:t>
            </a:fld>
            <a:endParaRPr lang="en-US" dirty="0"/>
          </a:p>
        </p:txBody>
      </p:sp>
      <p:sp>
        <p:nvSpPr>
          <p:cNvPr id="7" name="Content Placeholder 6">
            <a:extLst>
              <a:ext uri="{FF2B5EF4-FFF2-40B4-BE49-F238E27FC236}">
                <a16:creationId xmlns:a16="http://schemas.microsoft.com/office/drawing/2014/main" id="{D5C31922-BFE6-AB16-43EC-78F874FF0705}"/>
              </a:ext>
            </a:extLst>
          </p:cNvPr>
          <p:cNvSpPr>
            <a:spLocks noGrp="1"/>
          </p:cNvSpPr>
          <p:nvPr>
            <p:ph sz="quarter" idx="1"/>
          </p:nvPr>
        </p:nvSpPr>
        <p:spPr/>
        <p:txBody>
          <a:bodyPr>
            <a:normAutofit/>
          </a:bodyPr>
          <a:lstStyle/>
          <a:p>
            <a:r>
              <a:rPr lang="en-US" altLang="zh-CN" sz="2000" dirty="0"/>
              <a:t>Join</a:t>
            </a:r>
            <a:r>
              <a:rPr lang="zh-CN" altLang="en-US" sz="2000" dirty="0"/>
              <a:t> </a:t>
            </a:r>
            <a:r>
              <a:rPr lang="en-US" altLang="zh-CN" sz="2000" dirty="0"/>
              <a:t>two</a:t>
            </a:r>
            <a:r>
              <a:rPr lang="zh-CN" altLang="en-US" sz="2000" dirty="0"/>
              <a:t> </a:t>
            </a:r>
            <a:r>
              <a:rPr lang="en-US" altLang="zh-CN" sz="2000" dirty="0"/>
              <a:t>tables</a:t>
            </a:r>
            <a:r>
              <a:rPr lang="zh-CN" altLang="en-US" sz="2000" dirty="0"/>
              <a:t> </a:t>
            </a:r>
            <a:r>
              <a:rPr lang="en-US" altLang="zh-CN" sz="2000" dirty="0"/>
              <a:t>to</a:t>
            </a:r>
            <a:r>
              <a:rPr lang="zh-CN" altLang="en-US" sz="2000" dirty="0"/>
              <a:t> </a:t>
            </a:r>
            <a:r>
              <a:rPr lang="en-US" altLang="zh-CN" sz="2000" dirty="0"/>
              <a:t>obtain</a:t>
            </a:r>
            <a:r>
              <a:rPr lang="zh-CN" altLang="en-US" sz="2000" dirty="0"/>
              <a:t> </a:t>
            </a:r>
            <a:r>
              <a:rPr lang="en-US" altLang="zh-CN" sz="2000" dirty="0"/>
              <a:t>the</a:t>
            </a:r>
            <a:r>
              <a:rPr lang="zh-CN" altLang="en-US" sz="2000" dirty="0"/>
              <a:t> </a:t>
            </a:r>
            <a:r>
              <a:rPr lang="en-US" altLang="zh-CN" sz="2000" dirty="0"/>
              <a:t>missing</a:t>
            </a:r>
            <a:r>
              <a:rPr lang="zh-CN" altLang="en-US" sz="2000" dirty="0"/>
              <a:t> </a:t>
            </a:r>
            <a:r>
              <a:rPr lang="en-US" altLang="zh-CN" sz="2000" dirty="0"/>
              <a:t>values</a:t>
            </a:r>
          </a:p>
          <a:p>
            <a:pPr lvl="1"/>
            <a:r>
              <a:rPr lang="en-US" altLang="zh-CN" sz="1700" dirty="0"/>
              <a:t>Join</a:t>
            </a:r>
            <a:r>
              <a:rPr lang="zh-CN" altLang="en-US" sz="1700" dirty="0"/>
              <a:t> </a:t>
            </a:r>
            <a:r>
              <a:rPr lang="en-US" altLang="zh-CN" sz="1700" dirty="0"/>
              <a:t>Rule</a:t>
            </a:r>
            <a:r>
              <a:rPr lang="zh-CN" altLang="en-US" sz="1700" dirty="0"/>
              <a:t> </a:t>
            </a:r>
            <a:r>
              <a:rPr lang="en-US" altLang="zh-CN" sz="1700" dirty="0"/>
              <a:t>1: Same street and same street number</a:t>
            </a:r>
          </a:p>
          <a:p>
            <a:pPr lvl="1"/>
            <a:r>
              <a:rPr lang="en-US" altLang="zh-CN" sz="1700" dirty="0"/>
              <a:t>Join</a:t>
            </a:r>
            <a:r>
              <a:rPr lang="zh-CN" altLang="en-US" sz="1700" dirty="0"/>
              <a:t> </a:t>
            </a:r>
            <a:r>
              <a:rPr lang="en-US" altLang="zh-CN" sz="1700" dirty="0"/>
              <a:t>Rule</a:t>
            </a:r>
            <a:r>
              <a:rPr lang="zh-CN" altLang="en-US" sz="1700" dirty="0"/>
              <a:t> </a:t>
            </a:r>
            <a:r>
              <a:rPr lang="en-US" altLang="zh-CN" sz="1700" dirty="0"/>
              <a:t>2:</a:t>
            </a:r>
            <a:r>
              <a:rPr lang="zh-CN" altLang="en-US" sz="1700" dirty="0"/>
              <a:t> </a:t>
            </a:r>
            <a:r>
              <a:rPr lang="en-US" altLang="zh-CN" sz="1700" dirty="0"/>
              <a:t>If identical address not found, same street and closest street number</a:t>
            </a:r>
          </a:p>
          <a:p>
            <a:pPr lvl="1"/>
            <a:endParaRPr lang="en-US" altLang="zh-CN" sz="1700" dirty="0"/>
          </a:p>
          <a:p>
            <a:pPr lvl="1"/>
            <a:endParaRPr lang="en-US" altLang="zh-CN" sz="1700" dirty="0"/>
          </a:p>
          <a:p>
            <a:endParaRPr lang="en-US" altLang="zh-CN" sz="2000" dirty="0"/>
          </a:p>
          <a:p>
            <a:endParaRPr lang="en-US" altLang="zh-CN" sz="2000" dirty="0"/>
          </a:p>
          <a:p>
            <a:endParaRPr lang="en-US" altLang="zh-CN" sz="2000" dirty="0"/>
          </a:p>
          <a:p>
            <a:endParaRPr lang="en-US" sz="2000" dirty="0"/>
          </a:p>
          <a:p>
            <a:endParaRPr lang="en-US" sz="2000" dirty="0"/>
          </a:p>
          <a:p>
            <a:endParaRPr lang="en-US" sz="2000" dirty="0"/>
          </a:p>
          <a:p>
            <a:endParaRPr lang="en-US" sz="2000" dirty="0"/>
          </a:p>
          <a:p>
            <a:endParaRPr lang="en-US" sz="2000" dirty="0"/>
          </a:p>
        </p:txBody>
      </p:sp>
      <p:pic>
        <p:nvPicPr>
          <p:cNvPr id="8" name="Picture 7">
            <a:extLst>
              <a:ext uri="{FF2B5EF4-FFF2-40B4-BE49-F238E27FC236}">
                <a16:creationId xmlns:a16="http://schemas.microsoft.com/office/drawing/2014/main" id="{11B2F857-548A-F3F6-250F-CA56E205DABF}"/>
              </a:ext>
            </a:extLst>
          </p:cNvPr>
          <p:cNvPicPr>
            <a:picLocks noChangeAspect="1"/>
          </p:cNvPicPr>
          <p:nvPr/>
        </p:nvPicPr>
        <p:blipFill>
          <a:blip r:embed="rId2"/>
          <a:stretch>
            <a:fillRect/>
          </a:stretch>
        </p:blipFill>
        <p:spPr>
          <a:xfrm>
            <a:off x="1322275" y="2307510"/>
            <a:ext cx="5855039" cy="2492985"/>
          </a:xfrm>
          <a:prstGeom prst="rect">
            <a:avLst/>
          </a:prstGeom>
        </p:spPr>
      </p:pic>
    </p:spTree>
    <p:extLst>
      <p:ext uri="{BB962C8B-B14F-4D97-AF65-F5344CB8AC3E}">
        <p14:creationId xmlns:p14="http://schemas.microsoft.com/office/powerpoint/2010/main" val="177945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31</a:t>
            </a:fld>
            <a:endParaRPr lang="en-US" dirty="0"/>
          </a:p>
        </p:txBody>
      </p:sp>
      <p:sp>
        <p:nvSpPr>
          <p:cNvPr id="7" name="Content Placeholder 6">
            <a:extLst>
              <a:ext uri="{FF2B5EF4-FFF2-40B4-BE49-F238E27FC236}">
                <a16:creationId xmlns:a16="http://schemas.microsoft.com/office/drawing/2014/main" id="{D5C31922-BFE6-AB16-43EC-78F874FF0705}"/>
              </a:ext>
            </a:extLst>
          </p:cNvPr>
          <p:cNvSpPr>
            <a:spLocks noGrp="1"/>
          </p:cNvSpPr>
          <p:nvPr>
            <p:ph sz="quarter" idx="1"/>
          </p:nvPr>
        </p:nvSpPr>
        <p:spPr/>
        <p:txBody>
          <a:bodyPr>
            <a:normAutofit/>
          </a:bodyPr>
          <a:lstStyle/>
          <a:p>
            <a:r>
              <a:rPr lang="en-US" altLang="zh-CN" sz="2000" dirty="0"/>
              <a:t>Verify</a:t>
            </a:r>
          </a:p>
          <a:p>
            <a:endParaRPr lang="en-US" altLang="zh-CN" sz="2000" dirty="0"/>
          </a:p>
          <a:p>
            <a:pPr lvl="1"/>
            <a:endParaRPr lang="en-US" altLang="zh-CN" sz="1700" dirty="0"/>
          </a:p>
          <a:p>
            <a:pPr lvl="1"/>
            <a:endParaRPr lang="en-US" altLang="zh-CN" sz="1700" dirty="0"/>
          </a:p>
          <a:p>
            <a:endParaRPr lang="en-US" altLang="zh-CN" sz="2000" dirty="0"/>
          </a:p>
          <a:p>
            <a:endParaRPr lang="en-US" altLang="zh-CN" sz="2000" dirty="0"/>
          </a:p>
          <a:p>
            <a:endParaRPr lang="en-US" altLang="zh-CN" sz="2000" dirty="0"/>
          </a:p>
          <a:p>
            <a:endParaRPr lang="en-US" sz="2000" dirty="0"/>
          </a:p>
          <a:p>
            <a:endParaRPr lang="en-US" sz="2000" dirty="0"/>
          </a:p>
          <a:p>
            <a:endParaRPr lang="en-US" sz="2000" dirty="0"/>
          </a:p>
          <a:p>
            <a:endParaRPr lang="en-US" sz="2000" dirty="0"/>
          </a:p>
          <a:p>
            <a:endParaRPr lang="en-US" sz="2000" dirty="0"/>
          </a:p>
        </p:txBody>
      </p:sp>
      <p:pic>
        <p:nvPicPr>
          <p:cNvPr id="8" name="Picture 7">
            <a:extLst>
              <a:ext uri="{FF2B5EF4-FFF2-40B4-BE49-F238E27FC236}">
                <a16:creationId xmlns:a16="http://schemas.microsoft.com/office/drawing/2014/main" id="{9BFD415F-83A1-0C85-8799-31C0E50B2116}"/>
              </a:ext>
            </a:extLst>
          </p:cNvPr>
          <p:cNvPicPr>
            <a:picLocks noChangeAspect="1"/>
          </p:cNvPicPr>
          <p:nvPr/>
        </p:nvPicPr>
        <p:blipFill>
          <a:blip r:embed="rId2"/>
          <a:stretch>
            <a:fillRect/>
          </a:stretch>
        </p:blipFill>
        <p:spPr>
          <a:xfrm>
            <a:off x="986859" y="1737963"/>
            <a:ext cx="2187697" cy="2205387"/>
          </a:xfrm>
          <a:prstGeom prst="rect">
            <a:avLst/>
          </a:prstGeom>
        </p:spPr>
      </p:pic>
    </p:spTree>
    <p:extLst>
      <p:ext uri="{BB962C8B-B14F-4D97-AF65-F5344CB8AC3E}">
        <p14:creationId xmlns:p14="http://schemas.microsoft.com/office/powerpoint/2010/main" val="369074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32</a:t>
            </a:fld>
            <a:endParaRPr lang="en-US" dirty="0"/>
          </a:p>
        </p:txBody>
      </p:sp>
      <p:sp>
        <p:nvSpPr>
          <p:cNvPr id="5" name="Content Placeholder 4"/>
          <p:cNvSpPr>
            <a:spLocks noGrp="1"/>
          </p:cNvSpPr>
          <p:nvPr>
            <p:ph sz="quarter" idx="1"/>
          </p:nvPr>
        </p:nvSpPr>
        <p:spPr/>
        <p:txBody>
          <a:bodyPr>
            <a:normAutofit/>
          </a:bodyPr>
          <a:lstStyle/>
          <a:p>
            <a:r>
              <a:rPr lang="en-US" altLang="zh-CN" sz="2000" dirty="0"/>
              <a:t>Invalid</a:t>
            </a:r>
            <a:r>
              <a:rPr lang="zh-CN" altLang="en-US" sz="2000" dirty="0"/>
              <a:t> </a:t>
            </a:r>
            <a:r>
              <a:rPr lang="en-US" altLang="zh-CN" sz="2000" dirty="0"/>
              <a:t>Location</a:t>
            </a:r>
          </a:p>
          <a:p>
            <a:pPr lvl="1"/>
            <a:r>
              <a:rPr lang="en-US" altLang="zh-CN" sz="1700" dirty="0"/>
              <a:t>Using</a:t>
            </a:r>
            <a:r>
              <a:rPr lang="zh-CN" altLang="en-US" sz="1700" dirty="0"/>
              <a:t> </a:t>
            </a:r>
            <a:r>
              <a:rPr lang="en-US" altLang="zh-CN" sz="1700" dirty="0"/>
              <a:t>address</a:t>
            </a:r>
            <a:r>
              <a:rPr lang="zh-CN" altLang="en-US" sz="1700" dirty="0"/>
              <a:t> </a:t>
            </a:r>
            <a:r>
              <a:rPr lang="en-US" altLang="zh-CN" sz="1700" dirty="0"/>
              <a:t>to</a:t>
            </a:r>
            <a:r>
              <a:rPr lang="zh-CN" altLang="en-US" sz="1700" dirty="0"/>
              <a:t> </a:t>
            </a:r>
            <a:r>
              <a:rPr lang="en-US" altLang="zh-CN" sz="1700" dirty="0"/>
              <a:t>find</a:t>
            </a:r>
            <a:r>
              <a:rPr lang="zh-CN" altLang="en-US" sz="1700" dirty="0"/>
              <a:t> </a:t>
            </a:r>
            <a:r>
              <a:rPr lang="en-US" altLang="zh-CN" sz="1700" dirty="0"/>
              <a:t>the</a:t>
            </a:r>
            <a:r>
              <a:rPr lang="zh-CN" altLang="en-US" sz="1700" dirty="0"/>
              <a:t> </a:t>
            </a:r>
            <a:r>
              <a:rPr lang="en-US" altLang="zh-CN" sz="1700" dirty="0"/>
              <a:t>location</a:t>
            </a:r>
            <a:r>
              <a:rPr lang="zh-CN" altLang="en-US" sz="1700" dirty="0"/>
              <a:t> </a:t>
            </a:r>
            <a:r>
              <a:rPr lang="en-US" altLang="zh-CN" sz="1700" dirty="0"/>
              <a:t>from</a:t>
            </a:r>
            <a:r>
              <a:rPr lang="zh-CN" altLang="en-US" sz="1700" dirty="0"/>
              <a:t> </a:t>
            </a:r>
            <a:r>
              <a:rPr lang="en-US" altLang="zh-CN" sz="1700" dirty="0"/>
              <a:t>auxiliary</a:t>
            </a:r>
            <a:r>
              <a:rPr lang="zh-CN" altLang="en-US" sz="1700" dirty="0"/>
              <a:t> </a:t>
            </a:r>
            <a:r>
              <a:rPr lang="en-US" altLang="zh-CN" sz="1700" dirty="0"/>
              <a:t>dataset</a:t>
            </a:r>
          </a:p>
          <a:p>
            <a:pPr lvl="2"/>
            <a:endParaRPr lang="en-US" altLang="zh-CN" sz="12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lvl="1"/>
            <a:endParaRPr lang="en-US" altLang="zh-CN" sz="1500" dirty="0"/>
          </a:p>
          <a:p>
            <a:pPr marL="365760" lvl="1" indent="0">
              <a:buNone/>
            </a:pPr>
            <a:endParaRPr lang="en-US" altLang="zh-CN" sz="1500" dirty="0"/>
          </a:p>
          <a:p>
            <a:pPr marL="0" indent="0">
              <a:buNone/>
            </a:pPr>
            <a:endParaRPr lang="en-US" altLang="zh-CN" sz="18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11" name="Picture 10">
            <a:extLst>
              <a:ext uri="{FF2B5EF4-FFF2-40B4-BE49-F238E27FC236}">
                <a16:creationId xmlns:a16="http://schemas.microsoft.com/office/drawing/2014/main" id="{7B0CFC84-C8AB-39E4-2258-8661D0A576AF}"/>
              </a:ext>
            </a:extLst>
          </p:cNvPr>
          <p:cNvPicPr>
            <a:picLocks noChangeAspect="1"/>
          </p:cNvPicPr>
          <p:nvPr/>
        </p:nvPicPr>
        <p:blipFill>
          <a:blip r:embed="rId2"/>
          <a:stretch>
            <a:fillRect/>
          </a:stretch>
        </p:blipFill>
        <p:spPr>
          <a:xfrm>
            <a:off x="1165070" y="2101996"/>
            <a:ext cx="5774866" cy="2419201"/>
          </a:xfrm>
          <a:prstGeom prst="rect">
            <a:avLst/>
          </a:prstGeom>
        </p:spPr>
      </p:pic>
    </p:spTree>
    <p:extLst>
      <p:ext uri="{BB962C8B-B14F-4D97-AF65-F5344CB8AC3E}">
        <p14:creationId xmlns:p14="http://schemas.microsoft.com/office/powerpoint/2010/main" val="35139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Data</a:t>
            </a:r>
            <a:r>
              <a:rPr lang="zh-CN" altLang="en-US" sz="4400" dirty="0"/>
              <a:t> </a:t>
            </a:r>
            <a:r>
              <a:rPr lang="en-US" altLang="zh-CN" sz="4400" dirty="0"/>
              <a:t>Clean</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33</a:t>
            </a:fld>
            <a:endParaRPr lang="en-US" dirty="0"/>
          </a:p>
        </p:txBody>
      </p:sp>
      <p:sp>
        <p:nvSpPr>
          <p:cNvPr id="7" name="Content Placeholder 6">
            <a:extLst>
              <a:ext uri="{FF2B5EF4-FFF2-40B4-BE49-F238E27FC236}">
                <a16:creationId xmlns:a16="http://schemas.microsoft.com/office/drawing/2014/main" id="{D5C31922-BFE6-AB16-43EC-78F874FF0705}"/>
              </a:ext>
            </a:extLst>
          </p:cNvPr>
          <p:cNvSpPr>
            <a:spLocks noGrp="1"/>
          </p:cNvSpPr>
          <p:nvPr>
            <p:ph sz="quarter" idx="1"/>
          </p:nvPr>
        </p:nvSpPr>
        <p:spPr/>
        <p:txBody>
          <a:bodyPr>
            <a:normAutofit/>
          </a:bodyPr>
          <a:lstStyle/>
          <a:p>
            <a:r>
              <a:rPr lang="en-US" altLang="zh-CN" sz="2000" dirty="0"/>
              <a:t>Verify</a:t>
            </a:r>
          </a:p>
          <a:p>
            <a:endParaRPr lang="en-US" altLang="zh-CN" sz="2000" dirty="0"/>
          </a:p>
          <a:p>
            <a:pPr lvl="1"/>
            <a:endParaRPr lang="en-US" altLang="zh-CN" sz="1700" dirty="0"/>
          </a:p>
          <a:p>
            <a:pPr lvl="1"/>
            <a:endParaRPr lang="en-US" altLang="zh-CN" sz="1700" dirty="0"/>
          </a:p>
          <a:p>
            <a:endParaRPr lang="en-US" altLang="zh-CN" sz="2000" dirty="0"/>
          </a:p>
          <a:p>
            <a:endParaRPr lang="en-US" altLang="zh-CN" sz="2000" dirty="0"/>
          </a:p>
          <a:p>
            <a:endParaRPr lang="en-US" altLang="zh-CN" sz="2000" dirty="0"/>
          </a:p>
          <a:p>
            <a:endParaRPr lang="en-US" sz="2000" dirty="0"/>
          </a:p>
          <a:p>
            <a:endParaRPr lang="en-US" sz="2000" dirty="0"/>
          </a:p>
          <a:p>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A963043B-D050-3CC5-C957-B7D68B2ED5EB}"/>
              </a:ext>
            </a:extLst>
          </p:cNvPr>
          <p:cNvPicPr>
            <a:picLocks noChangeAspect="1"/>
          </p:cNvPicPr>
          <p:nvPr/>
        </p:nvPicPr>
        <p:blipFill>
          <a:blip r:embed="rId2"/>
          <a:stretch>
            <a:fillRect/>
          </a:stretch>
        </p:blipFill>
        <p:spPr>
          <a:xfrm>
            <a:off x="987351" y="1640532"/>
            <a:ext cx="4107163" cy="330707"/>
          </a:xfrm>
          <a:prstGeom prst="rect">
            <a:avLst/>
          </a:prstGeom>
        </p:spPr>
      </p:pic>
    </p:spTree>
    <p:extLst>
      <p:ext uri="{BB962C8B-B14F-4D97-AF65-F5344CB8AC3E}">
        <p14:creationId xmlns:p14="http://schemas.microsoft.com/office/powerpoint/2010/main" val="20606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Why</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4</a:t>
            </a:fld>
            <a:endParaRPr lang="en-US" dirty="0"/>
          </a:p>
        </p:txBody>
      </p:sp>
      <p:sp>
        <p:nvSpPr>
          <p:cNvPr id="5" name="Content Placeholder 4"/>
          <p:cNvSpPr>
            <a:spLocks noGrp="1"/>
          </p:cNvSpPr>
          <p:nvPr>
            <p:ph sz="quarter" idx="1"/>
          </p:nvPr>
        </p:nvSpPr>
        <p:spPr/>
        <p:txBody>
          <a:bodyPr>
            <a:normAutofit/>
          </a:bodyPr>
          <a:lstStyle/>
          <a:p>
            <a:pPr marL="0" indent="0">
              <a:buNone/>
            </a:pPr>
            <a:r>
              <a:rPr lang="en-US" sz="2000" dirty="0"/>
              <a:t>Buildings larger than 50,000 square feet are less than 1% of Chicago’s buildings, but they account for approximately 20% of total energy used by all buildings.  Therefore, the Chicago Energy Benchmarking Ordinance requires buildings larger than 50,000 square feet to report their energy use to the City annually and verify data accuracy every three years.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73963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Dataset</a:t>
            </a:r>
            <a:r>
              <a:rPr lang="zh-CN" altLang="en-US" dirty="0"/>
              <a:t> </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5</a:t>
            </a:fld>
            <a:endParaRPr lang="en-US"/>
          </a:p>
        </p:txBody>
      </p:sp>
      <p:sp>
        <p:nvSpPr>
          <p:cNvPr id="5" name="Content Placeholder 4"/>
          <p:cNvSpPr>
            <a:spLocks noGrp="1"/>
          </p:cNvSpPr>
          <p:nvPr>
            <p:ph sz="quarter" idx="1"/>
          </p:nvPr>
        </p:nvSpPr>
        <p:spPr/>
        <p:txBody>
          <a:bodyPr>
            <a:normAutofit/>
          </a:bodyPr>
          <a:lstStyle/>
          <a:p>
            <a:r>
              <a:rPr lang="en-US" sz="2000" b="1" dirty="0"/>
              <a:t>Source</a:t>
            </a:r>
            <a:r>
              <a:rPr lang="en-US" sz="2000" dirty="0"/>
              <a:t>: Chicago Data Portal </a:t>
            </a:r>
            <a:r>
              <a:rPr lang="zh-CN" altLang="en-US" sz="2000" dirty="0"/>
              <a:t> </a:t>
            </a:r>
            <a:r>
              <a:rPr lang="en-US" altLang="zh-CN" sz="2000" dirty="0"/>
              <a:t>(</a:t>
            </a:r>
            <a:r>
              <a:rPr lang="en-US" sz="2000" dirty="0"/>
              <a:t>https://</a:t>
            </a:r>
            <a:r>
              <a:rPr lang="en-US" sz="2000" dirty="0" err="1"/>
              <a:t>data.cityofchicago.org</a:t>
            </a:r>
            <a:r>
              <a:rPr lang="en-US" altLang="zh-CN" sz="2000" dirty="0"/>
              <a:t>)</a:t>
            </a:r>
            <a:endParaRPr lang="en-US" sz="2000" dirty="0"/>
          </a:p>
          <a:p>
            <a:r>
              <a:rPr lang="en-US" sz="2000" b="1" dirty="0"/>
              <a:t>Data Owner</a:t>
            </a:r>
            <a:r>
              <a:rPr lang="en-US" sz="2000" dirty="0"/>
              <a:t>: City of Chicago Sustainability Program</a:t>
            </a:r>
          </a:p>
          <a:p>
            <a:r>
              <a:rPr lang="en-US" sz="2000" b="1" dirty="0"/>
              <a:t>Date Created</a:t>
            </a:r>
            <a:r>
              <a:rPr lang="en-US" sz="2000" dirty="0"/>
              <a:t>: March 9, 2016</a:t>
            </a:r>
          </a:p>
          <a:p>
            <a:r>
              <a:rPr lang="en-US" sz="2000" b="1" dirty="0"/>
              <a:t>Data Last Updated</a:t>
            </a:r>
            <a:r>
              <a:rPr lang="en-US" sz="2000" dirty="0"/>
              <a:t>: February 10, 2022</a:t>
            </a:r>
          </a:p>
          <a:p>
            <a:r>
              <a:rPr lang="en-US" sz="2000" b="1" dirty="0"/>
              <a:t>Rows</a:t>
            </a:r>
            <a:r>
              <a:rPr lang="en-US" sz="2000" dirty="0"/>
              <a:t>: 3606 (Each row is a building)</a:t>
            </a:r>
          </a:p>
          <a:p>
            <a:r>
              <a:rPr lang="en-US" sz="2000" b="1" dirty="0"/>
              <a:t>Columns</a:t>
            </a:r>
            <a:r>
              <a:rPr lang="en-US" sz="2000" dirty="0"/>
              <a:t>:</a:t>
            </a:r>
            <a:r>
              <a:rPr lang="zh-CN" altLang="en-US" sz="2000" dirty="0"/>
              <a:t> </a:t>
            </a:r>
            <a:r>
              <a:rPr lang="en-US" sz="2000" dirty="0"/>
              <a:t>12</a:t>
            </a:r>
          </a:p>
          <a:p>
            <a:endParaRPr lang="en-US" sz="1800" dirty="0"/>
          </a:p>
          <a:p>
            <a:endParaRPr lang="en-US" sz="1800" dirty="0"/>
          </a:p>
        </p:txBody>
      </p:sp>
    </p:spTree>
    <p:extLst>
      <p:ext uri="{BB962C8B-B14F-4D97-AF65-F5344CB8AC3E}">
        <p14:creationId xmlns:p14="http://schemas.microsoft.com/office/powerpoint/2010/main" val="390448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Tool</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6</a:t>
            </a:fld>
            <a:endParaRPr lang="en-US"/>
          </a:p>
        </p:txBody>
      </p:sp>
      <p:sp>
        <p:nvSpPr>
          <p:cNvPr id="5" name="Content Placeholder 4"/>
          <p:cNvSpPr>
            <a:spLocks noGrp="1"/>
          </p:cNvSpPr>
          <p:nvPr>
            <p:ph sz="quarter" idx="1"/>
          </p:nvPr>
        </p:nvSpPr>
        <p:spPr/>
        <p:txBody>
          <a:bodyPr>
            <a:normAutofit/>
          </a:bodyPr>
          <a:lstStyle/>
          <a:p>
            <a:r>
              <a:rPr lang="en-US" altLang="zh-CN" sz="2000" dirty="0"/>
              <a:t>Vizier</a:t>
            </a:r>
          </a:p>
          <a:p>
            <a:r>
              <a:rPr lang="en-US" altLang="zh-CN" sz="2000" dirty="0"/>
              <a:t>Load</a:t>
            </a:r>
            <a:r>
              <a:rPr lang="zh-CN" altLang="en-US" sz="2000" dirty="0"/>
              <a:t> </a:t>
            </a:r>
            <a:r>
              <a:rPr lang="en-US" altLang="zh-CN" sz="2000" dirty="0"/>
              <a:t>Dataset</a:t>
            </a:r>
          </a:p>
          <a:p>
            <a:r>
              <a:rPr lang="en-US" altLang="zh-CN" sz="2000" dirty="0"/>
              <a:t>Assign</a:t>
            </a:r>
            <a:r>
              <a:rPr lang="zh-CN" altLang="en-US" sz="2000" dirty="0"/>
              <a:t> </a:t>
            </a:r>
            <a:r>
              <a:rPr lang="en-US" altLang="zh-CN" sz="2000" dirty="0"/>
              <a:t>Data</a:t>
            </a:r>
            <a:r>
              <a:rPr lang="zh-CN" altLang="en-US" sz="2000" dirty="0"/>
              <a:t> </a:t>
            </a:r>
            <a:r>
              <a:rPr lang="en-US" altLang="zh-CN" sz="2000" dirty="0"/>
              <a:t>Type</a:t>
            </a:r>
          </a:p>
          <a:p>
            <a:pPr marL="0" indent="0">
              <a:buNone/>
            </a:pPr>
            <a:endParaRPr lang="en-US" sz="1800" dirty="0"/>
          </a:p>
        </p:txBody>
      </p:sp>
      <p:pic>
        <p:nvPicPr>
          <p:cNvPr id="9" name="Picture 8">
            <a:extLst>
              <a:ext uri="{FF2B5EF4-FFF2-40B4-BE49-F238E27FC236}">
                <a16:creationId xmlns:a16="http://schemas.microsoft.com/office/drawing/2014/main" id="{DF9E9983-5FB9-7481-E086-E3B104A89C2F}"/>
              </a:ext>
            </a:extLst>
          </p:cNvPr>
          <p:cNvPicPr>
            <a:picLocks noChangeAspect="1"/>
          </p:cNvPicPr>
          <p:nvPr/>
        </p:nvPicPr>
        <p:blipFill>
          <a:blip r:embed="rId2"/>
          <a:stretch>
            <a:fillRect/>
          </a:stretch>
        </p:blipFill>
        <p:spPr>
          <a:xfrm>
            <a:off x="4120133" y="1377194"/>
            <a:ext cx="3868167" cy="3017761"/>
          </a:xfrm>
          <a:prstGeom prst="rect">
            <a:avLst/>
          </a:prstGeom>
        </p:spPr>
      </p:pic>
    </p:spTree>
    <p:extLst>
      <p:ext uri="{BB962C8B-B14F-4D97-AF65-F5344CB8AC3E}">
        <p14:creationId xmlns:p14="http://schemas.microsoft.com/office/powerpoint/2010/main" val="125250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Data Quality</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7</a:t>
            </a:fld>
            <a:endParaRPr lang="en-US"/>
          </a:p>
        </p:txBody>
      </p:sp>
      <p:sp>
        <p:nvSpPr>
          <p:cNvPr id="9" name="Content Placeholder 8">
            <a:extLst>
              <a:ext uri="{FF2B5EF4-FFF2-40B4-BE49-F238E27FC236}">
                <a16:creationId xmlns:a16="http://schemas.microsoft.com/office/drawing/2014/main" id="{B90C9E59-4FB5-1885-5C5C-DA794340B6DC}"/>
              </a:ext>
            </a:extLst>
          </p:cNvPr>
          <p:cNvSpPr>
            <a:spLocks noGrp="1"/>
          </p:cNvSpPr>
          <p:nvPr>
            <p:ph sz="quarter" idx="1"/>
          </p:nvPr>
        </p:nvSpPr>
        <p:spPr/>
        <p:txBody>
          <a:bodyPr>
            <a:normAutofit/>
          </a:bodyPr>
          <a:lstStyle/>
          <a:p>
            <a:pPr marL="0" indent="0">
              <a:buNone/>
            </a:pPr>
            <a:r>
              <a:rPr lang="en-US" altLang="zh-CN" sz="2000" dirty="0"/>
              <a:t>Five Characteristics of Quality Data</a:t>
            </a:r>
          </a:p>
          <a:p>
            <a:r>
              <a:rPr lang="en-US" sz="2000" dirty="0"/>
              <a:t>Validity</a:t>
            </a:r>
          </a:p>
          <a:p>
            <a:r>
              <a:rPr lang="en-US" sz="2000" dirty="0"/>
              <a:t>Accuracy.</a:t>
            </a:r>
          </a:p>
          <a:p>
            <a:r>
              <a:rPr lang="en-US" sz="2000" dirty="0"/>
              <a:t>Completeness</a:t>
            </a:r>
          </a:p>
          <a:p>
            <a:r>
              <a:rPr lang="en-US" sz="2000" dirty="0"/>
              <a:t>Consistency</a:t>
            </a:r>
          </a:p>
          <a:p>
            <a:r>
              <a:rPr lang="en-US" sz="2000" dirty="0"/>
              <a:t>Uniformity</a:t>
            </a:r>
          </a:p>
        </p:txBody>
      </p:sp>
    </p:spTree>
    <p:extLst>
      <p:ext uri="{BB962C8B-B14F-4D97-AF65-F5344CB8AC3E}">
        <p14:creationId xmlns:p14="http://schemas.microsoft.com/office/powerpoint/2010/main" val="252008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Identify Data Quality Problems</a:t>
            </a:r>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8</a:t>
            </a:fld>
            <a:endParaRPr lang="en-US"/>
          </a:p>
        </p:txBody>
      </p:sp>
      <p:sp>
        <p:nvSpPr>
          <p:cNvPr id="9" name="Content Placeholder 8">
            <a:extLst>
              <a:ext uri="{FF2B5EF4-FFF2-40B4-BE49-F238E27FC236}">
                <a16:creationId xmlns:a16="http://schemas.microsoft.com/office/drawing/2014/main" id="{B90C9E59-4FB5-1885-5C5C-DA794340B6DC}"/>
              </a:ext>
            </a:extLst>
          </p:cNvPr>
          <p:cNvSpPr>
            <a:spLocks noGrp="1"/>
          </p:cNvSpPr>
          <p:nvPr>
            <p:ph sz="quarter" idx="1"/>
          </p:nvPr>
        </p:nvSpPr>
        <p:spPr/>
        <p:txBody>
          <a:bodyPr>
            <a:normAutofit/>
          </a:bodyPr>
          <a:lstStyle/>
          <a:p>
            <a:pPr marL="0" indent="0">
              <a:buNone/>
            </a:pPr>
            <a:r>
              <a:rPr lang="en-US" altLang="zh-CN" sz="2000" dirty="0"/>
              <a:t>Attempt</a:t>
            </a:r>
            <a:r>
              <a:rPr lang="zh-CN" altLang="en-US" sz="2000" dirty="0"/>
              <a:t> </a:t>
            </a:r>
            <a:r>
              <a:rPr lang="en-US" altLang="zh-CN" sz="2000" dirty="0"/>
              <a:t>to</a:t>
            </a:r>
            <a:r>
              <a:rPr lang="zh-CN" altLang="en-US" sz="2000" dirty="0"/>
              <a:t> </a:t>
            </a:r>
            <a:r>
              <a:rPr lang="en-US" altLang="zh-CN" sz="2000" dirty="0"/>
              <a:t>Identify</a:t>
            </a:r>
            <a:r>
              <a:rPr lang="zh-CN" altLang="en-US" sz="2000" dirty="0"/>
              <a:t> </a:t>
            </a:r>
            <a:endParaRPr lang="en-US" altLang="zh-CN" sz="2000" dirty="0"/>
          </a:p>
          <a:p>
            <a:r>
              <a:rPr lang="en-US" altLang="zh-CN" sz="2000" dirty="0"/>
              <a:t>Irrelevant</a:t>
            </a:r>
            <a:r>
              <a:rPr lang="zh-CN" altLang="en-US" sz="2000" dirty="0"/>
              <a:t> </a:t>
            </a:r>
            <a:r>
              <a:rPr lang="en-US" altLang="zh-CN" sz="2000" dirty="0"/>
              <a:t>Columns</a:t>
            </a:r>
          </a:p>
          <a:p>
            <a:r>
              <a:rPr lang="en-US" altLang="zh-CN" sz="2000" dirty="0"/>
              <a:t>Duplicates</a:t>
            </a:r>
          </a:p>
          <a:p>
            <a:r>
              <a:rPr lang="en-US" altLang="zh-CN" sz="2000" dirty="0"/>
              <a:t>Structural</a:t>
            </a:r>
            <a:r>
              <a:rPr lang="zh-CN" altLang="en-US" sz="2000" dirty="0"/>
              <a:t> </a:t>
            </a:r>
            <a:r>
              <a:rPr lang="en-US" altLang="zh-CN" sz="2000" dirty="0"/>
              <a:t>Errors</a:t>
            </a:r>
          </a:p>
          <a:p>
            <a:r>
              <a:rPr lang="en-US" altLang="zh-CN" sz="2000" dirty="0"/>
              <a:t>Missing</a:t>
            </a:r>
            <a:r>
              <a:rPr lang="zh-CN" altLang="en-US" sz="2000" dirty="0"/>
              <a:t> </a:t>
            </a:r>
            <a:r>
              <a:rPr lang="en-US" altLang="zh-CN" sz="2000" dirty="0"/>
              <a:t>Values</a:t>
            </a:r>
          </a:p>
          <a:p>
            <a:r>
              <a:rPr lang="en-US" altLang="zh-CN" sz="2000" dirty="0"/>
              <a:t>Invalid</a:t>
            </a:r>
            <a:r>
              <a:rPr lang="zh-CN" altLang="en-US" sz="2000" dirty="0"/>
              <a:t> </a:t>
            </a:r>
            <a:r>
              <a:rPr lang="en-US" altLang="zh-CN" sz="2000" dirty="0"/>
              <a:t>Values</a:t>
            </a:r>
          </a:p>
          <a:p>
            <a:endParaRPr lang="en-US" altLang="zh-CN" sz="2000" dirty="0"/>
          </a:p>
        </p:txBody>
      </p:sp>
    </p:spTree>
    <p:extLst>
      <p:ext uri="{BB962C8B-B14F-4D97-AF65-F5344CB8AC3E}">
        <p14:creationId xmlns:p14="http://schemas.microsoft.com/office/powerpoint/2010/main" val="302955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t>Identify</a:t>
            </a:r>
            <a:r>
              <a:rPr lang="zh-CN" altLang="en-US" sz="4400" dirty="0"/>
              <a:t> </a:t>
            </a:r>
            <a:r>
              <a:rPr lang="en-US" altLang="zh-CN" sz="4400" dirty="0"/>
              <a:t>Irrelevant</a:t>
            </a:r>
            <a:r>
              <a:rPr lang="zh-CN" altLang="en-US" sz="4400" dirty="0"/>
              <a:t> </a:t>
            </a:r>
            <a:r>
              <a:rPr lang="en-US" altLang="zh-CN" sz="4400" dirty="0"/>
              <a:t>Columns</a:t>
            </a:r>
            <a:endParaRPr lang="en-US" sz="4400" dirty="0"/>
          </a:p>
        </p:txBody>
      </p:sp>
      <p:sp>
        <p:nvSpPr>
          <p:cNvPr id="4" name="Slide Number Placeholder 3"/>
          <p:cNvSpPr>
            <a:spLocks noGrp="1"/>
          </p:cNvSpPr>
          <p:nvPr>
            <p:ph type="sldNum" sz="quarter" idx="12"/>
          </p:nvPr>
        </p:nvSpPr>
        <p:spPr/>
        <p:txBody>
          <a:bodyPr>
            <a:normAutofit fontScale="47500" lnSpcReduction="20000"/>
          </a:bodyPr>
          <a:lstStyle/>
          <a:p>
            <a:pPr>
              <a:defRPr/>
            </a:pPr>
            <a:fld id="{169C7156-7812-4F15-8543-7F2860DC86E6}" type="slidenum">
              <a:rPr lang="en-US" smtClean="0"/>
              <a:pPr>
                <a:defRPr/>
              </a:pPr>
              <a:t>9</a:t>
            </a:fld>
            <a:endParaRPr lang="en-US"/>
          </a:p>
        </p:txBody>
      </p:sp>
      <p:pic>
        <p:nvPicPr>
          <p:cNvPr id="8" name="Content Placeholder 7">
            <a:extLst>
              <a:ext uri="{FF2B5EF4-FFF2-40B4-BE49-F238E27FC236}">
                <a16:creationId xmlns:a16="http://schemas.microsoft.com/office/drawing/2014/main" id="{D38CE303-5EE4-172B-C175-770CB561E579}"/>
              </a:ext>
            </a:extLst>
          </p:cNvPr>
          <p:cNvPicPr>
            <a:picLocks noGrp="1" noChangeAspect="1"/>
          </p:cNvPicPr>
          <p:nvPr>
            <p:ph sz="quarter" idx="1"/>
          </p:nvPr>
        </p:nvPicPr>
        <p:blipFill>
          <a:blip r:embed="rId2"/>
          <a:stretch>
            <a:fillRect/>
          </a:stretch>
        </p:blipFill>
        <p:spPr>
          <a:xfrm>
            <a:off x="612648" y="1320800"/>
            <a:ext cx="4634369" cy="3371850"/>
          </a:xfrm>
          <a:prstGeom prst="rect">
            <a:avLst/>
          </a:prstGeom>
          <a:ln>
            <a:solidFill>
              <a:schemeClr val="accent1"/>
            </a:solidFill>
          </a:ln>
        </p:spPr>
      </p:pic>
      <p:sp>
        <p:nvSpPr>
          <p:cNvPr id="10" name="Rectangle 9">
            <a:extLst>
              <a:ext uri="{FF2B5EF4-FFF2-40B4-BE49-F238E27FC236}">
                <a16:creationId xmlns:a16="http://schemas.microsoft.com/office/drawing/2014/main" id="{69F8F9F9-AF24-EF5E-4154-A8625B5F2FB8}"/>
              </a:ext>
            </a:extLst>
          </p:cNvPr>
          <p:cNvSpPr/>
          <p:nvPr/>
        </p:nvSpPr>
        <p:spPr>
          <a:xfrm>
            <a:off x="612647" y="1746250"/>
            <a:ext cx="463437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38371021-D06C-2B3D-93B2-50FE0CD8298C}"/>
              </a:ext>
            </a:extLst>
          </p:cNvPr>
          <p:cNvSpPr txBox="1"/>
          <p:nvPr/>
        </p:nvSpPr>
        <p:spPr>
          <a:xfrm>
            <a:off x="5949950" y="1675884"/>
            <a:ext cx="2273300" cy="2585323"/>
          </a:xfrm>
          <a:prstGeom prst="rect">
            <a:avLst/>
          </a:prstGeom>
          <a:noFill/>
        </p:spPr>
        <p:txBody>
          <a:bodyPr wrap="square" rtlCol="0">
            <a:spAutoFit/>
          </a:bodyPr>
          <a:lstStyle/>
          <a:p>
            <a:r>
              <a:rPr lang="en-US" altLang="zh-CN" dirty="0">
                <a:latin typeface="+mn-lt"/>
              </a:rPr>
              <a:t>Primary</a:t>
            </a:r>
            <a:r>
              <a:rPr lang="zh-CN" altLang="en-US" dirty="0">
                <a:latin typeface="+mn-lt"/>
              </a:rPr>
              <a:t> </a:t>
            </a:r>
            <a:r>
              <a:rPr lang="en-US" altLang="zh-CN" dirty="0">
                <a:latin typeface="+mn-lt"/>
              </a:rPr>
              <a:t>Key</a:t>
            </a:r>
          </a:p>
          <a:p>
            <a:endParaRPr lang="en-US" dirty="0">
              <a:latin typeface="+mn-lt"/>
            </a:endParaRPr>
          </a:p>
          <a:p>
            <a:endParaRPr lang="en-US" dirty="0">
              <a:latin typeface="+mn-lt"/>
            </a:endParaRPr>
          </a:p>
          <a:p>
            <a:endParaRPr lang="en-US" dirty="0">
              <a:latin typeface="+mn-lt"/>
            </a:endParaRPr>
          </a:p>
          <a:p>
            <a:r>
              <a:rPr lang="en-US" dirty="0">
                <a:latin typeface="+mn-lt"/>
              </a:rPr>
              <a:t>All columns are useful </a:t>
            </a:r>
            <a:r>
              <a:rPr lang="en-US" altLang="zh-CN" dirty="0">
                <a:latin typeface="+mn-lt"/>
              </a:rPr>
              <a:t>N</a:t>
            </a:r>
            <a:r>
              <a:rPr lang="en-US" dirty="0">
                <a:latin typeface="+mn-lt"/>
              </a:rPr>
              <a:t>o need to drop any column. </a:t>
            </a:r>
          </a:p>
          <a:p>
            <a:endParaRPr lang="en-US" dirty="0">
              <a:latin typeface="+mn-lt"/>
            </a:endParaRPr>
          </a:p>
          <a:p>
            <a:endParaRPr lang="en-US" dirty="0">
              <a:latin typeface="+mn-lt"/>
            </a:endParaRPr>
          </a:p>
        </p:txBody>
      </p:sp>
      <p:cxnSp>
        <p:nvCxnSpPr>
          <p:cNvPr id="12" name="Straight Arrow Connector 11">
            <a:extLst>
              <a:ext uri="{FF2B5EF4-FFF2-40B4-BE49-F238E27FC236}">
                <a16:creationId xmlns:a16="http://schemas.microsoft.com/office/drawing/2014/main" id="{493F3C43-6A96-5074-CE36-E423B30F05C3}"/>
              </a:ext>
            </a:extLst>
          </p:cNvPr>
          <p:cNvCxnSpPr/>
          <p:nvPr/>
        </p:nvCxnSpPr>
        <p:spPr>
          <a:xfrm>
            <a:off x="5247017" y="1860550"/>
            <a:ext cx="6302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4501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6588</TotalTime>
  <Words>827</Words>
  <Application>Microsoft Macintosh PowerPoint</Application>
  <PresentationFormat>On-screen Show (16:9)</PresentationFormat>
  <Paragraphs>428</Paragraphs>
  <Slides>33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Tw Cen MT</vt:lpstr>
      <vt:lpstr>Verdana</vt:lpstr>
      <vt:lpstr>Wingdings</vt:lpstr>
      <vt:lpstr>Wingdings 2</vt:lpstr>
      <vt:lpstr>Median</vt:lpstr>
      <vt:lpstr>Data Curation Project</vt:lpstr>
      <vt:lpstr>Overview</vt:lpstr>
      <vt:lpstr>Dataset</vt:lpstr>
      <vt:lpstr>Why</vt:lpstr>
      <vt:lpstr>Dataset </vt:lpstr>
      <vt:lpstr>Tool</vt:lpstr>
      <vt:lpstr>Data Quality</vt:lpstr>
      <vt:lpstr>Identify Data Quality Problems</vt:lpstr>
      <vt:lpstr>Identify Irrelevant Columns</vt:lpstr>
      <vt:lpstr>Identify Duplicate Rows</vt:lpstr>
      <vt:lpstr>Identify Duplicate Primary Key</vt:lpstr>
      <vt:lpstr>Identify Structural Errors</vt:lpstr>
      <vt:lpstr>Identify Structural Errors</vt:lpstr>
      <vt:lpstr>Identify Structural Errors</vt:lpstr>
      <vt:lpstr>Identify Structural Errors</vt:lpstr>
      <vt:lpstr>Identify Structural Errors</vt:lpstr>
      <vt:lpstr>Identify Structural Errors</vt:lpstr>
      <vt:lpstr>Identify Structural Errors</vt:lpstr>
      <vt:lpstr>Detect Missing Values</vt:lpstr>
      <vt:lpstr>Identify Invalid Values</vt:lpstr>
      <vt:lpstr>Identify Invalid Values</vt:lpstr>
      <vt:lpstr>Quality Problem Summary </vt:lpstr>
      <vt:lpstr>Data Clean</vt:lpstr>
      <vt:lpstr>Data Clean</vt:lpstr>
      <vt:lpstr>Data Clean</vt:lpstr>
      <vt:lpstr>Data Clean</vt:lpstr>
      <vt:lpstr>Data Clean</vt:lpstr>
      <vt:lpstr>Data Clean</vt:lpstr>
      <vt:lpstr>Data Clean</vt:lpstr>
      <vt:lpstr>Data Clean</vt:lpstr>
      <vt:lpstr>Data Clean</vt:lpstr>
      <vt:lpstr>Data Clean</vt:lpstr>
      <vt:lpstr>Data Clean</vt:lpstr>
    </vt:vector>
  </TitlesOfParts>
  <Company>University of Illinois -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 580 FE Financial Economics</dc:title>
  <dc:creator>Nolan Miller</dc:creator>
  <cp:lastModifiedBy>Microsoft Office User</cp:lastModifiedBy>
  <cp:revision>699</cp:revision>
  <cp:lastPrinted>2011-11-16T22:45:34Z</cp:lastPrinted>
  <dcterms:created xsi:type="dcterms:W3CDTF">2009-11-20T17:39:14Z</dcterms:created>
  <dcterms:modified xsi:type="dcterms:W3CDTF">2022-04-28T21:27:16Z</dcterms:modified>
</cp:coreProperties>
</file>