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1" r:id="rId6"/>
    <p:sldId id="260" r:id="rId7"/>
    <p:sldId id="266" r:id="rId8"/>
    <p:sldId id="267" r:id="rId9"/>
    <p:sldId id="268" r:id="rId10"/>
    <p:sldId id="295" r:id="rId11"/>
    <p:sldId id="296" r:id="rId12"/>
    <p:sldId id="297" r:id="rId13"/>
    <p:sldId id="298" r:id="rId14"/>
    <p:sldId id="299" r:id="rId15"/>
    <p:sldId id="300" r:id="rId16"/>
    <p:sldId id="301" r:id="rId17"/>
    <p:sldId id="302" r:id="rId18"/>
    <p:sldId id="30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0CA87B2-3233-BE4F-93AE-38D5EBD86009}" type="datetimeFigureOut">
              <a:rPr lang="en-US" smtClean="0"/>
              <a:t>4/28/22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D08D05B-8CB0-7F4D-A435-12E3D381E82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115269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A87B2-3233-BE4F-93AE-38D5EBD86009}"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D05B-8CB0-7F4D-A435-12E3D381E826}" type="slidenum">
              <a:rPr lang="en-US" smtClean="0"/>
              <a:t>‹#›</a:t>
            </a:fld>
            <a:endParaRPr lang="en-US"/>
          </a:p>
        </p:txBody>
      </p:sp>
    </p:spTree>
    <p:extLst>
      <p:ext uri="{BB962C8B-B14F-4D97-AF65-F5344CB8AC3E}">
        <p14:creationId xmlns:p14="http://schemas.microsoft.com/office/powerpoint/2010/main" val="13115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A87B2-3233-BE4F-93AE-38D5EBD86009}"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D05B-8CB0-7F4D-A435-12E3D381E826}" type="slidenum">
              <a:rPr lang="en-US" smtClean="0"/>
              <a:t>‹#›</a:t>
            </a:fld>
            <a:endParaRPr lang="en-US"/>
          </a:p>
        </p:txBody>
      </p:sp>
    </p:spTree>
    <p:extLst>
      <p:ext uri="{BB962C8B-B14F-4D97-AF65-F5344CB8AC3E}">
        <p14:creationId xmlns:p14="http://schemas.microsoft.com/office/powerpoint/2010/main" val="237506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CA87B2-3233-BE4F-93AE-38D5EBD86009}" type="datetimeFigureOut">
              <a:rPr lang="en-US" smtClean="0"/>
              <a:t>4/28/22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8D05B-8CB0-7F4D-A435-12E3D381E826}" type="slidenum">
              <a:rPr lang="en-US" smtClean="0"/>
              <a:t>‹#›</a:t>
            </a:fld>
            <a:endParaRPr lang="en-US"/>
          </a:p>
        </p:txBody>
      </p:sp>
    </p:spTree>
    <p:extLst>
      <p:ext uri="{BB962C8B-B14F-4D97-AF65-F5344CB8AC3E}">
        <p14:creationId xmlns:p14="http://schemas.microsoft.com/office/powerpoint/2010/main" val="237014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0CA87B2-3233-BE4F-93AE-38D5EBD86009}" type="datetimeFigureOut">
              <a:rPr lang="en-US" smtClean="0"/>
              <a:t>4/28/22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D08D05B-8CB0-7F4D-A435-12E3D381E82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355200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CA87B2-3233-BE4F-93AE-38D5EBD86009}" type="datetimeFigureOut">
              <a:rPr lang="en-US" smtClean="0"/>
              <a:t>4/28/22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8D05B-8CB0-7F4D-A435-12E3D381E826}" type="slidenum">
              <a:rPr lang="en-US" smtClean="0"/>
              <a:t>‹#›</a:t>
            </a:fld>
            <a:endParaRPr lang="en-US"/>
          </a:p>
        </p:txBody>
      </p:sp>
    </p:spTree>
    <p:extLst>
      <p:ext uri="{BB962C8B-B14F-4D97-AF65-F5344CB8AC3E}">
        <p14:creationId xmlns:p14="http://schemas.microsoft.com/office/powerpoint/2010/main" val="116870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CA87B2-3233-BE4F-93AE-38D5EBD86009}" type="datetimeFigureOut">
              <a:rPr lang="en-US" smtClean="0"/>
              <a:t>4/28/22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8D05B-8CB0-7F4D-A435-12E3D381E826}" type="slidenum">
              <a:rPr lang="en-US" smtClean="0"/>
              <a:t>‹#›</a:t>
            </a:fld>
            <a:endParaRPr lang="en-US"/>
          </a:p>
        </p:txBody>
      </p:sp>
    </p:spTree>
    <p:extLst>
      <p:ext uri="{BB962C8B-B14F-4D97-AF65-F5344CB8AC3E}">
        <p14:creationId xmlns:p14="http://schemas.microsoft.com/office/powerpoint/2010/main" val="398885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CA87B2-3233-BE4F-93AE-38D5EBD86009}" type="datetimeFigureOut">
              <a:rPr lang="en-US" smtClean="0"/>
              <a:t>4/28/22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8D05B-8CB0-7F4D-A435-12E3D381E826}" type="slidenum">
              <a:rPr lang="en-US" smtClean="0"/>
              <a:t>‹#›</a:t>
            </a:fld>
            <a:endParaRPr lang="en-US"/>
          </a:p>
        </p:txBody>
      </p:sp>
    </p:spTree>
    <p:extLst>
      <p:ext uri="{BB962C8B-B14F-4D97-AF65-F5344CB8AC3E}">
        <p14:creationId xmlns:p14="http://schemas.microsoft.com/office/powerpoint/2010/main" val="403223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A87B2-3233-BE4F-93AE-38D5EBD86009}" type="datetimeFigureOut">
              <a:rPr lang="en-US" smtClean="0"/>
              <a:t>4/28/22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8D05B-8CB0-7F4D-A435-12E3D381E826}" type="slidenum">
              <a:rPr lang="en-US" smtClean="0"/>
              <a:t>‹#›</a:t>
            </a:fld>
            <a:endParaRPr lang="en-US"/>
          </a:p>
        </p:txBody>
      </p:sp>
    </p:spTree>
    <p:extLst>
      <p:ext uri="{BB962C8B-B14F-4D97-AF65-F5344CB8AC3E}">
        <p14:creationId xmlns:p14="http://schemas.microsoft.com/office/powerpoint/2010/main" val="385408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CA87B2-3233-BE4F-93AE-38D5EBD86009}" type="datetimeFigureOut">
              <a:rPr lang="en-US" smtClean="0"/>
              <a:t>4/28/22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08D05B-8CB0-7F4D-A435-12E3D381E82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81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CA87B2-3233-BE4F-93AE-38D5EBD86009}" type="datetimeFigureOut">
              <a:rPr lang="en-US" smtClean="0"/>
              <a:t>4/28/22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08D05B-8CB0-7F4D-A435-12E3D381E82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317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0CA87B2-3233-BE4F-93AE-38D5EBD86009}" type="datetimeFigureOut">
              <a:rPr lang="en-US" smtClean="0"/>
              <a:t>4/28/22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D08D05B-8CB0-7F4D-A435-12E3D381E82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0391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png"/><Relationship Id="rId5" Type="http://schemas.openxmlformats.org/officeDocument/2006/relationships/slideLayout" Target="../slideLayouts/slideLayout7.xml"/><Relationship Id="rId4"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1FCC-5E61-E56B-05F4-F589D0A4CBC5}"/>
              </a:ext>
            </a:extLst>
          </p:cNvPr>
          <p:cNvSpPr>
            <a:spLocks noGrp="1"/>
          </p:cNvSpPr>
          <p:nvPr>
            <p:ph type="ctrTitle"/>
          </p:nvPr>
        </p:nvSpPr>
        <p:spPr/>
        <p:txBody>
          <a:bodyPr/>
          <a:lstStyle/>
          <a:p>
            <a:r>
              <a:rPr lang="en-US" altLang="zh-CN" sz="4000" dirty="0"/>
              <a:t>Literature</a:t>
            </a:r>
            <a:r>
              <a:rPr lang="zh-CN" altLang="en-US" sz="4000" dirty="0"/>
              <a:t> </a:t>
            </a:r>
            <a:r>
              <a:rPr lang="en-US" altLang="zh-CN" sz="4000" dirty="0"/>
              <a:t>Review</a:t>
            </a:r>
            <a:r>
              <a:rPr lang="zh-CN" altLang="en-US" sz="4000" dirty="0"/>
              <a:t> </a:t>
            </a:r>
            <a:r>
              <a:rPr lang="en-US" altLang="zh-CN" sz="4000" dirty="0"/>
              <a:t>-</a:t>
            </a:r>
            <a:r>
              <a:rPr lang="zh-CN" altLang="en-US" sz="4000" dirty="0"/>
              <a:t> </a:t>
            </a:r>
            <a:r>
              <a:rPr lang="en-US" altLang="zh-CN" sz="4000" dirty="0"/>
              <a:t>BEER: Blocking for Effective Entity Resolution</a:t>
            </a:r>
            <a:endParaRPr lang="en-US" sz="4000" dirty="0"/>
          </a:p>
        </p:txBody>
      </p:sp>
      <p:sp>
        <p:nvSpPr>
          <p:cNvPr id="3" name="Subtitle 2">
            <a:extLst>
              <a:ext uri="{FF2B5EF4-FFF2-40B4-BE49-F238E27FC236}">
                <a16:creationId xmlns:a16="http://schemas.microsoft.com/office/drawing/2014/main" id="{9BBA1489-5446-BAA7-D1B5-3A94CC9CEEF8}"/>
              </a:ext>
            </a:extLst>
          </p:cNvPr>
          <p:cNvSpPr>
            <a:spLocks noGrp="1"/>
          </p:cNvSpPr>
          <p:nvPr>
            <p:ph type="subTitle" idx="1"/>
          </p:nvPr>
        </p:nvSpPr>
        <p:spPr/>
        <p:txBody>
          <a:bodyPr>
            <a:normAutofit/>
          </a:bodyPr>
          <a:lstStyle/>
          <a:p>
            <a:pPr algn="l"/>
            <a:endParaRPr lang="en-US" altLang="zh-CN" dirty="0"/>
          </a:p>
          <a:p>
            <a:pPr algn="l"/>
            <a:r>
              <a:rPr lang="en-US" altLang="zh-CN" dirty="0"/>
              <a:t>Group</a:t>
            </a:r>
            <a:r>
              <a:rPr lang="zh-CN" altLang="en-US" dirty="0"/>
              <a:t> </a:t>
            </a:r>
            <a:r>
              <a:rPr lang="en-US" altLang="zh-CN" dirty="0"/>
              <a:t>10:</a:t>
            </a:r>
            <a:r>
              <a:rPr lang="zh-CN" altLang="en-US" dirty="0"/>
              <a:t> </a:t>
            </a:r>
            <a:r>
              <a:rPr lang="en-US" altLang="zh-CN" dirty="0"/>
              <a:t>Ahmad Bacha</a:t>
            </a:r>
            <a:r>
              <a:rPr lang="zh-CN" altLang="en-US" dirty="0"/>
              <a:t> </a:t>
            </a:r>
            <a:r>
              <a:rPr lang="en-US" altLang="zh-CN" dirty="0"/>
              <a:t>,Tianyi Hao,</a:t>
            </a:r>
            <a:r>
              <a:rPr lang="zh-CN" altLang="en-US" dirty="0"/>
              <a:t> </a:t>
            </a:r>
            <a:r>
              <a:rPr lang="en-US" altLang="zh-CN" dirty="0"/>
              <a:t>Xinyi Yue</a:t>
            </a:r>
          </a:p>
          <a:p>
            <a:endParaRPr lang="en-US" altLang="zh-CN" dirty="0"/>
          </a:p>
          <a:p>
            <a:endParaRPr lang="en-US" altLang="zh-CN" dirty="0"/>
          </a:p>
          <a:p>
            <a:endParaRPr lang="en-US" dirty="0"/>
          </a:p>
        </p:txBody>
      </p:sp>
    </p:spTree>
    <p:extLst>
      <p:ext uri="{BB962C8B-B14F-4D97-AF65-F5344CB8AC3E}">
        <p14:creationId xmlns:p14="http://schemas.microsoft.com/office/powerpoint/2010/main" val="43939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872D0-0A7E-AC3B-B25F-4069C90F6F7C}"/>
              </a:ext>
            </a:extLst>
          </p:cNvPr>
          <p:cNvSpPr>
            <a:spLocks noGrp="1"/>
          </p:cNvSpPr>
          <p:nvPr>
            <p:ph type="title"/>
          </p:nvPr>
        </p:nvSpPr>
        <p:spPr/>
        <p:txBody>
          <a:bodyPr/>
          <a:lstStyle/>
          <a:p>
            <a:r>
              <a:rPr lang="zh-CN" altLang="en-US">
                <a:ea typeface="宋体"/>
                <a:cs typeface="Calibri Light"/>
              </a:rPr>
              <a:t>Performance</a:t>
            </a:r>
            <a:endParaRPr lang="zh-CN" altLang="en-US"/>
          </a:p>
        </p:txBody>
      </p:sp>
      <p:sp>
        <p:nvSpPr>
          <p:cNvPr id="32774" name="内容占位符 2"/>
          <p:cNvSpPr>
            <a:spLocks noGrp="1"/>
          </p:cNvSpPr>
          <p:nvPr>
            <p:ph idx="1"/>
            <p:custDataLst>
              <p:tags r:id="rId2"/>
            </p:custDataLst>
          </p:nvPr>
        </p:nvSpPr>
        <p:spPr>
          <a:ln/>
        </p:spPr>
        <p:txBody>
          <a:bodyPr vert="horz" lIns="90000" tIns="46800" rIns="90000" bIns="46800" rtlCol="0" anchor="t" anchorCtr="0">
            <a:normAutofit/>
          </a:bodyPr>
          <a:lstStyle/>
          <a:p>
            <a:pPr marL="0" indent="0">
              <a:buNone/>
            </a:pPr>
            <a:r>
              <a:rPr lang="zh-CN" altLang="en-US" sz="2400" dirty="0">
                <a:sym typeface="微软雅黑" panose="020B0503020204020204" charset="-122"/>
              </a:rPr>
              <a:t>The authors propose a new methodology of progressive blocking that enables both efficient and effective ER and works across different entity cluster size distributions without manual fine tuning. In this paper we demonstrate BEER: Blocking for Effective Entity Resolution), the first end-to-end system that leverages intermediate ER output in a feedback loop to refine the blocking result in a data-driven fashion and thereby enabling effective entity resolution.</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custDataLst>
              <p:tags r:id="rId2"/>
            </p:custDataLst>
          </p:nvPr>
        </p:nvSpPr>
        <p:spPr>
          <a:xfrm>
            <a:off x="2129117" y="608014"/>
            <a:ext cx="8184164" cy="706437"/>
          </a:xfrm>
          <a:ln/>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a:spcAft>
                <a:spcPct val="0"/>
              </a:spcAft>
            </a:pPr>
            <a:r>
              <a:rPr lang="zh-CN" altLang="en-US" sz="2400" noProof="1">
                <a:solidFill>
                  <a:schemeClr val="tx2"/>
                </a:solidFill>
                <a:latin typeface="+mn-lt"/>
                <a:ea typeface="+mn-ea"/>
                <a:cs typeface="+mn-cs"/>
                <a:sym typeface="+mn-ea"/>
              </a:rPr>
              <a:t>In this article, the author presents BEER with a car image as an example.</a:t>
            </a:r>
          </a:p>
        </p:txBody>
      </p:sp>
      <p:sp>
        <p:nvSpPr>
          <p:cNvPr id="33799" name="内容占位符 2"/>
          <p:cNvSpPr>
            <a:spLocks noGrp="1"/>
          </p:cNvSpPr>
          <p:nvPr>
            <p:ph idx="4294967295"/>
            <p:custDataLst>
              <p:tags r:id="rId3"/>
            </p:custDataLst>
          </p:nvPr>
        </p:nvSpPr>
        <p:spPr>
          <a:xfrm>
            <a:off x="1524001" y="1490664"/>
            <a:ext cx="10969625" cy="4759325"/>
          </a:xfrm>
          <a:ln/>
        </p:spPr>
        <p:txBody>
          <a:bodyPr vert="horz" lIns="90000" tIns="46800" rIns="90000" bIns="46800" rtlCol="0" anchor="t" anchorCtr="0">
            <a:normAutofit/>
          </a:bodyPr>
          <a:lstStyle/>
          <a:p>
            <a:pPr marL="0" indent="-228600">
              <a:buNone/>
            </a:pPr>
            <a:r>
              <a:rPr lang="zh-CN" altLang="en-US" sz="1800">
                <a:solidFill>
                  <a:srgbClr val="595959"/>
                </a:solidFill>
                <a:latin typeface="微软雅黑" panose="020B0503020204020204" charset="-122"/>
                <a:sym typeface="微软雅黑" panose="020B0503020204020204" charset="-122"/>
              </a:rPr>
              <a:t> </a:t>
            </a:r>
          </a:p>
        </p:txBody>
      </p:sp>
      <p:pic>
        <p:nvPicPr>
          <p:cNvPr id="33800" name="图片 3"/>
          <p:cNvPicPr>
            <a:picLocks noChangeAspect="1"/>
          </p:cNvPicPr>
          <p:nvPr>
            <p:custDataLst>
              <p:tags r:id="rId4"/>
            </p:custDataLst>
          </p:nvPr>
        </p:nvPicPr>
        <p:blipFill>
          <a:blip r:embed="rId6"/>
          <a:stretch>
            <a:fillRect/>
          </a:stretch>
        </p:blipFill>
        <p:spPr>
          <a:xfrm>
            <a:off x="3236366" y="2022875"/>
            <a:ext cx="5969000" cy="3536950"/>
          </a:xfrm>
          <a:prstGeom prst="rect">
            <a:avLst/>
          </a:prstGeom>
          <a:noFill/>
          <a:ln w="9525">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2" name="内容占位符 3"/>
          <p:cNvPicPr>
            <a:picLocks noGrp="1" noChangeAspect="1"/>
          </p:cNvPicPr>
          <p:nvPr>
            <p:ph sz="half" idx="4294967295"/>
          </p:nvPr>
        </p:nvPicPr>
        <p:blipFill>
          <a:blip r:embed="rId4"/>
          <a:stretch>
            <a:fillRect/>
          </a:stretch>
        </p:blipFill>
        <p:spPr>
          <a:xfrm>
            <a:off x="4330235" y="2122795"/>
            <a:ext cx="5329237" cy="3292475"/>
          </a:xfrm>
          <a:ln/>
        </p:spPr>
      </p:pic>
      <p:sp>
        <p:nvSpPr>
          <p:cNvPr id="34823" name="内容占位符 5"/>
          <p:cNvSpPr>
            <a:spLocks noGrp="1"/>
          </p:cNvSpPr>
          <p:nvPr>
            <p:ph sz="half" idx="4294967295"/>
            <p:custDataLst>
              <p:tags r:id="rId2"/>
            </p:custDataLst>
          </p:nvPr>
        </p:nvSpPr>
        <p:spPr>
          <a:xfrm>
            <a:off x="1523999" y="1123951"/>
            <a:ext cx="9526621" cy="4748213"/>
          </a:xfrm>
          <a:ln/>
        </p:spPr>
        <p:txBody>
          <a:bodyPr vert="horz" lIns="90000" tIns="46800" rIns="90000" bIns="46800" rtlCol="0" anchor="t" anchorCtr="0">
            <a:normAutofit/>
          </a:bodyPr>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indent="0">
              <a:buNone/>
            </a:pPr>
            <a:r>
              <a:rPr lang="en-US" altLang="zh-CN" sz="2400" b="1" spc="300" dirty="0">
                <a:sym typeface="微软雅黑" panose="020B0503020204020204" charset="-122"/>
              </a:rPr>
              <a:t>This figure shows the result of the analyze for the input dataset.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内容占位符 3"/>
          <p:cNvPicPr>
            <a:picLocks noGrp="1" noChangeAspect="1"/>
          </p:cNvPicPr>
          <p:nvPr>
            <p:ph sz="half" idx="4294967295"/>
          </p:nvPr>
        </p:nvPicPr>
        <p:blipFill>
          <a:blip r:embed="rId4"/>
          <a:stretch>
            <a:fillRect/>
          </a:stretch>
        </p:blipFill>
        <p:spPr>
          <a:xfrm>
            <a:off x="4227727" y="2051358"/>
            <a:ext cx="4941887" cy="3525837"/>
          </a:xfrm>
          <a:ln/>
        </p:spPr>
      </p:pic>
      <p:sp>
        <p:nvSpPr>
          <p:cNvPr id="35847" name="内容占位符 5"/>
          <p:cNvSpPr>
            <a:spLocks noGrp="1"/>
          </p:cNvSpPr>
          <p:nvPr>
            <p:ph sz="half" idx="4294967295"/>
            <p:custDataLst>
              <p:tags r:id="rId2"/>
            </p:custDataLst>
          </p:nvPr>
        </p:nvSpPr>
        <p:spPr>
          <a:xfrm>
            <a:off x="2196352" y="835026"/>
            <a:ext cx="8455773" cy="4748213"/>
          </a:xfrm>
          <a:ln/>
        </p:spPr>
        <p:txBody>
          <a:bodyPr vert="horz" lIns="90000" tIns="46800" rIns="90000" bIns="46800" rtlCol="0" anchor="t" anchorCtr="0">
            <a:normAutofit/>
          </a:bodyPr>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indent="0">
              <a:buNone/>
            </a:pPr>
            <a:r>
              <a:rPr lang="en-US" altLang="zh-CN" sz="2400" b="1" spc="300" dirty="0">
                <a:sym typeface="微软雅黑" panose="020B0503020204020204" charset="-122"/>
              </a:rPr>
              <a:t>This shows block hierarchy(left) and the number of pairs compared(right).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0" name="内容占位符 3"/>
          <p:cNvPicPr>
            <a:picLocks noGrp="1" noChangeAspect="1"/>
          </p:cNvPicPr>
          <p:nvPr>
            <p:ph sz="half" idx="4294967295"/>
          </p:nvPr>
        </p:nvPicPr>
        <p:blipFill>
          <a:blip r:embed="rId4"/>
          <a:stretch>
            <a:fillRect/>
          </a:stretch>
        </p:blipFill>
        <p:spPr>
          <a:xfrm>
            <a:off x="2042672" y="2762840"/>
            <a:ext cx="3449638" cy="2646362"/>
          </a:xfrm>
          <a:ln/>
        </p:spPr>
      </p:pic>
      <p:sp>
        <p:nvSpPr>
          <p:cNvPr id="36871" name="内容占位符 5"/>
          <p:cNvSpPr>
            <a:spLocks noGrp="1"/>
          </p:cNvSpPr>
          <p:nvPr>
            <p:ph sz="half" idx="4294967295"/>
            <p:custDataLst>
              <p:tags r:id="rId2"/>
            </p:custDataLst>
          </p:nvPr>
        </p:nvSpPr>
        <p:spPr>
          <a:xfrm>
            <a:off x="2042672" y="1244987"/>
            <a:ext cx="9358145" cy="4748212"/>
          </a:xfrm>
          <a:ln/>
        </p:spPr>
        <p:txBody>
          <a:bodyPr vert="horz" lIns="90000" tIns="46800" rIns="90000" bIns="46800" rtlCol="0" anchor="t" anchorCtr="0">
            <a:normAutofit/>
          </a:bodyPr>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indent="0">
              <a:buNone/>
            </a:pPr>
            <a:r>
              <a:rPr lang="en-US" altLang="zh-CN" sz="2400" b="1" spc="300" dirty="0">
                <a:sym typeface="微软雅黑" panose="020B0503020204020204" charset="-122"/>
              </a:rPr>
              <a:t>At last out put, the figure demonstrates the performance of the BEER and compare the result to the ideal situation.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标题 1"/>
          <p:cNvSpPr>
            <a:spLocks noGrp="1"/>
          </p:cNvSpPr>
          <p:nvPr>
            <p:ph type="title" idx="4294967295"/>
          </p:nvPr>
        </p:nvSpPr>
        <p:spPr>
          <a:xfrm>
            <a:off x="1524001" y="608014"/>
            <a:ext cx="10969625" cy="706437"/>
          </a:xfrm>
          <a:ln/>
        </p:spPr>
        <p:txBody>
          <a:bodyPr vert="horz" lIns="90000" tIns="46800" rIns="90000" bIns="46800" rtlCol="0" anchor="ctr" anchorCtr="0">
            <a:normAutofit/>
          </a:bodyPr>
          <a:lstStyle/>
          <a:p>
            <a:r>
              <a:rPr lang="en-US" altLang="zh-CN" sz="3600" dirty="0">
                <a:solidFill>
                  <a:srgbClr val="B28500"/>
                </a:solidFill>
                <a:latin typeface="汉仪旗黑-85S" charset="0"/>
                <a:sym typeface="微软雅黑" panose="020B0503020204020204" charset="-122"/>
              </a:rPr>
              <a:t>comparison</a:t>
            </a:r>
          </a:p>
        </p:txBody>
      </p:sp>
      <p:sp>
        <p:nvSpPr>
          <p:cNvPr id="37895" name="内容占位符 3"/>
          <p:cNvSpPr>
            <a:spLocks noGrp="1"/>
          </p:cNvSpPr>
          <p:nvPr>
            <p:ph sz="half" idx="4294967295"/>
            <p:custDataLst>
              <p:tags r:id="rId2"/>
            </p:custDataLst>
          </p:nvPr>
        </p:nvSpPr>
        <p:spPr>
          <a:xfrm>
            <a:off x="2090697" y="1319280"/>
            <a:ext cx="9037746" cy="4748213"/>
          </a:xfrm>
          <a:ln/>
        </p:spPr>
        <p:txBody>
          <a:bodyPr vert="horz" lIns="90000" tIns="46800" rIns="90000" bIns="46800" rtlCol="0" anchor="t" anchorCtr="0">
            <a:normAutofit/>
          </a:bodyPr>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indent="0">
              <a:buNone/>
            </a:pPr>
            <a:r>
              <a:rPr lang="zh-CN" altLang="en-US" sz="2400" b="1" spc="300" dirty="0">
                <a:sym typeface="微软雅黑" panose="020B0503020204020204" charset="-122"/>
              </a:rPr>
              <a:t>The author tested the performance of BEER on the dataset by presenting a comparative test and setting different parameters as shown in Figure Technique 1 uses feedback whereas Technique 2 does not.</a:t>
            </a:r>
          </a:p>
          <a:p>
            <a:pPr marL="228600" indent="-228600">
              <a:buFont typeface="Arial" panose="020B0604020202020204" pitchFamily="34" charset="0"/>
              <a:buChar char="●"/>
            </a:pPr>
            <a:endParaRPr lang="zh-CN" altLang="en-US" sz="1800" dirty="0">
              <a:solidFill>
                <a:srgbClr val="595959"/>
              </a:solidFill>
              <a:latin typeface="微软雅黑" panose="020B0503020204020204" charset="-122"/>
              <a:sym typeface="微软雅黑" panose="020B0503020204020204" charset="-122"/>
            </a:endParaRPr>
          </a:p>
        </p:txBody>
      </p:sp>
      <p:pic>
        <p:nvPicPr>
          <p:cNvPr id="37896" name="内容占位符 3"/>
          <p:cNvPicPr>
            <a:picLocks noGrp="1" noChangeAspect="1"/>
          </p:cNvPicPr>
          <p:nvPr>
            <p:ph sz="half" idx="4294967295"/>
          </p:nvPr>
        </p:nvPicPr>
        <p:blipFill rotWithShape="1">
          <a:blip r:embed="rId4"/>
          <a:srcRect l="-243" t="1370" r="116" b="35274"/>
          <a:stretch/>
        </p:blipFill>
        <p:spPr>
          <a:xfrm>
            <a:off x="2269338" y="3101964"/>
            <a:ext cx="4157002" cy="2965529"/>
          </a:xfrm>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内容占位符 2"/>
          <p:cNvSpPr>
            <a:spLocks noGrp="1"/>
          </p:cNvSpPr>
          <p:nvPr>
            <p:ph idx="4294967295"/>
            <p:custDataLst>
              <p:tags r:id="rId2"/>
            </p:custDataLst>
          </p:nvPr>
        </p:nvSpPr>
        <p:spPr>
          <a:xfrm>
            <a:off x="2167538" y="1048832"/>
            <a:ext cx="7862888" cy="4759325"/>
          </a:xfrm>
          <a:ln/>
        </p:spPr>
        <p:txBody>
          <a:bodyPr vert="horz" lIns="90000" tIns="46800" rIns="90000" bIns="46800" rtlCol="0" anchor="t" anchorCtr="0">
            <a:normAutofit/>
          </a:bodyPr>
          <a:lstStyle/>
          <a:p>
            <a:pPr marL="0" indent="0">
              <a:buNone/>
            </a:pPr>
            <a:r>
              <a:rPr lang="zh-CN" altLang="en-US" sz="2400" b="1" spc="300" dirty="0">
                <a:sym typeface="微软雅黑" panose="020B0503020204020204" charset="-122"/>
              </a:rPr>
              <a:t>The result  shows that Technique 1 has a higher recall and F-score than Technique 2 does. The F-score is a measure of a model’s accuracy on a dataset in statistical analysis. It is calculated by combining the precision and recall of the test. The precision is calculated by the number of true positive results divided by the number of all positive results.  The recall is the number of true positive results divided by the number of all records that should have been recognized as positive. BEER using feedback has better quality.</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内容占位符 3"/>
          <p:cNvPicPr>
            <a:picLocks noGrp="1" noChangeAspect="1"/>
          </p:cNvPicPr>
          <p:nvPr>
            <p:ph idx="4294967295"/>
          </p:nvPr>
        </p:nvPicPr>
        <p:blipFill>
          <a:blip r:embed="rId3"/>
          <a:stretch>
            <a:fillRect/>
          </a:stretch>
        </p:blipFill>
        <p:spPr>
          <a:xfrm>
            <a:off x="1764126" y="1607419"/>
            <a:ext cx="8491538" cy="3470275"/>
          </a:xfrm>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6" name="内容占位符 3"/>
          <p:cNvPicPr>
            <a:picLocks noGrp="1" noChangeAspect="1"/>
          </p:cNvPicPr>
          <p:nvPr>
            <p:ph sz="half" idx="4294967295"/>
          </p:nvPr>
        </p:nvPicPr>
        <p:blipFill>
          <a:blip r:embed="rId4"/>
          <a:stretch>
            <a:fillRect/>
          </a:stretch>
        </p:blipFill>
        <p:spPr>
          <a:xfrm>
            <a:off x="1937018" y="1574241"/>
            <a:ext cx="3883025" cy="3236913"/>
          </a:xfrm>
          <a:ln/>
        </p:spPr>
      </p:pic>
      <p:sp>
        <p:nvSpPr>
          <p:cNvPr id="40967" name="内容占位符 5"/>
          <p:cNvSpPr>
            <a:spLocks noGrp="1"/>
          </p:cNvSpPr>
          <p:nvPr>
            <p:ph sz="half" idx="4294967295"/>
            <p:custDataLst>
              <p:tags r:id="rId2"/>
            </p:custDataLst>
          </p:nvPr>
        </p:nvSpPr>
        <p:spPr>
          <a:xfrm>
            <a:off x="6575898" y="1272615"/>
            <a:ext cx="5175115" cy="4749800"/>
          </a:xfrm>
          <a:ln/>
        </p:spPr>
        <p:txBody>
          <a:bodyPr vert="horz" lIns="90000" tIns="46800" rIns="90000" bIns="46800" rtlCol="0" anchor="t" anchorCtr="0">
            <a:normAutofit/>
          </a:bodyPr>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indent="0">
              <a:buNone/>
            </a:pPr>
            <a:r>
              <a:rPr lang="en-US" altLang="zh-CN" sz="2400" b="1" spc="300" dirty="0">
                <a:sym typeface="微软雅黑" panose="020B0503020204020204" charset="-122"/>
              </a:rPr>
              <a:t>D</a:t>
            </a:r>
            <a:r>
              <a:rPr lang="zh-CN" altLang="en-US" sz="2400" b="1" spc="300" dirty="0">
                <a:sym typeface="微软雅黑" panose="020B0503020204020204" charset="-122"/>
              </a:rPr>
              <a:t>emonstrates the number of pairs compared during the blocking process. It is obvious that Technique 1 with feedback triggers a smaller number of record comparisons than Technique 2 without feedback.</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Introduction</a:t>
            </a: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p:txBody>
          <a:bodyPr>
            <a:normAutofit fontScale="92500"/>
          </a:bodyPr>
          <a:lstStyle/>
          <a:p>
            <a:r>
              <a:rPr lang="en-US" sz="2800" dirty="0"/>
              <a:t>Blocking: is a key component of Entity resolution that aims to improve efficiency by pruning(remove) out non matching records.</a:t>
            </a:r>
          </a:p>
          <a:p>
            <a:endParaRPr lang="en-US" sz="2800" dirty="0"/>
          </a:p>
          <a:p>
            <a:r>
              <a:rPr lang="en-US" sz="2800" dirty="0"/>
              <a:t>Entity Resolution:</a:t>
            </a:r>
            <a:r>
              <a:rPr lang="zh-CN" altLang="en-US" sz="2800" dirty="0"/>
              <a:t> </a:t>
            </a:r>
            <a:r>
              <a:rPr lang="en-US" sz="2800" dirty="0"/>
              <a:t>task of identify groups of records that refer to same entity.</a:t>
            </a:r>
          </a:p>
          <a:p>
            <a:endParaRPr lang="en-US" sz="2800" dirty="0"/>
          </a:p>
          <a:p>
            <a:r>
              <a:rPr lang="en-US" sz="2800" dirty="0"/>
              <a:t>Also know as de-duplication,</a:t>
            </a:r>
            <a:r>
              <a:rPr lang="zh-CN" altLang="en-US" sz="2800" dirty="0"/>
              <a:t> </a:t>
            </a:r>
            <a:r>
              <a:rPr lang="en-US" sz="2800" dirty="0"/>
              <a:t>entity linkage,</a:t>
            </a:r>
            <a:r>
              <a:rPr lang="zh-CN" altLang="en-US" sz="2800" dirty="0"/>
              <a:t> </a:t>
            </a:r>
            <a:r>
              <a:rPr lang="en-US" sz="2800" dirty="0"/>
              <a:t>records linkage</a:t>
            </a:r>
          </a:p>
          <a:p>
            <a:endParaRPr lang="en-US" dirty="0"/>
          </a:p>
          <a:p>
            <a:endParaRPr lang="en-US" dirty="0"/>
          </a:p>
        </p:txBody>
      </p:sp>
    </p:spTree>
    <p:extLst>
      <p:ext uri="{BB962C8B-B14F-4D97-AF65-F5344CB8AC3E}">
        <p14:creationId xmlns:p14="http://schemas.microsoft.com/office/powerpoint/2010/main" val="269627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Uses of ER</a:t>
            </a:r>
            <a:br>
              <a:rPr lang="en-US" altLang="zh-CN" dirty="0"/>
            </a:b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p:txBody>
          <a:bodyPr/>
          <a:lstStyle/>
          <a:p>
            <a:r>
              <a:rPr lang="en-US" sz="2800" dirty="0"/>
              <a:t>Knowledge graph construction </a:t>
            </a:r>
          </a:p>
          <a:p>
            <a:endParaRPr lang="en-US" sz="2800" dirty="0"/>
          </a:p>
          <a:p>
            <a:r>
              <a:rPr lang="en-US" sz="2800" dirty="0"/>
              <a:t>Better web and e-commerce search </a:t>
            </a:r>
          </a:p>
          <a:p>
            <a:endParaRPr lang="en-US" sz="2800" dirty="0"/>
          </a:p>
          <a:p>
            <a:r>
              <a:rPr lang="en-US" sz="2800" dirty="0"/>
              <a:t>Health care registers </a:t>
            </a:r>
            <a:r>
              <a:rPr lang="en-US" sz="2800" dirty="0" err="1"/>
              <a:t>etc</a:t>
            </a:r>
            <a:endParaRPr lang="en-US" sz="2800" dirty="0"/>
          </a:p>
          <a:p>
            <a:endParaRPr lang="en-US" dirty="0"/>
          </a:p>
          <a:p>
            <a:endParaRPr lang="en-US" dirty="0"/>
          </a:p>
          <a:p>
            <a:endParaRPr lang="en-US" dirty="0"/>
          </a:p>
        </p:txBody>
      </p:sp>
    </p:spTree>
    <p:extLst>
      <p:ext uri="{BB962C8B-B14F-4D97-AF65-F5344CB8AC3E}">
        <p14:creationId xmlns:p14="http://schemas.microsoft.com/office/powerpoint/2010/main" val="346152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Drawbacks of Existing System</a:t>
            </a: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p:txBody>
          <a:bodyPr/>
          <a:lstStyle/>
          <a:p>
            <a:r>
              <a:rPr lang="en-US" sz="2800" dirty="0"/>
              <a:t>Too aggressive they lose of some mat</a:t>
            </a:r>
            <a:r>
              <a:rPr lang="en-US" altLang="zh-CN" sz="2800" dirty="0"/>
              <a:t>c</a:t>
            </a:r>
            <a:r>
              <a:rPr lang="en-US" sz="2800" dirty="0"/>
              <a:t>hing data.</a:t>
            </a:r>
          </a:p>
          <a:p>
            <a:endParaRPr lang="en-US" sz="2800" dirty="0"/>
          </a:p>
          <a:p>
            <a:r>
              <a:rPr lang="en-US" sz="2800" dirty="0"/>
              <a:t>Too permissive which add more un-matching records.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03986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New</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a:xfrm>
            <a:off x="1371600" y="1887166"/>
            <a:ext cx="9601200" cy="3980234"/>
          </a:xfrm>
        </p:spPr>
        <p:txBody>
          <a:bodyPr/>
          <a:lstStyle/>
          <a:p>
            <a:r>
              <a:rPr lang="en-US" sz="2800" dirty="0"/>
              <a:t>New model </a:t>
            </a:r>
            <a:r>
              <a:rPr lang="en-US" altLang="zh-CN" sz="2800" dirty="0"/>
              <a:t>which</a:t>
            </a:r>
            <a:r>
              <a:rPr lang="zh-CN" altLang="en-US" sz="2800" dirty="0"/>
              <a:t> </a:t>
            </a:r>
            <a:r>
              <a:rPr lang="en-US" altLang="zh-CN" sz="2800" dirty="0"/>
              <a:t>is</a:t>
            </a:r>
            <a:r>
              <a:rPr lang="zh-CN" altLang="en-US" sz="2800" dirty="0"/>
              <a:t> </a:t>
            </a:r>
            <a:r>
              <a:rPr lang="en-US" sz="2800" dirty="0"/>
              <a:t>called BEER</a:t>
            </a:r>
          </a:p>
          <a:p>
            <a:pPr marL="0" indent="0">
              <a:buNone/>
            </a:pPr>
            <a:r>
              <a:rPr lang="en-US" sz="2800" b="1" u="sng" dirty="0"/>
              <a:t>Block Building </a:t>
            </a:r>
            <a:r>
              <a:rPr lang="en-US" altLang="zh-CN" sz="2800" b="1" u="sng" dirty="0"/>
              <a:t>:</a:t>
            </a:r>
            <a:r>
              <a:rPr lang="en-US" sz="2800" b="1" u="sng" dirty="0"/>
              <a:t> </a:t>
            </a:r>
          </a:p>
          <a:p>
            <a:r>
              <a:rPr lang="en-US" altLang="zh-CN" sz="2800" dirty="0"/>
              <a:t>T</a:t>
            </a:r>
            <a:r>
              <a:rPr lang="en-US" sz="2800" dirty="0"/>
              <a:t>akes the records as input and returns a collection of blocks, by assigning each record to multiple blocks.</a:t>
            </a:r>
          </a:p>
          <a:p>
            <a:r>
              <a:rPr lang="en-US" sz="2800" dirty="0"/>
              <a:t>To ensure effectiveness, BEER constructs an intersection block hierarchy comprising of multiple levels of blocks, contain matching record pairs than parents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5897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New</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a:xfrm>
            <a:off x="1371600" y="1741251"/>
            <a:ext cx="9601200" cy="4126149"/>
          </a:xfrm>
        </p:spPr>
        <p:txBody>
          <a:bodyPr>
            <a:normAutofit/>
          </a:bodyPr>
          <a:lstStyle/>
          <a:p>
            <a:pPr marL="0" indent="0">
              <a:buNone/>
            </a:pPr>
            <a:r>
              <a:rPr lang="en-US" sz="2800" b="1" u="sng" dirty="0"/>
              <a:t>Block cleaning</a:t>
            </a:r>
          </a:p>
          <a:p>
            <a:r>
              <a:rPr lang="en-US" sz="2800" dirty="0"/>
              <a:t>is a process that sets a score for each block and cuts back the blocks with the lower scores.  </a:t>
            </a:r>
          </a:p>
          <a:p>
            <a:r>
              <a:rPr lang="en-US" sz="2800" dirty="0"/>
              <a:t>There are various criteria for assigning scores. Common technologies such as TF-IDF determine scores regarding the block size but do not consider the block quality. BEER develops a block scoring method that forms informative blocks according to their ability to obtain records from a cluster.</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4658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New</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a:xfrm>
            <a:off x="1371600" y="1741251"/>
            <a:ext cx="9601200" cy="4126149"/>
          </a:xfrm>
        </p:spPr>
        <p:txBody>
          <a:bodyPr>
            <a:normAutofit/>
          </a:bodyPr>
          <a:lstStyle/>
          <a:p>
            <a:pPr marL="0" indent="0">
              <a:buNone/>
            </a:pPr>
            <a:r>
              <a:rPr lang="en-US" sz="2800" b="1" u="sng" dirty="0"/>
              <a:t>Comparison Cleaning: </a:t>
            </a:r>
          </a:p>
          <a:p>
            <a:r>
              <a:rPr lang="en-US" sz="2800" dirty="0"/>
              <a:t>creates a graph for the input records, ensuring each pair of records in the same block is connected by an edge.</a:t>
            </a:r>
          </a:p>
          <a:p>
            <a:r>
              <a:rPr lang="en-US" sz="2800" dirty="0"/>
              <a:t>Also, every edge must be assigned a weight representing the possibility of matching pair of records</a:t>
            </a:r>
          </a:p>
          <a:p>
            <a:r>
              <a:rPr lang="en-US" sz="2800" dirty="0"/>
              <a:t>All lightweight edges are removed from the block</a:t>
            </a:r>
          </a:p>
          <a:p>
            <a:pPr marL="0" indent="0">
              <a:buNone/>
            </a:pPr>
            <a:endParaRPr lang="en-US" sz="2800" b="1" u="sng"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0126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New</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a:xfrm>
            <a:off x="1371600" y="1741251"/>
            <a:ext cx="9601200" cy="4126149"/>
          </a:xfrm>
        </p:spPr>
        <p:txBody>
          <a:bodyPr>
            <a:normAutofit/>
          </a:bodyPr>
          <a:lstStyle/>
          <a:p>
            <a:pPr marL="0" indent="0">
              <a:buNone/>
            </a:pPr>
            <a:r>
              <a:rPr lang="en-US" sz="2800" b="1" u="sng" dirty="0"/>
              <a:t>Pair Matching and Clustering: </a:t>
            </a:r>
          </a:p>
          <a:p>
            <a:r>
              <a:rPr lang="en-US" sz="2800" dirty="0"/>
              <a:t>Progressive ER techniques, which prioritize record pairs corresponding to entities that contain a large number of records, there by boosting the progressiveness of the ER procedure.</a:t>
            </a:r>
            <a:endParaRPr lang="en-US" sz="2800" b="1" u="sng"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0727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08E9-867E-0755-94A7-294FABE3D5AA}"/>
              </a:ext>
            </a:extLst>
          </p:cNvPr>
          <p:cNvSpPr>
            <a:spLocks noGrp="1"/>
          </p:cNvSpPr>
          <p:nvPr>
            <p:ph type="title"/>
          </p:nvPr>
        </p:nvSpPr>
        <p:spPr/>
        <p:txBody>
          <a:bodyPr/>
          <a:lstStyle/>
          <a:p>
            <a:r>
              <a:rPr lang="en-US" altLang="zh-CN" dirty="0"/>
              <a:t>New</a:t>
            </a:r>
            <a:r>
              <a:rPr lang="zh-CN" altLang="en-US" dirty="0"/>
              <a:t> </a:t>
            </a:r>
            <a:r>
              <a:rPr lang="en-US" altLang="zh-CN" dirty="0"/>
              <a:t>Model</a:t>
            </a:r>
            <a:endParaRPr lang="en-US" dirty="0"/>
          </a:p>
        </p:txBody>
      </p:sp>
      <p:sp>
        <p:nvSpPr>
          <p:cNvPr id="3" name="Content Placeholder 2">
            <a:extLst>
              <a:ext uri="{FF2B5EF4-FFF2-40B4-BE49-F238E27FC236}">
                <a16:creationId xmlns:a16="http://schemas.microsoft.com/office/drawing/2014/main" id="{97778485-5CEB-73A6-E7FC-AC94DF8BB6B0}"/>
              </a:ext>
            </a:extLst>
          </p:cNvPr>
          <p:cNvSpPr>
            <a:spLocks noGrp="1"/>
          </p:cNvSpPr>
          <p:nvPr>
            <p:ph idx="1"/>
          </p:nvPr>
        </p:nvSpPr>
        <p:spPr>
          <a:xfrm>
            <a:off x="1371600" y="1741251"/>
            <a:ext cx="9601200" cy="4126149"/>
          </a:xfrm>
        </p:spPr>
        <p:txBody>
          <a:bodyPr>
            <a:normAutofit/>
          </a:bodyPr>
          <a:lstStyle/>
          <a:p>
            <a:pPr marL="0" indent="0">
              <a:buNone/>
            </a:pPr>
            <a:r>
              <a:rPr lang="en-US" sz="2800" b="1" u="sng" dirty="0"/>
              <a:t>Feedback</a:t>
            </a:r>
            <a:r>
              <a:rPr lang="en-US" altLang="zh-CN" sz="2800" b="1" u="sng" dirty="0"/>
              <a:t>:</a:t>
            </a:r>
          </a:p>
          <a:p>
            <a:r>
              <a:rPr lang="en-US" sz="2800" dirty="0"/>
              <a:t>When the matching result of the pipeline achieves 1% of the new blocked pairs, the feedback of the matching result is sent back to blocking so that blocking can use the feedback to update its blocking scores and revise the structure of blocked pairs. </a:t>
            </a:r>
          </a:p>
          <a:p>
            <a:pPr marL="0" indent="0">
              <a:buNone/>
            </a:pPr>
            <a:endParaRPr lang="en-US" sz="2800"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561999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760,&quot;width&quot;:972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K_DARK_LIGHT" val="2"/>
  <p:tag name="KSO_WM_SLIDE_BACKGROUND_TYPE" val="general"/>
  <p:tag name="KSO_WM_SPECIAL_SOURCE" val="bdnull"/>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{1DE17408-E67D-4542-BFBF-07150F21EF02}tf10001072</Template>
  <TotalTime>24</TotalTime>
  <Words>689</Words>
  <Application>Microsoft Macintosh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微软雅黑</vt:lpstr>
      <vt:lpstr>汉仪旗黑-85S</vt:lpstr>
      <vt:lpstr>Arial</vt:lpstr>
      <vt:lpstr>Franklin Gothic Book</vt:lpstr>
      <vt:lpstr>Crop</vt:lpstr>
      <vt:lpstr>Literature Review - BEER: Blocking for Effective Entity Resolution</vt:lpstr>
      <vt:lpstr>Introduction</vt:lpstr>
      <vt:lpstr>Uses of ER </vt:lpstr>
      <vt:lpstr>Drawbacks of Existing System</vt:lpstr>
      <vt:lpstr>New Model</vt:lpstr>
      <vt:lpstr>New Model</vt:lpstr>
      <vt:lpstr>New Model</vt:lpstr>
      <vt:lpstr>New Model</vt:lpstr>
      <vt:lpstr>New Model</vt:lpstr>
      <vt:lpstr>Performance</vt:lpstr>
      <vt:lpstr>In this article, the author presents BEER with a car image as an example.</vt:lpstr>
      <vt:lpstr>PowerPoint Presentation</vt:lpstr>
      <vt:lpstr>PowerPoint Presentation</vt:lpstr>
      <vt:lpstr>PowerPoint Presentation</vt:lpstr>
      <vt:lpstr>comparison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 BEER: Blocking for Effective Entity Resolution</dc:title>
  <dc:creator>Microsoft Office User</dc:creator>
  <cp:lastModifiedBy>Microsoft Office User</cp:lastModifiedBy>
  <cp:revision>1</cp:revision>
  <dcterms:created xsi:type="dcterms:W3CDTF">2022-04-28T23:16:29Z</dcterms:created>
  <dcterms:modified xsi:type="dcterms:W3CDTF">2022-04-28T23:40:51Z</dcterms:modified>
</cp:coreProperties>
</file>